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59" r:id="rId6"/>
    <p:sldId id="260" r:id="rId7"/>
    <p:sldId id="277" r:id="rId8"/>
    <p:sldId id="279" r:id="rId9"/>
    <p:sldId id="269" r:id="rId10"/>
    <p:sldId id="271" r:id="rId11"/>
    <p:sldId id="276" r:id="rId12"/>
    <p:sldId id="280" r:id="rId13"/>
    <p:sldId id="278" r:id="rId14"/>
    <p:sldId id="274" r:id="rId15"/>
    <p:sldId id="275"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974"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F31B4D-1142-432B-B1EF-E02D4A959A75}"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40DFA-97AE-4B70-9CE0-091E5F4BE1C6}" type="slidenum">
              <a:rPr lang="en-US" smtClean="0"/>
              <a:t>‹#›</a:t>
            </a:fld>
            <a:endParaRPr lang="en-US"/>
          </a:p>
        </p:txBody>
      </p:sp>
    </p:spTree>
    <p:extLst>
      <p:ext uri="{BB962C8B-B14F-4D97-AF65-F5344CB8AC3E}">
        <p14:creationId xmlns:p14="http://schemas.microsoft.com/office/powerpoint/2010/main" val="3168300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F31B4D-1142-432B-B1EF-E02D4A959A75}"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740DFA-97AE-4B70-9CE0-091E5F4BE1C6}" type="slidenum">
              <a:rPr lang="en-US" smtClean="0"/>
              <a:t>‹#›</a:t>
            </a:fld>
            <a:endParaRPr lang="en-US"/>
          </a:p>
        </p:txBody>
      </p:sp>
    </p:spTree>
    <p:extLst>
      <p:ext uri="{BB962C8B-B14F-4D97-AF65-F5344CB8AC3E}">
        <p14:creationId xmlns:p14="http://schemas.microsoft.com/office/powerpoint/2010/main" val="763395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DF31B4D-1142-432B-B1EF-E02D4A959A75}"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40DFA-97AE-4B70-9CE0-091E5F4BE1C6}" type="slidenum">
              <a:rPr lang="en-US" smtClean="0"/>
              <a:t>‹#›</a:t>
            </a:fld>
            <a:endParaRPr lang="en-US"/>
          </a:p>
        </p:txBody>
      </p:sp>
    </p:spTree>
    <p:extLst>
      <p:ext uri="{BB962C8B-B14F-4D97-AF65-F5344CB8AC3E}">
        <p14:creationId xmlns:p14="http://schemas.microsoft.com/office/powerpoint/2010/main" val="1690596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DF31B4D-1142-432B-B1EF-E02D4A959A75}"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40DFA-97AE-4B70-9CE0-091E5F4BE1C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32300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F31B4D-1142-432B-B1EF-E02D4A959A75}"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40DFA-97AE-4B70-9CE0-091E5F4BE1C6}" type="slidenum">
              <a:rPr lang="en-US" smtClean="0"/>
              <a:t>‹#›</a:t>
            </a:fld>
            <a:endParaRPr lang="en-US"/>
          </a:p>
        </p:txBody>
      </p:sp>
    </p:spTree>
    <p:extLst>
      <p:ext uri="{BB962C8B-B14F-4D97-AF65-F5344CB8AC3E}">
        <p14:creationId xmlns:p14="http://schemas.microsoft.com/office/powerpoint/2010/main" val="1801951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F31B4D-1142-432B-B1EF-E02D4A959A75}" type="datetimeFigureOut">
              <a:rPr lang="en-US" smtClean="0"/>
              <a:t>5/2/2023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40DFA-97AE-4B70-9CE0-091E5F4BE1C6}" type="slidenum">
              <a:rPr lang="en-US" smtClean="0"/>
              <a:t>‹#›</a:t>
            </a:fld>
            <a:endParaRPr lang="en-US"/>
          </a:p>
        </p:txBody>
      </p:sp>
    </p:spTree>
    <p:extLst>
      <p:ext uri="{BB962C8B-B14F-4D97-AF65-F5344CB8AC3E}">
        <p14:creationId xmlns:p14="http://schemas.microsoft.com/office/powerpoint/2010/main" val="952002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F31B4D-1142-432B-B1EF-E02D4A959A75}" type="datetimeFigureOut">
              <a:rPr lang="en-US" smtClean="0"/>
              <a:t>5/2/2023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40DFA-97AE-4B70-9CE0-091E5F4BE1C6}" type="slidenum">
              <a:rPr lang="en-US" smtClean="0"/>
              <a:t>‹#›</a:t>
            </a:fld>
            <a:endParaRPr lang="en-US"/>
          </a:p>
        </p:txBody>
      </p:sp>
    </p:spTree>
    <p:extLst>
      <p:ext uri="{BB962C8B-B14F-4D97-AF65-F5344CB8AC3E}">
        <p14:creationId xmlns:p14="http://schemas.microsoft.com/office/powerpoint/2010/main" val="1822423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F31B4D-1142-432B-B1EF-E02D4A959A75}"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40DFA-97AE-4B70-9CE0-091E5F4BE1C6}" type="slidenum">
              <a:rPr lang="en-US" smtClean="0"/>
              <a:t>‹#›</a:t>
            </a:fld>
            <a:endParaRPr lang="en-US"/>
          </a:p>
        </p:txBody>
      </p:sp>
    </p:spTree>
    <p:extLst>
      <p:ext uri="{BB962C8B-B14F-4D97-AF65-F5344CB8AC3E}">
        <p14:creationId xmlns:p14="http://schemas.microsoft.com/office/powerpoint/2010/main" val="1963762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F31B4D-1142-432B-B1EF-E02D4A959A75}"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40DFA-97AE-4B70-9CE0-091E5F4BE1C6}" type="slidenum">
              <a:rPr lang="en-US" smtClean="0"/>
              <a:t>‹#›</a:t>
            </a:fld>
            <a:endParaRPr lang="en-US"/>
          </a:p>
        </p:txBody>
      </p:sp>
    </p:spTree>
    <p:extLst>
      <p:ext uri="{BB962C8B-B14F-4D97-AF65-F5344CB8AC3E}">
        <p14:creationId xmlns:p14="http://schemas.microsoft.com/office/powerpoint/2010/main" val="29580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DF31B4D-1142-432B-B1EF-E02D4A959A75}"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40DFA-97AE-4B70-9CE0-091E5F4BE1C6}" type="slidenum">
              <a:rPr lang="en-US" smtClean="0"/>
              <a:t>‹#›</a:t>
            </a:fld>
            <a:endParaRPr lang="en-US"/>
          </a:p>
        </p:txBody>
      </p:sp>
    </p:spTree>
    <p:extLst>
      <p:ext uri="{BB962C8B-B14F-4D97-AF65-F5344CB8AC3E}">
        <p14:creationId xmlns:p14="http://schemas.microsoft.com/office/powerpoint/2010/main" val="193462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F31B4D-1142-432B-B1EF-E02D4A959A75}"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40DFA-97AE-4B70-9CE0-091E5F4BE1C6}" type="slidenum">
              <a:rPr lang="en-US" smtClean="0"/>
              <a:t>‹#›</a:t>
            </a:fld>
            <a:endParaRPr lang="en-US"/>
          </a:p>
        </p:txBody>
      </p:sp>
    </p:spTree>
    <p:extLst>
      <p:ext uri="{BB962C8B-B14F-4D97-AF65-F5344CB8AC3E}">
        <p14:creationId xmlns:p14="http://schemas.microsoft.com/office/powerpoint/2010/main" val="333928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F31B4D-1142-432B-B1EF-E02D4A959A75}"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740DFA-97AE-4B70-9CE0-091E5F4BE1C6}" type="slidenum">
              <a:rPr lang="en-US" smtClean="0"/>
              <a:t>‹#›</a:t>
            </a:fld>
            <a:endParaRPr lang="en-US"/>
          </a:p>
        </p:txBody>
      </p:sp>
    </p:spTree>
    <p:extLst>
      <p:ext uri="{BB962C8B-B14F-4D97-AF65-F5344CB8AC3E}">
        <p14:creationId xmlns:p14="http://schemas.microsoft.com/office/powerpoint/2010/main" val="1549889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F31B4D-1142-432B-B1EF-E02D4A959A75}"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740DFA-97AE-4B70-9CE0-091E5F4BE1C6}" type="slidenum">
              <a:rPr lang="en-US" smtClean="0"/>
              <a:t>‹#›</a:t>
            </a:fld>
            <a:endParaRPr lang="en-US"/>
          </a:p>
        </p:txBody>
      </p:sp>
    </p:spTree>
    <p:extLst>
      <p:ext uri="{BB962C8B-B14F-4D97-AF65-F5344CB8AC3E}">
        <p14:creationId xmlns:p14="http://schemas.microsoft.com/office/powerpoint/2010/main" val="101946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DF31B4D-1142-432B-B1EF-E02D4A959A75}" type="datetimeFigureOut">
              <a:rPr lang="en-US" smtClean="0"/>
              <a:t>5/2/2023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9740DFA-97AE-4B70-9CE0-091E5F4BE1C6}" type="slidenum">
              <a:rPr lang="en-US" smtClean="0"/>
              <a:t>‹#›</a:t>
            </a:fld>
            <a:endParaRPr lang="en-US"/>
          </a:p>
        </p:txBody>
      </p:sp>
    </p:spTree>
    <p:extLst>
      <p:ext uri="{BB962C8B-B14F-4D97-AF65-F5344CB8AC3E}">
        <p14:creationId xmlns:p14="http://schemas.microsoft.com/office/powerpoint/2010/main" val="947056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DF31B4D-1142-432B-B1EF-E02D4A959A75}" type="datetimeFigureOut">
              <a:rPr lang="en-US" smtClean="0"/>
              <a:t>5/2/2023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9740DFA-97AE-4B70-9CE0-091E5F4BE1C6}" type="slidenum">
              <a:rPr lang="en-US" smtClean="0"/>
              <a:t>‹#›</a:t>
            </a:fld>
            <a:endParaRPr lang="en-US"/>
          </a:p>
        </p:txBody>
      </p:sp>
    </p:spTree>
    <p:extLst>
      <p:ext uri="{BB962C8B-B14F-4D97-AF65-F5344CB8AC3E}">
        <p14:creationId xmlns:p14="http://schemas.microsoft.com/office/powerpoint/2010/main" val="1823398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DF31B4D-1142-432B-B1EF-E02D4A959A75}" type="datetimeFigureOut">
              <a:rPr lang="en-US" smtClean="0"/>
              <a:t>5/2/2023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9740DFA-97AE-4B70-9CE0-091E5F4BE1C6}" type="slidenum">
              <a:rPr lang="en-US" smtClean="0"/>
              <a:t>‹#›</a:t>
            </a:fld>
            <a:endParaRPr lang="en-US"/>
          </a:p>
        </p:txBody>
      </p:sp>
    </p:spTree>
    <p:extLst>
      <p:ext uri="{BB962C8B-B14F-4D97-AF65-F5344CB8AC3E}">
        <p14:creationId xmlns:p14="http://schemas.microsoft.com/office/powerpoint/2010/main" val="592328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F31B4D-1142-432B-B1EF-E02D4A959A75}"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740DFA-97AE-4B70-9CE0-091E5F4BE1C6}" type="slidenum">
              <a:rPr lang="en-US" smtClean="0"/>
              <a:t>‹#›</a:t>
            </a:fld>
            <a:endParaRPr lang="en-US"/>
          </a:p>
        </p:txBody>
      </p:sp>
    </p:spTree>
    <p:extLst>
      <p:ext uri="{BB962C8B-B14F-4D97-AF65-F5344CB8AC3E}">
        <p14:creationId xmlns:p14="http://schemas.microsoft.com/office/powerpoint/2010/main" val="839476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F31B4D-1142-432B-B1EF-E02D4A959A75}" type="datetimeFigureOut">
              <a:rPr lang="en-US" smtClean="0"/>
              <a:t>5/2/2023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9740DFA-97AE-4B70-9CE0-091E5F4BE1C6}" type="slidenum">
              <a:rPr lang="en-US" smtClean="0"/>
              <a:t>‹#›</a:t>
            </a:fld>
            <a:endParaRPr lang="en-US"/>
          </a:p>
        </p:txBody>
      </p:sp>
    </p:spTree>
    <p:extLst>
      <p:ext uri="{BB962C8B-B14F-4D97-AF65-F5344CB8AC3E}">
        <p14:creationId xmlns:p14="http://schemas.microsoft.com/office/powerpoint/2010/main" val="41969137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1A4B5-693D-2368-5B5B-60B1881E36B8}"/>
              </a:ext>
            </a:extLst>
          </p:cNvPr>
          <p:cNvSpPr>
            <a:spLocks noGrp="1"/>
          </p:cNvSpPr>
          <p:nvPr>
            <p:ph type="ctrTitle"/>
          </p:nvPr>
        </p:nvSpPr>
        <p:spPr>
          <a:xfrm>
            <a:off x="8000837" y="1325880"/>
            <a:ext cx="3543464" cy="3066507"/>
          </a:xfrm>
        </p:spPr>
        <p:txBody>
          <a:bodyPr>
            <a:normAutofit/>
          </a:bodyPr>
          <a:lstStyle/>
          <a:p>
            <a:r>
              <a:rPr lang="en-US" sz="4400">
                <a:solidFill>
                  <a:srgbClr val="EBEBEB"/>
                </a:solidFill>
              </a:rPr>
              <a:t>  </a:t>
            </a:r>
            <a:r>
              <a:rPr lang="en-US" sz="4400" b="1">
                <a:solidFill>
                  <a:srgbClr val="EBEBEB"/>
                </a:solidFill>
              </a:rPr>
              <a:t>HEART DISEASE PREDICTION</a:t>
            </a:r>
          </a:p>
        </p:txBody>
      </p:sp>
      <p:sp>
        <p:nvSpPr>
          <p:cNvPr id="3" name="Subtitle 2">
            <a:extLst>
              <a:ext uri="{FF2B5EF4-FFF2-40B4-BE49-F238E27FC236}">
                <a16:creationId xmlns:a16="http://schemas.microsoft.com/office/drawing/2014/main" id="{257B3016-12F4-CEC8-C0F6-B4D57CFF7AEF}"/>
              </a:ext>
            </a:extLst>
          </p:cNvPr>
          <p:cNvSpPr>
            <a:spLocks noGrp="1"/>
          </p:cNvSpPr>
          <p:nvPr>
            <p:ph type="subTitle" idx="1"/>
          </p:nvPr>
        </p:nvSpPr>
        <p:spPr>
          <a:xfrm>
            <a:off x="7973137" y="4588329"/>
            <a:ext cx="3571163" cy="1621508"/>
          </a:xfrm>
        </p:spPr>
        <p:txBody>
          <a:bodyPr>
            <a:normAutofit/>
          </a:bodyPr>
          <a:lstStyle/>
          <a:p>
            <a:r>
              <a:rPr lang="en-US" sz="1800">
                <a:solidFill>
                  <a:schemeClr val="tx2">
                    <a:lumMod val="40000"/>
                    <a:lumOff val="60000"/>
                  </a:schemeClr>
                </a:solidFill>
              </a:rPr>
              <a:t>                     </a:t>
            </a:r>
          </a:p>
        </p:txBody>
      </p:sp>
      <p:sp>
        <p:nvSpPr>
          <p:cNvPr id="28"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3666"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A picture containing hydrozoan&#10;&#10;Description automatically generated">
            <a:extLst>
              <a:ext uri="{FF2B5EF4-FFF2-40B4-BE49-F238E27FC236}">
                <a16:creationId xmlns:a16="http://schemas.microsoft.com/office/drawing/2014/main" id="{E7327DB8-B852-DE15-ED2B-DE1B6E06D3B2}"/>
              </a:ext>
            </a:extLst>
          </p:cNvPr>
          <p:cNvPicPr>
            <a:picLocks noChangeAspect="1"/>
          </p:cNvPicPr>
          <p:nvPr/>
        </p:nvPicPr>
        <p:blipFill rotWithShape="1">
          <a:blip r:embed="rId3">
            <a:extLst>
              <a:ext uri="{28A0092B-C50C-407E-A947-70E740481C1C}">
                <a14:useLocalDpi xmlns:a14="http://schemas.microsoft.com/office/drawing/2010/main" val="0"/>
              </a:ext>
            </a:extLst>
          </a:blip>
          <a:srcRect l="17969" r="22626"/>
          <a:stretch/>
        </p:blipFill>
        <p:spPr>
          <a:xfrm>
            <a:off x="20" y="1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
        <p:nvSpPr>
          <p:cNvPr id="30" name="Rectangle 29">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00652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1BE4CB-B401-6608-2A78-4883560AE1BD}"/>
              </a:ext>
            </a:extLst>
          </p:cNvPr>
          <p:cNvSpPr>
            <a:spLocks noGrp="1"/>
          </p:cNvSpPr>
          <p:nvPr>
            <p:ph idx="1"/>
          </p:nvPr>
        </p:nvSpPr>
        <p:spPr>
          <a:xfrm>
            <a:off x="1103312" y="808384"/>
            <a:ext cx="8946541" cy="5440016"/>
          </a:xfrm>
        </p:spPr>
        <p:txBody>
          <a:bodyPr>
            <a:noAutofit/>
          </a:bodyPr>
          <a:lstStyle/>
          <a:p>
            <a:r>
              <a:rPr lang="en-US" sz="1800" dirty="0">
                <a:latin typeface="+mn-lt"/>
              </a:rPr>
              <a:t>We used some advanced methods while executing models to overcome Overfitting, Data imbalance… those are cross validation and Hyper parameter tuning.</a:t>
            </a:r>
          </a:p>
          <a:p>
            <a:endParaRPr lang="en-US" sz="1800" dirty="0">
              <a:latin typeface="+mn-lt"/>
            </a:endParaRPr>
          </a:p>
          <a:p>
            <a:r>
              <a:rPr lang="en-US" sz="1800" dirty="0">
                <a:latin typeface="+mn-lt"/>
              </a:rPr>
              <a:t>While executing KNN  we got accuracy like 95% which shows there is overfitting in it and small dataset our aim is our model must work on large data sets and produce high accuracy.</a:t>
            </a:r>
          </a:p>
          <a:p>
            <a:pPr marL="0" indent="0">
              <a:buNone/>
            </a:pPr>
            <a:endParaRPr lang="en-US" sz="1800" dirty="0">
              <a:latin typeface="+mn-lt"/>
            </a:endParaRPr>
          </a:p>
          <a:p>
            <a:r>
              <a:rPr lang="en-US" sz="1800" dirty="0">
                <a:latin typeface="+mn-lt"/>
              </a:rPr>
              <a:t>With KNN we worked on:</a:t>
            </a:r>
          </a:p>
          <a:p>
            <a:pPr marL="457200" indent="-457200">
              <a:buAutoNum type="arabicPeriod"/>
            </a:pPr>
            <a:r>
              <a:rPr lang="en-US" sz="1800" dirty="0">
                <a:latin typeface="+mn-lt"/>
              </a:rPr>
              <a:t>Reducing K</a:t>
            </a:r>
          </a:p>
          <a:p>
            <a:pPr marL="457200" indent="-457200">
              <a:buAutoNum type="arabicPeriod"/>
            </a:pPr>
            <a:r>
              <a:rPr lang="en-US" sz="1800" dirty="0">
                <a:latin typeface="+mn-lt"/>
              </a:rPr>
              <a:t>Feature Selection</a:t>
            </a:r>
          </a:p>
          <a:p>
            <a:pPr marL="457200" indent="-457200">
              <a:buAutoNum type="arabicPeriod"/>
            </a:pPr>
            <a:r>
              <a:rPr lang="en-US" sz="1800" dirty="0">
                <a:latin typeface="+mn-lt"/>
              </a:rPr>
              <a:t>Cross Validation</a:t>
            </a:r>
          </a:p>
          <a:p>
            <a:pPr marL="0" indent="0">
              <a:buNone/>
            </a:pPr>
            <a:endParaRPr lang="en-US" sz="1800" dirty="0">
              <a:latin typeface="+mn-lt"/>
            </a:endParaRPr>
          </a:p>
          <a:p>
            <a:pPr marL="0" indent="0">
              <a:buNone/>
            </a:pPr>
            <a:r>
              <a:rPr lang="en-US" sz="1800" dirty="0">
                <a:latin typeface="+mn-lt"/>
              </a:rPr>
              <a:t>While working with decision tree we also used pruning to prevent overfitting in decision trees (we mainly used cost-complexity method).</a:t>
            </a:r>
          </a:p>
        </p:txBody>
      </p:sp>
    </p:spTree>
    <p:extLst>
      <p:ext uri="{BB962C8B-B14F-4D97-AF65-F5344CB8AC3E}">
        <p14:creationId xmlns:p14="http://schemas.microsoft.com/office/powerpoint/2010/main" val="1901115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829A-E8F3-3C18-B32E-3CAF15A5C5B5}"/>
              </a:ext>
            </a:extLst>
          </p:cNvPr>
          <p:cNvSpPr>
            <a:spLocks noGrp="1"/>
          </p:cNvSpPr>
          <p:nvPr>
            <p:ph type="title"/>
          </p:nvPr>
        </p:nvSpPr>
        <p:spPr/>
        <p:txBody>
          <a:bodyPr/>
          <a:lstStyle/>
          <a:p>
            <a:r>
              <a:rPr lang="en-US" dirty="0"/>
              <a:t>Hybrid Model</a:t>
            </a:r>
          </a:p>
        </p:txBody>
      </p:sp>
      <p:sp>
        <p:nvSpPr>
          <p:cNvPr id="3" name="Content Placeholder 2">
            <a:extLst>
              <a:ext uri="{FF2B5EF4-FFF2-40B4-BE49-F238E27FC236}">
                <a16:creationId xmlns:a16="http://schemas.microsoft.com/office/drawing/2014/main" id="{2D9092D9-0AD9-76BE-D074-C442679528E0}"/>
              </a:ext>
            </a:extLst>
          </p:cNvPr>
          <p:cNvSpPr>
            <a:spLocks noGrp="1"/>
          </p:cNvSpPr>
          <p:nvPr>
            <p:ph idx="1"/>
          </p:nvPr>
        </p:nvSpPr>
        <p:spPr/>
        <p:txBody>
          <a:bodyPr/>
          <a:lstStyle/>
          <a:p>
            <a:r>
              <a:rPr lang="en-US" dirty="0"/>
              <a:t>To train the base models, grid search with cross-validation is used to search for the best hyperparameters.</a:t>
            </a:r>
          </a:p>
          <a:p>
            <a:r>
              <a:rPr lang="en-US" dirty="0"/>
              <a:t>In this implementation, the ensemble consists of a voting classifier that uses the soft voting method</a:t>
            </a:r>
          </a:p>
          <a:p>
            <a:r>
              <a:rPr lang="en-US" dirty="0"/>
              <a:t>The four base models used in this implementation - </a:t>
            </a:r>
            <a:r>
              <a:rPr lang="en-US" dirty="0" err="1"/>
              <a:t>XGBoost</a:t>
            </a:r>
            <a:r>
              <a:rPr lang="en-US" dirty="0"/>
              <a:t>, Random Forest, SVM, and Logistic Regression.</a:t>
            </a:r>
          </a:p>
          <a:p>
            <a:r>
              <a:rPr lang="en-US" dirty="0"/>
              <a:t>By using multiple types of classifiers, the hybrid model is able to capture different aspects of the data and reduce the risk of overfitting to a specific model or algorithm.</a:t>
            </a:r>
          </a:p>
          <a:p>
            <a:r>
              <a:rPr lang="en-US" dirty="0"/>
              <a:t>Finally, the performance of the hybrid model is evaluated on a test set using the accuracy score.</a:t>
            </a:r>
          </a:p>
          <a:p>
            <a:endParaRPr lang="en-US" dirty="0"/>
          </a:p>
        </p:txBody>
      </p:sp>
    </p:spTree>
    <p:extLst>
      <p:ext uri="{BB962C8B-B14F-4D97-AF65-F5344CB8AC3E}">
        <p14:creationId xmlns:p14="http://schemas.microsoft.com/office/powerpoint/2010/main" val="1339131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B563-1A37-BE85-3A62-3D9D95422F55}"/>
              </a:ext>
            </a:extLst>
          </p:cNvPr>
          <p:cNvSpPr>
            <a:spLocks noGrp="1"/>
          </p:cNvSpPr>
          <p:nvPr>
            <p:ph type="title"/>
          </p:nvPr>
        </p:nvSpPr>
        <p:spPr/>
        <p:txBody>
          <a:bodyPr/>
          <a:lstStyle/>
          <a:p>
            <a:r>
              <a:rPr lang="en-US" dirty="0"/>
              <a:t>Models used in Hybrid Model</a:t>
            </a:r>
          </a:p>
        </p:txBody>
      </p:sp>
      <p:sp>
        <p:nvSpPr>
          <p:cNvPr id="3" name="Content Placeholder 2">
            <a:extLst>
              <a:ext uri="{FF2B5EF4-FFF2-40B4-BE49-F238E27FC236}">
                <a16:creationId xmlns:a16="http://schemas.microsoft.com/office/drawing/2014/main" id="{CFDAB1B2-F5F7-F88C-F954-90DE8A0DAF0C}"/>
              </a:ext>
            </a:extLst>
          </p:cNvPr>
          <p:cNvSpPr>
            <a:spLocks noGrp="1"/>
          </p:cNvSpPr>
          <p:nvPr>
            <p:ph idx="1"/>
          </p:nvPr>
        </p:nvSpPr>
        <p:spPr>
          <a:xfrm>
            <a:off x="1103312" y="1651248"/>
            <a:ext cx="8946541" cy="4882718"/>
          </a:xfrm>
        </p:spPr>
        <p:txBody>
          <a:bodyPr/>
          <a:lstStyle/>
          <a:p>
            <a:r>
              <a:rPr lang="en-US" dirty="0" err="1"/>
              <a:t>XGBoost</a:t>
            </a:r>
            <a:r>
              <a:rPr lang="en-US" dirty="0"/>
              <a:t>: </a:t>
            </a:r>
            <a:r>
              <a:rPr lang="en-US" dirty="0" err="1"/>
              <a:t>XGBoost</a:t>
            </a:r>
            <a:r>
              <a:rPr lang="en-US" dirty="0"/>
              <a:t> is one of the four classifiers used to build the model. The idea behind using </a:t>
            </a:r>
            <a:r>
              <a:rPr lang="en-US" dirty="0" err="1"/>
              <a:t>XGBoost</a:t>
            </a:r>
            <a:r>
              <a:rPr lang="en-US" dirty="0"/>
              <a:t> as one of the base estimators is to take advantage of its accuracy and ability to handle large datasets.</a:t>
            </a:r>
          </a:p>
          <a:p>
            <a:r>
              <a:rPr lang="en-US" dirty="0"/>
              <a:t>Logistic Regression: The idea behind using logistic regression as one of the base estimators is that it is a simple yet powerful algorithm that can work well in situations where the data is well-behaved and the decision boundary is linear. </a:t>
            </a:r>
          </a:p>
          <a:p>
            <a:r>
              <a:rPr lang="en-US" dirty="0"/>
              <a:t>Support Vector Machine: The idea behind using SVM as one of the base estimators is that it can be very effective in cases where the decision boundary is non-linear and the data is not well-behaved.</a:t>
            </a:r>
          </a:p>
          <a:p>
            <a:r>
              <a:rPr lang="en-US" dirty="0"/>
              <a:t>Random Forest: The idea behind using Random Forest as one of the base estimators is that it can be very effective in handling high-dimensional data with many features..</a:t>
            </a:r>
          </a:p>
        </p:txBody>
      </p:sp>
    </p:spTree>
    <p:extLst>
      <p:ext uri="{BB962C8B-B14F-4D97-AF65-F5344CB8AC3E}">
        <p14:creationId xmlns:p14="http://schemas.microsoft.com/office/powerpoint/2010/main" val="4024379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C074-462C-03C7-A87A-0CBCF74BFB70}"/>
              </a:ext>
            </a:extLst>
          </p:cNvPr>
          <p:cNvSpPr>
            <a:spLocks noGrp="1"/>
          </p:cNvSpPr>
          <p:nvPr>
            <p:ph type="title"/>
          </p:nvPr>
        </p:nvSpPr>
        <p:spPr/>
        <p:txBody>
          <a:bodyPr/>
          <a:lstStyle/>
          <a:p>
            <a:r>
              <a:rPr lang="en-US" dirty="0"/>
              <a:t>Old Results</a:t>
            </a:r>
          </a:p>
        </p:txBody>
      </p:sp>
      <p:pic>
        <p:nvPicPr>
          <p:cNvPr id="5" name="Content Placeholder 4">
            <a:extLst>
              <a:ext uri="{FF2B5EF4-FFF2-40B4-BE49-F238E27FC236}">
                <a16:creationId xmlns:a16="http://schemas.microsoft.com/office/drawing/2014/main" id="{3A2EA091-AFED-6F5D-C31A-F9AE5EB588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643856"/>
            <a:ext cx="8947150" cy="3013325"/>
          </a:xfrm>
        </p:spPr>
      </p:pic>
    </p:spTree>
    <p:extLst>
      <p:ext uri="{BB962C8B-B14F-4D97-AF65-F5344CB8AC3E}">
        <p14:creationId xmlns:p14="http://schemas.microsoft.com/office/powerpoint/2010/main" val="2714419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2F46F08-DD3C-3BFA-2A38-1E68FC7849D9}"/>
              </a:ext>
            </a:extLst>
          </p:cNvPr>
          <p:cNvSpPr>
            <a:spLocks noGrp="1"/>
          </p:cNvSpPr>
          <p:nvPr>
            <p:ph type="title"/>
          </p:nvPr>
        </p:nvSpPr>
        <p:spPr>
          <a:xfrm>
            <a:off x="8210623" y="1447800"/>
            <a:ext cx="3333676" cy="3096987"/>
          </a:xfrm>
        </p:spPr>
        <p:txBody>
          <a:bodyPr vert="horz" lIns="91440" tIns="45720" rIns="91440" bIns="45720" rtlCol="0" anchor="b">
            <a:normAutofit/>
          </a:bodyPr>
          <a:lstStyle/>
          <a:p>
            <a:r>
              <a:rPr lang="en-US" sz="5400" dirty="0"/>
              <a:t>Results</a:t>
            </a:r>
          </a:p>
        </p:txBody>
      </p:sp>
      <p:sp>
        <p:nvSpPr>
          <p:cNvPr id="24" name="Freeform: Shape 23">
            <a:extLst>
              <a:ext uri="{FF2B5EF4-FFF2-40B4-BE49-F238E27FC236}">
                <a16:creationId xmlns:a16="http://schemas.microsoft.com/office/drawing/2014/main" id="{3484F10F-334C-431A-8E30-B66B496C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75977" y="-475977"/>
            <a:ext cx="6858000" cy="7809953"/>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sp>
      <p:pic>
        <p:nvPicPr>
          <p:cNvPr id="5" name="Content Placeholder 4" descr="Chart, bar chart&#10;&#10;Description automatically generated">
            <a:extLst>
              <a:ext uri="{FF2B5EF4-FFF2-40B4-BE49-F238E27FC236}">
                <a16:creationId xmlns:a16="http://schemas.microsoft.com/office/drawing/2014/main" id="{215F5F5E-D6DD-0FD5-A340-FBDD403DE950}"/>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643854" y="278295"/>
            <a:ext cx="6703940" cy="3709642"/>
          </a:xfrm>
          <a:prstGeom prst="rect">
            <a:avLst/>
          </a:prstGeom>
          <a:effectLst/>
        </p:spPr>
      </p:pic>
      <p:sp>
        <p:nvSpPr>
          <p:cNvPr id="26" name="Freeform 31">
            <a:extLst>
              <a:ext uri="{FF2B5EF4-FFF2-40B4-BE49-F238E27FC236}">
                <a16:creationId xmlns:a16="http://schemas.microsoft.com/office/drawing/2014/main" id="{AEA0BB24-2B23-4B19-996F-58DA607EE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6" descr="Text, letter&#10;&#10;Description automatically generated">
            <a:extLst>
              <a:ext uri="{FF2B5EF4-FFF2-40B4-BE49-F238E27FC236}">
                <a16:creationId xmlns:a16="http://schemas.microsoft.com/office/drawing/2014/main" id="{45A9ECA4-2076-E52F-26FA-6CB0955397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3854" y="4227443"/>
            <a:ext cx="6270662" cy="2151884"/>
          </a:xfrm>
          <a:prstGeom prst="rect">
            <a:avLst/>
          </a:prstGeom>
          <a:effectLst/>
        </p:spPr>
      </p:pic>
    </p:spTree>
    <p:extLst>
      <p:ext uri="{BB962C8B-B14F-4D97-AF65-F5344CB8AC3E}">
        <p14:creationId xmlns:p14="http://schemas.microsoft.com/office/powerpoint/2010/main" val="1979875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03463-F77B-AA55-AB67-AFFCF8387F0E}"/>
              </a:ext>
            </a:extLst>
          </p:cNvPr>
          <p:cNvSpPr>
            <a:spLocks noGrp="1"/>
          </p:cNvSpPr>
          <p:nvPr>
            <p:ph type="title"/>
          </p:nvPr>
        </p:nvSpPr>
        <p:spPr>
          <a:xfrm>
            <a:off x="648930" y="629266"/>
            <a:ext cx="6188190" cy="1622321"/>
          </a:xfrm>
        </p:spPr>
        <p:txBody>
          <a:bodyPr>
            <a:normAutofit/>
          </a:bodyPr>
          <a:lstStyle/>
          <a:p>
            <a:r>
              <a:rPr lang="en-US" b="1">
                <a:solidFill>
                  <a:srgbClr val="EBEBEB"/>
                </a:solidFill>
              </a:rPr>
              <a:t>                       Summary</a:t>
            </a:r>
          </a:p>
        </p:txBody>
      </p:sp>
      <p:sp>
        <p:nvSpPr>
          <p:cNvPr id="3" name="Content Placeholder 2">
            <a:extLst>
              <a:ext uri="{FF2B5EF4-FFF2-40B4-BE49-F238E27FC236}">
                <a16:creationId xmlns:a16="http://schemas.microsoft.com/office/drawing/2014/main" id="{E72E9071-20EB-61A9-D430-A95A3C5046D9}"/>
              </a:ext>
            </a:extLst>
          </p:cNvPr>
          <p:cNvSpPr>
            <a:spLocks noGrp="1"/>
          </p:cNvSpPr>
          <p:nvPr>
            <p:ph idx="1"/>
          </p:nvPr>
        </p:nvSpPr>
        <p:spPr>
          <a:xfrm>
            <a:off x="648930" y="2438400"/>
            <a:ext cx="6188189" cy="3785419"/>
          </a:xfrm>
        </p:spPr>
        <p:txBody>
          <a:bodyPr>
            <a:normAutofit/>
          </a:bodyPr>
          <a:lstStyle/>
          <a:p>
            <a:pPr>
              <a:lnSpc>
                <a:spcPct val="90000"/>
              </a:lnSpc>
              <a:buFont typeface="Wingdings" panose="05000000000000000000" pitchFamily="2" charset="2"/>
              <a:buChar char="Ø"/>
            </a:pPr>
            <a:r>
              <a:rPr lang="en-US" sz="1600" b="0" i="0" dirty="0">
                <a:solidFill>
                  <a:srgbClr val="FFFFFF"/>
                </a:solidFill>
                <a:effectLst/>
                <a:latin typeface="Times New Roman" panose="02020603050405020304" pitchFamily="18" charset="0"/>
                <a:cs typeface="Times New Roman" panose="02020603050405020304" pitchFamily="18" charset="0"/>
              </a:rPr>
              <a:t>The main objective of this research is to enhance the </a:t>
            </a:r>
            <a:r>
              <a:rPr lang="en-US" sz="1600" dirty="0">
                <a:solidFill>
                  <a:srgbClr val="FFFFFF"/>
                </a:solidFill>
                <a:latin typeface="Times New Roman" panose="02020603050405020304" pitchFamily="18" charset="0"/>
                <a:cs typeface="Times New Roman" panose="02020603050405020304" pitchFamily="18" charset="0"/>
              </a:rPr>
              <a:t>accuracy </a:t>
            </a:r>
            <a:r>
              <a:rPr lang="en-US" sz="1600" b="0" i="0" dirty="0">
                <a:solidFill>
                  <a:srgbClr val="FFFFFF"/>
                </a:solidFill>
                <a:effectLst/>
                <a:latin typeface="Times New Roman" panose="02020603050405020304" pitchFamily="18" charset="0"/>
                <a:cs typeface="Times New Roman" panose="02020603050405020304" pitchFamily="18" charset="0"/>
              </a:rPr>
              <a:t>of heart disease prediction in terms of results. Many studies have been carried out that limit the selection of features for algorithmic use.</a:t>
            </a:r>
          </a:p>
          <a:p>
            <a:pPr>
              <a:lnSpc>
                <a:spcPct val="90000"/>
              </a:lnSpc>
              <a:buFont typeface="Wingdings" panose="05000000000000000000" pitchFamily="2" charset="2"/>
              <a:buChar char="Ø"/>
            </a:pPr>
            <a:r>
              <a:rPr lang="en-US" sz="1600" b="0" i="0" dirty="0">
                <a:solidFill>
                  <a:srgbClr val="FFFFFF"/>
                </a:solidFill>
                <a:effectLst/>
                <a:latin typeface="Times New Roman" panose="02020603050405020304" pitchFamily="18" charset="0"/>
                <a:cs typeface="Times New Roman" panose="02020603050405020304" pitchFamily="18" charset="0"/>
              </a:rPr>
              <a:t>Here we had implemented multiple models and shown their accuracy we are worked on Random forest and Hybrid model based on random forest which produces more accuracy than any existing models.</a:t>
            </a:r>
          </a:p>
          <a:p>
            <a:pPr>
              <a:lnSpc>
                <a:spcPct val="90000"/>
              </a:lnSpc>
              <a:buFont typeface="Wingdings" panose="05000000000000000000" pitchFamily="2" charset="2"/>
              <a:buChar char="Ø"/>
            </a:pPr>
            <a:r>
              <a:rPr lang="en-US" sz="1600" b="0" i="0" dirty="0">
                <a:solidFill>
                  <a:srgbClr val="FFFFFF"/>
                </a:solidFill>
                <a:effectLst/>
                <a:latin typeface="Times New Roman" panose="02020603050405020304" pitchFamily="18" charset="0"/>
                <a:cs typeface="Times New Roman" panose="02020603050405020304" pitchFamily="18" charset="0"/>
              </a:rPr>
              <a:t>We had used the models which will work both on large and small datasets because we also taken care about overfitting, underfitting and all the problems related to small datasets.</a:t>
            </a:r>
          </a:p>
          <a:p>
            <a:pPr>
              <a:lnSpc>
                <a:spcPct val="90000"/>
              </a:lnSpc>
              <a:buFont typeface="Wingdings" panose="05000000000000000000" pitchFamily="2" charset="2"/>
              <a:buChar char="Ø"/>
            </a:pPr>
            <a:r>
              <a:rPr lang="en-US" sz="1600" b="0" i="0" dirty="0">
                <a:solidFill>
                  <a:srgbClr val="FFFFFF"/>
                </a:solidFill>
                <a:effectLst/>
                <a:latin typeface="Times New Roman" panose="02020603050405020304" pitchFamily="18" charset="0"/>
                <a:cs typeface="Times New Roman" panose="02020603050405020304" pitchFamily="18" charset="0"/>
              </a:rPr>
              <a:t> The comparison between few models also be done and shown with their accuracy. we came up  with our hybrid model which produces more accuracy than any other model.</a:t>
            </a:r>
          </a:p>
          <a:p>
            <a:pPr>
              <a:lnSpc>
                <a:spcPct val="90000"/>
              </a:lnSpc>
            </a:pPr>
            <a:endParaRPr lang="en-US" sz="1600" dirty="0">
              <a:solidFill>
                <a:srgbClr val="FFFFFF"/>
              </a:solidFill>
            </a:endParaRPr>
          </a:p>
        </p:txBody>
      </p:sp>
      <p:sp>
        <p:nvSpPr>
          <p:cNvPr id="1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Three arrows on bullseye">
            <a:extLst>
              <a:ext uri="{FF2B5EF4-FFF2-40B4-BE49-F238E27FC236}">
                <a16:creationId xmlns:a16="http://schemas.microsoft.com/office/drawing/2014/main" id="{C62C466C-BF32-CF5A-12DA-50FA03B679FD}"/>
              </a:ext>
            </a:extLst>
          </p:cNvPr>
          <p:cNvPicPr>
            <a:picLocks noChangeAspect="1"/>
          </p:cNvPicPr>
          <p:nvPr/>
        </p:nvPicPr>
        <p:blipFill rotWithShape="1">
          <a:blip r:embed="rId3"/>
          <a:srcRect l="9607" r="42990"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404744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 whiteboard&#10;&#10;Description automatically generated">
            <a:extLst>
              <a:ext uri="{FF2B5EF4-FFF2-40B4-BE49-F238E27FC236}">
                <a16:creationId xmlns:a16="http://schemas.microsoft.com/office/drawing/2014/main" id="{69405E13-EE35-0CC7-7AE3-03A428693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394940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9F05CC-B748-5A24-23DE-E2B57EE24529}"/>
              </a:ext>
            </a:extLst>
          </p:cNvPr>
          <p:cNvSpPr>
            <a:spLocks noGrp="1"/>
          </p:cNvSpPr>
          <p:nvPr>
            <p:ph type="title"/>
          </p:nvPr>
        </p:nvSpPr>
        <p:spPr>
          <a:xfrm>
            <a:off x="643855" y="1447799"/>
            <a:ext cx="3108626" cy="1444752"/>
          </a:xfrm>
        </p:spPr>
        <p:txBody>
          <a:bodyPr vert="horz" lIns="91440" tIns="45720" rIns="91440" bIns="45720" rtlCol="0" anchor="b">
            <a:normAutofit/>
          </a:bodyPr>
          <a:lstStyle/>
          <a:p>
            <a:r>
              <a:rPr lang="en-US" sz="3200" dirty="0">
                <a:solidFill>
                  <a:srgbClr val="EBEBEB"/>
                </a:solidFill>
              </a:rPr>
              <a:t>      </a:t>
            </a:r>
          </a:p>
        </p:txBody>
      </p:sp>
      <p:sp>
        <p:nvSpPr>
          <p:cNvPr id="35"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7" name="Freeform: Shape 36">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9" name="Rectangle 38">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8" name="Content Placeholder 27">
            <a:extLst>
              <a:ext uri="{FF2B5EF4-FFF2-40B4-BE49-F238E27FC236}">
                <a16:creationId xmlns:a16="http://schemas.microsoft.com/office/drawing/2014/main" id="{0ADEE564-A7E2-D95C-FF39-3D7E59E5D7EC}"/>
              </a:ext>
            </a:extLst>
          </p:cNvPr>
          <p:cNvSpPr>
            <a:spLocks noGrp="1"/>
          </p:cNvSpPr>
          <p:nvPr>
            <p:ph idx="1"/>
          </p:nvPr>
        </p:nvSpPr>
        <p:spPr>
          <a:xfrm>
            <a:off x="643855" y="3072385"/>
            <a:ext cx="3108057" cy="2947415"/>
          </a:xfrm>
        </p:spPr>
        <p:txBody>
          <a:bodyPr>
            <a:normAutofit/>
          </a:bodyPr>
          <a:lstStyle/>
          <a:p>
            <a:pPr marL="0" indent="0">
              <a:buNone/>
            </a:pPr>
            <a:r>
              <a:rPr lang="en-US" sz="1600" b="1" dirty="0">
                <a:solidFill>
                  <a:srgbClr val="FFFFFF"/>
                </a:solidFill>
              </a:rPr>
              <a:t>                       By</a:t>
            </a:r>
          </a:p>
          <a:p>
            <a:pPr marL="0" indent="0">
              <a:buNone/>
            </a:pPr>
            <a:r>
              <a:rPr lang="en-US" sz="1600" b="1" dirty="0">
                <a:solidFill>
                  <a:srgbClr val="FFFFFF"/>
                </a:solidFill>
              </a:rPr>
              <a:t>     Sai Karthik Nagabhairava</a:t>
            </a:r>
          </a:p>
          <a:p>
            <a:pPr marL="0" indent="0">
              <a:buNone/>
            </a:pPr>
            <a:r>
              <a:rPr lang="en-US" sz="1600" b="1" dirty="0">
                <a:solidFill>
                  <a:srgbClr val="FFFFFF"/>
                </a:solidFill>
              </a:rPr>
              <a:t>           Ramsai Repalle</a:t>
            </a:r>
          </a:p>
          <a:p>
            <a:pPr marL="0" indent="0">
              <a:buNone/>
            </a:pPr>
            <a:r>
              <a:rPr lang="en-US" sz="1600" b="1" dirty="0">
                <a:solidFill>
                  <a:srgbClr val="FFFFFF"/>
                </a:solidFill>
              </a:rPr>
              <a:t>      Bharath Kumar Pakam</a:t>
            </a:r>
          </a:p>
          <a:p>
            <a:pPr marL="0" indent="0">
              <a:buNone/>
            </a:pPr>
            <a:r>
              <a:rPr lang="en-US" sz="1600" b="1" dirty="0">
                <a:solidFill>
                  <a:srgbClr val="FFFFFF"/>
                </a:solidFill>
              </a:rPr>
              <a:t>          Deepshika Yedla</a:t>
            </a:r>
          </a:p>
        </p:txBody>
      </p:sp>
      <p:pic>
        <p:nvPicPr>
          <p:cNvPr id="7" name="Picture 6" descr="A close-up of a fish&#10;&#10;Description automatically generated with low confidence">
            <a:extLst>
              <a:ext uri="{FF2B5EF4-FFF2-40B4-BE49-F238E27FC236}">
                <a16:creationId xmlns:a16="http://schemas.microsoft.com/office/drawing/2014/main" id="{961FCD52-688C-4882-C147-5BAFD898A901}"/>
              </a:ext>
            </a:extLst>
          </p:cNvPr>
          <p:cNvPicPr>
            <a:picLocks noChangeAspect="1"/>
          </p:cNvPicPr>
          <p:nvPr/>
        </p:nvPicPr>
        <p:blipFill rotWithShape="1">
          <a:blip r:embed="rId2">
            <a:extLst>
              <a:ext uri="{28A0092B-C50C-407E-A947-70E740481C1C}">
                <a14:useLocalDpi xmlns:a14="http://schemas.microsoft.com/office/drawing/2010/main" val="0"/>
              </a:ext>
            </a:extLst>
          </a:blip>
          <a:srcRect r="17262" b="-2"/>
          <a:stretch/>
        </p:blipFill>
        <p:spPr>
          <a:xfrm>
            <a:off x="5049416" y="1447799"/>
            <a:ext cx="6493916" cy="5023339"/>
          </a:xfrm>
          <a:prstGeom prst="rect">
            <a:avLst/>
          </a:prstGeom>
          <a:effectLst/>
        </p:spPr>
      </p:pic>
    </p:spTree>
    <p:extLst>
      <p:ext uri="{BB962C8B-B14F-4D97-AF65-F5344CB8AC3E}">
        <p14:creationId xmlns:p14="http://schemas.microsoft.com/office/powerpoint/2010/main" val="201583198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C1EC-5DED-0BA9-F2A3-C8B678263F70}"/>
              </a:ext>
            </a:extLst>
          </p:cNvPr>
          <p:cNvSpPr>
            <a:spLocks noGrp="1"/>
          </p:cNvSpPr>
          <p:nvPr>
            <p:ph type="title"/>
          </p:nvPr>
        </p:nvSpPr>
        <p:spPr/>
        <p:txBody>
          <a:bodyPr/>
          <a:lstStyle/>
          <a:p>
            <a:r>
              <a:rPr lang="en-US" b="1" dirty="0"/>
              <a:t>                        </a:t>
            </a:r>
            <a:r>
              <a:rPr lang="en-US" b="1" dirty="0">
                <a:solidFill>
                  <a:schemeClr val="tx1">
                    <a:lumMod val="95000"/>
                    <a:lumOff val="5000"/>
                  </a:schemeClr>
                </a:solidFill>
              </a:rPr>
              <a:t>Overview</a:t>
            </a:r>
          </a:p>
        </p:txBody>
      </p:sp>
      <p:sp>
        <p:nvSpPr>
          <p:cNvPr id="3" name="Content Placeholder 2">
            <a:extLst>
              <a:ext uri="{FF2B5EF4-FFF2-40B4-BE49-F238E27FC236}">
                <a16:creationId xmlns:a16="http://schemas.microsoft.com/office/drawing/2014/main" id="{03F16F24-2648-841B-871E-0AA5E5AC80BA}"/>
              </a:ext>
            </a:extLst>
          </p:cNvPr>
          <p:cNvSpPr>
            <a:spLocks noGrp="1"/>
          </p:cNvSpPr>
          <p:nvPr>
            <p:ph idx="1"/>
          </p:nvPr>
        </p:nvSpPr>
        <p:spPr/>
        <p:txBody>
          <a:bodyPr>
            <a:normAutofit/>
          </a:bodyPr>
          <a:lstStyle/>
          <a:p>
            <a:r>
              <a:rPr lang="en-US" sz="1900" kern="100" dirty="0">
                <a:effectLst/>
                <a:latin typeface="+mn-lt"/>
                <a:ea typeface="Calibri" panose="020F0502020204030204" pitchFamily="34" charset="0"/>
                <a:cs typeface="Times New Roman" panose="02020603050405020304" pitchFamily="18" charset="0"/>
              </a:rPr>
              <a:t>A disease is a particular abnormal condition that negatively affects the structure or function of all or part of an organism, and that is not due to any immediate external injury. There are various heart diseases and in those main and most common disease are cardiovascular diseases and heart attack. We use Machine learning techniques which are very efficient in providing accurate results.. </a:t>
            </a:r>
          </a:p>
          <a:p>
            <a:r>
              <a:rPr lang="en-US" sz="1800" kern="100" dirty="0">
                <a:effectLst/>
                <a:latin typeface="+mn-lt"/>
                <a:ea typeface="Calibri" panose="020F0502020204030204" pitchFamily="34" charset="0"/>
                <a:cs typeface="Times New Roman" panose="02020603050405020304" pitchFamily="18" charset="0"/>
              </a:rPr>
              <a:t>The dataset we have taken is a public dataset UCI heart disease dataset, Cleveland heart disease dataset Although, there are many different combinations of ML algorithms are published in papers, there are mostly efficient. But our team  Wanted to propose a new model which provides more accuracy than  any other existing models.</a:t>
            </a:r>
            <a:endParaRPr lang="en-US" sz="1800" dirty="0"/>
          </a:p>
        </p:txBody>
      </p:sp>
    </p:spTree>
    <p:extLst>
      <p:ext uri="{BB962C8B-B14F-4D97-AF65-F5344CB8AC3E}">
        <p14:creationId xmlns:p14="http://schemas.microsoft.com/office/powerpoint/2010/main" val="327680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846C8-F1FA-53EB-88E7-AD341ADE3A0B}"/>
              </a:ext>
            </a:extLst>
          </p:cNvPr>
          <p:cNvSpPr>
            <a:spLocks noGrp="1"/>
          </p:cNvSpPr>
          <p:nvPr>
            <p:ph type="title"/>
          </p:nvPr>
        </p:nvSpPr>
        <p:spPr/>
        <p:txBody>
          <a:bodyPr/>
          <a:lstStyle/>
          <a:p>
            <a:r>
              <a:rPr lang="en-US" dirty="0"/>
              <a:t>	              </a:t>
            </a:r>
            <a:r>
              <a:rPr lang="en-US" b="1" dirty="0"/>
              <a:t>Define a Problem</a:t>
            </a:r>
          </a:p>
        </p:txBody>
      </p:sp>
      <p:sp>
        <p:nvSpPr>
          <p:cNvPr id="3" name="Content Placeholder 2">
            <a:extLst>
              <a:ext uri="{FF2B5EF4-FFF2-40B4-BE49-F238E27FC236}">
                <a16:creationId xmlns:a16="http://schemas.microsoft.com/office/drawing/2014/main" id="{1988500D-9ACC-C91A-C957-9D9D1B34E10D}"/>
              </a:ext>
            </a:extLst>
          </p:cNvPr>
          <p:cNvSpPr>
            <a:spLocks noGrp="1"/>
          </p:cNvSpPr>
          <p:nvPr>
            <p:ph idx="1"/>
          </p:nvPr>
        </p:nvSpPr>
        <p:spPr/>
        <p:txBody>
          <a:bodyPr>
            <a:normAutofit fontScale="85000" lnSpcReduction="20000"/>
          </a:bodyPr>
          <a:lstStyle/>
          <a:p>
            <a:pPr lvl="1"/>
            <a:r>
              <a:rPr lang="en-US" sz="2100" dirty="0">
                <a:cs typeface="Times New Roman" panose="02020603050405020304" pitchFamily="18" charset="0"/>
              </a:rPr>
              <a:t>One of the predominant diseases that can lead to a reduction in the lifespan of human beings today is heart disease. It is a condition that affects heart function. For many aspects of health promotion and clinical medicine, an estimation of a person’s risk for coronary heart disease is significant. </a:t>
            </a:r>
          </a:p>
          <a:p>
            <a:pPr lvl="1"/>
            <a:endParaRPr lang="en-US" sz="2100" dirty="0">
              <a:cs typeface="Times New Roman" panose="02020603050405020304" pitchFamily="18" charset="0"/>
            </a:endParaRPr>
          </a:p>
          <a:p>
            <a:pPr lvl="1"/>
            <a:r>
              <a:rPr lang="en-US" sz="2100" dirty="0">
                <a:cs typeface="Times New Roman" panose="02020603050405020304" pitchFamily="18" charset="0"/>
              </a:rPr>
              <a:t>It is a model for risk prediction. Due to the rapidly growing digital technologies, healthcare facilities keep a vast amount of data in their databases, which is very complex and difficult to examine. </a:t>
            </a:r>
          </a:p>
          <a:p>
            <a:pPr lvl="1"/>
            <a:endParaRPr lang="en-US" sz="2100" dirty="0">
              <a:cs typeface="Times New Roman" panose="02020603050405020304" pitchFamily="18" charset="0"/>
            </a:endParaRPr>
          </a:p>
          <a:p>
            <a:pPr lvl="1"/>
            <a:r>
              <a:rPr lang="en-US" sz="2100" dirty="0">
                <a:cs typeface="Times New Roman" panose="02020603050405020304" pitchFamily="18" charset="0"/>
              </a:rPr>
              <a:t>Data mining techniques and machine learning algorithms play important roles in the analysis of different data in medical centers. Techniques and algorithms may be directly used on a dataset to construct certain models or draw important conclusions and inferences from the dataset.</a:t>
            </a:r>
          </a:p>
          <a:p>
            <a:pPr marL="457200" lvl="1" indent="0">
              <a:buNone/>
            </a:pPr>
            <a:endParaRPr lang="en-US" sz="2100" dirty="0">
              <a:cs typeface="Times New Roman" panose="02020603050405020304" pitchFamily="18" charset="0"/>
            </a:endParaRPr>
          </a:p>
          <a:p>
            <a:pPr lvl="1"/>
            <a:endParaRPr lang="en-US" sz="2400" dirty="0">
              <a:cs typeface="Times New Roman" panose="02020603050405020304" pitchFamily="18" charset="0"/>
            </a:endParaRPr>
          </a:p>
          <a:p>
            <a:pPr lvl="1"/>
            <a:endParaRPr lang="en-US" dirty="0"/>
          </a:p>
        </p:txBody>
      </p:sp>
    </p:spTree>
    <p:extLst>
      <p:ext uri="{BB962C8B-B14F-4D97-AF65-F5344CB8AC3E}">
        <p14:creationId xmlns:p14="http://schemas.microsoft.com/office/powerpoint/2010/main" val="3918035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49C5-D4C5-5749-35BC-E48CCCE6902A}"/>
              </a:ext>
            </a:extLst>
          </p:cNvPr>
          <p:cNvSpPr>
            <a:spLocks noGrp="1"/>
          </p:cNvSpPr>
          <p:nvPr>
            <p:ph type="title"/>
          </p:nvPr>
        </p:nvSpPr>
        <p:spPr/>
        <p:txBody>
          <a:bodyPr/>
          <a:lstStyle/>
          <a:p>
            <a:r>
              <a:rPr lang="en-US" b="1" dirty="0"/>
              <a:t>                       Main Idea</a:t>
            </a:r>
          </a:p>
        </p:txBody>
      </p:sp>
      <p:sp>
        <p:nvSpPr>
          <p:cNvPr id="3" name="Content Placeholder 2">
            <a:extLst>
              <a:ext uri="{FF2B5EF4-FFF2-40B4-BE49-F238E27FC236}">
                <a16:creationId xmlns:a16="http://schemas.microsoft.com/office/drawing/2014/main" id="{BEFDED09-8864-BF3A-0DC4-DE9FBC759F45}"/>
              </a:ext>
            </a:extLst>
          </p:cNvPr>
          <p:cNvSpPr>
            <a:spLocks noGrp="1"/>
          </p:cNvSpPr>
          <p:nvPr>
            <p:ph idx="1"/>
          </p:nvPr>
        </p:nvSpPr>
        <p:spPr/>
        <p:txBody>
          <a:bodyPr>
            <a:normAutofit/>
          </a:bodyPr>
          <a:lstStyle/>
          <a:p>
            <a:r>
              <a:rPr lang="en-US" dirty="0">
                <a:latin typeface="+mn-lt"/>
                <a:cs typeface="Times New Roman" panose="02020603050405020304" pitchFamily="18" charset="0"/>
              </a:rPr>
              <a:t>To fulfill the need the proposed system is to predict heart disease through an automated medical diagnosis system based on machine learning. For the prediction system, a hybrid model is used. Further heart disease prediction program, the Cleveland database is used. Since the Cleveland database is the ML researchers most widely used database. </a:t>
            </a:r>
          </a:p>
          <a:p>
            <a:r>
              <a:rPr lang="en-US" dirty="0">
                <a:latin typeface="+mn-lt"/>
                <a:cs typeface="Times New Roman" panose="02020603050405020304" pitchFamily="18" charset="0"/>
              </a:rPr>
              <a:t>Our team goal is to provide an hybrid model which increases accuracy than any other existing model so we had implemented a hybrid model which combines Random Forest, SVM, Logistic Regression.</a:t>
            </a:r>
          </a:p>
        </p:txBody>
      </p:sp>
    </p:spTree>
    <p:extLst>
      <p:ext uri="{BB962C8B-B14F-4D97-AF65-F5344CB8AC3E}">
        <p14:creationId xmlns:p14="http://schemas.microsoft.com/office/powerpoint/2010/main" val="3113660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9593-8329-AA60-3173-0BEC70D5170A}"/>
              </a:ext>
            </a:extLst>
          </p:cNvPr>
          <p:cNvSpPr>
            <a:spLocks noGrp="1"/>
          </p:cNvSpPr>
          <p:nvPr>
            <p:ph type="title"/>
          </p:nvPr>
        </p:nvSpPr>
        <p:spPr/>
        <p:txBody>
          <a:bodyPr/>
          <a:lstStyle/>
          <a:p>
            <a:r>
              <a:rPr lang="en-US" dirty="0"/>
              <a:t>                          </a:t>
            </a:r>
            <a:r>
              <a:rPr lang="en-US" b="1" dirty="0"/>
              <a:t>Dataset</a:t>
            </a:r>
          </a:p>
        </p:txBody>
      </p:sp>
      <p:pic>
        <p:nvPicPr>
          <p:cNvPr id="6" name="Content Placeholder 5" descr="Text">
            <a:extLst>
              <a:ext uri="{FF2B5EF4-FFF2-40B4-BE49-F238E27FC236}">
                <a16:creationId xmlns:a16="http://schemas.microsoft.com/office/drawing/2014/main" id="{4E5F5CC7-CC73-5DBD-5466-F45608F18DE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6111" y="1961321"/>
            <a:ext cx="5373689" cy="4295016"/>
          </a:xfrm>
        </p:spPr>
      </p:pic>
      <p:sp>
        <p:nvSpPr>
          <p:cNvPr id="4" name="Content Placeholder 3">
            <a:extLst>
              <a:ext uri="{FF2B5EF4-FFF2-40B4-BE49-F238E27FC236}">
                <a16:creationId xmlns:a16="http://schemas.microsoft.com/office/drawing/2014/main" id="{9AC42F13-FF33-5684-74E7-4140D6B6DA5F}"/>
              </a:ext>
            </a:extLst>
          </p:cNvPr>
          <p:cNvSpPr>
            <a:spLocks noGrp="1"/>
          </p:cNvSpPr>
          <p:nvPr>
            <p:ph sz="half" idx="2"/>
          </p:nvPr>
        </p:nvSpPr>
        <p:spPr>
          <a:xfrm>
            <a:off x="6414052" y="2056092"/>
            <a:ext cx="4267200" cy="4200245"/>
          </a:xfrm>
        </p:spPr>
        <p:txBody>
          <a:bodyPr>
            <a:normAutofit/>
          </a:bodyPr>
          <a:lstStyle/>
          <a:p>
            <a:pPr marL="0" indent="0">
              <a:buNone/>
            </a:pPr>
            <a:r>
              <a:rPr lang="en-US" sz="3300" i="0" dirty="0">
                <a:solidFill>
                  <a:srgbClr val="222222"/>
                </a:solidFill>
                <a:effectLst/>
                <a:latin typeface="Arial" panose="020B0604020202020204" pitchFamily="34" charset="0"/>
              </a:rPr>
              <a:t>Data contains</a:t>
            </a:r>
            <a:r>
              <a:rPr lang="en-US" i="0" dirty="0">
                <a:solidFill>
                  <a:srgbClr val="222222"/>
                </a:solidFill>
                <a:effectLst/>
                <a:latin typeface="Arial" panose="020B0604020202020204" pitchFamily="34" charset="0"/>
              </a:rPr>
              <a:t>:</a:t>
            </a:r>
            <a:br>
              <a:rPr lang="en-US" dirty="0"/>
            </a:br>
            <a:endParaRPr lang="en-US" dirty="0"/>
          </a:p>
          <a:p>
            <a:r>
              <a:rPr lang="en-US" sz="2000" dirty="0"/>
              <a:t>Age</a:t>
            </a:r>
          </a:p>
          <a:p>
            <a:r>
              <a:rPr lang="en-US" sz="2000" dirty="0"/>
              <a:t>Sex</a:t>
            </a:r>
          </a:p>
          <a:p>
            <a:r>
              <a:rPr lang="en-US" sz="2000" dirty="0"/>
              <a:t>Chest Pain</a:t>
            </a:r>
          </a:p>
          <a:p>
            <a:r>
              <a:rPr lang="en-US" sz="2000" dirty="0"/>
              <a:t>Trestbps</a:t>
            </a:r>
          </a:p>
          <a:p>
            <a:r>
              <a:rPr lang="en-US" sz="2000" dirty="0"/>
              <a:t>Cholestrol</a:t>
            </a:r>
          </a:p>
          <a:p>
            <a:r>
              <a:rPr lang="en-US" sz="2000" dirty="0"/>
              <a:t>FBS</a:t>
            </a:r>
          </a:p>
          <a:p>
            <a:r>
              <a:rPr lang="en-US" sz="2000" dirty="0"/>
              <a:t>Target – shows have disease or not</a:t>
            </a:r>
            <a:endParaRPr lang="en-US" sz="3100" dirty="0"/>
          </a:p>
          <a:p>
            <a:endParaRPr lang="en-US" sz="3100" dirty="0"/>
          </a:p>
          <a:p>
            <a:endParaRPr lang="en-US" sz="3100" dirty="0"/>
          </a:p>
        </p:txBody>
      </p:sp>
    </p:spTree>
    <p:extLst>
      <p:ext uri="{BB962C8B-B14F-4D97-AF65-F5344CB8AC3E}">
        <p14:creationId xmlns:p14="http://schemas.microsoft.com/office/powerpoint/2010/main" val="805273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8630A-AB5A-5F9C-B025-0C82BC2C1E4E}"/>
              </a:ext>
            </a:extLst>
          </p:cNvPr>
          <p:cNvSpPr>
            <a:spLocks noGrp="1"/>
          </p:cNvSpPr>
          <p:nvPr>
            <p:ph type="title"/>
          </p:nvPr>
        </p:nvSpPr>
        <p:spPr/>
        <p:txBody>
          <a:bodyPr/>
          <a:lstStyle/>
          <a:p>
            <a:r>
              <a:rPr lang="en-US" dirty="0"/>
              <a:t>Work Flow</a:t>
            </a:r>
          </a:p>
        </p:txBody>
      </p:sp>
      <p:sp>
        <p:nvSpPr>
          <p:cNvPr id="3" name="Content Placeholder 2">
            <a:extLst>
              <a:ext uri="{FF2B5EF4-FFF2-40B4-BE49-F238E27FC236}">
                <a16:creationId xmlns:a16="http://schemas.microsoft.com/office/drawing/2014/main" id="{DBE10785-70ED-0775-700F-E1D3F9E97939}"/>
              </a:ext>
            </a:extLst>
          </p:cNvPr>
          <p:cNvSpPr>
            <a:spLocks noGrp="1"/>
          </p:cNvSpPr>
          <p:nvPr>
            <p:ph idx="1"/>
          </p:nvPr>
        </p:nvSpPr>
        <p:spPr/>
        <p:txBody>
          <a:bodyPr/>
          <a:lstStyle/>
          <a:p>
            <a:r>
              <a:rPr lang="en-US" dirty="0"/>
              <a:t>Data Collection</a:t>
            </a:r>
          </a:p>
          <a:p>
            <a:r>
              <a:rPr lang="en-US" dirty="0"/>
              <a:t>Data Visualization</a:t>
            </a:r>
          </a:p>
          <a:p>
            <a:r>
              <a:rPr lang="en-US" dirty="0"/>
              <a:t>Data Pre-Processing</a:t>
            </a:r>
          </a:p>
          <a:p>
            <a:r>
              <a:rPr lang="en-US" dirty="0"/>
              <a:t>Data Splitting</a:t>
            </a:r>
          </a:p>
          <a:p>
            <a:r>
              <a:rPr lang="en-US" dirty="0"/>
              <a:t>Model Training</a:t>
            </a:r>
          </a:p>
          <a:p>
            <a:r>
              <a:rPr lang="en-US" dirty="0"/>
              <a:t>Model Evaluation and Testing</a:t>
            </a:r>
          </a:p>
        </p:txBody>
      </p:sp>
    </p:spTree>
    <p:extLst>
      <p:ext uri="{BB962C8B-B14F-4D97-AF65-F5344CB8AC3E}">
        <p14:creationId xmlns:p14="http://schemas.microsoft.com/office/powerpoint/2010/main" val="4254781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FB8AC-8D9B-9720-4B6C-D4844C7AD72D}"/>
              </a:ext>
            </a:extLst>
          </p:cNvPr>
          <p:cNvSpPr>
            <a:spLocks noGrp="1"/>
          </p:cNvSpPr>
          <p:nvPr>
            <p:ph type="title"/>
          </p:nvPr>
        </p:nvSpPr>
        <p:spPr/>
        <p:txBody>
          <a:bodyPr/>
          <a:lstStyle/>
          <a:p>
            <a:r>
              <a:rPr lang="en-US" dirty="0" err="1"/>
              <a:t>Visualisation’s</a:t>
            </a:r>
            <a:endParaRPr lang="en-US" dirty="0"/>
          </a:p>
        </p:txBody>
      </p:sp>
      <p:pic>
        <p:nvPicPr>
          <p:cNvPr id="5" name="Content Placeholder 4" descr="Chart, line chart, histogram&#10;&#10;Description automatically generated">
            <a:extLst>
              <a:ext uri="{FF2B5EF4-FFF2-40B4-BE49-F238E27FC236}">
                <a16:creationId xmlns:a16="http://schemas.microsoft.com/office/drawing/2014/main" id="{63A76F85-31BB-AC00-3FC0-99FE55E7F1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046" y="1853248"/>
            <a:ext cx="5352956" cy="4195762"/>
          </a:xfrm>
        </p:spPr>
      </p:pic>
      <p:pic>
        <p:nvPicPr>
          <p:cNvPr id="7" name="Picture 6" descr="Chart, bar chart&#10;&#10;Description automatically generated">
            <a:extLst>
              <a:ext uri="{FF2B5EF4-FFF2-40B4-BE49-F238E27FC236}">
                <a16:creationId xmlns:a16="http://schemas.microsoft.com/office/drawing/2014/main" id="{941BAFE1-E671-E329-C77E-9A5ACB4E35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53248"/>
            <a:ext cx="5276850" cy="4195762"/>
          </a:xfrm>
          <a:prstGeom prst="rect">
            <a:avLst/>
          </a:prstGeom>
        </p:spPr>
      </p:pic>
    </p:spTree>
    <p:extLst>
      <p:ext uri="{BB962C8B-B14F-4D97-AF65-F5344CB8AC3E}">
        <p14:creationId xmlns:p14="http://schemas.microsoft.com/office/powerpoint/2010/main" val="426328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344496C-A3FF-A069-7420-BED9D54076C6}"/>
              </a:ext>
            </a:extLst>
          </p:cNvPr>
          <p:cNvSpPr>
            <a:spLocks noGrp="1"/>
          </p:cNvSpPr>
          <p:nvPr>
            <p:ph type="title"/>
          </p:nvPr>
        </p:nvSpPr>
        <p:spPr/>
        <p:txBody>
          <a:bodyPr/>
          <a:lstStyle/>
          <a:p>
            <a:r>
              <a:rPr lang="en-US" sz="3200" dirty="0"/>
              <a:t>Models we are using:</a:t>
            </a:r>
          </a:p>
        </p:txBody>
      </p:sp>
      <p:sp>
        <p:nvSpPr>
          <p:cNvPr id="4" name="Content Placeholder 3">
            <a:extLst>
              <a:ext uri="{FF2B5EF4-FFF2-40B4-BE49-F238E27FC236}">
                <a16:creationId xmlns:a16="http://schemas.microsoft.com/office/drawing/2014/main" id="{8290C75F-DFAA-1825-5231-80F3818CAFDA}"/>
              </a:ext>
            </a:extLst>
          </p:cNvPr>
          <p:cNvSpPr>
            <a:spLocks noGrp="1"/>
          </p:cNvSpPr>
          <p:nvPr>
            <p:ph idx="1"/>
          </p:nvPr>
        </p:nvSpPr>
        <p:spPr/>
        <p:txBody>
          <a:bodyPr/>
          <a:lstStyle/>
          <a:p>
            <a:pPr algn="l"/>
            <a:r>
              <a:rPr lang="en-US" b="0" i="0" dirty="0">
                <a:effectLst/>
                <a:latin typeface="Arial" panose="020B0604020202020204" pitchFamily="34" charset="0"/>
              </a:rPr>
              <a:t>Logistic regression(Backward and forward Propagation)</a:t>
            </a:r>
          </a:p>
          <a:p>
            <a:pPr algn="l"/>
            <a:r>
              <a:rPr lang="en-US" b="0" i="0" dirty="0">
                <a:effectLst/>
                <a:latin typeface="Arial" panose="020B0604020202020204" pitchFamily="34" charset="0"/>
              </a:rPr>
              <a:t>K-nearest </a:t>
            </a:r>
            <a:r>
              <a:rPr lang="en-US" b="0" i="0" dirty="0" err="1">
                <a:effectLst/>
                <a:latin typeface="Arial" panose="020B0604020202020204" pitchFamily="34" charset="0"/>
              </a:rPr>
              <a:t>neighbour</a:t>
            </a:r>
            <a:r>
              <a:rPr lang="en-US" b="0" i="0" dirty="0">
                <a:effectLst/>
                <a:latin typeface="Arial" panose="020B0604020202020204" pitchFamily="34" charset="0"/>
              </a:rPr>
              <a:t>(Feature Selection and Cross Validation)</a:t>
            </a:r>
          </a:p>
          <a:p>
            <a:pPr algn="l"/>
            <a:r>
              <a:rPr lang="en-US" b="0" i="0" dirty="0">
                <a:effectLst/>
                <a:latin typeface="Arial" panose="020B0604020202020204" pitchFamily="34" charset="0"/>
              </a:rPr>
              <a:t>support vector machine(SVM)</a:t>
            </a:r>
          </a:p>
          <a:p>
            <a:pPr algn="l"/>
            <a:r>
              <a:rPr lang="en-US" b="0" i="0" dirty="0">
                <a:effectLst/>
                <a:latin typeface="Arial" panose="020B0604020202020204" pitchFamily="34" charset="0"/>
              </a:rPr>
              <a:t>Decision Tree Algorithm(cost complexity method)</a:t>
            </a:r>
          </a:p>
          <a:p>
            <a:pPr algn="l"/>
            <a:r>
              <a:rPr lang="en-US" b="0" i="0" dirty="0">
                <a:effectLst/>
                <a:latin typeface="Arial" panose="020B0604020202020204" pitchFamily="34" charset="0"/>
              </a:rPr>
              <a:t>Random Forest(cross-validation and hyper parameter tuning)</a:t>
            </a:r>
          </a:p>
          <a:p>
            <a:pPr algn="l"/>
            <a:r>
              <a:rPr lang="en-US" dirty="0">
                <a:latin typeface="Arial" panose="020B0604020202020204" pitchFamily="34" charset="0"/>
              </a:rPr>
              <a:t>Hybrid Model</a:t>
            </a:r>
            <a:endParaRPr lang="en-US" b="0" i="0" dirty="0">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715100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3349</TotalTime>
  <Words>960</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Times New Roman</vt:lpstr>
      <vt:lpstr>Wingdings</vt:lpstr>
      <vt:lpstr>Wingdings 3</vt:lpstr>
      <vt:lpstr>Ion</vt:lpstr>
      <vt:lpstr>  HEART DISEASE PREDICTION</vt:lpstr>
      <vt:lpstr>      </vt:lpstr>
      <vt:lpstr>                        Overview</vt:lpstr>
      <vt:lpstr>               Define a Problem</vt:lpstr>
      <vt:lpstr>                       Main Idea</vt:lpstr>
      <vt:lpstr>                          Dataset</vt:lpstr>
      <vt:lpstr>Work Flow</vt:lpstr>
      <vt:lpstr>Visualisation’s</vt:lpstr>
      <vt:lpstr>Models we are using:</vt:lpstr>
      <vt:lpstr>PowerPoint Presentation</vt:lpstr>
      <vt:lpstr>Hybrid Model</vt:lpstr>
      <vt:lpstr>Models used in Hybrid Model</vt:lpstr>
      <vt:lpstr>Old Results</vt:lpstr>
      <vt:lpstr>Results</vt:lpstr>
      <vt:lpstr>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HEART DISEASE PREDICTION</dc:title>
  <dc:creator>Repalle, Ram Sai</dc:creator>
  <cp:lastModifiedBy>Nagabhairava, Sai Karthik</cp:lastModifiedBy>
  <cp:revision>29</cp:revision>
  <dcterms:created xsi:type="dcterms:W3CDTF">2023-03-30T00:11:20Z</dcterms:created>
  <dcterms:modified xsi:type="dcterms:W3CDTF">2023-05-04T17:19:01Z</dcterms:modified>
</cp:coreProperties>
</file>