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3" r:id="rId6"/>
    <p:sldId id="264" r:id="rId7"/>
    <p:sldId id="270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576"/>
  </p:normalViewPr>
  <p:slideViewPr>
    <p:cSldViewPr snapToGrid="0" snapToObjects="1">
      <p:cViewPr varScale="1">
        <p:scale>
          <a:sx n="95" d="100"/>
          <a:sy n="95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98B1-CFE4-9D47-9457-6A1FBB85F3EF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9777-0B5E-FA4A-BFC0-50E025BB1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9777-0B5E-FA4A-BFC0-50E025BB1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1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9777-0B5E-FA4A-BFC0-50E025BB1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CE3B-448D-BA4D-9DFA-3350884D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68209-52AB-3749-A16F-E2B398F71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6029-0BBD-D446-AAA2-53D489A0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ADB7-FD75-E34A-B35B-A2A7A81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C150-916C-4646-AC81-419B27CA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2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CDD6-54F1-C04D-A0C5-19E3608E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C1602-9010-6848-AEDA-8314F383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BE0-5D79-7A44-B145-99DC529E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F697-17E8-8C4C-99DD-F9DEA0D6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AE73-EF59-A342-80ED-0384764A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2AD00-8AAB-5140-AD8E-F478E973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3E36F-5DEA-9E45-B3F7-D9102588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674D-0F11-8C4F-88B0-C94FA82B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1763-0F8D-B44B-B315-D00C16EC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D2FE-4B9D-584B-A075-73A46D15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54FC-BCCC-AC4A-8649-E2D84988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1D47-1AD7-2E49-ACD6-3BB134A3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5DAA-CC54-AA47-AA34-1A43C197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EB19-FAF0-2441-8B6B-5AE5B39F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BC86-95CD-0640-8F07-12CA0BC8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2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E02D-1B51-C247-B3C8-6031F659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88CD-3CA4-6F45-A317-A794718E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4F78-396F-424E-ADC4-48B30539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2C09-0B76-9F4E-A755-94BC6D4C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BA91-DCF1-EA44-A9B9-2FA7E1AE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B1BB-D046-DB4D-B18F-CE54AD7F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6CBE-3704-164A-A751-223E7105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4A790-DF73-654E-8455-810C7E57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75CC-C962-404B-B471-3B217968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FFCA-FA34-174F-A73A-9ACF425B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37C6-4F84-A04E-8AD9-61DD2134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DB3B-1391-1D4D-BFD8-A8917C66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90970-65EC-5D40-BA45-5BFEF090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D7F6A-270A-0A4F-A48F-637469AC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CA806-3A01-7847-838C-D8972738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E22F7-07BD-4E48-8553-4C34F77E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93408-66FD-5F43-B631-A5831E26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09076-7C7A-F44B-BCF6-C50E392E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7256F-AF2C-5945-8CB2-5D189480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4446-B408-C445-BFB4-3204B60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04952-5924-E443-BF39-1D76AECE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AD7CA-606E-2044-8B41-A7E9595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736E-2FC8-9845-9570-8C17E18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C5B02-4548-E440-9906-8607AF7E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97B4-6A9D-1640-A99B-618643C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A3BB9-318F-2F4E-A050-368884EF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CD00-7E12-4F46-A4B6-B2C31CF2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2DC0-96FF-C64E-A673-030EBEC3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EB47A-34AD-484F-A448-56B2D54B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41B5-C53D-6C49-B6AE-AE7C49B0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A9B6A-EE53-7C4D-8F6A-1075BE8C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BDC9-65D3-F94F-AD3A-E6FDA587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4D16-8268-3649-824F-E79DE45B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71457-9E6F-364F-9DFD-B0618B911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7FC70-16E6-084F-AB89-77B94513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F017-6505-3C41-8BB2-EBF6E59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2910-CCF6-9A43-A27B-3BDF35D7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999DD-204A-844C-BD16-974CDAA6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E47B-DDEB-FE41-9AAE-41ED9F29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16AD4-6257-A544-A7BE-4F3E3CBA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6F4D-8DCD-284A-A5CD-FE6C2646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3B34-5860-9044-ABC5-1B0B4B9E4FD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9D87-6194-7A4C-97E3-B74F4FA8A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5DC9-0CAB-AE4D-B49D-AE39DB3EC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5DD6-58B5-6F48-ADD9-3495F25C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0B7-9749-7B4C-9D09-8330485D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-101601"/>
            <a:ext cx="9144000" cy="1147763"/>
          </a:xfrm>
        </p:spPr>
        <p:txBody>
          <a:bodyPr>
            <a:normAutofit/>
          </a:bodyPr>
          <a:lstStyle/>
          <a:p>
            <a:r>
              <a:rPr lang="en-US" sz="4000" b="1" dirty="0"/>
              <a:t>Barcelona Population Diversity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6BCA6-337B-6C46-A042-9811EB4B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65" y="1538668"/>
            <a:ext cx="3655436" cy="50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E0B9A7-40CC-C046-8A31-1FDCB844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0" t="5556" r="27470" b="6000"/>
          <a:stretch/>
        </p:blipFill>
        <p:spPr>
          <a:xfrm>
            <a:off x="3352800" y="381000"/>
            <a:ext cx="4907280" cy="60655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E3723C-A7C6-B844-B0BE-245569A262B1}"/>
              </a:ext>
            </a:extLst>
          </p:cNvPr>
          <p:cNvSpPr/>
          <p:nvPr/>
        </p:nvSpPr>
        <p:spPr>
          <a:xfrm>
            <a:off x="3477491" y="1690255"/>
            <a:ext cx="1842654" cy="1704109"/>
          </a:xfrm>
          <a:prstGeom prst="ellipse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A09A0-F69B-CB47-BAA9-626BB1A9D3A9}"/>
              </a:ext>
            </a:extLst>
          </p:cNvPr>
          <p:cNvSpPr txBox="1"/>
          <p:nvPr/>
        </p:nvSpPr>
        <p:spPr>
          <a:xfrm>
            <a:off x="698824" y="2019089"/>
            <a:ext cx="2576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USA/UK/France</a:t>
            </a:r>
          </a:p>
          <a:p>
            <a:r>
              <a:rPr lang="en-US" sz="2800" dirty="0"/>
              <a:t>Russia/Germany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B6AF57-C190-1944-98FC-27BB9032B0F9}"/>
              </a:ext>
            </a:extLst>
          </p:cNvPr>
          <p:cNvSpPr/>
          <p:nvPr/>
        </p:nvSpPr>
        <p:spPr>
          <a:xfrm>
            <a:off x="6568440" y="3733800"/>
            <a:ext cx="464820" cy="487680"/>
          </a:xfrm>
          <a:prstGeom prst="ellipse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190670-E2A2-0E43-A8C4-79AF95CFB745}"/>
              </a:ext>
            </a:extLst>
          </p:cNvPr>
          <p:cNvSpPr/>
          <p:nvPr/>
        </p:nvSpPr>
        <p:spPr>
          <a:xfrm>
            <a:off x="5320145" y="4703619"/>
            <a:ext cx="868680" cy="818804"/>
          </a:xfrm>
          <a:prstGeom prst="ellipse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A5F9C-27D8-9643-967E-A1C79BD41D44}"/>
              </a:ext>
            </a:extLst>
          </p:cNvPr>
          <p:cNvSpPr txBox="1"/>
          <p:nvPr/>
        </p:nvSpPr>
        <p:spPr>
          <a:xfrm>
            <a:off x="6789420" y="4554712"/>
            <a:ext cx="389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Asia/Africa/Latin America</a:t>
            </a:r>
          </a:p>
        </p:txBody>
      </p:sp>
    </p:spTree>
    <p:extLst>
      <p:ext uri="{BB962C8B-B14F-4D97-AF65-F5344CB8AC3E}">
        <p14:creationId xmlns:p14="http://schemas.microsoft.com/office/powerpoint/2010/main" val="324485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CC6067-3B39-2945-9C7F-B9E437E81485}"/>
              </a:ext>
            </a:extLst>
          </p:cNvPr>
          <p:cNvSpPr/>
          <p:nvPr/>
        </p:nvSpPr>
        <p:spPr>
          <a:xfrm>
            <a:off x="1554480" y="2484121"/>
            <a:ext cx="10088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3200" dirty="0"/>
          </a:p>
          <a:p>
            <a:pPr algn="ctr"/>
            <a:r>
              <a:rPr lang="es-ES" sz="3200" dirty="0" err="1"/>
              <a:t>There</a:t>
            </a:r>
            <a:r>
              <a:rPr lang="es-ES" sz="3200" dirty="0"/>
              <a:t> </a:t>
            </a:r>
            <a:r>
              <a:rPr lang="es-ES" sz="3200" dirty="0" err="1"/>
              <a:t>is</a:t>
            </a:r>
            <a:r>
              <a:rPr lang="es-ES" sz="3200" dirty="0"/>
              <a:t> no </a:t>
            </a:r>
            <a:r>
              <a:rPr lang="es-ES" sz="3200" dirty="0" err="1"/>
              <a:t>collaboration</a:t>
            </a:r>
            <a:r>
              <a:rPr lang="es-ES" sz="3200" dirty="0"/>
              <a:t> </a:t>
            </a:r>
            <a:r>
              <a:rPr lang="es-ES" sz="3200" dirty="0" err="1"/>
              <a:t>between</a:t>
            </a:r>
            <a:endParaRPr lang="es-ES" sz="3200" dirty="0"/>
          </a:p>
          <a:p>
            <a:pPr algn="ctr"/>
            <a:r>
              <a:rPr lang="es-ES" sz="3200" dirty="0"/>
              <a:t> </a:t>
            </a:r>
            <a:r>
              <a:rPr lang="es-ES" sz="3200" dirty="0" err="1"/>
              <a:t>immigrant</a:t>
            </a:r>
            <a:r>
              <a:rPr lang="es-ES" sz="3200" dirty="0"/>
              <a:t> </a:t>
            </a:r>
            <a:r>
              <a:rPr lang="es-ES" sz="3200" dirty="0" err="1"/>
              <a:t>communities</a:t>
            </a:r>
            <a:r>
              <a:rPr lang="es-ES" sz="3200" dirty="0"/>
              <a:t> and cultural </a:t>
            </a:r>
            <a:r>
              <a:rPr lang="es-ES" sz="3200" dirty="0" err="1"/>
              <a:t>institutions</a:t>
            </a:r>
            <a:r>
              <a:rPr lang="es-ES" sz="3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7C1F1-5B4C-F440-AEE0-BD525E894C80}"/>
              </a:ext>
            </a:extLst>
          </p:cNvPr>
          <p:cNvSpPr/>
          <p:nvPr/>
        </p:nvSpPr>
        <p:spPr>
          <a:xfrm>
            <a:off x="4097795" y="1232654"/>
            <a:ext cx="44925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u="sng" dirty="0" err="1"/>
              <a:t>Ricard</a:t>
            </a:r>
            <a:r>
              <a:rPr lang="es-ES" sz="3200" u="sng" dirty="0"/>
              <a:t> Zapata-Barrero</a:t>
            </a:r>
          </a:p>
          <a:p>
            <a:pPr algn="ctr"/>
            <a:r>
              <a:rPr lang="es-ES" sz="3200" u="sng" dirty="0" err="1"/>
              <a:t>Universitat</a:t>
            </a:r>
            <a:r>
              <a:rPr lang="es-ES" sz="3200" u="sng" dirty="0"/>
              <a:t> </a:t>
            </a:r>
            <a:r>
              <a:rPr lang="es-ES" sz="3200" u="sng" dirty="0" err="1"/>
              <a:t>Pompeu</a:t>
            </a:r>
            <a:r>
              <a:rPr lang="es-ES" sz="3200" u="sng" dirty="0"/>
              <a:t> </a:t>
            </a:r>
            <a:r>
              <a:rPr lang="es-ES" sz="3200" u="sng" dirty="0" err="1"/>
              <a:t>Fabra</a:t>
            </a:r>
            <a:endParaRPr lang="es-E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C57CF-738F-B14A-988C-FE204337D2A0}"/>
              </a:ext>
            </a:extLst>
          </p:cNvPr>
          <p:cNvSpPr txBox="1"/>
          <p:nvPr/>
        </p:nvSpPr>
        <p:spPr>
          <a:xfrm>
            <a:off x="672353" y="6158753"/>
            <a:ext cx="7983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limits</a:t>
            </a:r>
            <a:r>
              <a:rPr lang="es-ES" dirty="0"/>
              <a:t> to </a:t>
            </a:r>
            <a:r>
              <a:rPr lang="es-ES" dirty="0" err="1"/>
              <a:t>shaping</a:t>
            </a:r>
            <a:r>
              <a:rPr lang="es-ES" dirty="0"/>
              <a:t> </a:t>
            </a:r>
            <a:r>
              <a:rPr lang="es-ES" dirty="0" err="1"/>
              <a:t>diversity</a:t>
            </a:r>
            <a:r>
              <a:rPr lang="es-ES" dirty="0"/>
              <a:t> as </a:t>
            </a:r>
            <a:r>
              <a:rPr lang="es-ES" dirty="0" err="1"/>
              <a:t>public</a:t>
            </a:r>
            <a:r>
              <a:rPr lang="es-ES" dirty="0"/>
              <a:t> culture: </a:t>
            </a:r>
            <a:r>
              <a:rPr lang="es-ES" dirty="0" err="1"/>
              <a:t>Permanent</a:t>
            </a:r>
            <a:r>
              <a:rPr lang="es-ES" dirty="0"/>
              <a:t> </a:t>
            </a:r>
            <a:r>
              <a:rPr lang="es-ES" dirty="0" err="1"/>
              <a:t>festivities</a:t>
            </a:r>
            <a:r>
              <a:rPr lang="es-ES" dirty="0"/>
              <a:t> in Barcelona. </a:t>
            </a:r>
          </a:p>
          <a:p>
            <a:r>
              <a:rPr lang="es-ES" dirty="0" err="1"/>
              <a:t>Ricard</a:t>
            </a:r>
            <a:r>
              <a:rPr lang="es-ES" dirty="0"/>
              <a:t> Zapata-Barrero. </a:t>
            </a:r>
            <a:r>
              <a:rPr lang="es-ES" dirty="0" err="1"/>
              <a:t>Cities</a:t>
            </a:r>
            <a:r>
              <a:rPr lang="es-ES" dirty="0"/>
              <a:t>, </a:t>
            </a:r>
            <a:r>
              <a:rPr lang="es-ES" dirty="0" err="1"/>
              <a:t>Volume</a:t>
            </a:r>
            <a:r>
              <a:rPr lang="es-ES" dirty="0"/>
              <a:t> 37, 2014,Pages 66-72,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0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B73D-03E0-1E4F-A89F-47846D2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0"/>
            <a:ext cx="10515600" cy="1325563"/>
          </a:xfrm>
        </p:spPr>
        <p:txBody>
          <a:bodyPr/>
          <a:lstStyle/>
          <a:p>
            <a:r>
              <a:rPr lang="en-US" b="1" dirty="0"/>
              <a:t>Is Barcelona a diverse community?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868012-B3A6-9B4C-B136-22561E81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of 2017 Barcelona had immigrants from 177 different countries!</a:t>
            </a:r>
          </a:p>
          <a:p>
            <a:r>
              <a:rPr lang="en-US" dirty="0"/>
              <a:t>That is 91% of the countries in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0A5-7289-1141-9A40-AC310995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diversity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18B5-5A13-A74F-9439-DCF3BFD1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Culture (Language, Food, Music)</a:t>
            </a:r>
          </a:p>
          <a:p>
            <a:r>
              <a:rPr lang="en-US" dirty="0"/>
              <a:t>Economic Status</a:t>
            </a:r>
          </a:p>
        </p:txBody>
      </p:sp>
    </p:spTree>
    <p:extLst>
      <p:ext uri="{BB962C8B-B14F-4D97-AF65-F5344CB8AC3E}">
        <p14:creationId xmlns:p14="http://schemas.microsoft.com/office/powerpoint/2010/main" val="27955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407D-333E-684D-951E-1901373F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10 nationalities in Barcelona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0D3E6C-C246-2048-A67E-E7AA2C6E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96356"/>
              </p:ext>
            </p:extLst>
          </p:nvPr>
        </p:nvGraphicFramePr>
        <p:xfrm>
          <a:off x="660400" y="2319866"/>
          <a:ext cx="4724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292322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Immigrants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Venezuela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Morocco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Argentina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Brasil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3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8D3E4A0-E576-3244-B0DA-FB6E9252B4EF}"/>
              </a:ext>
            </a:extLst>
          </p:cNvPr>
          <p:cNvGrpSpPr/>
          <p:nvPr/>
        </p:nvGrpSpPr>
        <p:grpSpPr>
          <a:xfrm>
            <a:off x="6743700" y="1262977"/>
            <a:ext cx="3870734" cy="4947323"/>
            <a:chOff x="6743700" y="1262977"/>
            <a:chExt cx="3870734" cy="49473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62BC5E7-C6E0-8345-BC77-3462B4EC7466}"/>
                </a:ext>
              </a:extLst>
            </p:cNvPr>
            <p:cNvGrpSpPr/>
            <p:nvPr/>
          </p:nvGrpSpPr>
          <p:grpSpPr>
            <a:xfrm>
              <a:off x="6743700" y="1262977"/>
              <a:ext cx="3125234" cy="4947323"/>
              <a:chOff x="6667500" y="1262977"/>
              <a:chExt cx="3125234" cy="49473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4275744-910D-9E4D-BAB8-4EDD7ABB94EF}"/>
                  </a:ext>
                </a:extLst>
              </p:cNvPr>
              <p:cNvGrpSpPr/>
              <p:nvPr/>
            </p:nvGrpSpPr>
            <p:grpSpPr>
              <a:xfrm>
                <a:off x="6667500" y="1262977"/>
                <a:ext cx="3125234" cy="4947323"/>
                <a:chOff x="6667500" y="1262977"/>
                <a:chExt cx="3125234" cy="4947323"/>
              </a:xfrm>
            </p:grpSpPr>
            <p:sp>
              <p:nvSpPr>
                <p:cNvPr id="6" name="Up Arrow 5">
                  <a:extLst>
                    <a:ext uri="{FF2B5EF4-FFF2-40B4-BE49-F238E27FC236}">
                      <a16:creationId xmlns:a16="http://schemas.microsoft.com/office/drawing/2014/main" id="{08B97EB9-016F-0A41-A579-FD118ED6BD4A}"/>
                    </a:ext>
                  </a:extLst>
                </p:cNvPr>
                <p:cNvSpPr/>
                <p:nvPr/>
              </p:nvSpPr>
              <p:spPr>
                <a:xfrm>
                  <a:off x="6667500" y="2501900"/>
                  <a:ext cx="533400" cy="3708400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3000">
                      <a:schemeClr val="accent2">
                        <a:lumMod val="40000"/>
                        <a:lumOff val="60000"/>
                      </a:schemeClr>
                    </a:gs>
                    <a:gs pos="79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F38898C-9B21-1842-8940-1AF878C010CE}"/>
                    </a:ext>
                  </a:extLst>
                </p:cNvPr>
                <p:cNvSpPr txBox="1"/>
                <p:nvPr/>
              </p:nvSpPr>
              <p:spPr>
                <a:xfrm>
                  <a:off x="8021800" y="1262977"/>
                  <a:ext cx="17709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u="sng" dirty="0"/>
                    <a:t>Poverty Rate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3CFFF5-5A85-6C48-A11C-7B83B05899F5}"/>
                  </a:ext>
                </a:extLst>
              </p:cNvPr>
              <p:cNvSpPr txBox="1"/>
              <p:nvPr/>
            </p:nvSpPr>
            <p:spPr>
              <a:xfrm>
                <a:off x="7266003" y="2501900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43.3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62AB3B-2CE8-C046-BEF9-54FE784D6DB6}"/>
                  </a:ext>
                </a:extLst>
              </p:cNvPr>
              <p:cNvSpPr txBox="1"/>
              <p:nvPr/>
            </p:nvSpPr>
            <p:spPr>
              <a:xfrm>
                <a:off x="7264400" y="2871567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37.2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F8DE89-9191-1E46-AA42-6015810100BC}"/>
                  </a:ext>
                </a:extLst>
              </p:cNvPr>
              <p:cNvSpPr txBox="1"/>
              <p:nvPr/>
            </p:nvSpPr>
            <p:spPr>
              <a:xfrm>
                <a:off x="7264400" y="3241234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29.1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716877-AA2C-D54F-B523-0C329B4A1B35}"/>
                  </a:ext>
                </a:extLst>
              </p:cNvPr>
              <p:cNvSpPr txBox="1"/>
              <p:nvPr/>
            </p:nvSpPr>
            <p:spPr>
              <a:xfrm>
                <a:off x="7264400" y="3610901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25.9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02D9ED-3B44-6745-AF29-58B75B24D02E}"/>
                  </a:ext>
                </a:extLst>
              </p:cNvPr>
              <p:cNvSpPr txBox="1"/>
              <p:nvPr/>
            </p:nvSpPr>
            <p:spPr>
              <a:xfrm>
                <a:off x="7264400" y="3980568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24.2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F28925-A1C7-8548-84F6-40F5B7A1DEE8}"/>
                  </a:ext>
                </a:extLst>
              </p:cNvPr>
              <p:cNvSpPr txBox="1"/>
              <p:nvPr/>
            </p:nvSpPr>
            <p:spPr>
              <a:xfrm>
                <a:off x="7264400" y="4350235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23.3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D93E3C-A547-E742-804F-69766E24C2F7}"/>
                  </a:ext>
                </a:extLst>
              </p:cNvPr>
              <p:cNvSpPr txBox="1"/>
              <p:nvPr/>
            </p:nvSpPr>
            <p:spPr>
              <a:xfrm>
                <a:off x="7264400" y="471990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20.2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F20C55-DE66-914D-A8D9-62F75320192F}"/>
                  </a:ext>
                </a:extLst>
              </p:cNvPr>
              <p:cNvSpPr txBox="1"/>
              <p:nvPr/>
            </p:nvSpPr>
            <p:spPr>
              <a:xfrm>
                <a:off x="7264400" y="5089569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19.8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7EC093-5734-3445-B1ED-6889EA7ADF13}"/>
                  </a:ext>
                </a:extLst>
              </p:cNvPr>
              <p:cNvSpPr txBox="1"/>
              <p:nvPr/>
            </p:nvSpPr>
            <p:spPr>
              <a:xfrm>
                <a:off x="7264400" y="5459236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17.6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B563DD-30B0-4940-96E4-8BBA75BD872D}"/>
                  </a:ext>
                </a:extLst>
              </p:cNvPr>
              <p:cNvSpPr txBox="1"/>
              <p:nvPr/>
            </p:nvSpPr>
            <p:spPr>
              <a:xfrm>
                <a:off x="7264400" y="582890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10.4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BB7CC9-BE46-8E4A-9EFA-A277EF0DE7A1}"/>
                </a:ext>
              </a:extLst>
            </p:cNvPr>
            <p:cNvSpPr txBox="1"/>
            <p:nvPr/>
          </p:nvSpPr>
          <p:spPr>
            <a:xfrm>
              <a:off x="7179070" y="1675293"/>
              <a:ext cx="343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Source : </a:t>
              </a:r>
              <a:r>
                <a:rPr lang="en-US" b="1" dirty="0" err="1">
                  <a:solidFill>
                    <a:schemeClr val="accent2">
                      <a:lumMod val="50000"/>
                    </a:schemeClr>
                  </a:solidFill>
                </a:rPr>
                <a:t>Ajuntament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 de Barcelona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766BAD-F64A-D441-9862-5EDC8D66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9" y="-132416"/>
            <a:ext cx="1110278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Immigrants more likely to live in poor districts of Barcelona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33A5C3-9D0D-DC4E-9667-BCBFE7AE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0281"/>
              </p:ext>
            </p:extLst>
          </p:nvPr>
        </p:nvGraphicFramePr>
        <p:xfrm>
          <a:off x="7962900" y="2103966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Barris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Ciutat Vella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Sants-Montjuic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Sant Andreu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Sant Marti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Horta </a:t>
                      </a:r>
                      <a:r>
                        <a:rPr lang="en-US" dirty="0" err="1"/>
                        <a:t>Guinardo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 </a:t>
                      </a:r>
                      <a:r>
                        <a:rPr lang="en-US" dirty="0" err="1"/>
                        <a:t>Corts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Sarria</a:t>
                      </a:r>
                      <a:r>
                        <a:rPr lang="en-US" dirty="0"/>
                        <a:t>-Sant-</a:t>
                      </a:r>
                      <a:r>
                        <a:rPr lang="en-US" dirty="0" err="1"/>
                        <a:t>Gervasi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CEBC2A-ACA1-3140-875F-831330855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00872"/>
              </p:ext>
            </p:extLst>
          </p:nvPr>
        </p:nvGraphicFramePr>
        <p:xfrm>
          <a:off x="444500" y="2096931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Ciutat Vella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Eixample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Sants-Montjuic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Barris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Gracia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Sant Marti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 </a:t>
                      </a:r>
                      <a:r>
                        <a:rPr lang="en-US" dirty="0" err="1"/>
                        <a:t>Corts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Horta </a:t>
                      </a:r>
                      <a:r>
                        <a:rPr lang="en-US" dirty="0" err="1"/>
                        <a:t>Guinardo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Sant Andreu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Sarria</a:t>
                      </a:r>
                      <a:r>
                        <a:rPr lang="en-US" dirty="0"/>
                        <a:t>-Sant-</a:t>
                      </a:r>
                      <a:r>
                        <a:rPr lang="en-US" dirty="0" err="1"/>
                        <a:t>Gervasi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</a:tbl>
          </a:graphicData>
        </a:graphic>
      </p:graphicFrame>
      <p:sp>
        <p:nvSpPr>
          <p:cNvPr id="10" name="Up Arrow 9">
            <a:extLst>
              <a:ext uri="{FF2B5EF4-FFF2-40B4-BE49-F238E27FC236}">
                <a16:creationId xmlns:a16="http://schemas.microsoft.com/office/drawing/2014/main" id="{FA78135D-7DFA-A144-ACEC-AF830BA9908B}"/>
              </a:ext>
            </a:extLst>
          </p:cNvPr>
          <p:cNvSpPr/>
          <p:nvPr/>
        </p:nvSpPr>
        <p:spPr>
          <a:xfrm>
            <a:off x="3314700" y="2442371"/>
            <a:ext cx="533400" cy="3708400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6C8BF-BAD0-DD4A-AA28-09B30FA85015}"/>
              </a:ext>
            </a:extLst>
          </p:cNvPr>
          <p:cNvSpPr txBox="1"/>
          <p:nvPr/>
        </p:nvSpPr>
        <p:spPr>
          <a:xfrm>
            <a:off x="682649" y="1295877"/>
            <a:ext cx="1885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% Immigrants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1CA940-746A-2944-9445-5752533DCFF4}"/>
              </a:ext>
            </a:extLst>
          </p:cNvPr>
          <p:cNvCxnSpPr>
            <a:cxnSpLocks/>
          </p:cNvCxnSpPr>
          <p:nvPr/>
        </p:nvCxnSpPr>
        <p:spPr>
          <a:xfrm rot="10800000">
            <a:off x="3848100" y="2501903"/>
            <a:ext cx="2895600" cy="511825"/>
          </a:xfrm>
          <a:prstGeom prst="bentConnector3">
            <a:avLst/>
          </a:prstGeom>
          <a:ln w="412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04BFD3F-7925-1440-865F-70EBF1E662BE}"/>
              </a:ext>
            </a:extLst>
          </p:cNvPr>
          <p:cNvCxnSpPr>
            <a:cxnSpLocks/>
          </p:cNvCxnSpPr>
          <p:nvPr/>
        </p:nvCxnSpPr>
        <p:spPr>
          <a:xfrm rot="10800000">
            <a:off x="3848103" y="3058224"/>
            <a:ext cx="2895597" cy="2283009"/>
          </a:xfrm>
          <a:prstGeom prst="bentConnector3">
            <a:avLst>
              <a:gd name="adj1" fmla="val 65351"/>
            </a:avLst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18162A-D0FE-AA40-94A0-BA526C1D4EA0}"/>
              </a:ext>
            </a:extLst>
          </p:cNvPr>
          <p:cNvSpPr txBox="1"/>
          <p:nvPr/>
        </p:nvSpPr>
        <p:spPr>
          <a:xfrm>
            <a:off x="2791443" y="24638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EC129-E396-E44E-93CF-DB8FC3D91D7F}"/>
              </a:ext>
            </a:extLst>
          </p:cNvPr>
          <p:cNvSpPr txBox="1"/>
          <p:nvPr/>
        </p:nvSpPr>
        <p:spPr>
          <a:xfrm>
            <a:off x="2791443" y="283556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B0DD0C-6A87-1D46-91B9-0616929C6E0F}"/>
              </a:ext>
            </a:extLst>
          </p:cNvPr>
          <p:cNvSpPr txBox="1"/>
          <p:nvPr/>
        </p:nvSpPr>
        <p:spPr>
          <a:xfrm>
            <a:off x="2791443" y="320732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E7EDE5-80DA-7B45-95AA-1A118A9F4D66}"/>
              </a:ext>
            </a:extLst>
          </p:cNvPr>
          <p:cNvSpPr txBox="1"/>
          <p:nvPr/>
        </p:nvSpPr>
        <p:spPr>
          <a:xfrm>
            <a:off x="2791443" y="357908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951A0-C161-3248-9176-D8755BEBEEFD}"/>
              </a:ext>
            </a:extLst>
          </p:cNvPr>
          <p:cNvSpPr txBox="1"/>
          <p:nvPr/>
        </p:nvSpPr>
        <p:spPr>
          <a:xfrm>
            <a:off x="2791443" y="395084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69A76F-4B48-914F-8D69-9ED85A92DA69}"/>
              </a:ext>
            </a:extLst>
          </p:cNvPr>
          <p:cNvSpPr txBox="1"/>
          <p:nvPr/>
        </p:nvSpPr>
        <p:spPr>
          <a:xfrm>
            <a:off x="2791443" y="43226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53C360-9A99-4D45-834F-B2F36AF3624D}"/>
              </a:ext>
            </a:extLst>
          </p:cNvPr>
          <p:cNvSpPr txBox="1"/>
          <p:nvPr/>
        </p:nvSpPr>
        <p:spPr>
          <a:xfrm>
            <a:off x="2791443" y="469436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49E36B-A6D6-DA4C-A10B-F1C78C37544E}"/>
              </a:ext>
            </a:extLst>
          </p:cNvPr>
          <p:cNvSpPr txBox="1"/>
          <p:nvPr/>
        </p:nvSpPr>
        <p:spPr>
          <a:xfrm>
            <a:off x="2791443" y="506612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A4A5D9-E276-5A43-8587-4BC4194D0D4B}"/>
              </a:ext>
            </a:extLst>
          </p:cNvPr>
          <p:cNvSpPr txBox="1"/>
          <p:nvPr/>
        </p:nvSpPr>
        <p:spPr>
          <a:xfrm>
            <a:off x="2791443" y="54378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785F75-AA70-A84B-9967-F4B6C41D0FEF}"/>
              </a:ext>
            </a:extLst>
          </p:cNvPr>
          <p:cNvSpPr txBox="1"/>
          <p:nvPr/>
        </p:nvSpPr>
        <p:spPr>
          <a:xfrm>
            <a:off x="2791443" y="580965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2.3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ED4BA1D-9249-B343-8608-E7D610C8A1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8102" y="3395122"/>
            <a:ext cx="2895599" cy="1"/>
          </a:xfrm>
          <a:prstGeom prst="bentConnector3">
            <a:avLst/>
          </a:prstGeom>
          <a:ln w="412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A1432F9-947D-A54F-8063-79CE19A7AD40}"/>
              </a:ext>
            </a:extLst>
          </p:cNvPr>
          <p:cNvCxnSpPr>
            <a:cxnSpLocks/>
          </p:cNvCxnSpPr>
          <p:nvPr/>
        </p:nvCxnSpPr>
        <p:spPr>
          <a:xfrm rot="10800000">
            <a:off x="3848100" y="4504130"/>
            <a:ext cx="2895598" cy="1108995"/>
          </a:xfrm>
          <a:prstGeom prst="bentConnector3">
            <a:avLst>
              <a:gd name="adj1" fmla="val 77632"/>
            </a:avLst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5122-7DB0-8D4B-8DAE-0F91401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277055"/>
            <a:ext cx="99695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Immigrants from </a:t>
            </a:r>
            <a:r>
              <a:rPr lang="en-US" dirty="0" err="1"/>
              <a:t>asian</a:t>
            </a:r>
            <a:r>
              <a:rPr lang="en-US" dirty="0"/>
              <a:t>/</a:t>
            </a:r>
            <a:r>
              <a:rPr lang="en-US" dirty="0" err="1"/>
              <a:t>african</a:t>
            </a:r>
            <a:r>
              <a:rPr lang="en-US" dirty="0"/>
              <a:t> countries live in poorer districts of Barcelona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9D5549-A484-0249-97E5-6917433FF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39831"/>
              </p:ext>
            </p:extLst>
          </p:nvPr>
        </p:nvGraphicFramePr>
        <p:xfrm>
          <a:off x="321702" y="1771614"/>
          <a:ext cx="16957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764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Ciutat Vella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Pakistan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Morocco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United Kingdom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Philippines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Argentina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Colombia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78A328-5329-BB4A-BC42-BC85BABE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57571"/>
              </p:ext>
            </p:extLst>
          </p:nvPr>
        </p:nvGraphicFramePr>
        <p:xfrm>
          <a:off x="5134675" y="1771614"/>
          <a:ext cx="1695764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764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Colombia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Venezuela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Argentina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Kingdom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Brasil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206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B517791-126F-6E43-8044-85CBCAF41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34639"/>
              </p:ext>
            </p:extLst>
          </p:nvPr>
        </p:nvGraphicFramePr>
        <p:xfrm>
          <a:off x="7011397" y="1771614"/>
          <a:ext cx="1695764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764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Colombia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Venezuela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Argentina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Brasil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Kingdom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C20FA80-EA77-3D44-ADE9-E25AA79DF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9759"/>
              </p:ext>
            </p:extLst>
          </p:nvPr>
        </p:nvGraphicFramePr>
        <p:xfrm>
          <a:off x="9929218" y="1771614"/>
          <a:ext cx="2072282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72282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Sarria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Sant-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Gervasi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Venezuela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Colombia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United Kingdom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Brasil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E285805-8E31-8241-A641-A1E254B03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09460"/>
              </p:ext>
            </p:extLst>
          </p:nvPr>
        </p:nvGraphicFramePr>
        <p:xfrm>
          <a:off x="2224633" y="1771614"/>
          <a:ext cx="16957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764">
                  <a:extLst>
                    <a:ext uri="{9D8B030D-6E8A-4147-A177-3AD203B41FA5}">
                      <a16:colId xmlns:a16="http://schemas.microsoft.com/office/drawing/2014/main" val="17953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Sants-Montjuic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Colombia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Pakistan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2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Venezuela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Morocco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Honduras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0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Dominican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699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0BF6ED5-B4A1-714A-9129-63EB996792DD}"/>
              </a:ext>
            </a:extLst>
          </p:cNvPr>
          <p:cNvSpPr txBox="1"/>
          <p:nvPr/>
        </p:nvSpPr>
        <p:spPr>
          <a:xfrm>
            <a:off x="3420970" y="5993518"/>
            <a:ext cx="5286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10 Nationalities in each district</a:t>
            </a:r>
          </a:p>
        </p:txBody>
      </p:sp>
    </p:spTree>
    <p:extLst>
      <p:ext uri="{BB962C8B-B14F-4D97-AF65-F5344CB8AC3E}">
        <p14:creationId xmlns:p14="http://schemas.microsoft.com/office/powerpoint/2010/main" val="36880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0344-D75C-F147-B04A-944C23C0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Bangladesh/Pakistan demography is highly biased</a:t>
            </a:r>
            <a:br>
              <a:rPr lang="en-US" dirty="0"/>
            </a:br>
            <a:r>
              <a:rPr lang="en-US" dirty="0"/>
              <a:t>towards the poorer districts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9847-5F7C-2A42-BAEA-62974BAB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945"/>
            <a:ext cx="10515600" cy="2563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70% of Bangladeshis live in Ciutat Vella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50% of Pakistanis live in Ciutat Vella/</a:t>
            </a:r>
            <a:r>
              <a:rPr lang="en-US" dirty="0" err="1"/>
              <a:t>Sants</a:t>
            </a:r>
            <a:r>
              <a:rPr lang="en-US" dirty="0"/>
              <a:t> </a:t>
            </a:r>
            <a:r>
              <a:rPr lang="en-US" dirty="0" err="1"/>
              <a:t>Montjuic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5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985B3D-0774-C24F-93B8-7E1EA8D3AD6E}"/>
              </a:ext>
            </a:extLst>
          </p:cNvPr>
          <p:cNvSpPr txBox="1"/>
          <p:nvPr/>
        </p:nvSpPr>
        <p:spPr>
          <a:xfrm>
            <a:off x="2620754" y="3052482"/>
            <a:ext cx="711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Cautionary Note : Correlation is not causation!</a:t>
            </a:r>
          </a:p>
        </p:txBody>
      </p:sp>
    </p:spTree>
    <p:extLst>
      <p:ext uri="{BB962C8B-B14F-4D97-AF65-F5344CB8AC3E}">
        <p14:creationId xmlns:p14="http://schemas.microsoft.com/office/powerpoint/2010/main" val="300033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678-2091-6D4A-9051-29BB37CC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Barcelona a diverse community?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1C26F-C2D5-2945-A089-3AC880754058}"/>
              </a:ext>
            </a:extLst>
          </p:cNvPr>
          <p:cNvSpPr/>
          <p:nvPr/>
        </p:nvSpPr>
        <p:spPr>
          <a:xfrm>
            <a:off x="2914817" y="2733346"/>
            <a:ext cx="6137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Yes, but it still needs a lot of work</a:t>
            </a:r>
          </a:p>
        </p:txBody>
      </p:sp>
    </p:spTree>
    <p:extLst>
      <p:ext uri="{BB962C8B-B14F-4D97-AF65-F5344CB8AC3E}">
        <p14:creationId xmlns:p14="http://schemas.microsoft.com/office/powerpoint/2010/main" val="360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344</Words>
  <Application>Microsoft Macintosh PowerPoint</Application>
  <PresentationFormat>Widescreen</PresentationFormat>
  <Paragraphs>153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Barcelona Population Diversity</vt:lpstr>
      <vt:lpstr>Is Barcelona a diverse community?</vt:lpstr>
      <vt:lpstr>What does diversity mean?</vt:lpstr>
      <vt:lpstr>The top 10 nationalities in Barcelona </vt:lpstr>
      <vt:lpstr>Immigrants more likely to live in poor districts of Barcelona</vt:lpstr>
      <vt:lpstr>Immigrants from asian/african countries live in poorer districts of Barcelona</vt:lpstr>
      <vt:lpstr>Bangladesh/Pakistan demography is highly biased towards the poorer districts</vt:lpstr>
      <vt:lpstr>PowerPoint Presentation</vt:lpstr>
      <vt:lpstr>Is Barcelona a diverse community?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Barcelona Population Diversity</dc:title>
  <dc:creator>Karthik Arumugam</dc:creator>
  <cp:lastModifiedBy>Karthik Arumugam</cp:lastModifiedBy>
  <cp:revision>53</cp:revision>
  <dcterms:created xsi:type="dcterms:W3CDTF">2021-01-21T09:38:55Z</dcterms:created>
  <dcterms:modified xsi:type="dcterms:W3CDTF">2021-01-24T11:34:51Z</dcterms:modified>
</cp:coreProperties>
</file>