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2.xml" ContentType="application/vnd.openxmlformats-officedocument.presentationml.notesSlide+xml"/>
  <Override PartName="/ppt/metadata" ContentType="application/binary"/>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0"/>
  </p:notesMasterIdLst>
  <p:sldIdLst>
    <p:sldId id="256" r:id="rId2"/>
    <p:sldId id="260" r:id="rId3"/>
    <p:sldId id="261" r:id="rId4"/>
    <p:sldId id="262" r:id="rId5"/>
    <p:sldId id="263" r:id="rId6"/>
    <p:sldId id="264" r:id="rId7"/>
    <p:sldId id="265" r:id="rId8"/>
    <p:sldId id="259" r:id="rId9"/>
  </p:sldIdLst>
  <p:sldSz cx="12192000" cy="6858000"/>
  <p:notesSz cx="6858000" cy="9144000"/>
  <p:embeddedFontLst>
    <p:embeddedFont>
      <p:font typeface="Calibri" pitchFamily="34" charset="0"/>
      <p:regular r:id="rId11"/>
      <p:bold r:id="rId12"/>
      <p:italic r:id="rId13"/>
      <p:boldItalic r:id="rId14"/>
    </p:embeddedFont>
    <p:embeddedFont>
      <p:font typeface="Libre Baskerville" charset="0"/>
      <p:regular r:id="rId15"/>
      <p:bold r:id="rId16"/>
      <p:italic r:id="rId1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9" roundtripDataSignature="AMtx7mhnFQsu0qTBRZ+C47HNp0tuHCNkog=="/>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8" d="100"/>
          <a:sy n="88" d="100"/>
        </p:scale>
        <p:origin x="-437" y="-82"/>
      </p:cViewPr>
      <p:guideLst>
        <p:guide orient="horz" pos="2160"/>
        <p:guide pos="384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font" Target="fonts/font7.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6.fntdata"/><Relationship Id="rId29"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5.fntdata"/><Relationship Id="rId10" Type="http://schemas.openxmlformats.org/officeDocument/2006/relationships/notesMaster" Target="notesMasters/notesMaster1.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pPr marL="0" marR="0" lvl="0" indent="0" algn="r" rtl="0">
                <a:spcBef>
                  <a:spcPts val="0"/>
                </a:spcBef>
                <a:spcAft>
                  <a:spcPts val="0"/>
                </a:spcAft>
                <a:buNone/>
              </a:p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endParaRPr/>
          </a:p>
        </p:txBody>
      </p:sp>
      <p:sp>
        <p:nvSpPr>
          <p:cNvPr id="96" name="Google Shape;9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14" name="Google Shape;114;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5"/>
        <p:cNvGrpSpPr/>
        <p:nvPr/>
      </p:nvGrpSpPr>
      <p:grpSpPr>
        <a:xfrm>
          <a:off x="0" y="0"/>
          <a:ext cx="0" cy="0"/>
          <a:chOff x="0" y="0"/>
          <a:chExt cx="0" cy="0"/>
        </a:xfrm>
      </p:grpSpPr>
      <p:sp>
        <p:nvSpPr>
          <p:cNvPr id="16" name="Google Shape;16;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pic>
        <p:nvPicPr>
          <p:cNvPr id="20" name="Google Shape;20;p7"/>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8"/>
        <p:cNvGrpSpPr/>
        <p:nvPr/>
      </p:nvGrpSpPr>
      <p:grpSpPr>
        <a:xfrm>
          <a:off x="0" y="0"/>
          <a:ext cx="0" cy="0"/>
          <a:chOff x="0" y="0"/>
          <a:chExt cx="0" cy="0"/>
        </a:xfrm>
      </p:grpSpPr>
      <p:sp>
        <p:nvSpPr>
          <p:cNvPr id="29" name="Google Shape;29;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pic>
        <p:nvPicPr>
          <p:cNvPr id="32" name="Google Shape;32;p9"/>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0"/>
        <p:cNvGrpSpPr/>
        <p:nvPr/>
      </p:nvGrpSpPr>
      <p:grpSpPr>
        <a:xfrm>
          <a:off x="0" y="0"/>
          <a:ext cx="0" cy="0"/>
          <a:chOff x="0" y="0"/>
          <a:chExt cx="0" cy="0"/>
        </a:xfrm>
      </p:grpSpPr>
      <p:sp>
        <p:nvSpPr>
          <p:cNvPr id="41" name="Google Shape;41;p11"/>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1"/>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3" name="Google Shape;43;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pic>
        <p:nvPicPr>
          <p:cNvPr id="46" name="Google Shape;46;p11"/>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7"/>
        <p:cNvGrpSpPr/>
        <p:nvPr/>
      </p:nvGrpSpPr>
      <p:grpSpPr>
        <a:xfrm>
          <a:off x="0" y="0"/>
          <a:ext cx="0" cy="0"/>
          <a:chOff x="0" y="0"/>
          <a:chExt cx="0" cy="0"/>
        </a:xfrm>
      </p:grpSpPr>
      <p:sp>
        <p:nvSpPr>
          <p:cNvPr id="48" name="Google Shape;48;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12"/>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12"/>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pic>
        <p:nvPicPr>
          <p:cNvPr id="54" name="Google Shape;54;p12"/>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5"/>
        <p:cNvGrpSpPr/>
        <p:nvPr/>
      </p:nvGrpSpPr>
      <p:grpSpPr>
        <a:xfrm>
          <a:off x="0" y="0"/>
          <a:ext cx="0" cy="0"/>
          <a:chOff x="0" y="0"/>
          <a:chExt cx="0" cy="0"/>
        </a:xfrm>
      </p:grpSpPr>
      <p:sp>
        <p:nvSpPr>
          <p:cNvPr id="56" name="Google Shape;56;p13"/>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7" name="Google Shape;57;p13"/>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8" name="Google Shape;58;p13"/>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13"/>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60" name="Google Shape;60;p13"/>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1" name="Google Shape;61;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pic>
        <p:nvPicPr>
          <p:cNvPr id="64" name="Google Shape;64;p13"/>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5"/>
        <p:cNvGrpSpPr/>
        <p:nvPr/>
      </p:nvGrpSpPr>
      <p:grpSpPr>
        <a:xfrm>
          <a:off x="0" y="0"/>
          <a:ext cx="0" cy="0"/>
          <a:chOff x="0" y="0"/>
          <a:chExt cx="0" cy="0"/>
        </a:xfrm>
      </p:grpSpPr>
      <p:sp>
        <p:nvSpPr>
          <p:cNvPr id="66" name="Google Shape;66;p1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4"/>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8" name="Google Shape;68;p14"/>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pic>
        <p:nvPicPr>
          <p:cNvPr id="72" name="Google Shape;72;p14"/>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 name="Google Shape;75;p15"/>
          <p:cNvSpPr>
            <a:spLocks noGrp="1"/>
          </p:cNvSpPr>
          <p:nvPr>
            <p:ph type="pic" idx="2"/>
          </p:nvPr>
        </p:nvSpPr>
        <p:spPr>
          <a:xfrm>
            <a:off x="5183188" y="987425"/>
            <a:ext cx="6172200" cy="4873625"/>
          </a:xfrm>
          <a:prstGeom prst="rect">
            <a:avLst/>
          </a:prstGeom>
          <a:noFill/>
          <a:ln>
            <a:noFill/>
          </a:ln>
        </p:spPr>
      </p:sp>
      <p:sp>
        <p:nvSpPr>
          <p:cNvPr id="76" name="Google Shape;76;p15"/>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7" name="Google Shape;77;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pic>
        <p:nvPicPr>
          <p:cNvPr id="80" name="Google Shape;80;p15"/>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3" name="Google Shape;83;p16"/>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pic>
        <p:nvPicPr>
          <p:cNvPr id="87" name="Google Shape;87;p16"/>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8"/>
        <p:cNvGrpSpPr/>
        <p:nvPr/>
      </p:nvGrpSpPr>
      <p:grpSpPr>
        <a:xfrm>
          <a:off x="0" y="0"/>
          <a:ext cx="0" cy="0"/>
          <a:chOff x="0" y="0"/>
          <a:chExt cx="0" cy="0"/>
        </a:xfrm>
      </p:grpSpPr>
      <p:sp>
        <p:nvSpPr>
          <p:cNvPr id="89" name="Google Shape;89;p17"/>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0" name="Google Shape;90;p17"/>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1" name="Google Shape;91;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1" r:id="rId2"/>
    <p:sldLayoutId id="2147483653" r:id="rId3"/>
    <p:sldLayoutId id="2147483654" r:id="rId4"/>
    <p:sldLayoutId id="2147483655" r:id="rId5"/>
    <p:sldLayoutId id="2147483656" r:id="rId6"/>
    <p:sldLayoutId id="2147483657" r:id="rId7"/>
    <p:sldLayoutId id="2147483658" r:id="rId8"/>
    <p:sldLayoutId id="2147483659"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pic>
        <p:nvPicPr>
          <p:cNvPr id="98" name="Google Shape;98;p1"/>
          <p:cNvPicPr preferRelativeResize="0"/>
          <p:nvPr/>
        </p:nvPicPr>
        <p:blipFill rotWithShape="1">
          <a:blip r:embed="rId3">
            <a:alphaModFix/>
          </a:blip>
          <a:srcRect/>
          <a:stretch/>
        </p:blipFill>
        <p:spPr>
          <a:xfrm>
            <a:off x="0" y="0"/>
            <a:ext cx="12190815" cy="6858000"/>
          </a:xfrm>
          <a:prstGeom prst="rect">
            <a:avLst/>
          </a:prstGeom>
          <a:noFill/>
          <a:ln>
            <a:noFill/>
          </a:ln>
        </p:spPr>
      </p:pic>
      <p:sp>
        <p:nvSpPr>
          <p:cNvPr id="99" name="Google Shape;99;p1"/>
          <p:cNvSpPr txBox="1"/>
          <p:nvPr/>
        </p:nvSpPr>
        <p:spPr>
          <a:xfrm>
            <a:off x="1676400" y="3886201"/>
            <a:ext cx="8762999" cy="2246729"/>
          </a:xfrm>
          <a:prstGeom prst="rect">
            <a:avLst/>
          </a:prstGeom>
          <a:noFill/>
          <a:ln>
            <a:noFill/>
          </a:ln>
        </p:spPr>
        <p:txBody>
          <a:bodyPr spcFirstLastPara="1" wrap="square" lIns="91425" tIns="45700" rIns="91425" bIns="45700" anchor="t" anchorCtr="0">
            <a:spAutoFit/>
          </a:bodyPr>
          <a:lstStyle/>
          <a:p>
            <a:r>
              <a:rPr lang="en-IN" sz="1800" b="0" i="0" u="none" strike="noStrike" cap="none" dirty="0">
                <a:solidFill>
                  <a:schemeClr val="dk1"/>
                </a:solidFill>
                <a:latin typeface="Calibri"/>
                <a:ea typeface="Calibri"/>
                <a:cs typeface="Calibri"/>
                <a:sym typeface="Calibri"/>
              </a:rPr>
              <a:t/>
            </a:r>
            <a:br>
              <a:rPr lang="en-IN" sz="1800" b="0" i="0" u="none" strike="noStrike" cap="none" dirty="0">
                <a:solidFill>
                  <a:schemeClr val="dk1"/>
                </a:solidFill>
                <a:latin typeface="Calibri"/>
                <a:ea typeface="Calibri"/>
                <a:cs typeface="Calibri"/>
                <a:sym typeface="Calibri"/>
              </a:rPr>
            </a:br>
            <a:r>
              <a:rPr lang="en-US" sz="3600" b="1" dirty="0" smtClean="0"/>
              <a:t>       Code Refactoring and Bug Fixing</a:t>
            </a:r>
            <a:endParaRPr lang="en-US" sz="3600" dirty="0" smtClean="0"/>
          </a:p>
          <a:p>
            <a:r>
              <a:rPr lang="en-US" sz="3600" dirty="0" smtClean="0"/>
              <a:t/>
            </a:r>
            <a:br>
              <a:rPr lang="en-US" sz="3600" dirty="0" smtClean="0"/>
            </a:br>
            <a:endParaRPr lang="en-US" sz="3600" b="1" dirty="0" smtClean="0"/>
          </a:p>
          <a:p>
            <a:pPr marL="0" marR="0" lvl="0" indent="0" algn="ctr" rtl="0">
              <a:spcBef>
                <a:spcPts val="0"/>
              </a:spcBef>
              <a:spcAft>
                <a:spcPts val="0"/>
              </a:spcAft>
              <a:buNone/>
            </a:pPr>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14400" y="228600"/>
            <a:ext cx="1486304" cy="461665"/>
          </a:xfrm>
          <a:prstGeom prst="rect">
            <a:avLst/>
          </a:prstGeom>
          <a:noFill/>
          <a:ln>
            <a:solidFill>
              <a:schemeClr val="accent1"/>
            </a:solidFill>
          </a:ln>
        </p:spPr>
        <p:txBody>
          <a:bodyPr wrap="none" rtlCol="0">
            <a:spAutoFit/>
          </a:bodyPr>
          <a:lstStyle/>
          <a:p>
            <a:r>
              <a:rPr lang="en-US" sz="2400" dirty="0" smtClean="0">
                <a:solidFill>
                  <a:srgbClr val="FF0000"/>
                </a:solidFill>
              </a:rPr>
              <a:t>Scenario:</a:t>
            </a:r>
            <a:endParaRPr lang="en-US" sz="2400" dirty="0">
              <a:solidFill>
                <a:srgbClr val="FF0000"/>
              </a:solidFill>
            </a:endParaRPr>
          </a:p>
        </p:txBody>
      </p:sp>
      <p:sp>
        <p:nvSpPr>
          <p:cNvPr id="3" name="TextBox 2"/>
          <p:cNvSpPr txBox="1"/>
          <p:nvPr/>
        </p:nvSpPr>
        <p:spPr>
          <a:xfrm>
            <a:off x="838200" y="914400"/>
            <a:ext cx="10820400" cy="1631216"/>
          </a:xfrm>
          <a:prstGeom prst="rect">
            <a:avLst/>
          </a:prstGeom>
          <a:noFill/>
        </p:spPr>
        <p:txBody>
          <a:bodyPr wrap="square" rtlCol="0">
            <a:spAutoFit/>
          </a:bodyPr>
          <a:lstStyle/>
          <a:p>
            <a:r>
              <a:rPr lang="en-US" sz="2000" dirty="0" smtClean="0"/>
              <a:t> A team of enthusiastic data scientists embarked on a mission to develop a Note Taking</a:t>
            </a:r>
          </a:p>
          <a:p>
            <a:r>
              <a:rPr lang="en-US" sz="2000" dirty="0" smtClean="0"/>
              <a:t> application using Python, Flask, and HTML. However, their lack of experience in backend </a:t>
            </a:r>
          </a:p>
          <a:p>
            <a:r>
              <a:rPr lang="en-US" sz="2000" dirty="0" smtClean="0"/>
              <a:t>development has led to challenges in making the application fully functional. Recognizing your</a:t>
            </a:r>
          </a:p>
          <a:p>
            <a:r>
              <a:rPr lang="en-US" sz="2000" dirty="0" smtClean="0"/>
              <a:t> proficiency in backend development, you have been tasked with fixing the broken code</a:t>
            </a:r>
          </a:p>
          <a:p>
            <a:r>
              <a:rPr lang="en-US" sz="2000" dirty="0" smtClean="0"/>
              <a:t> and ensuring the application works seamlessly.</a:t>
            </a:r>
            <a:endParaRPr lang="en-US" sz="2000" dirty="0"/>
          </a:p>
        </p:txBody>
      </p:sp>
      <p:sp>
        <p:nvSpPr>
          <p:cNvPr id="5" name="TextBox 4"/>
          <p:cNvSpPr txBox="1"/>
          <p:nvPr/>
        </p:nvSpPr>
        <p:spPr>
          <a:xfrm>
            <a:off x="1066800" y="2971800"/>
            <a:ext cx="1334993" cy="461665"/>
          </a:xfrm>
          <a:prstGeom prst="rect">
            <a:avLst/>
          </a:prstGeom>
          <a:noFill/>
          <a:ln>
            <a:solidFill>
              <a:schemeClr val="accent1"/>
            </a:solidFill>
          </a:ln>
        </p:spPr>
        <p:txBody>
          <a:bodyPr wrap="square" rtlCol="0">
            <a:spAutoFit/>
          </a:bodyPr>
          <a:lstStyle/>
          <a:p>
            <a:r>
              <a:rPr lang="en-US" sz="2400" dirty="0" smtClean="0">
                <a:solidFill>
                  <a:srgbClr val="FF0000"/>
                </a:solidFill>
              </a:rPr>
              <a:t>Task  </a:t>
            </a:r>
            <a:endParaRPr lang="en-US" sz="2400" dirty="0">
              <a:solidFill>
                <a:srgbClr val="FF0000"/>
              </a:solidFill>
            </a:endParaRPr>
          </a:p>
        </p:txBody>
      </p:sp>
      <p:sp>
        <p:nvSpPr>
          <p:cNvPr id="6" name="TextBox 5"/>
          <p:cNvSpPr txBox="1"/>
          <p:nvPr/>
        </p:nvSpPr>
        <p:spPr>
          <a:xfrm>
            <a:off x="1066800" y="3657600"/>
            <a:ext cx="8817811" cy="1631216"/>
          </a:xfrm>
          <a:prstGeom prst="rect">
            <a:avLst/>
          </a:prstGeom>
          <a:noFill/>
        </p:spPr>
        <p:txBody>
          <a:bodyPr wrap="square" rtlCol="0">
            <a:spAutoFit/>
          </a:bodyPr>
          <a:lstStyle/>
          <a:p>
            <a:r>
              <a:rPr lang="en-US" sz="2000" dirty="0" smtClean="0"/>
              <a:t>Refactor the existing codebase and ensure the proper functioning of the Note Taking Application. Document all identified bugs during the debugging process. Remember, the task is not about recreating the app from scratch. Your goal is to fix the already existing codebase and make the application work as intended.</a:t>
            </a:r>
            <a:endParaRPr lang="en-US" sz="20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2400" y="228600"/>
            <a:ext cx="6248400" cy="400110"/>
          </a:xfrm>
          <a:prstGeom prst="rect">
            <a:avLst/>
          </a:prstGeom>
          <a:noFill/>
          <a:ln>
            <a:solidFill>
              <a:schemeClr val="accent1"/>
            </a:solidFill>
          </a:ln>
        </p:spPr>
        <p:txBody>
          <a:bodyPr wrap="square" rtlCol="0">
            <a:spAutoFit/>
          </a:bodyPr>
          <a:lstStyle/>
          <a:p>
            <a:r>
              <a:rPr lang="en-US" sz="2000" dirty="0" smtClean="0">
                <a:solidFill>
                  <a:srgbClr val="FF0000"/>
                </a:solidFill>
              </a:rPr>
              <a:t>Identifying and Resolving the Bugs in the Initial Code</a:t>
            </a:r>
            <a:endParaRPr lang="en-US" sz="2000" dirty="0">
              <a:solidFill>
                <a:srgbClr val="FF0000"/>
              </a:solidFill>
            </a:endParaRPr>
          </a:p>
        </p:txBody>
      </p:sp>
      <p:pic>
        <p:nvPicPr>
          <p:cNvPr id="3" name="Picture 2" descr="Screenshot (63).png"/>
          <p:cNvPicPr>
            <a:picLocks noChangeAspect="1"/>
          </p:cNvPicPr>
          <p:nvPr/>
        </p:nvPicPr>
        <p:blipFill>
          <a:blip r:embed="rId2"/>
          <a:stretch>
            <a:fillRect/>
          </a:stretch>
        </p:blipFill>
        <p:spPr>
          <a:xfrm>
            <a:off x="5791200" y="762000"/>
            <a:ext cx="6287431" cy="3357912"/>
          </a:xfrm>
          <a:prstGeom prst="rect">
            <a:avLst/>
          </a:prstGeom>
        </p:spPr>
      </p:pic>
      <p:pic>
        <p:nvPicPr>
          <p:cNvPr id="4" name="Picture 3" descr="Screenshot (64).png"/>
          <p:cNvPicPr>
            <a:picLocks noChangeAspect="1"/>
          </p:cNvPicPr>
          <p:nvPr/>
        </p:nvPicPr>
        <p:blipFill>
          <a:blip r:embed="rId3"/>
          <a:stretch>
            <a:fillRect/>
          </a:stretch>
        </p:blipFill>
        <p:spPr>
          <a:xfrm>
            <a:off x="152400" y="3352800"/>
            <a:ext cx="5493342" cy="3365504"/>
          </a:xfrm>
          <a:prstGeom prst="rect">
            <a:avLst/>
          </a:prstGeom>
        </p:spPr>
      </p:pic>
      <p:sp>
        <p:nvSpPr>
          <p:cNvPr id="5" name="TextBox 4"/>
          <p:cNvSpPr txBox="1"/>
          <p:nvPr/>
        </p:nvSpPr>
        <p:spPr>
          <a:xfrm>
            <a:off x="228600" y="914400"/>
            <a:ext cx="5416582" cy="1815882"/>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dirty="0" smtClean="0"/>
              <a:t>The following code snippets represents the initial state of </a:t>
            </a:r>
          </a:p>
          <a:p>
            <a:r>
              <a:rPr lang="en-US" dirty="0" smtClean="0"/>
              <a:t>Flask Application.</a:t>
            </a:r>
          </a:p>
          <a:p>
            <a:endParaRPr lang="en-US" dirty="0" smtClean="0"/>
          </a:p>
          <a:p>
            <a:r>
              <a:rPr lang="en-US" dirty="0" smtClean="0"/>
              <a:t>The figure 1 and 2 contains identifiable Bugs , which is </a:t>
            </a:r>
          </a:p>
          <a:p>
            <a:r>
              <a:rPr lang="en-US" dirty="0" smtClean="0"/>
              <a:t>Impacting the functionality.</a:t>
            </a:r>
          </a:p>
          <a:p>
            <a:endParaRPr lang="en-US" dirty="0" smtClean="0"/>
          </a:p>
          <a:p>
            <a:r>
              <a:rPr lang="en-US" dirty="0" smtClean="0"/>
              <a:t>Therefore we need to make the necessary changes to execute </a:t>
            </a:r>
          </a:p>
          <a:p>
            <a:r>
              <a:rPr lang="en-US" dirty="0" smtClean="0"/>
              <a:t>It.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5800" y="457200"/>
            <a:ext cx="5112297" cy="400110"/>
          </a:xfrm>
          <a:prstGeom prst="rect">
            <a:avLst/>
          </a:prstGeom>
          <a:noFill/>
          <a:ln>
            <a:solidFill>
              <a:schemeClr val="accent1"/>
            </a:solidFill>
          </a:ln>
        </p:spPr>
        <p:txBody>
          <a:bodyPr wrap="none" rtlCol="0">
            <a:spAutoFit/>
          </a:bodyPr>
          <a:lstStyle/>
          <a:p>
            <a:r>
              <a:rPr lang="en-US" sz="2000" dirty="0" smtClean="0">
                <a:solidFill>
                  <a:srgbClr val="FF0000"/>
                </a:solidFill>
              </a:rPr>
              <a:t>Steps for Code Refactoring and Bug fixing :</a:t>
            </a:r>
            <a:endParaRPr lang="en-US" sz="2000" dirty="0">
              <a:solidFill>
                <a:srgbClr val="FF0000"/>
              </a:solidFill>
            </a:endParaRPr>
          </a:p>
        </p:txBody>
      </p:sp>
      <p:sp>
        <p:nvSpPr>
          <p:cNvPr id="3" name="TextBox 2"/>
          <p:cNvSpPr txBox="1"/>
          <p:nvPr/>
        </p:nvSpPr>
        <p:spPr>
          <a:xfrm>
            <a:off x="685800" y="1066800"/>
            <a:ext cx="4192403" cy="400110"/>
          </a:xfrm>
          <a:prstGeom prst="rect">
            <a:avLst/>
          </a:prstGeom>
          <a:noFill/>
          <a:ln>
            <a:solidFill>
              <a:schemeClr val="accent1"/>
            </a:solidFill>
          </a:ln>
        </p:spPr>
        <p:txBody>
          <a:bodyPr wrap="square" rtlCol="0">
            <a:spAutoFit/>
          </a:bodyPr>
          <a:lstStyle/>
          <a:p>
            <a:r>
              <a:rPr lang="en-US" sz="2000" dirty="0" smtClean="0">
                <a:solidFill>
                  <a:srgbClr val="FF0000"/>
                </a:solidFill>
              </a:rPr>
              <a:t>Creating a Virtual Environment : </a:t>
            </a:r>
            <a:endParaRPr lang="en-US" sz="2000" dirty="0">
              <a:solidFill>
                <a:srgbClr val="FF0000"/>
              </a:solidFill>
            </a:endParaRPr>
          </a:p>
        </p:txBody>
      </p:sp>
      <p:pic>
        <p:nvPicPr>
          <p:cNvPr id="4" name="Picture 3" descr="Screenshot (65).png"/>
          <p:cNvPicPr>
            <a:picLocks noChangeAspect="1"/>
          </p:cNvPicPr>
          <p:nvPr/>
        </p:nvPicPr>
        <p:blipFill>
          <a:blip r:embed="rId2"/>
          <a:stretch>
            <a:fillRect/>
          </a:stretch>
        </p:blipFill>
        <p:spPr>
          <a:xfrm>
            <a:off x="990600" y="1600200"/>
            <a:ext cx="10347582" cy="4568447"/>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381000"/>
            <a:ext cx="7100021" cy="461665"/>
          </a:xfrm>
          <a:prstGeom prst="rect">
            <a:avLst/>
          </a:prstGeom>
          <a:noFill/>
          <a:ln>
            <a:solidFill>
              <a:schemeClr val="accent1"/>
            </a:solidFill>
          </a:ln>
        </p:spPr>
        <p:txBody>
          <a:bodyPr wrap="none" rtlCol="0">
            <a:spAutoFit/>
          </a:bodyPr>
          <a:lstStyle/>
          <a:p>
            <a:r>
              <a:rPr lang="en-US" sz="2400" dirty="0" smtClean="0">
                <a:solidFill>
                  <a:srgbClr val="FF0000"/>
                </a:solidFill>
              </a:rPr>
              <a:t>Identifying and correcting  Bugs in the python code</a:t>
            </a:r>
            <a:endParaRPr lang="en-US" sz="2400" dirty="0">
              <a:solidFill>
                <a:srgbClr val="FF0000"/>
              </a:solidFill>
            </a:endParaRPr>
          </a:p>
        </p:txBody>
      </p:sp>
      <p:pic>
        <p:nvPicPr>
          <p:cNvPr id="3" name="Picture 2" descr="Screenshot (66).png"/>
          <p:cNvPicPr>
            <a:picLocks noChangeAspect="1"/>
          </p:cNvPicPr>
          <p:nvPr/>
        </p:nvPicPr>
        <p:blipFill>
          <a:blip r:embed="rId2"/>
          <a:stretch>
            <a:fillRect/>
          </a:stretch>
        </p:blipFill>
        <p:spPr>
          <a:xfrm>
            <a:off x="152401" y="1143000"/>
            <a:ext cx="8382000" cy="5020581"/>
          </a:xfrm>
          <a:prstGeom prst="rect">
            <a:avLst/>
          </a:prstGeom>
        </p:spPr>
      </p:pic>
      <p:sp>
        <p:nvSpPr>
          <p:cNvPr id="4" name="TextBox 3"/>
          <p:cNvSpPr txBox="1"/>
          <p:nvPr/>
        </p:nvSpPr>
        <p:spPr>
          <a:xfrm>
            <a:off x="9220200" y="1600200"/>
            <a:ext cx="3031599" cy="1508105"/>
          </a:xfrm>
          <a:prstGeom prst="rect">
            <a:avLst/>
          </a:prstGeom>
          <a:noFill/>
        </p:spPr>
        <p:txBody>
          <a:bodyPr wrap="none" rtlCol="0">
            <a:spAutoFit/>
          </a:bodyPr>
          <a:lstStyle/>
          <a:p>
            <a:r>
              <a:rPr lang="en-US" sz="2400" dirty="0" smtClean="0">
                <a:solidFill>
                  <a:srgbClr val="FF0000"/>
                </a:solidFill>
              </a:rPr>
              <a:t>NOTE :</a:t>
            </a:r>
          </a:p>
          <a:p>
            <a:endParaRPr lang="en-US" dirty="0" smtClean="0">
              <a:solidFill>
                <a:srgbClr val="FF0000"/>
              </a:solidFill>
            </a:endParaRPr>
          </a:p>
          <a:p>
            <a:r>
              <a:rPr lang="en-US" sz="1800" dirty="0" smtClean="0">
                <a:solidFill>
                  <a:schemeClr val="tx1"/>
                </a:solidFill>
              </a:rPr>
              <a:t>This is just a sample code , </a:t>
            </a:r>
          </a:p>
          <a:p>
            <a:r>
              <a:rPr lang="en-US" sz="1800" dirty="0" smtClean="0">
                <a:solidFill>
                  <a:schemeClr val="tx1"/>
                </a:solidFill>
              </a:rPr>
              <a:t>You can find  full python </a:t>
            </a:r>
          </a:p>
          <a:p>
            <a:r>
              <a:rPr lang="en-US" sz="1800" dirty="0" smtClean="0">
                <a:solidFill>
                  <a:schemeClr val="tx1"/>
                </a:solidFill>
              </a:rPr>
              <a:t>Code In </a:t>
            </a:r>
            <a:r>
              <a:rPr lang="en-US" sz="1800" dirty="0" smtClean="0">
                <a:solidFill>
                  <a:schemeClr val="tx1"/>
                </a:solidFill>
              </a:rPr>
              <a:t>my GitHub.</a:t>
            </a:r>
            <a:endParaRPr lang="en-US" sz="1800" dirty="0">
              <a:solidFill>
                <a:schemeClr val="tx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09600" y="381000"/>
            <a:ext cx="6421951" cy="400110"/>
          </a:xfrm>
          <a:prstGeom prst="rect">
            <a:avLst/>
          </a:prstGeom>
          <a:noFill/>
          <a:ln>
            <a:solidFill>
              <a:schemeClr val="accent1"/>
            </a:solidFill>
          </a:ln>
        </p:spPr>
        <p:txBody>
          <a:bodyPr wrap="none" rtlCol="0">
            <a:spAutoFit/>
          </a:bodyPr>
          <a:lstStyle/>
          <a:p>
            <a:r>
              <a:rPr lang="en-US" sz="2000" dirty="0" smtClean="0">
                <a:solidFill>
                  <a:srgbClr val="FF0000"/>
                </a:solidFill>
              </a:rPr>
              <a:t>Identifying and correcting the Bugs in the HTML Code :</a:t>
            </a:r>
            <a:endParaRPr lang="en-US" sz="2000" dirty="0">
              <a:solidFill>
                <a:srgbClr val="FF0000"/>
              </a:solidFill>
            </a:endParaRPr>
          </a:p>
        </p:txBody>
      </p:sp>
      <p:pic>
        <p:nvPicPr>
          <p:cNvPr id="3" name="Picture 2" descr="Screenshot (67).png"/>
          <p:cNvPicPr>
            <a:picLocks noChangeAspect="1"/>
          </p:cNvPicPr>
          <p:nvPr/>
        </p:nvPicPr>
        <p:blipFill>
          <a:blip r:embed="rId2"/>
          <a:stretch>
            <a:fillRect/>
          </a:stretch>
        </p:blipFill>
        <p:spPr>
          <a:xfrm>
            <a:off x="457200" y="1143000"/>
            <a:ext cx="10762047" cy="46482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5800" y="304800"/>
            <a:ext cx="1277914" cy="461665"/>
          </a:xfrm>
          <a:prstGeom prst="rect">
            <a:avLst/>
          </a:prstGeom>
          <a:noFill/>
        </p:spPr>
        <p:txBody>
          <a:bodyPr wrap="none" rtlCol="0">
            <a:spAutoFit/>
          </a:bodyPr>
          <a:lstStyle/>
          <a:p>
            <a:r>
              <a:rPr lang="en-US" sz="2400" dirty="0" smtClean="0">
                <a:solidFill>
                  <a:srgbClr val="FF0000"/>
                </a:solidFill>
              </a:rPr>
              <a:t>Output :</a:t>
            </a:r>
            <a:endParaRPr lang="en-US" sz="2400" dirty="0">
              <a:solidFill>
                <a:srgbClr val="FF0000"/>
              </a:solidFill>
            </a:endParaRPr>
          </a:p>
        </p:txBody>
      </p:sp>
      <p:pic>
        <p:nvPicPr>
          <p:cNvPr id="3" name="Picture 2" descr="Screenshot (69).png"/>
          <p:cNvPicPr>
            <a:picLocks noChangeAspect="1"/>
          </p:cNvPicPr>
          <p:nvPr/>
        </p:nvPicPr>
        <p:blipFill>
          <a:blip r:embed="rId2"/>
          <a:stretch>
            <a:fillRect/>
          </a:stretch>
        </p:blipFill>
        <p:spPr>
          <a:xfrm>
            <a:off x="228600" y="1295400"/>
            <a:ext cx="11658600" cy="4066369"/>
          </a:xfrm>
          <a:prstGeom prst="rect">
            <a:avLst/>
          </a:prstGeom>
          <a:ln>
            <a:noFill/>
          </a:ln>
          <a:effectLst>
            <a:outerShdw blurRad="190500" algn="tl" rotWithShape="0">
              <a:srgbClr val="000000">
                <a:alpha val="70000"/>
              </a:srgbClr>
            </a:outerShdw>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pic>
        <p:nvPicPr>
          <p:cNvPr id="116" name="Google Shape;116;p5"/>
          <p:cNvPicPr preferRelativeResize="0"/>
          <p:nvPr/>
        </p:nvPicPr>
        <p:blipFill rotWithShape="1">
          <a:blip r:embed="rId3">
            <a:alphaModFix/>
          </a:blip>
          <a:srcRect/>
          <a:stretch/>
        </p:blipFill>
        <p:spPr>
          <a:xfrm>
            <a:off x="6466516" y="1850749"/>
            <a:ext cx="4465643" cy="2834317"/>
          </a:xfrm>
          <a:prstGeom prst="rect">
            <a:avLst/>
          </a:prstGeom>
          <a:noFill/>
          <a:ln>
            <a:noFill/>
          </a:ln>
        </p:spPr>
      </p:pic>
      <p:sp>
        <p:nvSpPr>
          <p:cNvPr id="117" name="Google Shape;117;p5"/>
          <p:cNvSpPr txBox="1"/>
          <p:nvPr/>
        </p:nvSpPr>
        <p:spPr>
          <a:xfrm>
            <a:off x="1244600" y="2997200"/>
            <a:ext cx="3661836" cy="76944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C00000"/>
              </a:buClr>
              <a:buSzPts val="4400"/>
              <a:buFont typeface="Libre Baskerville"/>
              <a:buNone/>
            </a:pPr>
            <a:r>
              <a:rPr lang="en-IN" sz="4400" b="0" i="0" u="none" strike="noStrike" cap="none">
                <a:solidFill>
                  <a:srgbClr val="C00000"/>
                </a:solidFill>
                <a:latin typeface="Libre Baskerville"/>
                <a:ea typeface="Libre Baskerville"/>
                <a:cs typeface="Libre Baskerville"/>
                <a:sym typeface="Libre Baskerville"/>
              </a:rPr>
              <a:t>THANK YOU</a:t>
            </a:r>
            <a:endParaRPr sz="1800" b="0" i="0" u="none" strike="noStrike" cap="none">
              <a:solidFill>
                <a:schemeClr val="dk1"/>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822</TotalTime>
  <Words>230</Words>
  <PresentationFormat>Custom</PresentationFormat>
  <Paragraphs>30</Paragraphs>
  <Slides>8</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Libre Baskerville</vt:lpstr>
      <vt:lpstr>Office Theme</vt:lpstr>
      <vt:lpstr>Slide 1</vt:lpstr>
      <vt:lpstr>Slide 2</vt:lpstr>
      <vt:lpstr>Slide 3</vt:lpstr>
      <vt:lpstr>Slide 4</vt:lpstr>
      <vt:lpstr>Slide 5</vt:lpstr>
      <vt:lpstr>Slide 6</vt:lpstr>
      <vt:lpstr>Slide 7</vt:lpstr>
      <vt:lpstr>Slide 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Raghu Ram Aduri</dc:creator>
  <cp:lastModifiedBy>Rahul</cp:lastModifiedBy>
  <cp:revision>78</cp:revision>
  <dcterms:created xsi:type="dcterms:W3CDTF">2021-02-16T05:19:01Z</dcterms:created>
  <dcterms:modified xsi:type="dcterms:W3CDTF">2024-02-28T04:29:34Z</dcterms:modified>
</cp:coreProperties>
</file>