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pinnaker.io/reference/architecture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What is Canary Testing?</a:t>
            </a:r>
            <a:endParaRPr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from Spinnaker: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https://www.spinnaker.io/reference/architecture/</a:t>
            </a:r>
            <a:endParaRPr/>
          </a:p>
        </p:txBody>
      </p:sp>
      <p:sp>
        <p:nvSpPr>
          <p:cNvPr id="453" name="Shape 4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Shape 4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Talk a bit about: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We’re starting basic, but not “Cloud 101”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We’ll get more advanced in future sessions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Today, we’re keeping it high level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Ask questions throughout the session, don’t wait until the end</a:t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Delivery vs Deployment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Delivery is the process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Deployment is what pops out</a:t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Delivery vs Deployment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Delivery is the process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Deployment is what pops out</a:t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Shape 82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 ">
  <p:cSld name="Team 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82909" y="247364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2909" y="879429"/>
            <a:ext cx="8258538" cy="289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308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1538" u="none" cap="none" strike="noStrike">
                <a:solidFill>
                  <a:srgbClr val="FF72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54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b="0" i="0" sz="2769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77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385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0" i="0" sz="1923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0" i="0" sz="1923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0710" lvl="5" marL="2743200" marR="0" rtl="0" algn="l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3"/>
              <a:buFont typeface="Arial"/>
              <a:buChar char="•"/>
              <a:defRPr b="0" i="0" sz="19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0710" lvl="6" marL="3200400" marR="0" rtl="0" algn="l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3"/>
              <a:buFont typeface="Arial"/>
              <a:buChar char="•"/>
              <a:defRPr b="0" i="0" sz="19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0710" lvl="7" marL="3657600" marR="0" rtl="0" algn="l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3"/>
              <a:buFont typeface="Arial"/>
              <a:buChar char="•"/>
              <a:defRPr b="0" i="0" sz="19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0710" lvl="8" marL="4114800" marR="0" rtl="0" algn="l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3"/>
              <a:buFont typeface="Arial"/>
              <a:buChar char="•"/>
              <a:defRPr b="0" i="0" sz="19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/>
          <p:nvPr>
            <p:ph idx="2" type="pic"/>
          </p:nvPr>
        </p:nvSpPr>
        <p:spPr>
          <a:xfrm>
            <a:off x="695245" y="1962213"/>
            <a:ext cx="1486072" cy="1824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3" type="body"/>
          </p:nvPr>
        </p:nvSpPr>
        <p:spPr>
          <a:xfrm>
            <a:off x="695325" y="4730750"/>
            <a:ext cx="1485900" cy="617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4" type="body"/>
          </p:nvPr>
        </p:nvSpPr>
        <p:spPr>
          <a:xfrm>
            <a:off x="695325" y="3921104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5" type="body"/>
          </p:nvPr>
        </p:nvSpPr>
        <p:spPr>
          <a:xfrm>
            <a:off x="695325" y="4286322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/>
          <p:nvPr>
            <p:ph idx="6" type="pic"/>
          </p:nvPr>
        </p:nvSpPr>
        <p:spPr>
          <a:xfrm>
            <a:off x="2716626" y="1962213"/>
            <a:ext cx="1486072" cy="1824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7" type="body"/>
          </p:nvPr>
        </p:nvSpPr>
        <p:spPr>
          <a:xfrm>
            <a:off x="2716706" y="4730750"/>
            <a:ext cx="1485900" cy="617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8" type="body"/>
          </p:nvPr>
        </p:nvSpPr>
        <p:spPr>
          <a:xfrm>
            <a:off x="2716706" y="3921104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9" type="body"/>
          </p:nvPr>
        </p:nvSpPr>
        <p:spPr>
          <a:xfrm>
            <a:off x="2716706" y="4286322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/>
          <p:nvPr>
            <p:ph idx="13" type="pic"/>
          </p:nvPr>
        </p:nvSpPr>
        <p:spPr>
          <a:xfrm>
            <a:off x="4844017" y="1962213"/>
            <a:ext cx="1486072" cy="1824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4" type="body"/>
          </p:nvPr>
        </p:nvSpPr>
        <p:spPr>
          <a:xfrm>
            <a:off x="4844097" y="4730750"/>
            <a:ext cx="1485900" cy="617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5" type="body"/>
          </p:nvPr>
        </p:nvSpPr>
        <p:spPr>
          <a:xfrm>
            <a:off x="4844097" y="3921104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6" type="body"/>
          </p:nvPr>
        </p:nvSpPr>
        <p:spPr>
          <a:xfrm>
            <a:off x="4844097" y="4286322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/>
          <p:nvPr>
            <p:ph idx="17" type="pic"/>
          </p:nvPr>
        </p:nvSpPr>
        <p:spPr>
          <a:xfrm>
            <a:off x="7011279" y="1962213"/>
            <a:ext cx="1486072" cy="1824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8" type="body"/>
          </p:nvPr>
        </p:nvSpPr>
        <p:spPr>
          <a:xfrm>
            <a:off x="7011359" y="4730750"/>
            <a:ext cx="1485900" cy="617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9" type="body"/>
          </p:nvPr>
        </p:nvSpPr>
        <p:spPr>
          <a:xfrm>
            <a:off x="7011359" y="3921104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0" type="body"/>
          </p:nvPr>
        </p:nvSpPr>
        <p:spPr>
          <a:xfrm>
            <a:off x="7011359" y="4286322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kenzanlabs/modernmicroservices" TargetMode="External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12factor.ne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kenzanlabs/capstan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linkedin.com/company/kenzan-media" TargetMode="External"/><Relationship Id="rId4" Type="http://schemas.openxmlformats.org/officeDocument/2006/relationships/hyperlink" Target="http://techblog.kenzan.com/" TargetMode="External"/><Relationship Id="rId9" Type="http://schemas.openxmlformats.org/officeDocument/2006/relationships/image" Target="../media/image6.png"/><Relationship Id="rId5" Type="http://schemas.openxmlformats.org/officeDocument/2006/relationships/hyperlink" Target="http://www.facebook.com/kenzanmedia/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 rot="5400000">
            <a:off x="1142990" y="-1143000"/>
            <a:ext cx="6857999" cy="9144000"/>
            <a:chOff x="-1" y="4239484"/>
            <a:chExt cx="9144001" cy="184641"/>
          </a:xfrm>
        </p:grpSpPr>
        <p:sp>
          <p:nvSpPr>
            <p:cNvPr id="104" name="Shape 104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512443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4537329" y="4239484"/>
              <a:ext cx="1581784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Shape 110"/>
          <p:cNvSpPr txBox="1"/>
          <p:nvPr/>
        </p:nvSpPr>
        <p:spPr>
          <a:xfrm>
            <a:off x="1211046" y="2200114"/>
            <a:ext cx="534689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Modern Microservices</a:t>
            </a:r>
            <a:endParaRPr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 Introduction</a:t>
            </a:r>
            <a:endParaRPr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1238181" y="5904659"/>
            <a:ext cx="761117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Daniel Williams (dwilliams@kenzan.com)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2018-06-21</a:t>
            </a:r>
            <a:endParaRPr b="1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https://github.com/kenzanlabs/modernmicroservices</a:t>
            </a:r>
            <a:endParaRPr b="1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2" name="Shape 112"/>
          <p:cNvGrpSpPr/>
          <p:nvPr/>
        </p:nvGrpSpPr>
        <p:grpSpPr>
          <a:xfrm flipH="1" rot="10800000">
            <a:off x="1326846" y="5723713"/>
            <a:ext cx="7817206" cy="45717"/>
            <a:chOff x="-1" y="4239484"/>
            <a:chExt cx="9144001" cy="184641"/>
          </a:xfrm>
        </p:grpSpPr>
        <p:sp>
          <p:nvSpPr>
            <p:cNvPr id="113" name="Shape 113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512443" y="4239484"/>
              <a:ext cx="1581785" cy="184641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4537329" y="4239484"/>
              <a:ext cx="1581785" cy="184641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6850" y="902925"/>
            <a:ext cx="2515575" cy="1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Shape 27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276" name="Shape 27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283" name="Shape 28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Shape 28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Delivery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have Service Discovery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Allows a microservice to find other needed microservices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e.g. Eureka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have Health Checks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Verifies the microservice is running and happy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Can be built into the microservice, handled by a sidecar, or handled by an external service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Shape 29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296" name="Shape 29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2" name="Shape 30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303" name="Shape 30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9" name="Shape 30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Delivery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Integration &amp; Canary testing happens here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Spinnaker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Titus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AWS CodeDeploy, CodePipeline, CloudFormation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Eureka, Consul, etcd, AWS LBs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Terraform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Ansible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Chef &amp; Puppet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Shape 31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316" name="Shape 31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2" name="Shape 32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323" name="Shape 32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9" name="Shape 32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Integration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have APIs (Seeing a theme yet?)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be automatable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have triggers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e.g. Upon commit to source repo, build project</a:t>
            </a:r>
            <a:b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Shape 33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336" name="Shape 33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2" name="Shape 34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343" name="Shape 34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9" name="Shape 34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Integration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38" y="3465175"/>
            <a:ext cx="8897402" cy="23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Shape 35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356" name="Shape 35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2" name="Shape 36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363" name="Shape 36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9" name="Shape 36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Integration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Shape 37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have source storage / repositories.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Artifact storage is a very nice to have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Stores and versions already built things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Required for larger systems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Shape 37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376" name="Shape 37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2" name="Shape 38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383" name="Shape 38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9" name="Shape 38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Integration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Shape 39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Unit and Component (fixtured) testing happens here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Github, GitLab, Git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Jenkins, TravisCI, GitLabCI, CircleCI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AWS &amp; GCP Built Ins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Docker Repos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Code Analysis (e.g. Linter)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Shape 39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396" name="Shape 39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2" name="Shape 40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403" name="Shape 40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9" name="Shape 40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 (Data Layer)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Shape 41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Databases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Don't get cycled often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Often ignored, but this is where the money (data) is.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Shape 41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416" name="Shape 41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Shape 42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423" name="Shape 42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9" name="Shape 42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 (Data Layer)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Shape 43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Disaster Recovery testing happens here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NoSQL (e.g. Redis, MongoDB, CouchDB)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SQL / Relational (e.g. Postgres, MySQL, Maria, MSSQL, The 7+ Digit DBs)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Queues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Enterprise Service Buses (ESBs)</a:t>
            </a:r>
            <a:b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Shape 43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436" name="Shape 43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2" name="Shape 44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443" name="Shape 44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9" name="Shape 44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 (Microservices)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have APIs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Logic happens here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Usually try to be event driven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Better efficiency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Required for scalability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Shape 45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456" name="Shape 45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" name="Shape 46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463" name="Shape 46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9" name="Shape 46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 (Microservices)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Shape 47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The Single Responsibility Paradigm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aka The Unix Paradigm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Do only one thing, but do it very well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12 Factor App: </a:t>
            </a:r>
            <a:r>
              <a:rPr b="1" lang="en-US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https://12factor.net/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Use well defined interfaces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(Programming) Language shouldn't matter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 good interface is worth its weight in gold</a:t>
            </a:r>
            <a:b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4315600" y="0"/>
            <a:ext cx="4828400" cy="6858000"/>
          </a:xfrm>
          <a:prstGeom prst="rect">
            <a:avLst/>
          </a:prstGeom>
          <a:solidFill>
            <a:srgbClr val="333E4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5" name="Shape 125"/>
          <p:cNvGrpSpPr/>
          <p:nvPr/>
        </p:nvGrpSpPr>
        <p:grpSpPr>
          <a:xfrm>
            <a:off x="0" y="-45720"/>
            <a:ext cx="9144000" cy="45719"/>
            <a:chOff x="-1" y="4239484"/>
            <a:chExt cx="9144001" cy="184641"/>
          </a:xfrm>
        </p:grpSpPr>
        <p:sp>
          <p:nvSpPr>
            <p:cNvPr id="126" name="Shape 126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1512443" y="4239484"/>
              <a:ext cx="1581785" cy="184641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4537329" y="4239484"/>
              <a:ext cx="1581785" cy="184641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Shape 132"/>
          <p:cNvSpPr txBox="1"/>
          <p:nvPr/>
        </p:nvSpPr>
        <p:spPr>
          <a:xfrm>
            <a:off x="220784" y="179350"/>
            <a:ext cx="351809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About </a:t>
            </a:r>
            <a:endParaRPr b="1" sz="40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Kenzan</a:t>
            </a:r>
            <a:endParaRPr b="1" sz="40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220784" y="1682140"/>
            <a:ext cx="3518096" cy="3331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Core offerings</a:t>
            </a:r>
            <a:br>
              <a:rPr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Application Development, Platform as a service, cloud virtualization, platform engineering, consulting services and business transformation.</a:t>
            </a:r>
            <a:endParaRPr sz="1200">
              <a:solidFill>
                <a:srgbClr val="333E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Primary Clients</a:t>
            </a:r>
            <a:br>
              <a:rPr b="1"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Multi billion dollar companies and media/content providers such as Thompson Reuters, Charter &amp; Cablevision</a:t>
            </a:r>
            <a:br>
              <a:rPr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US" sz="1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Locations</a:t>
            </a:r>
            <a:br>
              <a:rPr b="1"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Providence (RI), New York (NY), Denver (CO), Los Angeles (CA), and a London presence</a:t>
            </a:r>
            <a:endParaRPr sz="1200">
              <a:solidFill>
                <a:srgbClr val="333E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Founded in 2004.</a:t>
            </a:r>
            <a:endParaRPr sz="1400">
              <a:solidFill>
                <a:srgbClr val="333E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rgbClr val="333E48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rgbClr val="333E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4542129" y="403428"/>
            <a:ext cx="423742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are a software engineering and digital consulting firm that has been helping clients </a:t>
            </a:r>
            <a:r>
              <a:rPr b="1" i="1"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Make Next Possible</a:t>
            </a:r>
            <a:r>
              <a:rPr b="1"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over a decade: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4572122" y="1682140"/>
            <a:ext cx="4432496" cy="3877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Full Service Consulting Firm</a:t>
            </a:r>
            <a:b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Architecture, front and back end development, business analysis and DevTest.</a:t>
            </a:r>
            <a:endParaRPr/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Cloud Virtualization Experts And Enablers</a:t>
            </a:r>
            <a:b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AWS, Netflix stack, enterprise architecture and beyond.</a:t>
            </a:r>
            <a:endParaRPr/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DevOps Leadership</a:t>
            </a:r>
            <a:b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Platform builds, continuous delivery and scalable resourcing.</a:t>
            </a:r>
            <a:endParaRPr/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Veterans of the Media Industry</a:t>
            </a:r>
            <a:b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Migrations, enterprise wide solutions, digital experts and thought leaders.</a:t>
            </a:r>
            <a:endParaRPr/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Employee focused </a:t>
            </a:r>
            <a:b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Collaboration, communication and culture are key.</a:t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Shape 47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476" name="Shape 47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2" name="Shape 48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483" name="Shape 48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9" name="Shape 48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 (Microservices)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Shape 49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Service Discovery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Sidecars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Add in to a microservice to provide support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e.g. health checks, service discovery client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Configuration from the Environment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No configuration in artifacts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Circuit Breaker Pattern</a:t>
            </a:r>
            <a:b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Shape 49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496" name="Shape 49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503" name="Shape 50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9" name="Shape 50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 (Microservices)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Swagger (OpenAPI Spec)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Python, Flask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NodeJS, Loopback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Hystrix</a:t>
            </a:r>
            <a:b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Shape 51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516" name="Shape 51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523" name="Shape 52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9" name="Shape 52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Capstan Walkthrough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Shape 53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https://github.com/kenzanlabs/capstan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Work In Progress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Reference implementation of a turn-key microservices ecosystem</a:t>
            </a:r>
            <a:b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Shape 53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536" name="Shape 53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2" name="Shape 54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543" name="Shape 54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9" name="Shape 54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Upcoming Talks in Series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Shape 55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Platforms &amp; Infrastructure (July 19th, 2018)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Kubernetes, Istio (Istio presentation by Aspen Mesh)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Application Development (To Be Announced)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Loopback, Languages, Patterns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Continuous Integration (To Be Announced)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Build Systems, Tooling, Build Pipelines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Continuous Deployment (To Be Announced)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Spinnaker, Eureka</a:t>
            </a:r>
            <a:b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Shape 555"/>
          <p:cNvGrpSpPr/>
          <p:nvPr/>
        </p:nvGrpSpPr>
        <p:grpSpPr>
          <a:xfrm>
            <a:off x="0" y="-45720"/>
            <a:ext cx="9144000" cy="45719"/>
            <a:chOff x="-1" y="4239484"/>
            <a:chExt cx="9144001" cy="184641"/>
          </a:xfrm>
        </p:grpSpPr>
        <p:sp>
          <p:nvSpPr>
            <p:cNvPr id="556" name="Shape 556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1512443" y="4239484"/>
              <a:ext cx="1581785" cy="184641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4537329" y="4239484"/>
              <a:ext cx="1581785" cy="184641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2" name="Shape 562"/>
          <p:cNvGrpSpPr/>
          <p:nvPr/>
        </p:nvGrpSpPr>
        <p:grpSpPr>
          <a:xfrm rot="5400000">
            <a:off x="3645259" y="-3645242"/>
            <a:ext cx="1853512" cy="9144000"/>
            <a:chOff x="-1" y="4239484"/>
            <a:chExt cx="9144001" cy="184641"/>
          </a:xfrm>
        </p:grpSpPr>
        <p:sp>
          <p:nvSpPr>
            <p:cNvPr id="563" name="Shape 563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1545565" y="4239484"/>
              <a:ext cx="1581784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4537329" y="4239484"/>
              <a:ext cx="1581784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9" name="Shape 569"/>
          <p:cNvSpPr txBox="1"/>
          <p:nvPr/>
        </p:nvSpPr>
        <p:spPr>
          <a:xfrm>
            <a:off x="0" y="263101"/>
            <a:ext cx="9144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Want to learn more?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Follow us!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3288797" y="2249203"/>
            <a:ext cx="5660635" cy="40318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@kenzanmedia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1" i="0" lang="en-US" sz="16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www.linkedin.com/company/kenzan-media</a:t>
            </a:r>
            <a:endParaRPr b="1" i="0" sz="16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1" i="0" lang="en-US" sz="16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techblog.kenzan.com</a:t>
            </a:r>
            <a:endParaRPr b="1" i="0" sz="16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1" i="0" lang="en-US" sz="16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www.facebook.com/kenzanmedia/</a:t>
            </a:r>
            <a:endParaRPr b="1" i="0" sz="16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https://lh4.googleusercontent.com/-GOZPK84BlFVRZzotiexv9mxKL66PyLrQugaeIrdJccRsL_S9XGsBqTtOxMvNl1zLSKZPc65h0aoat5XJRA6UOFWSRUa4phfjds7OHSykZq0NW9qffT5MhAVYdpnihkTgcfRS9gPkH4" id="571" name="Shape 57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44362" y="2067086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sIz5sb5P5QcBS2CZxv1yR5I5MHxIoucGG02HqLAg2ZhgM7aFvKNVmw2SO4hDV34-oFU3Y_r_6RY5H-rOA0oH-2qxNqYaRlq3abLhNPsMQqlSqOJeg2kmpa00N-Unc4z3OZRMGWa0l9I" id="572" name="Shape 57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58650" y="3335851"/>
            <a:ext cx="82867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By8Jdxgqi3dNXymhRcbHyFy-aywF5okMeL4NEl6tJ05Os7CjCrxKZakoYIUTehQK43Izwt2OYMoGhxy6ItqeJ06tT2m5cJntix_IRvcUJg8OIngqz5WW_4SKmxaoftuX1hPpCVdoCl4" id="573" name="Shape 57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03336" y="4489233"/>
            <a:ext cx="8382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5Y7fVrjZ0Go7xpiWXVGgtasV-crpd7TqdaoieZ8D35mzRxv8hyqPqUiSr_-sNdU3AF3pYy7-3CFLOrPVwV8wkMcN2fCCvLOSYHHu2xWUU5UDB-DRNWmAp-Ck4e-dSZA9oLcDvfsjSiQ" id="574" name="Shape 57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72950" y="5708823"/>
            <a:ext cx="71437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Shape 140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141" name="Shape 141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Shape 147"/>
          <p:cNvSpPr txBox="1"/>
          <p:nvPr/>
        </p:nvSpPr>
        <p:spPr>
          <a:xfrm>
            <a:off x="297475" y="135094"/>
            <a:ext cx="46155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b="1" sz="40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913475"/>
            <a:ext cx="8736951" cy="6400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74625"/>
            <a:ext cx="5761850" cy="38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716350" y="2019000"/>
            <a:ext cx="4806600" cy="29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Multiple Part Series Focusing on: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Platform &amp; Infrastructure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Delivery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Integration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b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Shape 155"/>
          <p:cNvGrpSpPr/>
          <p:nvPr/>
        </p:nvGrpSpPr>
        <p:grpSpPr>
          <a:xfrm rot="5400000">
            <a:off x="3249816" y="-3249824"/>
            <a:ext cx="2644347" cy="9144000"/>
            <a:chOff x="-1" y="4239484"/>
            <a:chExt cx="9144001" cy="184641"/>
          </a:xfrm>
        </p:grpSpPr>
        <p:sp>
          <p:nvSpPr>
            <p:cNvPr id="156" name="Shape 156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1545565" y="4239484"/>
              <a:ext cx="1581784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4537329" y="4239484"/>
              <a:ext cx="1581784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0" y="-45720"/>
            <a:ext cx="9144000" cy="45719"/>
            <a:chOff x="-1" y="4239484"/>
            <a:chExt cx="9144001" cy="184641"/>
          </a:xfrm>
        </p:grpSpPr>
        <p:sp>
          <p:nvSpPr>
            <p:cNvPr id="163" name="Shape 163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1512443" y="4239484"/>
              <a:ext cx="1581785" cy="184641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4537329" y="4239484"/>
              <a:ext cx="1581785" cy="184641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Shape 169"/>
          <p:cNvSpPr txBox="1"/>
          <p:nvPr/>
        </p:nvSpPr>
        <p:spPr>
          <a:xfrm>
            <a:off x="0" y="908398"/>
            <a:ext cx="9144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Whole Picture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225" y="2686301"/>
            <a:ext cx="6469827" cy="408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Shape 17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176" name="Shape 17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" name="Shape 18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183" name="Shape 18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Shape 18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Platform &amp; Infrastructure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have Application Programming Interfaces (APIs)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No, Secure Shell (SSH) is not an API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be automatable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Shape 19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196" name="Shape 19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Shape 20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203" name="Shape 20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Shape 20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Platform &amp; Infrastructure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Software Defined Networking (SDN) is a must have.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Virtual networking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Allows reconfiguration of the network via API control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e.g. AWS or GCP Virtual Private Cloud (VPC)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Service Meshes are good.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Advanced proxying system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Usually handles load balancing, application request routing, circuit breaking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e.g. Istio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Shape 21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216" name="Shape 21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" name="Shape 22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223" name="Shape 22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Shape 22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Platform &amp; Infrastructure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have Storage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Usually block storage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e.g. AWS Elastic Block Store (EBS)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Kubernetes (EKS, GKE, KOPS)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Amazon EC2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Google Cloud Compute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OpenStack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Ubuntu's MAAS</a:t>
            </a:r>
            <a:b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Shape 23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236" name="Shape 23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243" name="Shape 24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Shape 24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Delivery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have APIs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be automatable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Pipelines help organize processes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have triggers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e.g. Upon successful build, deploy to the test environment</a:t>
            </a:r>
            <a:b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Shape 25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256" name="Shape 25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2" name="Shape 26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263" name="Shape 26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9" name="Shape 26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Delivery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69" y="2942619"/>
            <a:ext cx="8968925" cy="34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