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a781bd6f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a781bd6f5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c8847efa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c8847efaf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426a31b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 bit about: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We’re starting basic, but not “Cloud 101”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We’ll get more advanced in future sessions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Today, we’re keeping it high level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Ask questions throughout the session, don’t wait until the end</a:t>
            </a:r>
            <a:endParaRPr/>
          </a:p>
        </p:txBody>
      </p:sp>
      <p:sp>
        <p:nvSpPr>
          <p:cNvPr id="138" name="Google Shape;138;g13b426a31b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a781bd6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a781bd6f5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c8847efaf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c8847efaf_0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a781bd6f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a781bd6f5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a781bd6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a781bd6f5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a781bd6f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a781bd6f5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">
  <p:cSld name="Team 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82909" y="247364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2909" y="879429"/>
            <a:ext cx="8258538" cy="289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1538" u="none" cap="none" strike="noStrike">
                <a:solidFill>
                  <a:srgbClr val="FF72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4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769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77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385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923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0710" lvl="5" marL="27432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0710" lvl="6" marL="32004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0710" lvl="7" marL="36576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0710" lvl="8" marL="4114800" marR="0" rtl="0" algn="l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3"/>
              <a:buFont typeface="Arial"/>
              <a:buChar char="•"/>
              <a:defRPr b="0" i="0" sz="19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/>
          <p:nvPr>
            <p:ph idx="2" type="pic"/>
          </p:nvPr>
        </p:nvSpPr>
        <p:spPr>
          <a:xfrm>
            <a:off x="695245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3" type="body"/>
          </p:nvPr>
        </p:nvSpPr>
        <p:spPr>
          <a:xfrm>
            <a:off x="695325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4" type="body"/>
          </p:nvPr>
        </p:nvSpPr>
        <p:spPr>
          <a:xfrm>
            <a:off x="695325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5" type="body"/>
          </p:nvPr>
        </p:nvSpPr>
        <p:spPr>
          <a:xfrm>
            <a:off x="695325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/>
          <p:nvPr>
            <p:ph idx="6" type="pic"/>
          </p:nvPr>
        </p:nvSpPr>
        <p:spPr>
          <a:xfrm>
            <a:off x="2716626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7" type="body"/>
          </p:nvPr>
        </p:nvSpPr>
        <p:spPr>
          <a:xfrm>
            <a:off x="2716706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8" type="body"/>
          </p:nvPr>
        </p:nvSpPr>
        <p:spPr>
          <a:xfrm>
            <a:off x="2716706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9" type="body"/>
          </p:nvPr>
        </p:nvSpPr>
        <p:spPr>
          <a:xfrm>
            <a:off x="2716706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13" type="pic"/>
          </p:nvPr>
        </p:nvSpPr>
        <p:spPr>
          <a:xfrm>
            <a:off x="4844017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4" type="body"/>
          </p:nvPr>
        </p:nvSpPr>
        <p:spPr>
          <a:xfrm>
            <a:off x="4844097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5" type="body"/>
          </p:nvPr>
        </p:nvSpPr>
        <p:spPr>
          <a:xfrm>
            <a:off x="4844097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6" type="body"/>
          </p:nvPr>
        </p:nvSpPr>
        <p:spPr>
          <a:xfrm>
            <a:off x="4844097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/>
          <p:nvPr>
            <p:ph idx="17" type="pic"/>
          </p:nvPr>
        </p:nvSpPr>
        <p:spPr>
          <a:xfrm>
            <a:off x="7011279" y="1962213"/>
            <a:ext cx="1486072" cy="1824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8" type="body"/>
          </p:nvPr>
        </p:nvSpPr>
        <p:spPr>
          <a:xfrm>
            <a:off x="7011359" y="4730750"/>
            <a:ext cx="1485900" cy="617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9" type="body"/>
          </p:nvPr>
        </p:nvSpPr>
        <p:spPr>
          <a:xfrm>
            <a:off x="7011359" y="3921104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0" type="body"/>
          </p:nvPr>
        </p:nvSpPr>
        <p:spPr>
          <a:xfrm>
            <a:off x="7011359" y="4286322"/>
            <a:ext cx="1485900" cy="255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enzanlabs/modernmicroservices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queue.acm.org/detail.cfm?id=2482856" TargetMode="External"/><Relationship Id="rId4" Type="http://schemas.openxmlformats.org/officeDocument/2006/relationships/hyperlink" Target="https://github.com/kenzanlabs/capsta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linkedin.com/company/kenzan-media" TargetMode="External"/><Relationship Id="rId4" Type="http://schemas.openxmlformats.org/officeDocument/2006/relationships/hyperlink" Target="http://techblog.kenzan.com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://www.facebook.com/kenzanmedia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4"/>
          <p:cNvGrpSpPr/>
          <p:nvPr/>
        </p:nvGrpSpPr>
        <p:grpSpPr>
          <a:xfrm rot="5400000">
            <a:off x="1142990" y="-1143000"/>
            <a:ext cx="6857999" cy="9144000"/>
            <a:chOff x="-1" y="4239484"/>
            <a:chExt cx="9144001" cy="184641"/>
          </a:xfrm>
        </p:grpSpPr>
        <p:sp>
          <p:nvSpPr>
            <p:cNvPr id="104" name="Google Shape;104;p14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4"/>
          <p:cNvSpPr txBox="1"/>
          <p:nvPr/>
        </p:nvSpPr>
        <p:spPr>
          <a:xfrm>
            <a:off x="1211046" y="2200114"/>
            <a:ext cx="53468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Modern Microservices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Quickie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238181" y="5904659"/>
            <a:ext cx="76111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Daniel Williams (dwilliams@kenzan.com)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2018-07-19</a:t>
            </a:r>
            <a:endParaRPr b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https://github.com/kenzanlabs/modernmicroservices</a:t>
            </a:r>
            <a:endParaRPr b="1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" name="Google Shape;112;p14"/>
          <p:cNvGrpSpPr/>
          <p:nvPr/>
        </p:nvGrpSpPr>
        <p:grpSpPr>
          <a:xfrm flipH="1" rot="10800000">
            <a:off x="1326846" y="5723713"/>
            <a:ext cx="7817206" cy="45717"/>
            <a:chOff x="-1" y="4239484"/>
            <a:chExt cx="9144001" cy="184641"/>
          </a:xfrm>
        </p:grpSpPr>
        <p:sp>
          <p:nvSpPr>
            <p:cNvPr id="113" name="Google Shape;113;p14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9" name="Google Shape;11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850" y="902925"/>
            <a:ext cx="2515575" cy="1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3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76" name="Google Shape;276;p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3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83" name="Google Shape;283;p23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3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 Mesh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125" y="3015501"/>
            <a:ext cx="91440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 magical routing layer for controlling, monitoring, and securing API calls between your services.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Lots of them now: Istio (presenting tonight), Linkerd, Conduit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Can handle lots of the ugly bits of services like: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Load balancing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Circuit breaking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Service discovering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Telemetry gathering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4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96" name="Google Shape;296;p24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24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303" name="Google Shape;303;p24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24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Good Resources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125" y="3015490"/>
            <a:ext cx="9144000" cy="3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There's Just No Getting around It: You're Building a Distributed System</a:t>
            </a:r>
            <a:endParaRPr b="1" sz="2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https://queue.acm.org/detail.cfm?id=2482856</a:t>
            </a:r>
            <a:endParaRPr b="1" sz="2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Kenzan’s Capstan Project</a:t>
            </a:r>
            <a:endParaRPr b="1" sz="2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https://github.com/kenzanlabs/capstan</a:t>
            </a:r>
            <a:endParaRPr b="1" sz="24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5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316" name="Google Shape;316;p25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25"/>
          <p:cNvGrpSpPr/>
          <p:nvPr/>
        </p:nvGrpSpPr>
        <p:grpSpPr>
          <a:xfrm rot="5400000">
            <a:off x="3645259" y="-3645242"/>
            <a:ext cx="1853512" cy="9144000"/>
            <a:chOff x="-1" y="4239484"/>
            <a:chExt cx="9144001" cy="184641"/>
          </a:xfrm>
        </p:grpSpPr>
        <p:sp>
          <p:nvSpPr>
            <p:cNvPr id="323" name="Google Shape;323;p25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25"/>
          <p:cNvSpPr txBox="1"/>
          <p:nvPr/>
        </p:nvSpPr>
        <p:spPr>
          <a:xfrm>
            <a:off x="0" y="263101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Want to learn more?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 us!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3288797" y="2249203"/>
            <a:ext cx="566063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@kenzanmedia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www.linkedin.com/company/kenzan-media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techblog.kenzan.com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b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www.facebook.com/kenzanmedia/</a:t>
            </a:r>
            <a:endParaRPr b="1"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4.googleusercontent.com/-GOZPK84BlFVRZzotiexv9mxKL66PyLrQugaeIrdJccRsL_S9XGsBqTtOxMvNl1zLSKZPc65h0aoat5XJRA6UOFWSRUa4phfjds7OHSykZq0NW9qffT5MhAVYdpnihkTgcfRS9gPkH4" id="331" name="Google Shape;33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4362" y="2067086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sIz5sb5P5QcBS2CZxv1yR5I5MHxIoucGG02HqLAg2ZhgM7aFvKNVmw2SO4hDV34-oFU3Y_r_6RY5H-rOA0oH-2qxNqYaRlq3abLhNPsMQqlSqOJeg2kmpa00N-Unc4z3OZRMGWa0l9I" id="332" name="Google Shape;33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58650" y="3335851"/>
            <a:ext cx="8286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By8Jdxgqi3dNXymhRcbHyFy-aywF5okMeL4NEl6tJ05Os7CjCrxKZakoYIUTehQK43Izwt2OYMoGhxy6ItqeJ06tT2m5cJntix_IRvcUJg8OIngqz5WW_4SKmxaoftuX1hPpCVdoCl4" id="333" name="Google Shape;333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03336" y="4489233"/>
            <a:ext cx="8382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5Y7fVrjZ0Go7xpiWXVGgtasV-crpd7TqdaoieZ8D35mzRxv8hyqPqUiSr_-sNdU3AF3pYy7-3CFLOrPVwV8wkMcN2fCCvLOSYHHu2xWUU5UDB-DRNWmAp-Ck4e-dSZA9oLcDvfsjSiQ" id="334" name="Google Shape;334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72950" y="5708823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4315600" y="0"/>
            <a:ext cx="4828400" cy="6858000"/>
          </a:xfrm>
          <a:prstGeom prst="rect">
            <a:avLst/>
          </a:prstGeom>
          <a:solidFill>
            <a:srgbClr val="333E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5" name="Google Shape;125;p15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26" name="Google Shape;126;p15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5"/>
          <p:cNvSpPr txBox="1"/>
          <p:nvPr/>
        </p:nvSpPr>
        <p:spPr>
          <a:xfrm>
            <a:off x="220784" y="179350"/>
            <a:ext cx="351809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About 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Kenzan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220784" y="1682140"/>
            <a:ext cx="3518096" cy="3331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Core offerings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Application Development, Platform as a service, cloud virtualization, platform engineering, consulting services and business transformation.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Primary Clients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Multi billion dollar companies and media/content providers such as Thompson Reuters, Charter &amp; Cablevision</a:t>
            </a: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Locations</a:t>
            </a:r>
            <a:br>
              <a:rPr b="1"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Providence (RI), New York (NY), Denver (CO), Los Angeles (CA), and a London presence</a:t>
            </a: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Founded in 2004.</a:t>
            </a:r>
            <a:endParaRPr sz="14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333E4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333E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4542129" y="403428"/>
            <a:ext cx="423742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are a software engineering and digital consulting firm that has been helping clients </a:t>
            </a:r>
            <a:r>
              <a:rPr b="1" i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Make Next Possible</a:t>
            </a: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over a decade: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4572122" y="1682140"/>
            <a:ext cx="4432496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 Service Consulting Firm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Architecture, front and back end development, business analysis and DevTest.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 Virtualization Experts And Enablers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AWS, Netflix stack, enterprise architecture and beyond.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DevOps Leadership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builds, continuous delivery and scalable resourcing.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Veterans of the Media Industry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Migrations, enterprise wide solutions, digital experts and thought leaders.</a:t>
            </a:r>
            <a:endParaRPr/>
          </a:p>
          <a:p>
            <a:pPr indent="0" lvl="0" marL="0" marR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Employee focused </a:t>
            </a:r>
            <a:b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Collaboration, communication and culture are key.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6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41" name="Google Shape;141;p16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16"/>
          <p:cNvSpPr txBox="1"/>
          <p:nvPr/>
        </p:nvSpPr>
        <p:spPr>
          <a:xfrm>
            <a:off x="297475" y="135094"/>
            <a:ext cx="4615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40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913475"/>
            <a:ext cx="8736951" cy="640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74625"/>
            <a:ext cx="5761850" cy="38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716350" y="2019000"/>
            <a:ext cx="4806600" cy="29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Multiple Part Series Focusing on: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 &amp; Infrastructure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Delivery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Integration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br>
              <a:rPr b="1"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 rot="5400000">
            <a:off x="3249816" y="-3249824"/>
            <a:ext cx="2644347" cy="9144000"/>
            <a:chOff x="-1" y="4239484"/>
            <a:chExt cx="9144001" cy="184641"/>
          </a:xfrm>
        </p:grpSpPr>
        <p:sp>
          <p:nvSpPr>
            <p:cNvPr id="156" name="Google Shape;156;p17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545565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537329" y="4239484"/>
              <a:ext cx="1581784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0" y="-45720"/>
            <a:ext cx="9144000" cy="45719"/>
            <a:chOff x="-1" y="4239484"/>
            <a:chExt cx="9144001" cy="184641"/>
          </a:xfrm>
        </p:grpSpPr>
        <p:sp>
          <p:nvSpPr>
            <p:cNvPr id="163" name="Google Shape;163;p17"/>
            <p:cNvSpPr/>
            <p:nvPr/>
          </p:nvSpPr>
          <p:spPr>
            <a:xfrm rot="10800000">
              <a:off x="-1" y="4239487"/>
              <a:ext cx="1581786" cy="184637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512443" y="4239484"/>
              <a:ext cx="1581785" cy="184641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3024886" y="4239484"/>
              <a:ext cx="1581785" cy="184641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4537329" y="4239484"/>
              <a:ext cx="1581785" cy="184641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6049772" y="4239484"/>
              <a:ext cx="1581785" cy="184641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7562215" y="4239484"/>
              <a:ext cx="1581785" cy="184641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7"/>
          <p:cNvSpPr txBox="1"/>
          <p:nvPr/>
        </p:nvSpPr>
        <p:spPr>
          <a:xfrm>
            <a:off x="0" y="908398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Whole Picture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225" y="2686301"/>
            <a:ext cx="6469827" cy="40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8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76" name="Google Shape;176;p18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183" name="Google Shape;183;p18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8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Containers vs Virtual Machines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125" y="3015490"/>
            <a:ext cx="9144000" cy="3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Virtual Machines: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(currently) Most of industry is using them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Lots of platforms (VMware, AWS, GCP, Azure, Joyent Triton, Digital Ocean, Rackspace, the list goes on...)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Runs overhead of full Operating System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Good at CPU, RAM, and disk heavy applications (e.g. databases)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Lots of overhead for small services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9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196" name="Google Shape;196;p19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03" name="Google Shape;203;p19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9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Containers vs Virtual Machines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125" y="3015490"/>
            <a:ext cx="9144000" cy="3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Containers: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New and shiny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Good for stateless services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Good for small to medium CPU and RAM requirements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Shares Operating System overhead with multiple services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Bad at long term (non-ephemeral) storage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(currently) Bad at special hardware (GPUs, FPGAs)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Converging on Kubernetes for large clusters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0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16" name="Google Shape;216;p20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20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23" name="Google Shape;223;p20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0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Containers vs Virtual Machines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125" y="3015501"/>
            <a:ext cx="91440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Use both where appropriate (the ultimate cop out answer)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Personal Opinion: Use containers for stateless applications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API gateways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Ephemeral caches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Transcoding processes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Personal Opinion: Use VMs for services that remember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Databases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1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36" name="Google Shape;236;p21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21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43" name="Google Shape;243;p21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21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 Provided Services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125" y="3015501"/>
            <a:ext cx="91440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Most cloud providers supply services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It’s a question of build vs buy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Cloud provided services are generally more expensive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But you save that money on the people and time ends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E.G.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AWS S3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GCP Kubernetes (GKE)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○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Really Big Databases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2"/>
          <p:cNvGrpSpPr/>
          <p:nvPr/>
        </p:nvGrpSpPr>
        <p:grpSpPr>
          <a:xfrm rot="5400000">
            <a:off x="3249886" y="-3249744"/>
            <a:ext cx="2644511" cy="9143937"/>
            <a:chOff x="-115" y="4239484"/>
            <a:chExt cx="9144230" cy="184640"/>
          </a:xfrm>
        </p:grpSpPr>
        <p:sp>
          <p:nvSpPr>
            <p:cNvPr id="256" name="Google Shape;256;p22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54556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333E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22"/>
          <p:cNvGrpSpPr/>
          <p:nvPr/>
        </p:nvGrpSpPr>
        <p:grpSpPr>
          <a:xfrm>
            <a:off x="-114" y="-45763"/>
            <a:ext cx="9144230" cy="45717"/>
            <a:chOff x="-115" y="4239484"/>
            <a:chExt cx="9144230" cy="184640"/>
          </a:xfrm>
        </p:grpSpPr>
        <p:sp>
          <p:nvSpPr>
            <p:cNvPr id="263" name="Google Shape;263;p22"/>
            <p:cNvSpPr/>
            <p:nvPr/>
          </p:nvSpPr>
          <p:spPr>
            <a:xfrm rot="10800000">
              <a:off x="-115" y="4239624"/>
              <a:ext cx="1581900" cy="184500"/>
            </a:xfrm>
            <a:prstGeom prst="rect">
              <a:avLst/>
            </a:prstGeom>
            <a:solidFill>
              <a:srgbClr val="F6AE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1512443" y="4239484"/>
              <a:ext cx="1581900" cy="184500"/>
            </a:xfrm>
            <a:prstGeom prst="rect">
              <a:avLst/>
            </a:prstGeom>
            <a:solidFill>
              <a:srgbClr val="F385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3024886" y="4239484"/>
              <a:ext cx="1581900" cy="184500"/>
            </a:xfrm>
            <a:prstGeom prst="rect">
              <a:avLst/>
            </a:prstGeom>
            <a:solidFill>
              <a:srgbClr val="E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537329" y="4239484"/>
              <a:ext cx="1581900" cy="184500"/>
            </a:xfrm>
            <a:prstGeom prst="rect">
              <a:avLst/>
            </a:prstGeom>
            <a:solidFill>
              <a:srgbClr val="A50F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049772" y="4239484"/>
              <a:ext cx="1581900" cy="184500"/>
            </a:xfrm>
            <a:prstGeom prst="rect">
              <a:avLst/>
            </a:prstGeom>
            <a:solidFill>
              <a:srgbClr val="0086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7562215" y="4239484"/>
              <a:ext cx="1581900" cy="184500"/>
            </a:xfrm>
            <a:prstGeom prst="rect">
              <a:avLst/>
            </a:prstGeom>
            <a:solidFill>
              <a:srgbClr val="00C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22"/>
          <p:cNvSpPr txBox="1"/>
          <p:nvPr/>
        </p:nvSpPr>
        <p:spPr>
          <a:xfrm>
            <a:off x="0" y="908398"/>
            <a:ext cx="914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</a:t>
            </a:r>
            <a:endParaRPr b="1"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125" y="3015501"/>
            <a:ext cx="91440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For those who haven’t heard the hype: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It is a container platform cluster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It runs docker containers/images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It basically combines a bunch of worker nodes/servers into one big virtual docker server with some other magical goodies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33E48"/>
              </a:buClr>
              <a:buSzPts val="2400"/>
              <a:buFont typeface="Roboto"/>
              <a:buChar char="●"/>
            </a:pPr>
            <a:r>
              <a:rPr b="1" lang="en-US" sz="2400">
                <a:solidFill>
                  <a:srgbClr val="333E48"/>
                </a:solidFill>
                <a:latin typeface="Roboto"/>
                <a:ea typeface="Roboto"/>
                <a:cs typeface="Roboto"/>
                <a:sym typeface="Roboto"/>
              </a:rPr>
              <a:t>One of those goodies is a plugin architecture</a:t>
            </a:r>
            <a:endParaRPr b="1" sz="2400">
              <a:solidFill>
                <a:srgbClr val="333E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