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Roboto-bold.fntdata"/><Relationship Id="rId10" Type="http://schemas.openxmlformats.org/officeDocument/2006/relationships/slide" Target="slides/slide6.xml"/><Relationship Id="rId21" Type="http://schemas.openxmlformats.org/officeDocument/2006/relationships/font" Target="fonts/Roboto-regular.fntdata"/><Relationship Id="rId13" Type="http://schemas.openxmlformats.org/officeDocument/2006/relationships/slide" Target="slides/slide9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8.xml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c8847efaf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3c8847efaf_0_2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4afbd7f9e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4afbd7f9e6_0_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c8847efaf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g3c8847efaf_0_1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c8847efaf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g3c8847efaf_0_2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4afbd7f9e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g4afbd7f9e6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c8847efaf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g3c8847efaf_0_2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b426a31b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13b426a31b_2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c8847efaf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3c8847efaf_0_3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afbd7f9e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4afbd7f9e6_0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afbd7f9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4afbd7f9e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c8847efaf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3c8847efaf_0_1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c8847efaf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3c8847efaf_0_1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11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9" name="Google Shape;89;p12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5" name="Google Shape;95;p13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1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am ">
  <p:cSld name="Team 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382909" y="247364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2909" y="879429"/>
            <a:ext cx="8258538" cy="289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308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1" i="0" sz="1538" u="none" cap="none" strike="noStrike">
                <a:solidFill>
                  <a:srgbClr val="FF72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54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None/>
              <a:defRPr b="0" i="0" sz="2769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77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b="0" i="0" sz="2385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85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b="0" i="0" sz="1923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85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b="0" i="0" sz="1923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0710" lvl="5" marL="2743200" marR="0" rtl="0" algn="l">
              <a:lnSpc>
                <a:spcPct val="90000"/>
              </a:lnSpc>
              <a:spcBef>
                <a:spcPts val="385"/>
              </a:spcBef>
              <a:spcAft>
                <a:spcPts val="0"/>
              </a:spcAft>
              <a:buClr>
                <a:schemeClr val="dk1"/>
              </a:buClr>
              <a:buSzPts val="1923"/>
              <a:buFont typeface="Arial"/>
              <a:buChar char="•"/>
              <a:defRPr b="0" i="0" sz="192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0710" lvl="6" marL="3200400" marR="0" rtl="0" algn="l">
              <a:lnSpc>
                <a:spcPct val="90000"/>
              </a:lnSpc>
              <a:spcBef>
                <a:spcPts val="385"/>
              </a:spcBef>
              <a:spcAft>
                <a:spcPts val="0"/>
              </a:spcAft>
              <a:buClr>
                <a:schemeClr val="dk1"/>
              </a:buClr>
              <a:buSzPts val="1923"/>
              <a:buFont typeface="Arial"/>
              <a:buChar char="•"/>
              <a:defRPr b="0" i="0" sz="192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0710" lvl="7" marL="3657600" marR="0" rtl="0" algn="l">
              <a:lnSpc>
                <a:spcPct val="90000"/>
              </a:lnSpc>
              <a:spcBef>
                <a:spcPts val="385"/>
              </a:spcBef>
              <a:spcAft>
                <a:spcPts val="0"/>
              </a:spcAft>
              <a:buClr>
                <a:schemeClr val="dk1"/>
              </a:buClr>
              <a:buSzPts val="1923"/>
              <a:buFont typeface="Arial"/>
              <a:buChar char="•"/>
              <a:defRPr b="0" i="0" sz="192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0710" lvl="8" marL="4114800" marR="0" rtl="0" algn="l">
              <a:lnSpc>
                <a:spcPct val="90000"/>
              </a:lnSpc>
              <a:spcBef>
                <a:spcPts val="385"/>
              </a:spcBef>
              <a:spcAft>
                <a:spcPts val="0"/>
              </a:spcAft>
              <a:buClr>
                <a:schemeClr val="dk1"/>
              </a:buClr>
              <a:buSzPts val="1923"/>
              <a:buFont typeface="Arial"/>
              <a:buChar char="•"/>
              <a:defRPr b="0" i="0" sz="192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4"/>
          <p:cNvSpPr/>
          <p:nvPr>
            <p:ph idx="2" type="pic"/>
          </p:nvPr>
        </p:nvSpPr>
        <p:spPr>
          <a:xfrm>
            <a:off x="695245" y="1962213"/>
            <a:ext cx="1486072" cy="18242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3" type="body"/>
          </p:nvPr>
        </p:nvSpPr>
        <p:spPr>
          <a:xfrm>
            <a:off x="695325" y="4730750"/>
            <a:ext cx="1485900" cy="6175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21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21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4" type="body"/>
          </p:nvPr>
        </p:nvSpPr>
        <p:spPr>
          <a:xfrm>
            <a:off x="695325" y="3921104"/>
            <a:ext cx="1485900" cy="255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5" type="body"/>
          </p:nvPr>
        </p:nvSpPr>
        <p:spPr>
          <a:xfrm>
            <a:off x="695325" y="4286322"/>
            <a:ext cx="1485900" cy="255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/>
          <p:nvPr>
            <p:ph idx="6" type="pic"/>
          </p:nvPr>
        </p:nvSpPr>
        <p:spPr>
          <a:xfrm>
            <a:off x="2716626" y="1962213"/>
            <a:ext cx="1486072" cy="18242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7" type="body"/>
          </p:nvPr>
        </p:nvSpPr>
        <p:spPr>
          <a:xfrm>
            <a:off x="2716706" y="4730750"/>
            <a:ext cx="1485900" cy="6175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21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21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8" type="body"/>
          </p:nvPr>
        </p:nvSpPr>
        <p:spPr>
          <a:xfrm>
            <a:off x="2716706" y="3921104"/>
            <a:ext cx="1485900" cy="255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9" type="body"/>
          </p:nvPr>
        </p:nvSpPr>
        <p:spPr>
          <a:xfrm>
            <a:off x="2716706" y="4286322"/>
            <a:ext cx="1485900" cy="255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/>
          <p:nvPr>
            <p:ph idx="13" type="pic"/>
          </p:nvPr>
        </p:nvSpPr>
        <p:spPr>
          <a:xfrm>
            <a:off x="4844017" y="1962213"/>
            <a:ext cx="1486072" cy="18242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4" type="body"/>
          </p:nvPr>
        </p:nvSpPr>
        <p:spPr>
          <a:xfrm>
            <a:off x="4844097" y="4730750"/>
            <a:ext cx="1485900" cy="6175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21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21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5" type="body"/>
          </p:nvPr>
        </p:nvSpPr>
        <p:spPr>
          <a:xfrm>
            <a:off x="4844097" y="3921104"/>
            <a:ext cx="1485900" cy="255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6" type="body"/>
          </p:nvPr>
        </p:nvSpPr>
        <p:spPr>
          <a:xfrm>
            <a:off x="4844097" y="4286322"/>
            <a:ext cx="1485900" cy="255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4"/>
          <p:cNvSpPr/>
          <p:nvPr>
            <p:ph idx="17" type="pic"/>
          </p:nvPr>
        </p:nvSpPr>
        <p:spPr>
          <a:xfrm>
            <a:off x="7011279" y="1962213"/>
            <a:ext cx="1486072" cy="18242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18" type="body"/>
          </p:nvPr>
        </p:nvSpPr>
        <p:spPr>
          <a:xfrm>
            <a:off x="7011359" y="4730750"/>
            <a:ext cx="1485900" cy="6175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21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21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idx="19" type="body"/>
          </p:nvPr>
        </p:nvSpPr>
        <p:spPr>
          <a:xfrm>
            <a:off x="7011359" y="3921104"/>
            <a:ext cx="1485900" cy="255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20" type="body"/>
          </p:nvPr>
        </p:nvSpPr>
        <p:spPr>
          <a:xfrm>
            <a:off x="7011359" y="4286322"/>
            <a:ext cx="1485900" cy="255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4" name="Google Shape;54;p7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1" name="Google Shape;61;p8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8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8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8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0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kenzanlabs/modernmicroservices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kenzanlabs/modernmicroservices" TargetMode="External"/><Relationship Id="rId4" Type="http://schemas.openxmlformats.org/officeDocument/2006/relationships/hyperlink" Target="https://github.com/dwilliams-kenzan/cicd-example-app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linkedin.com/company/kenzan-media" TargetMode="External"/><Relationship Id="rId4" Type="http://schemas.openxmlformats.org/officeDocument/2006/relationships/hyperlink" Target="http://techblog.kenzan.com/" TargetMode="External"/><Relationship Id="rId9" Type="http://schemas.openxmlformats.org/officeDocument/2006/relationships/image" Target="../media/image7.png"/><Relationship Id="rId5" Type="http://schemas.openxmlformats.org/officeDocument/2006/relationships/hyperlink" Target="http://www.facebook.com/kenzanmedia/" TargetMode="External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4"/>
          <p:cNvGrpSpPr/>
          <p:nvPr/>
        </p:nvGrpSpPr>
        <p:grpSpPr>
          <a:xfrm rot="5400000">
            <a:off x="1142990" y="-1143000"/>
            <a:ext cx="6857999" cy="9144000"/>
            <a:chOff x="-1" y="4239484"/>
            <a:chExt cx="9144001" cy="184641"/>
          </a:xfrm>
        </p:grpSpPr>
        <p:sp>
          <p:nvSpPr>
            <p:cNvPr id="104" name="Google Shape;104;p14"/>
            <p:cNvSpPr/>
            <p:nvPr/>
          </p:nvSpPr>
          <p:spPr>
            <a:xfrm rot="10800000">
              <a:off x="-1" y="4239487"/>
              <a:ext cx="1581786" cy="184637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1512443" y="4239484"/>
              <a:ext cx="1581785" cy="184641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3024886" y="4239484"/>
              <a:ext cx="1581785" cy="184641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4537329" y="4239484"/>
              <a:ext cx="1581784" cy="184641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6049772" y="4239484"/>
              <a:ext cx="1581785" cy="184641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7562215" y="4239484"/>
              <a:ext cx="1581785" cy="184641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0" name="Google Shape;110;p14"/>
          <p:cNvSpPr txBox="1"/>
          <p:nvPr/>
        </p:nvSpPr>
        <p:spPr>
          <a:xfrm>
            <a:off x="1211046" y="2200114"/>
            <a:ext cx="5346896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Modern Microservices</a:t>
            </a:r>
            <a:endParaRPr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Continuous Integration</a:t>
            </a:r>
            <a:endParaRPr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4"/>
          <p:cNvSpPr txBox="1"/>
          <p:nvPr/>
        </p:nvSpPr>
        <p:spPr>
          <a:xfrm>
            <a:off x="1238181" y="5904659"/>
            <a:ext cx="761117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Daniel Williams (dwilliams@kenzan.com)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2019-01-17</a:t>
            </a:r>
            <a:endParaRPr b="1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https://github.com/kenzanlabs/modernmicroservices</a:t>
            </a:r>
            <a:endParaRPr b="1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2" name="Google Shape;112;p14"/>
          <p:cNvGrpSpPr/>
          <p:nvPr/>
        </p:nvGrpSpPr>
        <p:grpSpPr>
          <a:xfrm flipH="1" rot="10800000">
            <a:off x="1326846" y="5723713"/>
            <a:ext cx="7817206" cy="45717"/>
            <a:chOff x="-1" y="4239484"/>
            <a:chExt cx="9144001" cy="184641"/>
          </a:xfrm>
        </p:grpSpPr>
        <p:sp>
          <p:nvSpPr>
            <p:cNvPr id="113" name="Google Shape;113;p14"/>
            <p:cNvSpPr/>
            <p:nvPr/>
          </p:nvSpPr>
          <p:spPr>
            <a:xfrm rot="10800000">
              <a:off x="-1" y="4239487"/>
              <a:ext cx="1581786" cy="184637"/>
            </a:xfrm>
            <a:prstGeom prst="rect">
              <a:avLst/>
            </a:prstGeom>
            <a:solidFill>
              <a:srgbClr val="F6AE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1512443" y="4239484"/>
              <a:ext cx="1581785" cy="184641"/>
            </a:xfrm>
            <a:prstGeom prst="rect">
              <a:avLst/>
            </a:prstGeom>
            <a:solidFill>
              <a:srgbClr val="F385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3024886" y="4239484"/>
              <a:ext cx="1581785" cy="184641"/>
            </a:xfrm>
            <a:prstGeom prst="rect">
              <a:avLst/>
            </a:prstGeom>
            <a:solidFill>
              <a:srgbClr val="EF5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4537329" y="4239484"/>
              <a:ext cx="1581785" cy="184641"/>
            </a:xfrm>
            <a:prstGeom prst="rect">
              <a:avLst/>
            </a:prstGeom>
            <a:solidFill>
              <a:srgbClr val="A50F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6049772" y="4239484"/>
              <a:ext cx="1581785" cy="184641"/>
            </a:xfrm>
            <a:prstGeom prst="rect">
              <a:avLst/>
            </a:prstGeom>
            <a:solidFill>
              <a:srgbClr val="0086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7562215" y="4239484"/>
              <a:ext cx="1581785" cy="184641"/>
            </a:xfrm>
            <a:prstGeom prst="rect">
              <a:avLst/>
            </a:prstGeom>
            <a:solidFill>
              <a:srgbClr val="00C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9" name="Google Shape;11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6850" y="902925"/>
            <a:ext cx="2515575" cy="11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Google Shape;275;p23"/>
          <p:cNvGrpSpPr/>
          <p:nvPr/>
        </p:nvGrpSpPr>
        <p:grpSpPr>
          <a:xfrm rot="5400000">
            <a:off x="3249886" y="-3249744"/>
            <a:ext cx="2644511" cy="9143937"/>
            <a:chOff x="-115" y="4239484"/>
            <a:chExt cx="9144230" cy="184640"/>
          </a:xfrm>
        </p:grpSpPr>
        <p:sp>
          <p:nvSpPr>
            <p:cNvPr id="276" name="Google Shape;276;p23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23"/>
            <p:cNvSpPr/>
            <p:nvPr/>
          </p:nvSpPr>
          <p:spPr>
            <a:xfrm>
              <a:off x="154556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23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23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23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23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2" name="Google Shape;282;p23"/>
          <p:cNvGrpSpPr/>
          <p:nvPr/>
        </p:nvGrpSpPr>
        <p:grpSpPr>
          <a:xfrm>
            <a:off x="-114" y="-45763"/>
            <a:ext cx="9144230" cy="45717"/>
            <a:chOff x="-115" y="4239484"/>
            <a:chExt cx="9144230" cy="184640"/>
          </a:xfrm>
        </p:grpSpPr>
        <p:sp>
          <p:nvSpPr>
            <p:cNvPr id="283" name="Google Shape;283;p23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F6AE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23"/>
            <p:cNvSpPr/>
            <p:nvPr/>
          </p:nvSpPr>
          <p:spPr>
            <a:xfrm>
              <a:off x="1512443" y="4239484"/>
              <a:ext cx="1581900" cy="184500"/>
            </a:xfrm>
            <a:prstGeom prst="rect">
              <a:avLst/>
            </a:prstGeom>
            <a:solidFill>
              <a:srgbClr val="F385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23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EF5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23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A50F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23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0086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23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00C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9" name="Google Shape;289;p23"/>
          <p:cNvSpPr txBox="1"/>
          <p:nvPr/>
        </p:nvSpPr>
        <p:spPr>
          <a:xfrm>
            <a:off x="0" y="908398"/>
            <a:ext cx="914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Builder/Compiler</a:t>
            </a:r>
            <a:endParaRPr b="1"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0" name="Google Shape;290;p23"/>
          <p:cNvSpPr txBox="1"/>
          <p:nvPr/>
        </p:nvSpPr>
        <p:spPr>
          <a:xfrm>
            <a:off x="113" y="3015512"/>
            <a:ext cx="91440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Makes all the things…</a:t>
            </a:r>
            <a:endParaRPr b="1" sz="22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Should output useful error messages.</a:t>
            </a:r>
            <a:endParaRPr b="1" sz="22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Should work quickly.  If this step takes a long time, you likely need modules/libraries.</a:t>
            </a:r>
            <a:endParaRPr b="1" sz="22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Examples:</a:t>
            </a:r>
            <a:endParaRPr b="1" sz="22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200"/>
              <a:buFont typeface="Roboto"/>
              <a:buChar char="●"/>
            </a:pPr>
            <a:r>
              <a:rPr b="1" lang="en-US" sz="22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gcc/g++/clang (C/C++)</a:t>
            </a:r>
            <a:endParaRPr b="1" sz="22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200"/>
              <a:buFont typeface="Roboto"/>
              <a:buChar char="●"/>
            </a:pPr>
            <a:r>
              <a:rPr b="1" lang="en-US" sz="22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javac (Java)</a:t>
            </a:r>
            <a:endParaRPr b="1" sz="22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200"/>
              <a:buFont typeface="Roboto"/>
              <a:buChar char="●"/>
            </a:pPr>
            <a:r>
              <a:rPr b="1" lang="en-US" sz="22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TypeScript (NodeJS)</a:t>
            </a:r>
            <a:endParaRPr b="1" sz="22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oogle Shape;295;p24"/>
          <p:cNvGrpSpPr/>
          <p:nvPr/>
        </p:nvGrpSpPr>
        <p:grpSpPr>
          <a:xfrm rot="5400000">
            <a:off x="3249886" y="-3249744"/>
            <a:ext cx="2644511" cy="9143937"/>
            <a:chOff x="-115" y="4239484"/>
            <a:chExt cx="9144230" cy="184640"/>
          </a:xfrm>
        </p:grpSpPr>
        <p:sp>
          <p:nvSpPr>
            <p:cNvPr id="296" name="Google Shape;296;p24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24"/>
            <p:cNvSpPr/>
            <p:nvPr/>
          </p:nvSpPr>
          <p:spPr>
            <a:xfrm>
              <a:off x="154556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24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24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24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24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2" name="Google Shape;302;p24"/>
          <p:cNvGrpSpPr/>
          <p:nvPr/>
        </p:nvGrpSpPr>
        <p:grpSpPr>
          <a:xfrm>
            <a:off x="-114" y="-45763"/>
            <a:ext cx="9144230" cy="45717"/>
            <a:chOff x="-115" y="4239484"/>
            <a:chExt cx="9144230" cy="184640"/>
          </a:xfrm>
        </p:grpSpPr>
        <p:sp>
          <p:nvSpPr>
            <p:cNvPr id="303" name="Google Shape;303;p24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F6AE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24"/>
            <p:cNvSpPr/>
            <p:nvPr/>
          </p:nvSpPr>
          <p:spPr>
            <a:xfrm>
              <a:off x="1512443" y="4239484"/>
              <a:ext cx="1581900" cy="184500"/>
            </a:xfrm>
            <a:prstGeom prst="rect">
              <a:avLst/>
            </a:prstGeom>
            <a:solidFill>
              <a:srgbClr val="F385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24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EF5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24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A50F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24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0086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24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00C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9" name="Google Shape;309;p24"/>
          <p:cNvSpPr txBox="1"/>
          <p:nvPr/>
        </p:nvSpPr>
        <p:spPr>
          <a:xfrm>
            <a:off x="0" y="908398"/>
            <a:ext cx="914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Packager</a:t>
            </a:r>
            <a:endParaRPr b="1"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0" name="Google Shape;310;p24"/>
          <p:cNvSpPr txBox="1"/>
          <p:nvPr/>
        </p:nvSpPr>
        <p:spPr>
          <a:xfrm>
            <a:off x="113" y="3015512"/>
            <a:ext cx="91440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Makes all the things…useful, deployable, etc.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Bundles build artifacts in to a deployable artifacts: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.apk for Debian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.egg or .whl for Python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minified and gzipped .js for NodeJS/JavaScript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Examples: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browserfy, webpack (NodeJS)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setuptools (Python)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Google Shape;315;p25"/>
          <p:cNvGrpSpPr/>
          <p:nvPr/>
        </p:nvGrpSpPr>
        <p:grpSpPr>
          <a:xfrm rot="5400000">
            <a:off x="3249886" y="-3249744"/>
            <a:ext cx="2644511" cy="9143937"/>
            <a:chOff x="-115" y="4239484"/>
            <a:chExt cx="9144230" cy="184640"/>
          </a:xfrm>
        </p:grpSpPr>
        <p:sp>
          <p:nvSpPr>
            <p:cNvPr id="316" name="Google Shape;316;p25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25"/>
            <p:cNvSpPr/>
            <p:nvPr/>
          </p:nvSpPr>
          <p:spPr>
            <a:xfrm>
              <a:off x="154556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25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25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25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25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2" name="Google Shape;322;p25"/>
          <p:cNvGrpSpPr/>
          <p:nvPr/>
        </p:nvGrpSpPr>
        <p:grpSpPr>
          <a:xfrm>
            <a:off x="-114" y="-45763"/>
            <a:ext cx="9144230" cy="45717"/>
            <a:chOff x="-115" y="4239484"/>
            <a:chExt cx="9144230" cy="184640"/>
          </a:xfrm>
        </p:grpSpPr>
        <p:sp>
          <p:nvSpPr>
            <p:cNvPr id="323" name="Google Shape;323;p25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F6AE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25"/>
            <p:cNvSpPr/>
            <p:nvPr/>
          </p:nvSpPr>
          <p:spPr>
            <a:xfrm>
              <a:off x="1512443" y="4239484"/>
              <a:ext cx="1581900" cy="184500"/>
            </a:xfrm>
            <a:prstGeom prst="rect">
              <a:avLst/>
            </a:prstGeom>
            <a:solidFill>
              <a:srgbClr val="F385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25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EF5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25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A50F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25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0086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25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00C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9" name="Google Shape;329;p25"/>
          <p:cNvSpPr txBox="1"/>
          <p:nvPr/>
        </p:nvSpPr>
        <p:spPr>
          <a:xfrm>
            <a:off x="0" y="908398"/>
            <a:ext cx="914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Static Analysis</a:t>
            </a:r>
            <a:endParaRPr b="1"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0" name="Google Shape;330;p25"/>
          <p:cNvSpPr txBox="1"/>
          <p:nvPr/>
        </p:nvSpPr>
        <p:spPr>
          <a:xfrm>
            <a:off x="113" y="3015512"/>
            <a:ext cx="91440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Analyse code and binaries checking for known </a:t>
            </a: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vulnerabilities</a:t>
            </a: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 and bugs.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Much of the code analysis aspects are handled in the linter.  This step is more important for compiled code bases.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Examples: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nDepend (C#)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SonarQube/Scanner (Many)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Fortify (Many)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" name="Google Shape;335;p26"/>
          <p:cNvGrpSpPr/>
          <p:nvPr/>
        </p:nvGrpSpPr>
        <p:grpSpPr>
          <a:xfrm rot="5400000">
            <a:off x="3249886" y="-3249744"/>
            <a:ext cx="2644511" cy="9143937"/>
            <a:chOff x="-115" y="4239484"/>
            <a:chExt cx="9144230" cy="184640"/>
          </a:xfrm>
        </p:grpSpPr>
        <p:sp>
          <p:nvSpPr>
            <p:cNvPr id="336" name="Google Shape;336;p26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26"/>
            <p:cNvSpPr/>
            <p:nvPr/>
          </p:nvSpPr>
          <p:spPr>
            <a:xfrm>
              <a:off x="154556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26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26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26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26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2" name="Google Shape;342;p26"/>
          <p:cNvGrpSpPr/>
          <p:nvPr/>
        </p:nvGrpSpPr>
        <p:grpSpPr>
          <a:xfrm>
            <a:off x="-114" y="-45763"/>
            <a:ext cx="9144230" cy="45717"/>
            <a:chOff x="-115" y="4239484"/>
            <a:chExt cx="9144230" cy="184640"/>
          </a:xfrm>
        </p:grpSpPr>
        <p:sp>
          <p:nvSpPr>
            <p:cNvPr id="343" name="Google Shape;343;p26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F6AE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26"/>
            <p:cNvSpPr/>
            <p:nvPr/>
          </p:nvSpPr>
          <p:spPr>
            <a:xfrm>
              <a:off x="1512443" y="4239484"/>
              <a:ext cx="1581900" cy="184500"/>
            </a:xfrm>
            <a:prstGeom prst="rect">
              <a:avLst/>
            </a:prstGeom>
            <a:solidFill>
              <a:srgbClr val="F385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26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EF5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26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A50F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26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0086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00C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9" name="Google Shape;349;p26"/>
          <p:cNvSpPr txBox="1"/>
          <p:nvPr/>
        </p:nvSpPr>
        <p:spPr>
          <a:xfrm>
            <a:off x="0" y="908398"/>
            <a:ext cx="914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Artifact Repository</a:t>
            </a:r>
            <a:endParaRPr b="1"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0" name="Google Shape;350;p26"/>
          <p:cNvSpPr txBox="1"/>
          <p:nvPr/>
        </p:nvSpPr>
        <p:spPr>
          <a:xfrm>
            <a:off x="113" y="3015512"/>
            <a:ext cx="91440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The artifact</a:t>
            </a:r>
            <a:r>
              <a:rPr b="1" lang="en-US" sz="22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s (outputs) of testing, building, and packaging should be version controlled.</a:t>
            </a:r>
            <a:endParaRPr b="1" sz="22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This allows for build and test once, then deploy into different environments (e.g. deploy what’s tested, not a rebuild).</a:t>
            </a:r>
            <a:endParaRPr b="1" sz="22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Examples:</a:t>
            </a:r>
            <a:endParaRPr b="1" sz="22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200"/>
              <a:buFont typeface="Roboto"/>
              <a:buChar char="●"/>
            </a:pPr>
            <a:r>
              <a:rPr b="1" lang="en-US" sz="22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Github Releases</a:t>
            </a:r>
            <a:endParaRPr b="1" sz="22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200"/>
              <a:buFont typeface="Roboto"/>
              <a:buChar char="●"/>
            </a:pPr>
            <a:r>
              <a:rPr b="1" lang="en-US" sz="22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Artifactory</a:t>
            </a:r>
            <a:endParaRPr b="1" sz="22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200"/>
              <a:buFont typeface="Roboto"/>
              <a:buChar char="●"/>
            </a:pPr>
            <a:r>
              <a:rPr b="1" lang="en-US" sz="22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S3-like Object Stores</a:t>
            </a:r>
            <a:endParaRPr b="1" sz="22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200"/>
              <a:buFont typeface="Roboto"/>
              <a:buChar char="●"/>
            </a:pPr>
            <a:r>
              <a:rPr b="1" lang="en-US" sz="22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Docker Hub</a:t>
            </a:r>
            <a:endParaRPr b="1" sz="22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5" name="Google Shape;355;p27"/>
          <p:cNvGrpSpPr/>
          <p:nvPr/>
        </p:nvGrpSpPr>
        <p:grpSpPr>
          <a:xfrm rot="5400000">
            <a:off x="3249886" y="-3249744"/>
            <a:ext cx="2644511" cy="9143937"/>
            <a:chOff x="-115" y="4239484"/>
            <a:chExt cx="9144230" cy="184640"/>
          </a:xfrm>
        </p:grpSpPr>
        <p:sp>
          <p:nvSpPr>
            <p:cNvPr id="356" name="Google Shape;356;p27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27"/>
            <p:cNvSpPr/>
            <p:nvPr/>
          </p:nvSpPr>
          <p:spPr>
            <a:xfrm>
              <a:off x="154556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27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27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27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27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2" name="Google Shape;362;p27"/>
          <p:cNvGrpSpPr/>
          <p:nvPr/>
        </p:nvGrpSpPr>
        <p:grpSpPr>
          <a:xfrm>
            <a:off x="-114" y="-45763"/>
            <a:ext cx="9144230" cy="45717"/>
            <a:chOff x="-115" y="4239484"/>
            <a:chExt cx="9144230" cy="184640"/>
          </a:xfrm>
        </p:grpSpPr>
        <p:sp>
          <p:nvSpPr>
            <p:cNvPr id="363" name="Google Shape;363;p27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F6AE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27"/>
            <p:cNvSpPr/>
            <p:nvPr/>
          </p:nvSpPr>
          <p:spPr>
            <a:xfrm>
              <a:off x="1512443" y="4239484"/>
              <a:ext cx="1581900" cy="184500"/>
            </a:xfrm>
            <a:prstGeom prst="rect">
              <a:avLst/>
            </a:prstGeom>
            <a:solidFill>
              <a:srgbClr val="F385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27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EF5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27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A50F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27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0086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27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00C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9" name="Google Shape;369;p27"/>
          <p:cNvSpPr txBox="1"/>
          <p:nvPr/>
        </p:nvSpPr>
        <p:spPr>
          <a:xfrm>
            <a:off x="0" y="908398"/>
            <a:ext cx="914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Techniques</a:t>
            </a:r>
            <a:endParaRPr b="1"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0" name="Google Shape;370;p27"/>
          <p:cNvSpPr txBox="1"/>
          <p:nvPr/>
        </p:nvSpPr>
        <p:spPr>
          <a:xfrm>
            <a:off x="113" y="3015512"/>
            <a:ext cx="91440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Make libraries and/or</a:t>
            </a: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 modules</a:t>
            </a: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, store them in the artifact repository, use them in the application.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Small, fast builds for developer branches.  Larger, more coverage builds for integration branches.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Pin to versions of library and module artifacts.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" name="Google Shape;375;p28"/>
          <p:cNvGrpSpPr/>
          <p:nvPr/>
        </p:nvGrpSpPr>
        <p:grpSpPr>
          <a:xfrm rot="5400000">
            <a:off x="3249886" y="-3249744"/>
            <a:ext cx="2644511" cy="9143937"/>
            <a:chOff x="-115" y="4239484"/>
            <a:chExt cx="9144230" cy="184640"/>
          </a:xfrm>
        </p:grpSpPr>
        <p:sp>
          <p:nvSpPr>
            <p:cNvPr id="376" name="Google Shape;376;p28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28"/>
            <p:cNvSpPr/>
            <p:nvPr/>
          </p:nvSpPr>
          <p:spPr>
            <a:xfrm>
              <a:off x="154556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28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28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28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28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2" name="Google Shape;382;p28"/>
          <p:cNvGrpSpPr/>
          <p:nvPr/>
        </p:nvGrpSpPr>
        <p:grpSpPr>
          <a:xfrm>
            <a:off x="-114" y="-45763"/>
            <a:ext cx="9144230" cy="45717"/>
            <a:chOff x="-115" y="4239484"/>
            <a:chExt cx="9144230" cy="184640"/>
          </a:xfrm>
        </p:grpSpPr>
        <p:sp>
          <p:nvSpPr>
            <p:cNvPr id="383" name="Google Shape;383;p28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F6AE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28"/>
            <p:cNvSpPr/>
            <p:nvPr/>
          </p:nvSpPr>
          <p:spPr>
            <a:xfrm>
              <a:off x="1512443" y="4239484"/>
              <a:ext cx="1581900" cy="184500"/>
            </a:xfrm>
            <a:prstGeom prst="rect">
              <a:avLst/>
            </a:prstGeom>
            <a:solidFill>
              <a:srgbClr val="F385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28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EF5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28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A50F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28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0086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28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00C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9" name="Google Shape;389;p28"/>
          <p:cNvSpPr txBox="1"/>
          <p:nvPr/>
        </p:nvSpPr>
        <p:spPr>
          <a:xfrm>
            <a:off x="0" y="908398"/>
            <a:ext cx="914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Code Walkthrough</a:t>
            </a:r>
            <a:endParaRPr b="1"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0" name="Google Shape;390;p28"/>
          <p:cNvSpPr txBox="1"/>
          <p:nvPr/>
        </p:nvSpPr>
        <p:spPr>
          <a:xfrm>
            <a:off x="113" y="3015512"/>
            <a:ext cx="91440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https://github.com/kenzanlabs/modernmicroservices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https://github.com/dwilliams-kenzan/cicd-example-app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5" name="Google Shape;395;p29"/>
          <p:cNvGrpSpPr/>
          <p:nvPr/>
        </p:nvGrpSpPr>
        <p:grpSpPr>
          <a:xfrm>
            <a:off x="0" y="-45720"/>
            <a:ext cx="9144000" cy="45719"/>
            <a:chOff x="-1" y="4239484"/>
            <a:chExt cx="9144001" cy="184641"/>
          </a:xfrm>
        </p:grpSpPr>
        <p:sp>
          <p:nvSpPr>
            <p:cNvPr id="396" name="Google Shape;396;p29"/>
            <p:cNvSpPr/>
            <p:nvPr/>
          </p:nvSpPr>
          <p:spPr>
            <a:xfrm rot="10800000">
              <a:off x="-1" y="4239487"/>
              <a:ext cx="1581786" cy="184637"/>
            </a:xfrm>
            <a:prstGeom prst="rect">
              <a:avLst/>
            </a:prstGeom>
            <a:solidFill>
              <a:srgbClr val="F6AE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29"/>
            <p:cNvSpPr/>
            <p:nvPr/>
          </p:nvSpPr>
          <p:spPr>
            <a:xfrm>
              <a:off x="1512443" y="4239484"/>
              <a:ext cx="1581785" cy="184641"/>
            </a:xfrm>
            <a:prstGeom prst="rect">
              <a:avLst/>
            </a:prstGeom>
            <a:solidFill>
              <a:srgbClr val="F385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29"/>
            <p:cNvSpPr/>
            <p:nvPr/>
          </p:nvSpPr>
          <p:spPr>
            <a:xfrm>
              <a:off x="3024886" y="4239484"/>
              <a:ext cx="1581785" cy="184641"/>
            </a:xfrm>
            <a:prstGeom prst="rect">
              <a:avLst/>
            </a:prstGeom>
            <a:solidFill>
              <a:srgbClr val="EF5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29"/>
            <p:cNvSpPr/>
            <p:nvPr/>
          </p:nvSpPr>
          <p:spPr>
            <a:xfrm>
              <a:off x="4537329" y="4239484"/>
              <a:ext cx="1581785" cy="184641"/>
            </a:xfrm>
            <a:prstGeom prst="rect">
              <a:avLst/>
            </a:prstGeom>
            <a:solidFill>
              <a:srgbClr val="A50F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29"/>
            <p:cNvSpPr/>
            <p:nvPr/>
          </p:nvSpPr>
          <p:spPr>
            <a:xfrm>
              <a:off x="6049772" y="4239484"/>
              <a:ext cx="1581785" cy="184641"/>
            </a:xfrm>
            <a:prstGeom prst="rect">
              <a:avLst/>
            </a:prstGeom>
            <a:solidFill>
              <a:srgbClr val="0086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29"/>
            <p:cNvSpPr/>
            <p:nvPr/>
          </p:nvSpPr>
          <p:spPr>
            <a:xfrm>
              <a:off x="7562215" y="4239484"/>
              <a:ext cx="1581785" cy="184641"/>
            </a:xfrm>
            <a:prstGeom prst="rect">
              <a:avLst/>
            </a:prstGeom>
            <a:solidFill>
              <a:srgbClr val="00C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2" name="Google Shape;402;p29"/>
          <p:cNvGrpSpPr/>
          <p:nvPr/>
        </p:nvGrpSpPr>
        <p:grpSpPr>
          <a:xfrm rot="5400000">
            <a:off x="3645259" y="-3645242"/>
            <a:ext cx="1853512" cy="9144000"/>
            <a:chOff x="-1" y="4239484"/>
            <a:chExt cx="9144001" cy="184641"/>
          </a:xfrm>
        </p:grpSpPr>
        <p:sp>
          <p:nvSpPr>
            <p:cNvPr id="403" name="Google Shape;403;p29"/>
            <p:cNvSpPr/>
            <p:nvPr/>
          </p:nvSpPr>
          <p:spPr>
            <a:xfrm rot="10800000">
              <a:off x="-1" y="4239487"/>
              <a:ext cx="1581786" cy="184637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29"/>
            <p:cNvSpPr/>
            <p:nvPr/>
          </p:nvSpPr>
          <p:spPr>
            <a:xfrm>
              <a:off x="1545565" y="4239484"/>
              <a:ext cx="1581784" cy="184641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29"/>
            <p:cNvSpPr/>
            <p:nvPr/>
          </p:nvSpPr>
          <p:spPr>
            <a:xfrm>
              <a:off x="3024886" y="4239484"/>
              <a:ext cx="1581785" cy="184641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29"/>
            <p:cNvSpPr/>
            <p:nvPr/>
          </p:nvSpPr>
          <p:spPr>
            <a:xfrm>
              <a:off x="4537329" y="4239484"/>
              <a:ext cx="1581784" cy="184641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29"/>
            <p:cNvSpPr/>
            <p:nvPr/>
          </p:nvSpPr>
          <p:spPr>
            <a:xfrm>
              <a:off x="6049772" y="4239484"/>
              <a:ext cx="1581785" cy="184641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29"/>
            <p:cNvSpPr/>
            <p:nvPr/>
          </p:nvSpPr>
          <p:spPr>
            <a:xfrm>
              <a:off x="7562215" y="4239484"/>
              <a:ext cx="1581785" cy="184641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9" name="Google Shape;409;p29"/>
          <p:cNvSpPr txBox="1"/>
          <p:nvPr/>
        </p:nvSpPr>
        <p:spPr>
          <a:xfrm>
            <a:off x="0" y="263101"/>
            <a:ext cx="914400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Want to learn more?</a:t>
            </a:r>
            <a:endParaRPr b="1"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Follow us!</a:t>
            </a:r>
            <a:endParaRPr b="1"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0" name="Google Shape;410;p29"/>
          <p:cNvSpPr/>
          <p:nvPr/>
        </p:nvSpPr>
        <p:spPr>
          <a:xfrm>
            <a:off x="3288797" y="2249203"/>
            <a:ext cx="5660635" cy="40318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@kenzanmedia</a:t>
            </a:r>
            <a:endParaRPr b="1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br>
              <a:rPr b="1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b="1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br>
              <a:rPr b="1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b="1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1" i="0" lang="en-US" sz="16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www.linkedin.com/company/kenzan-media</a:t>
            </a:r>
            <a:endParaRPr b="1" i="0" sz="1600" u="sng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br>
              <a:rPr b="1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b="1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br>
              <a:rPr b="1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b="1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1" i="0" lang="en-US" sz="16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techblog.kenzan.com</a:t>
            </a:r>
            <a:endParaRPr b="1" i="0" sz="1600" u="sng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br>
              <a:rPr b="1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b="1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br>
              <a:rPr b="1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b="1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1" i="0" lang="en-US" sz="16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www.facebook.com/kenzanmedia/</a:t>
            </a:r>
            <a:endParaRPr b="1" i="0" sz="1600" u="sng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https://lh4.googleusercontent.com/-GOZPK84BlFVRZzotiexv9mxKL66PyLrQugaeIrdJccRsL_S9XGsBqTtOxMvNl1zLSKZPc65h0aoat5XJRA6UOFWSRUa4phfjds7OHSykZq0NW9qffT5MhAVYdpnihkTgcfRS9gPkH4" id="411" name="Google Shape;411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244362" y="2067086"/>
            <a:ext cx="85725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6.googleusercontent.com/sIz5sb5P5QcBS2CZxv1yR5I5MHxIoucGG02HqLAg2ZhgM7aFvKNVmw2SO4hDV34-oFU3Y_r_6RY5H-rOA0oH-2qxNqYaRlq3abLhNPsMQqlSqOJeg2kmpa00N-Unc4z3OZRMGWa0l9I" id="412" name="Google Shape;412;p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258650" y="3335851"/>
            <a:ext cx="828675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3.googleusercontent.com/By8Jdxgqi3dNXymhRcbHyFy-aywF5okMeL4NEl6tJ05Os7CjCrxKZakoYIUTehQK43Izwt2OYMoGhxy6ItqeJ06tT2m5cJntix_IRvcUJg8OIngqz5WW_4SKmxaoftuX1hPpCVdoCl4" id="413" name="Google Shape;413;p2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303336" y="4489233"/>
            <a:ext cx="838200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6.googleusercontent.com/5Y7fVrjZ0Go7xpiWXVGgtasV-crpd7TqdaoieZ8D35mzRxv8hyqPqUiSr_-sNdU3AF3pYy7-3CFLOrPVwV8wkMcN2fCCvLOSYHHu2xWUU5UDB-DRNWmAp-Ck4e-dSZA9oLcDvfsjSiQ" id="414" name="Google Shape;414;p2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372950" y="5708823"/>
            <a:ext cx="714375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"/>
          <p:cNvSpPr/>
          <p:nvPr/>
        </p:nvSpPr>
        <p:spPr>
          <a:xfrm>
            <a:off x="4315600" y="0"/>
            <a:ext cx="4828400" cy="6858000"/>
          </a:xfrm>
          <a:prstGeom prst="rect">
            <a:avLst/>
          </a:prstGeom>
          <a:solidFill>
            <a:srgbClr val="333E4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5" name="Google Shape;125;p15"/>
          <p:cNvGrpSpPr/>
          <p:nvPr/>
        </p:nvGrpSpPr>
        <p:grpSpPr>
          <a:xfrm>
            <a:off x="0" y="-45720"/>
            <a:ext cx="9144000" cy="45719"/>
            <a:chOff x="-1" y="4239484"/>
            <a:chExt cx="9144001" cy="184641"/>
          </a:xfrm>
        </p:grpSpPr>
        <p:sp>
          <p:nvSpPr>
            <p:cNvPr id="126" name="Google Shape;126;p15"/>
            <p:cNvSpPr/>
            <p:nvPr/>
          </p:nvSpPr>
          <p:spPr>
            <a:xfrm rot="10800000">
              <a:off x="-1" y="4239487"/>
              <a:ext cx="1581786" cy="184637"/>
            </a:xfrm>
            <a:prstGeom prst="rect">
              <a:avLst/>
            </a:prstGeom>
            <a:solidFill>
              <a:srgbClr val="F6AE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1512443" y="4239484"/>
              <a:ext cx="1581785" cy="184641"/>
            </a:xfrm>
            <a:prstGeom prst="rect">
              <a:avLst/>
            </a:prstGeom>
            <a:solidFill>
              <a:srgbClr val="F385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3024886" y="4239484"/>
              <a:ext cx="1581785" cy="184641"/>
            </a:xfrm>
            <a:prstGeom prst="rect">
              <a:avLst/>
            </a:prstGeom>
            <a:solidFill>
              <a:srgbClr val="EF5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4537329" y="4239484"/>
              <a:ext cx="1581785" cy="184641"/>
            </a:xfrm>
            <a:prstGeom prst="rect">
              <a:avLst/>
            </a:prstGeom>
            <a:solidFill>
              <a:srgbClr val="A50F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6049772" y="4239484"/>
              <a:ext cx="1581785" cy="184641"/>
            </a:xfrm>
            <a:prstGeom prst="rect">
              <a:avLst/>
            </a:prstGeom>
            <a:solidFill>
              <a:srgbClr val="0086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7562215" y="4239484"/>
              <a:ext cx="1581785" cy="184641"/>
            </a:xfrm>
            <a:prstGeom prst="rect">
              <a:avLst/>
            </a:prstGeom>
            <a:solidFill>
              <a:srgbClr val="00C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15"/>
          <p:cNvSpPr txBox="1"/>
          <p:nvPr/>
        </p:nvSpPr>
        <p:spPr>
          <a:xfrm>
            <a:off x="220784" y="179350"/>
            <a:ext cx="3518096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About </a:t>
            </a:r>
            <a:endParaRPr b="1" sz="40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Kenzan</a:t>
            </a:r>
            <a:endParaRPr b="1" sz="40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15"/>
          <p:cNvSpPr/>
          <p:nvPr/>
        </p:nvSpPr>
        <p:spPr>
          <a:xfrm>
            <a:off x="220784" y="1682140"/>
            <a:ext cx="3518096" cy="33316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Core offerings</a:t>
            </a:r>
            <a:br>
              <a:rPr lang="en-US" sz="12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2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Application Development, Platform as a service, cloud virtualization, platform engineering, consulting services and business transformation.</a:t>
            </a:r>
            <a:endParaRPr sz="1200">
              <a:solidFill>
                <a:srgbClr val="333E4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Primary Clients</a:t>
            </a:r>
            <a:br>
              <a:rPr b="1" lang="en-US" sz="12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2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Multi billion dollar companies and media/content providers such as Thompson Reuters, Charter &amp; Cablevision</a:t>
            </a:r>
            <a:br>
              <a:rPr lang="en-US" sz="12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US" sz="12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en-US" sz="1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Locations</a:t>
            </a:r>
            <a:br>
              <a:rPr b="1" lang="en-US" sz="12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2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Providence (RI), New York (NY), Denver (CO), Los Angeles (CA), and a London presence</a:t>
            </a:r>
            <a:endParaRPr sz="1200">
              <a:solidFill>
                <a:srgbClr val="333E4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Founded in 2004.</a:t>
            </a:r>
            <a:endParaRPr sz="1400">
              <a:solidFill>
                <a:srgbClr val="333E4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br>
              <a:rPr lang="en-US" sz="1200">
                <a:solidFill>
                  <a:srgbClr val="333E48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rgbClr val="333E4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5"/>
          <p:cNvSpPr/>
          <p:nvPr/>
        </p:nvSpPr>
        <p:spPr>
          <a:xfrm>
            <a:off x="4542129" y="403428"/>
            <a:ext cx="4237424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 are a software engineering and digital consulting firm that has been helping clients </a:t>
            </a:r>
            <a:r>
              <a:rPr b="1" i="1" lang="en-US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Make Next Possible</a:t>
            </a:r>
            <a:r>
              <a:rPr b="1" lang="en-US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for over a decade: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5"/>
          <p:cNvSpPr/>
          <p:nvPr/>
        </p:nvSpPr>
        <p:spPr>
          <a:xfrm>
            <a:off x="4572122" y="1682140"/>
            <a:ext cx="4432496" cy="38779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Full Service Consulting Firm</a:t>
            </a:r>
            <a:br>
              <a:rPr lang="en-US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Architecture, front and back end development, business analysis and DevTest.</a:t>
            </a:r>
            <a:endParaRPr/>
          </a:p>
          <a:p>
            <a:pPr indent="0" lvl="0" marL="0" marR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Cloud Virtualization Experts And Enablers</a:t>
            </a:r>
            <a:br>
              <a:rPr lang="en-US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AWS, Netflix stack, enterprise architecture and beyond.</a:t>
            </a:r>
            <a:endParaRPr/>
          </a:p>
          <a:p>
            <a:pPr indent="0" lvl="0" marL="0" marR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DevOps Leadership</a:t>
            </a:r>
            <a:br>
              <a:rPr lang="en-US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Platform builds, continuous delivery and scalable resourcing.</a:t>
            </a:r>
            <a:endParaRPr/>
          </a:p>
          <a:p>
            <a:pPr indent="0" lvl="0" marL="0" marR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Veterans of the Media Industry</a:t>
            </a:r>
            <a:br>
              <a:rPr lang="en-US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Migrations, enterprise wide solutions, digital experts and thought leaders.</a:t>
            </a:r>
            <a:endParaRPr/>
          </a:p>
          <a:p>
            <a:pPr indent="0" lvl="0" marL="0" marR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Employee focused </a:t>
            </a:r>
            <a:br>
              <a:rPr lang="en-US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Collaboration, communication and culture are key.</a:t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16"/>
          <p:cNvGrpSpPr/>
          <p:nvPr/>
        </p:nvGrpSpPr>
        <p:grpSpPr>
          <a:xfrm>
            <a:off x="-114" y="-45763"/>
            <a:ext cx="9144230" cy="45717"/>
            <a:chOff x="-115" y="4239484"/>
            <a:chExt cx="9144230" cy="184640"/>
          </a:xfrm>
        </p:grpSpPr>
        <p:sp>
          <p:nvSpPr>
            <p:cNvPr id="141" name="Google Shape;141;p16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F6AE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1512443" y="4239484"/>
              <a:ext cx="1581900" cy="184500"/>
            </a:xfrm>
            <a:prstGeom prst="rect">
              <a:avLst/>
            </a:prstGeom>
            <a:solidFill>
              <a:srgbClr val="F385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EF5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A50F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6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0086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00C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7" name="Google Shape;147;p16"/>
          <p:cNvSpPr txBox="1"/>
          <p:nvPr/>
        </p:nvSpPr>
        <p:spPr>
          <a:xfrm>
            <a:off x="297475" y="135094"/>
            <a:ext cx="4615500" cy="7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Agenda</a:t>
            </a:r>
            <a:endParaRPr b="1" sz="40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175" y="913475"/>
            <a:ext cx="8736951" cy="6400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674625"/>
            <a:ext cx="5761850" cy="38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6"/>
          <p:cNvSpPr/>
          <p:nvPr/>
        </p:nvSpPr>
        <p:spPr>
          <a:xfrm>
            <a:off x="716350" y="2019000"/>
            <a:ext cx="4806600" cy="29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Multiple Part Series Focusing on: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b="1" lang="en-U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Platform &amp; Infrastructure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b="1" lang="en-U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Continuous Delivery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b="1" lang="en-U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Continuous Integration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b="1" lang="en-U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Application</a:t>
            </a:r>
            <a:br>
              <a:rPr b="1" lang="en-U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17"/>
          <p:cNvGrpSpPr/>
          <p:nvPr/>
        </p:nvGrpSpPr>
        <p:grpSpPr>
          <a:xfrm rot="5400000">
            <a:off x="3249816" y="-3249824"/>
            <a:ext cx="2644347" cy="9144000"/>
            <a:chOff x="-1" y="4239484"/>
            <a:chExt cx="9144001" cy="184641"/>
          </a:xfrm>
        </p:grpSpPr>
        <p:sp>
          <p:nvSpPr>
            <p:cNvPr id="156" name="Google Shape;156;p17"/>
            <p:cNvSpPr/>
            <p:nvPr/>
          </p:nvSpPr>
          <p:spPr>
            <a:xfrm rot="10800000">
              <a:off x="-1" y="4239487"/>
              <a:ext cx="1581786" cy="184637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7"/>
            <p:cNvSpPr/>
            <p:nvPr/>
          </p:nvSpPr>
          <p:spPr>
            <a:xfrm>
              <a:off x="1545565" y="4239484"/>
              <a:ext cx="1581784" cy="184641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3024886" y="4239484"/>
              <a:ext cx="1581785" cy="184641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7"/>
            <p:cNvSpPr/>
            <p:nvPr/>
          </p:nvSpPr>
          <p:spPr>
            <a:xfrm>
              <a:off x="4537329" y="4239484"/>
              <a:ext cx="1581784" cy="184641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7"/>
            <p:cNvSpPr/>
            <p:nvPr/>
          </p:nvSpPr>
          <p:spPr>
            <a:xfrm>
              <a:off x="6049772" y="4239484"/>
              <a:ext cx="1581785" cy="184641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7"/>
            <p:cNvSpPr/>
            <p:nvPr/>
          </p:nvSpPr>
          <p:spPr>
            <a:xfrm>
              <a:off x="7562215" y="4239484"/>
              <a:ext cx="1581785" cy="184641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2" name="Google Shape;162;p17"/>
          <p:cNvGrpSpPr/>
          <p:nvPr/>
        </p:nvGrpSpPr>
        <p:grpSpPr>
          <a:xfrm>
            <a:off x="0" y="-45720"/>
            <a:ext cx="9144000" cy="45719"/>
            <a:chOff x="-1" y="4239484"/>
            <a:chExt cx="9144001" cy="184641"/>
          </a:xfrm>
        </p:grpSpPr>
        <p:sp>
          <p:nvSpPr>
            <p:cNvPr id="163" name="Google Shape;163;p17"/>
            <p:cNvSpPr/>
            <p:nvPr/>
          </p:nvSpPr>
          <p:spPr>
            <a:xfrm rot="10800000">
              <a:off x="-1" y="4239487"/>
              <a:ext cx="1581786" cy="184637"/>
            </a:xfrm>
            <a:prstGeom prst="rect">
              <a:avLst/>
            </a:prstGeom>
            <a:solidFill>
              <a:srgbClr val="F6AE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7"/>
            <p:cNvSpPr/>
            <p:nvPr/>
          </p:nvSpPr>
          <p:spPr>
            <a:xfrm>
              <a:off x="1512443" y="4239484"/>
              <a:ext cx="1581785" cy="184641"/>
            </a:xfrm>
            <a:prstGeom prst="rect">
              <a:avLst/>
            </a:prstGeom>
            <a:solidFill>
              <a:srgbClr val="F385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7"/>
            <p:cNvSpPr/>
            <p:nvPr/>
          </p:nvSpPr>
          <p:spPr>
            <a:xfrm>
              <a:off x="3024886" y="4239484"/>
              <a:ext cx="1581785" cy="184641"/>
            </a:xfrm>
            <a:prstGeom prst="rect">
              <a:avLst/>
            </a:prstGeom>
            <a:solidFill>
              <a:srgbClr val="EF5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4537329" y="4239484"/>
              <a:ext cx="1581785" cy="184641"/>
            </a:xfrm>
            <a:prstGeom prst="rect">
              <a:avLst/>
            </a:prstGeom>
            <a:solidFill>
              <a:srgbClr val="A50F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6049772" y="4239484"/>
              <a:ext cx="1581785" cy="184641"/>
            </a:xfrm>
            <a:prstGeom prst="rect">
              <a:avLst/>
            </a:prstGeom>
            <a:solidFill>
              <a:srgbClr val="0086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7"/>
            <p:cNvSpPr/>
            <p:nvPr/>
          </p:nvSpPr>
          <p:spPr>
            <a:xfrm>
              <a:off x="7562215" y="4239484"/>
              <a:ext cx="1581785" cy="184641"/>
            </a:xfrm>
            <a:prstGeom prst="rect">
              <a:avLst/>
            </a:prstGeom>
            <a:solidFill>
              <a:srgbClr val="00C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9" name="Google Shape;169;p17"/>
          <p:cNvSpPr txBox="1"/>
          <p:nvPr/>
        </p:nvSpPr>
        <p:spPr>
          <a:xfrm>
            <a:off x="0" y="908398"/>
            <a:ext cx="9144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 Whole Picture</a:t>
            </a:r>
            <a:endParaRPr b="1"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0" name="Google Shape;17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2225" y="2686301"/>
            <a:ext cx="6469827" cy="4086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oogle Shape;175;p18"/>
          <p:cNvGrpSpPr/>
          <p:nvPr/>
        </p:nvGrpSpPr>
        <p:grpSpPr>
          <a:xfrm rot="5400000">
            <a:off x="3249886" y="-3249744"/>
            <a:ext cx="2644511" cy="9143937"/>
            <a:chOff x="-115" y="4239484"/>
            <a:chExt cx="9144230" cy="184640"/>
          </a:xfrm>
        </p:grpSpPr>
        <p:sp>
          <p:nvSpPr>
            <p:cNvPr id="176" name="Google Shape;176;p18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8"/>
            <p:cNvSpPr/>
            <p:nvPr/>
          </p:nvSpPr>
          <p:spPr>
            <a:xfrm>
              <a:off x="154556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8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8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8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2" name="Google Shape;182;p18"/>
          <p:cNvGrpSpPr/>
          <p:nvPr/>
        </p:nvGrpSpPr>
        <p:grpSpPr>
          <a:xfrm>
            <a:off x="-114" y="-45763"/>
            <a:ext cx="9144230" cy="45717"/>
            <a:chOff x="-115" y="4239484"/>
            <a:chExt cx="9144230" cy="184640"/>
          </a:xfrm>
        </p:grpSpPr>
        <p:sp>
          <p:nvSpPr>
            <p:cNvPr id="183" name="Google Shape;183;p18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F6AE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8"/>
            <p:cNvSpPr/>
            <p:nvPr/>
          </p:nvSpPr>
          <p:spPr>
            <a:xfrm>
              <a:off x="1512443" y="4239484"/>
              <a:ext cx="1581900" cy="184500"/>
            </a:xfrm>
            <a:prstGeom prst="rect">
              <a:avLst/>
            </a:prstGeom>
            <a:solidFill>
              <a:srgbClr val="F385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8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EF5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8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A50F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8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0086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8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00C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9" name="Google Shape;189;p18"/>
          <p:cNvSpPr txBox="1"/>
          <p:nvPr/>
        </p:nvSpPr>
        <p:spPr>
          <a:xfrm>
            <a:off x="0" y="908398"/>
            <a:ext cx="914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What is Continuous Integration?</a:t>
            </a:r>
            <a:endParaRPr b="1"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18"/>
          <p:cNvSpPr txBox="1"/>
          <p:nvPr/>
        </p:nvSpPr>
        <p:spPr>
          <a:xfrm>
            <a:off x="113" y="3015512"/>
            <a:ext cx="91440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Continuous Integration (CI) is: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Automated building and testing of applications.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Reducing time to feedback to developers.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Catching possible quality issues before release.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19"/>
          <p:cNvGrpSpPr/>
          <p:nvPr/>
        </p:nvGrpSpPr>
        <p:grpSpPr>
          <a:xfrm rot="5400000">
            <a:off x="3249886" y="-3249744"/>
            <a:ext cx="2644511" cy="9143937"/>
            <a:chOff x="-115" y="4239484"/>
            <a:chExt cx="9144230" cy="184640"/>
          </a:xfrm>
        </p:grpSpPr>
        <p:sp>
          <p:nvSpPr>
            <p:cNvPr id="196" name="Google Shape;196;p19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9"/>
            <p:cNvSpPr/>
            <p:nvPr/>
          </p:nvSpPr>
          <p:spPr>
            <a:xfrm>
              <a:off x="154556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9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2" name="Google Shape;202;p19"/>
          <p:cNvGrpSpPr/>
          <p:nvPr/>
        </p:nvGrpSpPr>
        <p:grpSpPr>
          <a:xfrm>
            <a:off x="-114" y="-45763"/>
            <a:ext cx="9144230" cy="45717"/>
            <a:chOff x="-115" y="4239484"/>
            <a:chExt cx="9144230" cy="184640"/>
          </a:xfrm>
        </p:grpSpPr>
        <p:sp>
          <p:nvSpPr>
            <p:cNvPr id="203" name="Google Shape;203;p19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F6AE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1512443" y="4239484"/>
              <a:ext cx="1581900" cy="184500"/>
            </a:xfrm>
            <a:prstGeom prst="rect">
              <a:avLst/>
            </a:prstGeom>
            <a:solidFill>
              <a:srgbClr val="F385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EF5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9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A50F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9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0086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9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00C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9" name="Google Shape;209;p19"/>
          <p:cNvSpPr txBox="1"/>
          <p:nvPr/>
        </p:nvSpPr>
        <p:spPr>
          <a:xfrm>
            <a:off x="0" y="908398"/>
            <a:ext cx="914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Build Service</a:t>
            </a:r>
            <a:endParaRPr b="1"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19"/>
          <p:cNvSpPr txBox="1"/>
          <p:nvPr/>
        </p:nvSpPr>
        <p:spPr>
          <a:xfrm>
            <a:off x="113" y="3015512"/>
            <a:ext cx="91440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Continuous Integration happens on the Build Service.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Really is a scheduling service with special triggers to watch source code repositories.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Examples: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Jenkins/Hudson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TravisCI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CircleCI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oogle Shape;215;p20"/>
          <p:cNvGrpSpPr/>
          <p:nvPr/>
        </p:nvGrpSpPr>
        <p:grpSpPr>
          <a:xfrm rot="5400000">
            <a:off x="3249886" y="-3249744"/>
            <a:ext cx="2644511" cy="9143937"/>
            <a:chOff x="-115" y="4239484"/>
            <a:chExt cx="9144230" cy="184640"/>
          </a:xfrm>
        </p:grpSpPr>
        <p:sp>
          <p:nvSpPr>
            <p:cNvPr id="216" name="Google Shape;216;p20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20"/>
            <p:cNvSpPr/>
            <p:nvPr/>
          </p:nvSpPr>
          <p:spPr>
            <a:xfrm>
              <a:off x="154556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20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20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20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20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2" name="Google Shape;222;p20"/>
          <p:cNvGrpSpPr/>
          <p:nvPr/>
        </p:nvGrpSpPr>
        <p:grpSpPr>
          <a:xfrm>
            <a:off x="-114" y="-45763"/>
            <a:ext cx="9144230" cy="45717"/>
            <a:chOff x="-115" y="4239484"/>
            <a:chExt cx="9144230" cy="184640"/>
          </a:xfrm>
        </p:grpSpPr>
        <p:sp>
          <p:nvSpPr>
            <p:cNvPr id="223" name="Google Shape;223;p20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F6AE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20"/>
            <p:cNvSpPr/>
            <p:nvPr/>
          </p:nvSpPr>
          <p:spPr>
            <a:xfrm>
              <a:off x="1512443" y="4239484"/>
              <a:ext cx="1581900" cy="184500"/>
            </a:xfrm>
            <a:prstGeom prst="rect">
              <a:avLst/>
            </a:prstGeom>
            <a:solidFill>
              <a:srgbClr val="F385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20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EF5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20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A50F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20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0086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20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00C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9" name="Google Shape;229;p20"/>
          <p:cNvSpPr txBox="1"/>
          <p:nvPr/>
        </p:nvSpPr>
        <p:spPr>
          <a:xfrm>
            <a:off x="0" y="908398"/>
            <a:ext cx="914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Version Control (Source)</a:t>
            </a:r>
            <a:endParaRPr b="1"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20"/>
          <p:cNvSpPr txBox="1"/>
          <p:nvPr/>
        </p:nvSpPr>
        <p:spPr>
          <a:xfrm>
            <a:off x="113" y="3015512"/>
            <a:ext cx="91440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Make sure everything is in version control.  EVERYTHING!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This is the starting point of the Continuous Integration process.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Store the CI build pipeline configuration in version control too.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Examples: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Github (git)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Gitlab (git)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Bitbucket (git)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oogle Shape;235;p21"/>
          <p:cNvGrpSpPr/>
          <p:nvPr/>
        </p:nvGrpSpPr>
        <p:grpSpPr>
          <a:xfrm rot="5400000">
            <a:off x="3249886" y="-3249744"/>
            <a:ext cx="2644511" cy="9143937"/>
            <a:chOff x="-115" y="4239484"/>
            <a:chExt cx="9144230" cy="184640"/>
          </a:xfrm>
        </p:grpSpPr>
        <p:sp>
          <p:nvSpPr>
            <p:cNvPr id="236" name="Google Shape;236;p21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21"/>
            <p:cNvSpPr/>
            <p:nvPr/>
          </p:nvSpPr>
          <p:spPr>
            <a:xfrm>
              <a:off x="154556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21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21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21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21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2" name="Google Shape;242;p21"/>
          <p:cNvGrpSpPr/>
          <p:nvPr/>
        </p:nvGrpSpPr>
        <p:grpSpPr>
          <a:xfrm>
            <a:off x="-114" y="-45763"/>
            <a:ext cx="9144230" cy="45717"/>
            <a:chOff x="-115" y="4239484"/>
            <a:chExt cx="9144230" cy="184640"/>
          </a:xfrm>
        </p:grpSpPr>
        <p:sp>
          <p:nvSpPr>
            <p:cNvPr id="243" name="Google Shape;243;p21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F6AE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21"/>
            <p:cNvSpPr/>
            <p:nvPr/>
          </p:nvSpPr>
          <p:spPr>
            <a:xfrm>
              <a:off x="1512443" y="4239484"/>
              <a:ext cx="1581900" cy="184500"/>
            </a:xfrm>
            <a:prstGeom prst="rect">
              <a:avLst/>
            </a:prstGeom>
            <a:solidFill>
              <a:srgbClr val="F385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21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EF5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21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A50F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21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0086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21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00C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9" name="Google Shape;249;p21"/>
          <p:cNvSpPr txBox="1"/>
          <p:nvPr/>
        </p:nvSpPr>
        <p:spPr>
          <a:xfrm>
            <a:off x="0" y="908398"/>
            <a:ext cx="914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Linter</a:t>
            </a:r>
            <a:endParaRPr b="1"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" name="Google Shape;250;p21"/>
          <p:cNvSpPr txBox="1"/>
          <p:nvPr/>
        </p:nvSpPr>
        <p:spPr>
          <a:xfrm>
            <a:off x="113" y="3015512"/>
            <a:ext cx="91440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Linters perform syntax checks: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Validates syntax (will it compile/run?)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Enforces coding rules and standards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Checks for code smells (like unused imports, bad scoping)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Checks for in-line documentation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Examples: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eslint (NodeJS)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pylint or flake8 (Python)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FxCop or ReSharper (C#)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Google Shape;255;p22"/>
          <p:cNvGrpSpPr/>
          <p:nvPr/>
        </p:nvGrpSpPr>
        <p:grpSpPr>
          <a:xfrm rot="5400000">
            <a:off x="3249886" y="-3249744"/>
            <a:ext cx="2644511" cy="9143937"/>
            <a:chOff x="-115" y="4239484"/>
            <a:chExt cx="9144230" cy="184640"/>
          </a:xfrm>
        </p:grpSpPr>
        <p:sp>
          <p:nvSpPr>
            <p:cNvPr id="256" name="Google Shape;256;p22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22"/>
            <p:cNvSpPr/>
            <p:nvPr/>
          </p:nvSpPr>
          <p:spPr>
            <a:xfrm>
              <a:off x="154556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22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22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22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22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2" name="Google Shape;262;p22"/>
          <p:cNvGrpSpPr/>
          <p:nvPr/>
        </p:nvGrpSpPr>
        <p:grpSpPr>
          <a:xfrm>
            <a:off x="-114" y="-45763"/>
            <a:ext cx="9144230" cy="45717"/>
            <a:chOff x="-115" y="4239484"/>
            <a:chExt cx="9144230" cy="184640"/>
          </a:xfrm>
        </p:grpSpPr>
        <p:sp>
          <p:nvSpPr>
            <p:cNvPr id="263" name="Google Shape;263;p22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F6AE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22"/>
            <p:cNvSpPr/>
            <p:nvPr/>
          </p:nvSpPr>
          <p:spPr>
            <a:xfrm>
              <a:off x="1512443" y="4239484"/>
              <a:ext cx="1581900" cy="184500"/>
            </a:xfrm>
            <a:prstGeom prst="rect">
              <a:avLst/>
            </a:prstGeom>
            <a:solidFill>
              <a:srgbClr val="F385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22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EF5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22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A50F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22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0086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22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00C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9" name="Google Shape;269;p22"/>
          <p:cNvSpPr txBox="1"/>
          <p:nvPr/>
        </p:nvSpPr>
        <p:spPr>
          <a:xfrm>
            <a:off x="0" y="908398"/>
            <a:ext cx="914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Test Framework &amp; Runner</a:t>
            </a:r>
            <a:endParaRPr b="1"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" name="Google Shape;270;p22"/>
          <p:cNvSpPr txBox="1"/>
          <p:nvPr/>
        </p:nvSpPr>
        <p:spPr>
          <a:xfrm>
            <a:off x="113" y="3015512"/>
            <a:ext cx="91440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Testing is an foundational component of Continuous Integration.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Always use a test framework &amp; runner.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Tests should be as automated as possible, without being a burden.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The test framework allows for reusing mock, fixtures, and requirements for tests, making tests easier to write.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The test runner should perform code coverage analysis.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Examples: pytest &amp; coverage (Python), Jasmine &amp; Istanbul (NodeJS/JavaScript), Jest &amp; Jest (NodeJS/JavaScript)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