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Palatino Linotype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F519C5-CEB5-433B-A3AA-5CB3514E3D38}">
  <a:tblStyle styleId="{4FF519C5-CEB5-433B-A3AA-5CB3514E3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alatinoLinotype-bold.fntdata"/><Relationship Id="rId30" Type="http://schemas.openxmlformats.org/officeDocument/2006/relationships/font" Target="fonts/PalatinoLinotype-regular.fntdata"/><Relationship Id="rId11" Type="http://schemas.openxmlformats.org/officeDocument/2006/relationships/slide" Target="slides/slide5.xml"/><Relationship Id="rId33" Type="http://schemas.openxmlformats.org/officeDocument/2006/relationships/font" Target="fonts/PalatinoLinotype-boldItalic.fntdata"/><Relationship Id="rId10" Type="http://schemas.openxmlformats.org/officeDocument/2006/relationships/slide" Target="slides/slide4.xml"/><Relationship Id="rId32" Type="http://schemas.openxmlformats.org/officeDocument/2006/relationships/font" Target="fonts/PalatinoLinotype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11bf82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11bf82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406fd036e029a07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406fd036e029a0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406fd036e029a0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406fd036e029a0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406fd036e029a07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406fd036e029a07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Lumberjack</a:t>
            </a:r>
            <a:br>
              <a:rPr lang="en"/>
            </a:b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17" y="11810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Team Geeks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4760467" y="3368975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Uttam Kumar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Karthik K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Rajashekhar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Bharath Chandra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Milestones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72" name="Google Shape;172;p22"/>
          <p:cNvGraphicFramePr/>
          <p:nvPr/>
        </p:nvGraphicFramePr>
        <p:xfrm>
          <a:off x="310650" y="22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{4FF519C5-CEB5-433B-A3AA-5CB3514E3D38}</a:tableStyleId>
              </a:tblPr>
              <a:tblGrid>
                <a:gridCol w="710225"/>
                <a:gridCol w="710225"/>
                <a:gridCol w="710225"/>
                <a:gridCol w="382850"/>
                <a:gridCol w="1037600"/>
                <a:gridCol w="710225"/>
                <a:gridCol w="710225"/>
                <a:gridCol w="710225"/>
                <a:gridCol w="710225"/>
                <a:gridCol w="710225"/>
                <a:gridCol w="710225"/>
                <a:gridCol w="710225"/>
              </a:tblGrid>
              <a:tr h="8280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                    </a:t>
                      </a: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2021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73" name="Google Shape;173;p22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4" name="Google Shape;174;p22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September</a:t>
            </a:r>
            <a:r>
              <a:rPr lang="en" sz="1800">
                <a:solidFill>
                  <a:schemeClr val="dk1"/>
                </a:solidFill>
              </a:rPr>
              <a:t> \2021\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 txBox="1"/>
          <p:nvPr>
            <p:ph idx="4294967295" type="body"/>
          </p:nvPr>
        </p:nvSpPr>
        <p:spPr>
          <a:xfrm>
            <a:off x="646175" y="1560474"/>
            <a:ext cx="23157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Project first submission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2022700" y="3668325"/>
            <a:ext cx="25494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September</a:t>
            </a:r>
            <a:r>
              <a:rPr lang="en" sz="1800">
                <a:solidFill>
                  <a:schemeClr val="dk1"/>
                </a:solidFill>
              </a:rPr>
              <a:t> \2021\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2022700" y="4060425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Project second submission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Score:1.5cr</a:t>
            </a:r>
            <a:endParaRPr sz="1400"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5091057" y="1235062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October \2021\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>
            <p:ph idx="4294967295" type="body"/>
          </p:nvPr>
        </p:nvSpPr>
        <p:spPr>
          <a:xfrm>
            <a:off x="5091049" y="1560476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Project third submission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Score:12.6cr</a:t>
            </a:r>
            <a:endParaRPr sz="1400"/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6245122" y="3668337"/>
            <a:ext cx="2353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November\ 2021\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>
            <p:ph idx="4294967295" type="body"/>
          </p:nvPr>
        </p:nvSpPr>
        <p:spPr>
          <a:xfrm>
            <a:off x="6245125" y="3993750"/>
            <a:ext cx="2353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 </a:t>
            </a:r>
            <a:r>
              <a:rPr lang="en" sz="1400"/>
              <a:t>Project fourth submission</a:t>
            </a:r>
            <a:endParaRPr sz="1400"/>
          </a:p>
        </p:txBody>
      </p:sp>
      <p:cxnSp>
        <p:nvCxnSpPr>
          <p:cNvPr id="182" name="Google Shape;182;p22"/>
          <p:cNvCxnSpPr/>
          <p:nvPr/>
        </p:nvCxnSpPr>
        <p:spPr>
          <a:xfrm>
            <a:off x="2215475" y="292885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3" name="Google Shape;183;p22"/>
          <p:cNvCxnSpPr/>
          <p:nvPr/>
        </p:nvCxnSpPr>
        <p:spPr>
          <a:xfrm rot="10800000">
            <a:off x="5013100" y="137252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9841150" y="2191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Instructor, </a:t>
            </a:r>
            <a:br>
              <a:rPr lang="en" sz="2100"/>
            </a:br>
            <a:r>
              <a:rPr lang="en" sz="2100"/>
              <a:t>Mr. k.kondepu sir</a:t>
            </a:r>
            <a:br>
              <a:rPr lang="en" sz="2100"/>
            </a:br>
            <a:r>
              <a:rPr lang="en" sz="2100"/>
              <a:t>For giving us this </a:t>
            </a:r>
            <a:r>
              <a:rPr lang="en" sz="2100"/>
              <a:t>opportunity</a:t>
            </a:r>
            <a:r>
              <a:rPr lang="en" sz="2100"/>
              <a:t> of doing a project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3286625" y="2061900"/>
            <a:ext cx="26295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Ta’s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For their constant effort for making the process of evaluation smooth</a:t>
            </a:r>
            <a:endParaRPr sz="2100"/>
          </a:p>
        </p:txBody>
      </p:sp>
      <p:sp>
        <p:nvSpPr>
          <p:cNvPr id="195" name="Google Shape;195;p23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75" y="162725"/>
            <a:ext cx="77699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327725" y="687400"/>
            <a:ext cx="66063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Hurdle in the problem </a:t>
            </a:r>
            <a:endParaRPr b="1" sz="3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4"/>
          <p:cNvSpPr txBox="1"/>
          <p:nvPr>
            <p:ph idx="4294967295" type="body"/>
          </p:nvPr>
        </p:nvSpPr>
        <p:spPr>
          <a:xfrm>
            <a:off x="1198300" y="1835500"/>
            <a:ext cx="7200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●"/>
            </a:pP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Huge grid size</a:t>
            </a: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●"/>
            </a:pP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Limited time for cutting the trees</a:t>
            </a: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"/>
              <a:buChar char="●"/>
            </a:pPr>
            <a:r>
              <a:rPr lang="en" sz="2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Limited time for execution</a:t>
            </a:r>
            <a:endParaRPr sz="2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1894975" y="381200"/>
            <a:ext cx="6244200" cy="10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/>
              <a:t>Our Approach</a:t>
            </a:r>
            <a:endParaRPr sz="61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51" y="194050"/>
            <a:ext cx="1747225" cy="17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type="title"/>
          </p:nvPr>
        </p:nvSpPr>
        <p:spPr>
          <a:xfrm>
            <a:off x="4775325" y="1293650"/>
            <a:ext cx="6244200" cy="5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Under the given constraints</a:t>
            </a:r>
            <a:endParaRPr sz="230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350225" y="2197275"/>
            <a:ext cx="8583300" cy="16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 the given time for execution is limited we cannot check for the path which gives us the maximum profit </a:t>
            </a:r>
            <a:br>
              <a:rPr b="0" lang="en" sz="3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b="0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5"/>
          <p:cNvSpPr txBox="1"/>
          <p:nvPr>
            <p:ph type="title"/>
          </p:nvPr>
        </p:nvSpPr>
        <p:spPr>
          <a:xfrm>
            <a:off x="610950" y="3840375"/>
            <a:ext cx="6938100" cy="84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So what we did ??</a:t>
            </a:r>
            <a:br>
              <a:rPr b="0" lang="en" sz="3700">
                <a:latin typeface="Nunito"/>
                <a:ea typeface="Nunito"/>
                <a:cs typeface="Nunito"/>
                <a:sym typeface="Nunito"/>
              </a:rPr>
            </a:br>
            <a:endParaRPr b="0" sz="37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76920"/>
          </a:srgbClr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idx="4294967295" type="title"/>
          </p:nvPr>
        </p:nvSpPr>
        <p:spPr>
          <a:xfrm>
            <a:off x="202600" y="285275"/>
            <a:ext cx="8046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</a:t>
            </a:r>
            <a:r>
              <a:rPr lang="en" sz="4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ur Idea for Maximum Profit</a:t>
            </a:r>
            <a:endParaRPr sz="3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Google Shape;96;p16"/>
          <p:cNvSpPr txBox="1"/>
          <p:nvPr>
            <p:ph idx="4294967295" type="title"/>
          </p:nvPr>
        </p:nvSpPr>
        <p:spPr>
          <a:xfrm>
            <a:off x="462875" y="1188600"/>
            <a:ext cx="7712700" cy="17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algorithm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used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by us is somewhat similar to a greedy solution. It basically 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searches for the tree which has the highest </a:t>
            </a:r>
            <a:r>
              <a:rPr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profit by time</a:t>
            </a:r>
            <a:r>
              <a:rPr b="0" lang="en" sz="2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ratio from the current location you are at.</a:t>
            </a:r>
            <a:endParaRPr sz="2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416100" y="3086425"/>
            <a:ext cx="561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Profit Density = Profit / Time</a:t>
            </a:r>
            <a:endParaRPr b="1" sz="3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121100"/>
            <a:ext cx="8631600" cy="4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Language used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The language we have </a:t>
            </a:r>
            <a:r>
              <a:rPr lang="en" sz="3000">
                <a:solidFill>
                  <a:schemeClr val="accent5"/>
                </a:solidFill>
              </a:rPr>
              <a:t>chosen</a:t>
            </a:r>
            <a:r>
              <a:rPr lang="en" sz="3000">
                <a:solidFill>
                  <a:schemeClr val="accent5"/>
                </a:solidFill>
              </a:rPr>
              <a:t> is C++.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Because it is 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❏"/>
            </a:pPr>
            <a:r>
              <a:rPr lang="en" sz="3000">
                <a:solidFill>
                  <a:schemeClr val="accent5"/>
                </a:solidFill>
              </a:rPr>
              <a:t>It is fast.</a:t>
            </a:r>
            <a:endParaRPr sz="3000">
              <a:solidFill>
                <a:schemeClr val="accent5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❏"/>
            </a:pPr>
            <a:r>
              <a:rPr lang="en" sz="3000">
                <a:solidFill>
                  <a:schemeClr val="accent5"/>
                </a:solidFill>
              </a:rPr>
              <a:t>It has pre-built </a:t>
            </a:r>
            <a:r>
              <a:rPr lang="en" sz="3000">
                <a:solidFill>
                  <a:schemeClr val="accent5"/>
                </a:solidFill>
              </a:rPr>
              <a:t>functions.</a:t>
            </a:r>
            <a:endParaRPr sz="3000">
              <a:solidFill>
                <a:schemeClr val="accent5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60850" y="349775"/>
            <a:ext cx="8622300" cy="4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main idea :</a:t>
            </a:r>
            <a:endParaRPr>
              <a:solidFill>
                <a:schemeClr val="accent5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➢"/>
            </a:pPr>
            <a:r>
              <a:rPr b="0" lang="en" sz="2400"/>
              <a:t>Because the algorithm we used is a greedy approach we considered the path the lumberjack had to go to be the most profitable path.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 Our alogorithm checks all the other trees to see the most profitable path  from the lumberjacks current location,For each tree we recursively </a:t>
            </a:r>
            <a:r>
              <a:rPr b="0" lang="en" sz="2400"/>
              <a:t> considered the Domino effect in all four directions and the next tree where the lumberjack needs to move is the highest profit density of all.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60850" y="349775"/>
            <a:ext cx="8622300" cy="4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60850" y="224850"/>
            <a:ext cx="862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Example of our implementation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14" name="Google Shape;114;p19"/>
          <p:cNvSpPr txBox="1"/>
          <p:nvPr/>
        </p:nvSpPr>
        <p:spPr>
          <a:xfrm>
            <a:off x="5695325" y="812125"/>
            <a:ext cx="335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Tree Information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(2,3)   h = 4;  d = 5;  c = 2;  p = 2.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(2,6)   h = 3;  d = 1;  c = 1; p = 3.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(2,7)   h = 2;  d = 2;  c = 2;  p = 4.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(5,5);   h = 10;  d = 3;  c = 1;  p =5.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(4 ,3);   h = 5;  d = 5;  c = 2;  p =6.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1493925" y="89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{4FF519C5-CEB5-433B-A3AA-5CB3514E3D38}</a:tableStyleId>
              </a:tblPr>
              <a:tblGrid>
                <a:gridCol w="382850"/>
                <a:gridCol w="382850"/>
                <a:gridCol w="342600"/>
                <a:gridCol w="42310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19"/>
          <p:cNvSpPr/>
          <p:nvPr/>
        </p:nvSpPr>
        <p:spPr>
          <a:xfrm>
            <a:off x="2146075" y="230012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293575" y="2754075"/>
            <a:ext cx="114600" cy="1251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146075" y="34751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146075" y="193667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3284275" y="271402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910175" y="34751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91200" y="2808750"/>
            <a:ext cx="335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Constraints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= 11 units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Size of grid = 10 units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Number of tree = 5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801625" y="3908250"/>
            <a:ext cx="31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 = c*d*h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Price = p*d*h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1387225" y="4579825"/>
            <a:ext cx="247800" cy="20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0" y="1350925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Lumberjack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1448425"/>
            <a:ext cx="247800" cy="20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0" y="1839175"/>
            <a:ext cx="13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Tree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13050" y="193667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260850" y="349775"/>
            <a:ext cx="8622300" cy="4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/>
          </a:p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260850" y="224850"/>
            <a:ext cx="862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Example of our implementation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35" name="Google Shape;135;p20"/>
          <p:cNvSpPr txBox="1"/>
          <p:nvPr/>
        </p:nvSpPr>
        <p:spPr>
          <a:xfrm>
            <a:off x="5695325" y="8121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355725" y="81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{4FF519C5-CEB5-433B-A3AA-5CB3514E3D38}</a:tableStyleId>
              </a:tblPr>
              <a:tblGrid>
                <a:gridCol w="382850"/>
                <a:gridCol w="382850"/>
                <a:gridCol w="342600"/>
                <a:gridCol w="42310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/>
          <p:nvPr/>
        </p:nvSpPr>
        <p:spPr>
          <a:xfrm>
            <a:off x="1001950" y="23224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001950" y="34751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1001950" y="193667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2146075" y="271402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1786300" y="34751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649750" y="830250"/>
            <a:ext cx="279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Xcurrent =0 , Yc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urrent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=0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252500" y="1295600"/>
            <a:ext cx="48498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Profit Density for each tree from the given Position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Considering Domino Effect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4.9 (time=10 ,Tree 2 is part of domino and cut up)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(time = 9 and no domino)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2.3  (time=11 ,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Tree 2 is part of domino and cut down)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cut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rabicPeriod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Can’t cut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566375" y="3199500"/>
            <a:ext cx="423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Conditions For Domino Effect: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Tree should be within the circular range with radius of the falling tree.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Falling tree weight must be more than the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weight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of tree on which it falls.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260850" y="4577575"/>
            <a:ext cx="247800" cy="20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260850" y="349775"/>
            <a:ext cx="8622300" cy="42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sz="2400"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260850" y="224850"/>
            <a:ext cx="8622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Example of our implementation</a:t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sp>
        <p:nvSpPr>
          <p:cNvPr id="152" name="Google Shape;152;p21"/>
          <p:cNvSpPr txBox="1"/>
          <p:nvPr/>
        </p:nvSpPr>
        <p:spPr>
          <a:xfrm>
            <a:off x="5695325" y="812125"/>
            <a:ext cx="335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355725" y="81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{4FF519C5-CEB5-433B-A3AA-5CB3514E3D38}</a:tableStyleId>
              </a:tblPr>
              <a:tblGrid>
                <a:gridCol w="382850"/>
                <a:gridCol w="382850"/>
                <a:gridCol w="342600"/>
                <a:gridCol w="42310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5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1001950" y="2322450"/>
            <a:ext cx="247800" cy="205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1001950" y="3475150"/>
            <a:ext cx="247800" cy="205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001950" y="193667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146075" y="2714025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1786300" y="3475150"/>
            <a:ext cx="247800" cy="205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596750" y="982125"/>
            <a:ext cx="410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can notice that we are getting maximum profit if we cut tree 1.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819500" y="2578125"/>
            <a:ext cx="352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821950" y="2919225"/>
            <a:ext cx="1650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 Right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 Right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 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 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Move 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Cut Up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1"/>
          <p:cNvCxnSpPr/>
          <p:nvPr/>
        </p:nvCxnSpPr>
        <p:spPr>
          <a:xfrm>
            <a:off x="353675" y="4711125"/>
            <a:ext cx="3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/>
          <p:nvPr/>
        </p:nvCxnSpPr>
        <p:spPr>
          <a:xfrm>
            <a:off x="738575" y="4711125"/>
            <a:ext cx="384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/>
          <p:nvPr/>
        </p:nvCxnSpPr>
        <p:spPr>
          <a:xfrm>
            <a:off x="353675" y="4711125"/>
            <a:ext cx="3849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1"/>
          <p:cNvCxnSpPr>
            <a:endCxn id="155" idx="4"/>
          </p:cNvCxnSpPr>
          <p:nvPr/>
        </p:nvCxnSpPr>
        <p:spPr>
          <a:xfrm rot="10800000">
            <a:off x="1125850" y="3680350"/>
            <a:ext cx="8400" cy="1078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 txBox="1"/>
          <p:nvPr/>
        </p:nvSpPr>
        <p:spPr>
          <a:xfrm>
            <a:off x="4698000" y="1757975"/>
            <a:ext cx="342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Now the available time is 1 unit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no tree can be cut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