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6" r:id="rId6"/>
    <p:sldId id="267" r:id="rId7"/>
    <p:sldId id="263" r:id="rId8"/>
    <p:sldId id="269" r:id="rId9"/>
    <p:sldId id="275" r:id="rId10"/>
    <p:sldId id="270" r:id="rId11"/>
    <p:sldId id="265" r:id="rId12"/>
    <p:sldId id="268" r:id="rId13"/>
    <p:sldId id="273" r:id="rId14"/>
    <p:sldId id="271" r:id="rId15"/>
    <p:sldId id="274" r:id="rId16"/>
    <p:sldId id="26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K Bhat" initials="KKB" lastIdx="1" clrIdx="0">
    <p:extLst>
      <p:ext uri="{19B8F6BF-5375-455C-9EA6-DF929625EA0E}">
        <p15:presenceInfo xmlns:p15="http://schemas.microsoft.com/office/powerpoint/2012/main" userId="3cf892cb35b0e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89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/>
      <dgm:spPr/>
      <dgm:t>
        <a:bodyPr/>
        <a:lstStyle/>
        <a:p>
          <a:r>
            <a:rPr lang="en-US" dirty="0"/>
            <a:t>Literature Survey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/>
      <dgm:spPr/>
      <dgm:t>
        <a:bodyPr/>
        <a:lstStyle/>
        <a:p>
          <a:r>
            <a:rPr lang="en-US" dirty="0"/>
            <a:t>Understand working of Transducer and HC-SR04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/>
      <dgm:spPr/>
      <dgm:t>
        <a:bodyPr/>
        <a:lstStyle/>
        <a:p>
          <a:r>
            <a:rPr lang="en-US" dirty="0"/>
            <a:t>Week 3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/>
      <dgm:spPr/>
      <dgm:t>
        <a:bodyPr/>
        <a:lstStyle/>
        <a:p>
          <a:r>
            <a:rPr lang="en-US" dirty="0"/>
            <a:t>Design and simulation of Transmitter circuit #1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/>
      <dgm:spPr/>
      <dgm:t>
        <a:bodyPr/>
        <a:lstStyle/>
        <a:p>
          <a:r>
            <a:rPr lang="en-US" dirty="0"/>
            <a:t>Week 4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/>
      <dgm:spPr/>
      <dgm:t>
        <a:bodyPr/>
        <a:lstStyle/>
        <a:p>
          <a:r>
            <a:rPr lang="en-US" dirty="0"/>
            <a:t>Week 5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/>
      <dgm:spPr/>
      <dgm:t>
        <a:bodyPr/>
        <a:lstStyle/>
        <a:p>
          <a:r>
            <a:rPr lang="en-US" dirty="0"/>
            <a:t>Design and simulation of Transmitter circuit #2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/>
      <dgm:spPr/>
      <dgm:t>
        <a:bodyPr/>
        <a:lstStyle/>
        <a:p>
          <a:r>
            <a:rPr lang="en-US" dirty="0"/>
            <a:t>Exploring suitable receiver circuits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5"/>
      <dgm:spPr/>
    </dgm:pt>
    <dgm:pt modelId="{18922BF4-22DE-4E2D-AE32-DB1A3047D679}" type="pres">
      <dgm:prSet presAssocID="{01ABD79D-60E8-4995-AA59-8A8B6ED93476}" presName="childNode1" presStyleLbl="bgAcc1" presStyleIdx="0" presStyleCnt="5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5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4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5"/>
      <dgm:spPr/>
    </dgm:pt>
    <dgm:pt modelId="{F442E7D3-0F9B-48AE-8601-02C4D0ADA5B9}" type="pres">
      <dgm:prSet presAssocID="{51A0CD29-1370-4D48-9134-C5253556A73D}" presName="childNode2" presStyleLbl="bgAcc1" presStyleIdx="1" presStyleCnt="5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5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4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5"/>
      <dgm:spPr/>
    </dgm:pt>
    <dgm:pt modelId="{BCEB7867-0A42-42CD-8808-22F9B7B9E350}" type="pres">
      <dgm:prSet presAssocID="{C82253A9-7C0D-4FE4-9C27-86F097188BA4}" presName="childNode1" presStyleLbl="bgAcc1" presStyleIdx="2" presStyleCnt="5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5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4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5"/>
      <dgm:spPr/>
    </dgm:pt>
    <dgm:pt modelId="{9896BA27-B0C3-4B0D-AA84-44974D8BC261}" type="pres">
      <dgm:prSet presAssocID="{096937C8-9642-4830-82D2-E88F43DD7821}" presName="childNode2" presStyleLbl="bgAcc1" presStyleIdx="3" presStyleCnt="5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5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4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5"/>
      <dgm:spPr/>
    </dgm:pt>
    <dgm:pt modelId="{7561B72B-4BE4-4736-846E-457B98E4E130}" type="pres">
      <dgm:prSet presAssocID="{1E6FEDBA-0459-4FD8-B0E3-930B50996A14}" presName="childNode1" presStyleLbl="bgAcc1" presStyleIdx="4" presStyleCnt="5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5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/>
      <dgm:spPr/>
      <dgm:t>
        <a:bodyPr/>
        <a:lstStyle/>
        <a:p>
          <a:r>
            <a:rPr lang="en-US" dirty="0"/>
            <a:t>Week 6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/>
      <dgm:spPr/>
      <dgm:t>
        <a:bodyPr/>
        <a:lstStyle/>
        <a:p>
          <a:r>
            <a:rPr lang="en-US" dirty="0"/>
            <a:t>Design and simulation of Receiver Circuit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/>
      <dgm:spPr/>
      <dgm:t>
        <a:bodyPr/>
        <a:lstStyle/>
        <a:p>
          <a:r>
            <a:rPr lang="en-US" dirty="0"/>
            <a:t>Week 7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/>
      <dgm:spPr/>
      <dgm:t>
        <a:bodyPr/>
        <a:lstStyle/>
        <a:p>
          <a:r>
            <a:rPr lang="en-US" dirty="0"/>
            <a:t>Circuit building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/>
      <dgm:spPr/>
      <dgm:t>
        <a:bodyPr/>
        <a:lstStyle/>
        <a:p>
          <a:r>
            <a:rPr lang="en-US" dirty="0"/>
            <a:t>Week 8 &amp; 9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/>
      <dgm:spPr/>
      <dgm:t>
        <a:bodyPr/>
        <a:lstStyle/>
        <a:p>
          <a:r>
            <a:rPr lang="en-US" dirty="0"/>
            <a:t>Testing and Test results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/>
      <dgm:spPr/>
      <dgm:t>
        <a:bodyPr/>
        <a:lstStyle/>
        <a:p>
          <a:r>
            <a:rPr lang="en-US" dirty="0"/>
            <a:t>Week 10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/>
      <dgm:spPr/>
      <dgm:t>
        <a:bodyPr/>
        <a:lstStyle/>
        <a:p>
          <a:r>
            <a:rPr lang="en-US" dirty="0"/>
            <a:t>Week 11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/>
      <dgm:spPr/>
      <dgm:t>
        <a:bodyPr/>
        <a:lstStyle/>
        <a:p>
          <a:r>
            <a:rPr lang="en-US" dirty="0"/>
            <a:t>Update circuits based on test results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372B73EC-586B-4F44-87FA-8201FED8F2DE}">
      <dgm:prSet/>
      <dgm:spPr/>
      <dgm:t>
        <a:bodyPr/>
        <a:lstStyle/>
        <a:p>
          <a:r>
            <a:rPr lang="en-US" dirty="0"/>
            <a:t>Final circuit and conclusion of project</a:t>
          </a:r>
        </a:p>
      </dgm:t>
    </dgm:pt>
    <dgm:pt modelId="{81F271EF-90ED-476E-BB42-AEB285204C3B}" type="parTrans" cxnId="{71E65035-B051-4C38-B8B3-35C4F289618A}">
      <dgm:prSet/>
      <dgm:spPr/>
      <dgm:t>
        <a:bodyPr/>
        <a:lstStyle/>
        <a:p>
          <a:endParaRPr lang="en-US"/>
        </a:p>
      </dgm:t>
    </dgm:pt>
    <dgm:pt modelId="{DD872053-F20E-4BCC-B08B-C49CECD6C4D6}" type="sibTrans" cxnId="{71E65035-B051-4C38-B8B3-35C4F289618A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5"/>
      <dgm:spPr/>
    </dgm:pt>
    <dgm:pt modelId="{18922BF4-22DE-4E2D-AE32-DB1A3047D679}" type="pres">
      <dgm:prSet presAssocID="{01ABD79D-60E8-4995-AA59-8A8B6ED93476}" presName="childNode1" presStyleLbl="bgAcc1" presStyleIdx="0" presStyleCnt="5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5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4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5"/>
      <dgm:spPr/>
    </dgm:pt>
    <dgm:pt modelId="{F442E7D3-0F9B-48AE-8601-02C4D0ADA5B9}" type="pres">
      <dgm:prSet presAssocID="{51A0CD29-1370-4D48-9134-C5253556A73D}" presName="childNode2" presStyleLbl="bgAcc1" presStyleIdx="1" presStyleCnt="5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5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4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5"/>
      <dgm:spPr/>
    </dgm:pt>
    <dgm:pt modelId="{BCEB7867-0A42-42CD-8808-22F9B7B9E350}" type="pres">
      <dgm:prSet presAssocID="{C82253A9-7C0D-4FE4-9C27-86F097188BA4}" presName="childNode1" presStyleLbl="bgAcc1" presStyleIdx="2" presStyleCnt="5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5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4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5"/>
      <dgm:spPr/>
    </dgm:pt>
    <dgm:pt modelId="{9896BA27-B0C3-4B0D-AA84-44974D8BC261}" type="pres">
      <dgm:prSet presAssocID="{096937C8-9642-4830-82D2-E88F43DD7821}" presName="childNode2" presStyleLbl="bgAcc1" presStyleIdx="3" presStyleCnt="5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5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4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5"/>
      <dgm:spPr/>
    </dgm:pt>
    <dgm:pt modelId="{7561B72B-4BE4-4736-846E-457B98E4E130}" type="pres">
      <dgm:prSet presAssocID="{1E6FEDBA-0459-4FD8-B0E3-930B50996A14}" presName="childNode1" presStyleLbl="bgAcc1" presStyleIdx="4" presStyleCnt="5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5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71E65035-B051-4C38-B8B3-35C4F289618A}" srcId="{1E6FEDBA-0459-4FD8-B0E3-930B50996A14}" destId="{372B73EC-586B-4F44-87FA-8201FED8F2DE}" srcOrd="0" destOrd="0" parTransId="{81F271EF-90ED-476E-BB42-AEB285204C3B}" sibTransId="{DD872053-F20E-4BCC-B08B-C49CECD6C4D6}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DEA59246-3469-4038-BA06-E24CE4DC85D1}" type="presOf" srcId="{372B73EC-586B-4F44-87FA-8201FED8F2DE}" destId="{3AFC66AD-3258-4154-901C-4F66E54FCB9C}" srcOrd="1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B788EA95-9249-420E-871C-8AB663431184}" type="presOf" srcId="{372B73EC-586B-4F44-87FA-8201FED8F2DE}" destId="{7561B72B-4BE4-4736-846E-457B98E4E130}" srcOrd="0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337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Literature Survey</a:t>
          </a:r>
        </a:p>
      </dsp:txBody>
      <dsp:txXfrm>
        <a:off x="33275" y="2026626"/>
        <a:ext cx="1669460" cy="1058709"/>
      </dsp:txXfrm>
    </dsp:sp>
    <dsp:sp modelId="{D0A8BF53-0DDB-41EE-A616-AFA395505574}">
      <dsp:nvSpPr>
        <dsp:cNvPr id="0" name=""/>
        <dsp:cNvSpPr/>
      </dsp:nvSpPr>
      <dsp:spPr>
        <a:xfrm>
          <a:off x="974399" y="2330439"/>
          <a:ext cx="1919867" cy="1919867"/>
        </a:xfrm>
        <a:prstGeom prst="leftCircularArrow">
          <a:avLst>
            <a:gd name="adj1" fmla="val 3186"/>
            <a:gd name="adj2" fmla="val 392369"/>
            <a:gd name="adj3" fmla="val 2167880"/>
            <a:gd name="adj4" fmla="val 9024489"/>
            <a:gd name="adj5" fmla="val 37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85968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Week 1</a:t>
          </a:r>
        </a:p>
      </dsp:txBody>
      <dsp:txXfrm>
        <a:off x="403934" y="3136239"/>
        <a:ext cx="1506589" cy="577478"/>
      </dsp:txXfrm>
    </dsp:sp>
    <dsp:sp modelId="{F442E7D3-0F9B-48AE-8601-02C4D0ADA5B9}">
      <dsp:nvSpPr>
        <dsp:cNvPr id="0" name=""/>
        <dsp:cNvSpPr/>
      </dsp:nvSpPr>
      <dsp:spPr>
        <a:xfrm>
          <a:off x="2219759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Understand working of Transducer and HC-SR04</a:t>
          </a:r>
        </a:p>
      </dsp:txBody>
      <dsp:txXfrm>
        <a:off x="2252697" y="2333331"/>
        <a:ext cx="1669460" cy="1058709"/>
      </dsp:txXfrm>
    </dsp:sp>
    <dsp:sp modelId="{551BC6C6-4E22-4908-990D-7C19B323CE8D}">
      <dsp:nvSpPr>
        <dsp:cNvPr id="0" name=""/>
        <dsp:cNvSpPr/>
      </dsp:nvSpPr>
      <dsp:spPr>
        <a:xfrm>
          <a:off x="3179360" y="1112240"/>
          <a:ext cx="2141605" cy="2141605"/>
        </a:xfrm>
        <a:prstGeom prst="circularArrow">
          <a:avLst>
            <a:gd name="adj1" fmla="val 2856"/>
            <a:gd name="adj2" fmla="val 349025"/>
            <a:gd name="adj3" fmla="val 19475464"/>
            <a:gd name="adj4" fmla="val 12575511"/>
            <a:gd name="adj5" fmla="val 33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605389" y="168698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Week 2</a:t>
          </a:r>
        </a:p>
      </dsp:txBody>
      <dsp:txXfrm>
        <a:off x="2623355" y="1704949"/>
        <a:ext cx="1506589" cy="577478"/>
      </dsp:txXfrm>
    </dsp:sp>
    <dsp:sp modelId="{BCEB7867-0A42-42CD-8808-22F9B7B9E350}">
      <dsp:nvSpPr>
        <dsp:cNvPr id="0" name=""/>
        <dsp:cNvSpPr/>
      </dsp:nvSpPr>
      <dsp:spPr>
        <a:xfrm>
          <a:off x="4439180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Design and simulation of Transmitter circuit #1</a:t>
          </a:r>
        </a:p>
      </dsp:txBody>
      <dsp:txXfrm>
        <a:off x="4472118" y="2026626"/>
        <a:ext cx="1669460" cy="1058709"/>
      </dsp:txXfrm>
    </dsp:sp>
    <dsp:sp modelId="{489F90B0-58B9-4E69-A049-172B7F4C706C}">
      <dsp:nvSpPr>
        <dsp:cNvPr id="0" name=""/>
        <dsp:cNvSpPr/>
      </dsp:nvSpPr>
      <dsp:spPr>
        <a:xfrm>
          <a:off x="5413242" y="2330439"/>
          <a:ext cx="1919867" cy="1919867"/>
        </a:xfrm>
        <a:prstGeom prst="leftCircularArrow">
          <a:avLst>
            <a:gd name="adj1" fmla="val 3186"/>
            <a:gd name="adj2" fmla="val 392369"/>
            <a:gd name="adj3" fmla="val 2167880"/>
            <a:gd name="adj4" fmla="val 9024489"/>
            <a:gd name="adj5" fmla="val 37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824811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Week 3</a:t>
          </a:r>
        </a:p>
      </dsp:txBody>
      <dsp:txXfrm>
        <a:off x="4842777" y="3136239"/>
        <a:ext cx="1506589" cy="577478"/>
      </dsp:txXfrm>
    </dsp:sp>
    <dsp:sp modelId="{9896BA27-B0C3-4B0D-AA84-44974D8BC261}">
      <dsp:nvSpPr>
        <dsp:cNvPr id="0" name=""/>
        <dsp:cNvSpPr/>
      </dsp:nvSpPr>
      <dsp:spPr>
        <a:xfrm>
          <a:off x="6658602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Design and simulation of Transmitter circuit #2</a:t>
          </a:r>
        </a:p>
      </dsp:txBody>
      <dsp:txXfrm>
        <a:off x="6691540" y="2333331"/>
        <a:ext cx="1669460" cy="1058709"/>
      </dsp:txXfrm>
    </dsp:sp>
    <dsp:sp modelId="{732C0B93-C712-44BD-A66A-7FD7AABC0C6A}">
      <dsp:nvSpPr>
        <dsp:cNvPr id="0" name=""/>
        <dsp:cNvSpPr/>
      </dsp:nvSpPr>
      <dsp:spPr>
        <a:xfrm>
          <a:off x="7618203" y="1112240"/>
          <a:ext cx="2141605" cy="2141605"/>
        </a:xfrm>
        <a:prstGeom prst="circularArrow">
          <a:avLst>
            <a:gd name="adj1" fmla="val 2856"/>
            <a:gd name="adj2" fmla="val 349025"/>
            <a:gd name="adj3" fmla="val 19475464"/>
            <a:gd name="adj4" fmla="val 12575511"/>
            <a:gd name="adj5" fmla="val 33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7044232" y="168698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Week 4</a:t>
          </a:r>
        </a:p>
      </dsp:txBody>
      <dsp:txXfrm>
        <a:off x="7062198" y="1704949"/>
        <a:ext cx="1506589" cy="577478"/>
      </dsp:txXfrm>
    </dsp:sp>
    <dsp:sp modelId="{7561B72B-4BE4-4736-846E-457B98E4E130}">
      <dsp:nvSpPr>
        <dsp:cNvPr id="0" name=""/>
        <dsp:cNvSpPr/>
      </dsp:nvSpPr>
      <dsp:spPr>
        <a:xfrm>
          <a:off x="8878023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Exploring suitable receiver circuits</a:t>
          </a:r>
        </a:p>
      </dsp:txBody>
      <dsp:txXfrm>
        <a:off x="8910961" y="2026626"/>
        <a:ext cx="1669460" cy="1058709"/>
      </dsp:txXfrm>
    </dsp:sp>
    <dsp:sp modelId="{E9FB5A28-0EFD-4E67-A602-2427758600C8}">
      <dsp:nvSpPr>
        <dsp:cNvPr id="0" name=""/>
        <dsp:cNvSpPr/>
      </dsp:nvSpPr>
      <dsp:spPr>
        <a:xfrm>
          <a:off x="9263654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Week 5</a:t>
          </a:r>
        </a:p>
      </dsp:txBody>
      <dsp:txXfrm>
        <a:off x="9281620" y="3136239"/>
        <a:ext cx="1506589" cy="57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337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Design and simulation of Receiver Circuit</a:t>
          </a:r>
        </a:p>
      </dsp:txBody>
      <dsp:txXfrm>
        <a:off x="33275" y="2026626"/>
        <a:ext cx="1669460" cy="1058709"/>
      </dsp:txXfrm>
    </dsp:sp>
    <dsp:sp modelId="{D0A8BF53-0DDB-41EE-A616-AFA395505574}">
      <dsp:nvSpPr>
        <dsp:cNvPr id="0" name=""/>
        <dsp:cNvSpPr/>
      </dsp:nvSpPr>
      <dsp:spPr>
        <a:xfrm>
          <a:off x="974399" y="2330439"/>
          <a:ext cx="1919867" cy="1919867"/>
        </a:xfrm>
        <a:prstGeom prst="leftCircularArrow">
          <a:avLst>
            <a:gd name="adj1" fmla="val 3186"/>
            <a:gd name="adj2" fmla="val 392369"/>
            <a:gd name="adj3" fmla="val 2167880"/>
            <a:gd name="adj4" fmla="val 9024489"/>
            <a:gd name="adj5" fmla="val 37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85968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 6</a:t>
          </a:r>
        </a:p>
      </dsp:txBody>
      <dsp:txXfrm>
        <a:off x="403934" y="3136239"/>
        <a:ext cx="1506589" cy="577478"/>
      </dsp:txXfrm>
    </dsp:sp>
    <dsp:sp modelId="{F442E7D3-0F9B-48AE-8601-02C4D0ADA5B9}">
      <dsp:nvSpPr>
        <dsp:cNvPr id="0" name=""/>
        <dsp:cNvSpPr/>
      </dsp:nvSpPr>
      <dsp:spPr>
        <a:xfrm>
          <a:off x="2219759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Circuit building</a:t>
          </a:r>
        </a:p>
      </dsp:txBody>
      <dsp:txXfrm>
        <a:off x="2252697" y="2333331"/>
        <a:ext cx="1669460" cy="1058709"/>
      </dsp:txXfrm>
    </dsp:sp>
    <dsp:sp modelId="{551BC6C6-4E22-4908-990D-7C19B323CE8D}">
      <dsp:nvSpPr>
        <dsp:cNvPr id="0" name=""/>
        <dsp:cNvSpPr/>
      </dsp:nvSpPr>
      <dsp:spPr>
        <a:xfrm>
          <a:off x="3179360" y="1112240"/>
          <a:ext cx="2141605" cy="2141605"/>
        </a:xfrm>
        <a:prstGeom prst="circularArrow">
          <a:avLst>
            <a:gd name="adj1" fmla="val 2856"/>
            <a:gd name="adj2" fmla="val 349025"/>
            <a:gd name="adj3" fmla="val 19475464"/>
            <a:gd name="adj4" fmla="val 12575511"/>
            <a:gd name="adj5" fmla="val 33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605389" y="168698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 7</a:t>
          </a:r>
        </a:p>
      </dsp:txBody>
      <dsp:txXfrm>
        <a:off x="2623355" y="1704949"/>
        <a:ext cx="1506589" cy="577478"/>
      </dsp:txXfrm>
    </dsp:sp>
    <dsp:sp modelId="{BCEB7867-0A42-42CD-8808-22F9B7B9E350}">
      <dsp:nvSpPr>
        <dsp:cNvPr id="0" name=""/>
        <dsp:cNvSpPr/>
      </dsp:nvSpPr>
      <dsp:spPr>
        <a:xfrm>
          <a:off x="4439180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and Test results</a:t>
          </a:r>
        </a:p>
      </dsp:txBody>
      <dsp:txXfrm>
        <a:off x="4472118" y="2026626"/>
        <a:ext cx="1669460" cy="1058709"/>
      </dsp:txXfrm>
    </dsp:sp>
    <dsp:sp modelId="{489F90B0-58B9-4E69-A049-172B7F4C706C}">
      <dsp:nvSpPr>
        <dsp:cNvPr id="0" name=""/>
        <dsp:cNvSpPr/>
      </dsp:nvSpPr>
      <dsp:spPr>
        <a:xfrm>
          <a:off x="5413242" y="2330439"/>
          <a:ext cx="1919867" cy="1919867"/>
        </a:xfrm>
        <a:prstGeom prst="leftCircularArrow">
          <a:avLst>
            <a:gd name="adj1" fmla="val 3186"/>
            <a:gd name="adj2" fmla="val 392369"/>
            <a:gd name="adj3" fmla="val 2167880"/>
            <a:gd name="adj4" fmla="val 9024489"/>
            <a:gd name="adj5" fmla="val 37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824811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 8 &amp; 9</a:t>
          </a:r>
        </a:p>
      </dsp:txBody>
      <dsp:txXfrm>
        <a:off x="4842777" y="3136239"/>
        <a:ext cx="1506589" cy="577478"/>
      </dsp:txXfrm>
    </dsp:sp>
    <dsp:sp modelId="{9896BA27-B0C3-4B0D-AA84-44974D8BC261}">
      <dsp:nvSpPr>
        <dsp:cNvPr id="0" name=""/>
        <dsp:cNvSpPr/>
      </dsp:nvSpPr>
      <dsp:spPr>
        <a:xfrm>
          <a:off x="6658602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circuits based on test results</a:t>
          </a:r>
        </a:p>
      </dsp:txBody>
      <dsp:txXfrm>
        <a:off x="6691540" y="2333331"/>
        <a:ext cx="1669460" cy="1058709"/>
      </dsp:txXfrm>
    </dsp:sp>
    <dsp:sp modelId="{732C0B93-C712-44BD-A66A-7FD7AABC0C6A}">
      <dsp:nvSpPr>
        <dsp:cNvPr id="0" name=""/>
        <dsp:cNvSpPr/>
      </dsp:nvSpPr>
      <dsp:spPr>
        <a:xfrm>
          <a:off x="7618203" y="1112240"/>
          <a:ext cx="2141605" cy="2141605"/>
        </a:xfrm>
        <a:prstGeom prst="circularArrow">
          <a:avLst>
            <a:gd name="adj1" fmla="val 2856"/>
            <a:gd name="adj2" fmla="val 349025"/>
            <a:gd name="adj3" fmla="val 19475464"/>
            <a:gd name="adj4" fmla="val 12575511"/>
            <a:gd name="adj5" fmla="val 33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7044232" y="168698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 10</a:t>
          </a:r>
        </a:p>
      </dsp:txBody>
      <dsp:txXfrm>
        <a:off x="7062198" y="1704949"/>
        <a:ext cx="1506589" cy="577478"/>
      </dsp:txXfrm>
    </dsp:sp>
    <dsp:sp modelId="{7561B72B-4BE4-4736-846E-457B98E4E130}">
      <dsp:nvSpPr>
        <dsp:cNvPr id="0" name=""/>
        <dsp:cNvSpPr/>
      </dsp:nvSpPr>
      <dsp:spPr>
        <a:xfrm>
          <a:off x="8878023" y="1993688"/>
          <a:ext cx="1735336" cy="1431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Final circuit and conclusion of project</a:t>
          </a:r>
        </a:p>
      </dsp:txBody>
      <dsp:txXfrm>
        <a:off x="8910961" y="2026626"/>
        <a:ext cx="1669460" cy="1058709"/>
      </dsp:txXfrm>
    </dsp:sp>
    <dsp:sp modelId="{E9FB5A28-0EFD-4E67-A602-2427758600C8}">
      <dsp:nvSpPr>
        <dsp:cNvPr id="0" name=""/>
        <dsp:cNvSpPr/>
      </dsp:nvSpPr>
      <dsp:spPr>
        <a:xfrm>
          <a:off x="9263654" y="3118273"/>
          <a:ext cx="1542521" cy="613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 11</a:t>
          </a:r>
        </a:p>
      </dsp:txBody>
      <dsp:txXfrm>
        <a:off x="9281620" y="3136239"/>
        <a:ext cx="1506589" cy="57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2990-86DE-43E3-BBEB-10540ADF1B5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C902-29E2-4527-A54C-A78A3A19A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7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3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With properly designed circuits these sensors can easily achieve a range of more than 20 feet.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The power rating of the transducer is quite low when compared with other transducers and the optimum operating voltage is around 6 volts.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110-5FAE-46BB-8156-857634C1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7E23-D425-4F08-AE92-3A20453E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59DB-FD25-4D25-AB60-0BA7110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8473-137E-4007-881B-4D2BF2F6BC8C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B8E-9E23-4E4F-BE4A-AEC0DD6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74F1-9227-4396-946A-65CAE54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1650-4B48-407F-A960-07C60F3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9D5-EDA5-4630-94BC-6D3EE54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39AF-BBE0-4C37-936E-287C8BD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222-3D85-4C50-9881-ABE72C336111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4D1-595D-41FC-AB4A-D81CBD4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DDBF-046E-425E-81D0-58E8535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522C-8347-4224-BD05-D9FB1198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A09A-9588-4349-BCD7-A7D1EA6B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5483-D6D0-4A28-A82D-62DD649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8E57-157E-4579-9D30-52B840ED50EB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54F0-C187-4BBE-83DD-29E90418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3B2-5984-4744-9627-9210014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EA8A-E46C-4331-A9AF-3B94CD5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CD7-FB9E-4DFE-83DD-B213F829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7E10-61CB-49EF-9EB0-2E0E18E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117-E358-48B9-A4A7-6989F5E648FA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B0-F8A6-40A7-BC9F-7E148F7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729E-0AA4-4D07-AEE1-2994462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553-C78E-43BE-9B71-F703122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9BC9-D2C0-4796-963E-B55B3CA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426-2E1A-4A12-9B53-E1490F2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AE2A-31DC-431B-B4AC-0623847B8C31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0B6-E401-4A9D-8B4C-3963264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478-B1EA-4261-BC7C-E543D0F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BC5-046E-4CFD-8E7B-76E1614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131-D4DC-4980-8060-58B5BF1A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C12F-34EF-4D4C-A233-8B44F16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1BEC-90D5-4DC8-8D80-10FF62FA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B371-0CD2-4230-94B6-7BB21CED9593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B0F-431E-4289-89FE-F590BC9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194-040F-44C7-8B19-F201F7A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358-20BB-435B-BD3C-5086B526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DA3E-16C9-4F5C-B633-499A135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5CFF-C6A6-4500-8726-1FC7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B9252-96D0-4455-A795-35BF24DE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893E-69C2-4A44-B9D6-98DD3093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5EE2-D0E7-452A-AE83-BFD33B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453-5D15-4073-9B09-81DC1E7DE976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A5A-6D2D-4FD7-8821-AE0FC39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2E941-23C1-4EB4-ACC3-D2B2C79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4D4-C10C-491B-9722-70AB421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7580-6565-4D06-AE24-F747EF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61-4AD8-4D37-947D-130FFBC8C67F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39F5-B4FF-4573-83CA-CD05DEE6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B277-4C0F-4202-AB54-4833552D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6261-C849-46FC-A806-A682045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CCFA-9FA6-41C8-8EB8-6C07A1FC991C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F01-6C47-4384-9176-421646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F876-EBC6-4839-A986-190BF41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5EB-08FB-4C13-AC94-06B6AD72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8260-2190-4989-B8E5-C9A9D7F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2498-A79B-4595-9B19-9E97BF54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41B4-46B5-42BE-85BA-A4C3F9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467-53F9-4BDA-8245-C32A6771650B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0887-5514-43C5-9A10-949DE6D9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9D4B-15CB-42A0-9521-9EE8AC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34C-E548-444B-8B3F-6FD344D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4D85-F649-497A-8E4E-FB9B8A50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FDE-DF32-425F-A014-0F49D019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6EBD-41A2-47B4-8FB0-FBB0001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56ED-0B5E-43D0-AD31-038097D8EB06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59A-75F0-4FE0-B768-90DFE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86F-3C8A-4584-B3C7-F3CB422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134F-1B3D-4602-9AA5-8A4321D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FBB9-D47D-4806-A5E7-48CA86AF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2A3E-6700-47DC-B5D7-369FB847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E39-C011-4A60-8D80-D399CA859174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319-CA83-48CB-BEA4-4C000E1C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88D-46FD-4241-B395-457FA29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24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isnr.com/resources/blog/ultrasonic-data-transmission-compares-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pcserviceselectronics.co.uk/arduino/Ultrasonic/electronics.php" TargetMode="External"/><Relationship Id="rId4" Type="http://schemas.openxmlformats.org/officeDocument/2006/relationships/hyperlink" Target="http://www.kerrywong.com/2011/01/22/a-sensitive-diy-ultrasonic-range-sens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159-1E18-4BAB-8DF4-D310216B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80" y="1374290"/>
            <a:ext cx="11814840" cy="23876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1A10-C9AF-4C12-9CF4-0094EEB9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4882"/>
            <a:ext cx="4572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Shreyas 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Karthik K Bhat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Praphul Gowda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83D8-C83E-437E-8E95-ACC78406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B4847-6FF5-4B5D-BAD9-E99EB77C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71951-9414-4BDF-9762-E8AF1A56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33CCE1-894E-4420-A657-FD43B873CDA2}"/>
              </a:ext>
            </a:extLst>
          </p:cNvPr>
          <p:cNvSpPr txBox="1">
            <a:spLocks/>
          </p:cNvSpPr>
          <p:nvPr/>
        </p:nvSpPr>
        <p:spPr>
          <a:xfrm>
            <a:off x="6096000" y="4274882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Anuradha M</a:t>
            </a:r>
          </a:p>
        </p:txBody>
      </p:sp>
    </p:spTree>
    <p:extLst>
      <p:ext uri="{BB962C8B-B14F-4D97-AF65-F5344CB8AC3E}">
        <p14:creationId xmlns:p14="http://schemas.microsoft.com/office/powerpoint/2010/main" val="267054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Working of HC-SR04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7BC8C9-F194-46EC-AE98-621670C254D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000" dirty="0"/>
              <a:t>Trigger pin is given a pulse.</a:t>
            </a:r>
          </a:p>
          <a:p>
            <a:r>
              <a:rPr lang="en-IN" sz="2000" dirty="0"/>
              <a:t>A burst of 8 pulses of 40 kHz is sent via transducer.</a:t>
            </a:r>
          </a:p>
          <a:p>
            <a:r>
              <a:rPr lang="en-IN" sz="2000" dirty="0"/>
              <a:t>The echo pin is set high.</a:t>
            </a:r>
          </a:p>
          <a:p>
            <a:r>
              <a:rPr lang="en-IN" sz="2000" dirty="0"/>
              <a:t>Once reflected wave is detected, the echo pin is set low. </a:t>
            </a:r>
          </a:p>
          <a:p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2052" name="Picture 4" descr="Scope shot of signal timing&#10;(Source: pcserviceselectronics.co.uk)">
            <a:extLst>
              <a:ext uri="{FF2B5EF4-FFF2-40B4-BE49-F238E27FC236}">
                <a16:creationId xmlns:a16="http://schemas.microsoft.com/office/drawing/2014/main" id="{DE9E124F-7379-4B79-8469-08A3474F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75" y="2933759"/>
            <a:ext cx="5053901" cy="2773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FE72-CD01-4AFD-8F63-7BB146A35C60}"/>
              </a:ext>
            </a:extLst>
          </p:cNvPr>
          <p:cNvSpPr txBox="1"/>
          <p:nvPr/>
        </p:nvSpPr>
        <p:spPr>
          <a:xfrm>
            <a:off x="1046481" y="5707639"/>
            <a:ext cx="5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of signal timing</a:t>
            </a:r>
          </a:p>
          <a:p>
            <a:pPr algn="ctr"/>
            <a:r>
              <a:rPr lang="en-IN" sz="1200" dirty="0"/>
              <a:t>(Source: pcserviceselectronics.co.uk)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C1111-D87D-49A5-87FA-98587A875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5" y="2923208"/>
            <a:ext cx="3793855" cy="2784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C147B-8B19-415C-8873-DEA785166BD8}"/>
              </a:ext>
            </a:extLst>
          </p:cNvPr>
          <p:cNvSpPr txBox="1"/>
          <p:nvPr/>
        </p:nvSpPr>
        <p:spPr>
          <a:xfrm>
            <a:off x="6904624" y="5717617"/>
            <a:ext cx="379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at Tx</a:t>
            </a:r>
          </a:p>
          <a:p>
            <a:pPr algn="ctr"/>
            <a:r>
              <a:rPr lang="en-IN" sz="1200" dirty="0"/>
              <a:t>(Taken at lab)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858D58-1B0B-4D6A-82B5-47BC3594F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3270F-9325-402B-918B-69473ED704D7}"/>
              </a:ext>
            </a:extLst>
          </p:cNvPr>
          <p:cNvGrpSpPr/>
          <p:nvPr/>
        </p:nvGrpSpPr>
        <p:grpSpPr>
          <a:xfrm>
            <a:off x="539586" y="2501673"/>
            <a:ext cx="11112828" cy="2649864"/>
            <a:chOff x="463387" y="2501673"/>
            <a:chExt cx="11112828" cy="26498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F47EAD-FD5A-48E5-AE69-C74010DF74FD}"/>
                </a:ext>
              </a:extLst>
            </p:cNvPr>
            <p:cNvSpPr/>
            <p:nvPr/>
          </p:nvSpPr>
          <p:spPr>
            <a:xfrm>
              <a:off x="502615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Microcontroller</a:t>
              </a:r>
              <a:br>
                <a:rPr lang="en-US" dirty="0"/>
              </a:br>
              <a:r>
                <a:rPr lang="en-US" dirty="0"/>
                <a:t>(with UART)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8649B-75B2-4BE1-91D2-AD57BDC3352C}"/>
                </a:ext>
              </a:extLst>
            </p:cNvPr>
            <p:cNvSpPr/>
            <p:nvPr/>
          </p:nvSpPr>
          <p:spPr>
            <a:xfrm>
              <a:off x="491888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C4AC3-48CC-4EB7-8F48-31A63C1AB856}"/>
                </a:ext>
              </a:extLst>
            </p:cNvPr>
            <p:cNvSpPr/>
            <p:nvPr/>
          </p:nvSpPr>
          <p:spPr>
            <a:xfrm>
              <a:off x="573754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EEEE3-E739-44FE-A137-C29AA54B4AB2}"/>
                </a:ext>
              </a:extLst>
            </p:cNvPr>
            <p:cNvSpPr/>
            <p:nvPr/>
          </p:nvSpPr>
          <p:spPr>
            <a:xfrm>
              <a:off x="491908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1274C0-69DE-4BCA-9CF4-104C6BA0BA94}"/>
                </a:ext>
              </a:extLst>
            </p:cNvPr>
            <p:cNvSpPr/>
            <p:nvPr/>
          </p:nvSpPr>
          <p:spPr>
            <a:xfrm>
              <a:off x="573774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582B36-712F-492B-BAC6-6C0D8FC81355}"/>
                </a:ext>
              </a:extLst>
            </p:cNvPr>
            <p:cNvSpPr/>
            <p:nvPr/>
          </p:nvSpPr>
          <p:spPr>
            <a:xfrm>
              <a:off x="6556005" y="298366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F8CA6D-2FD2-43B7-8D08-34AB14176D90}"/>
                </a:ext>
              </a:extLst>
            </p:cNvPr>
            <p:cNvSpPr/>
            <p:nvPr/>
          </p:nvSpPr>
          <p:spPr>
            <a:xfrm>
              <a:off x="6556206" y="322167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1D194-7F17-4472-9B98-9DF0FA4F7F24}"/>
                </a:ext>
              </a:extLst>
            </p:cNvPr>
            <p:cNvSpPr/>
            <p:nvPr/>
          </p:nvSpPr>
          <p:spPr>
            <a:xfrm>
              <a:off x="9617123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Microcontroller</a:t>
              </a:r>
              <a:br>
                <a:rPr lang="en-US" dirty="0">
                  <a:solidFill>
                    <a:schemeClr val="dk1"/>
                  </a:solidFill>
                </a:rPr>
              </a:br>
              <a:r>
                <a:rPr lang="en-US" dirty="0">
                  <a:solidFill>
                    <a:schemeClr val="dk1"/>
                  </a:solidFill>
                </a:rPr>
                <a:t>(with UART)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C7961-D04B-45DD-B6AA-EBC86027ECE2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392615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D665A-3731-4966-97F3-6F9C91619F5F}"/>
                </a:ext>
              </a:extLst>
            </p:cNvPr>
            <p:cNvSpPr/>
            <p:nvPr/>
          </p:nvSpPr>
          <p:spPr>
            <a:xfrm>
              <a:off x="3202421" y="2601571"/>
              <a:ext cx="1408386" cy="124020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Transmitter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29FA0-FC0A-47B1-B4D9-0C98DE7C2628}"/>
                </a:ext>
              </a:extLst>
            </p:cNvPr>
            <p:cNvSpPr/>
            <p:nvPr/>
          </p:nvSpPr>
          <p:spPr>
            <a:xfrm>
              <a:off x="7398931" y="2601571"/>
              <a:ext cx="1408386" cy="124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Receiver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5EDE80-C568-4C23-ACC2-2FB168400BE0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>
              <a:off x="8807317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3B1DDB-C0F9-4079-B8C9-A5C30D9FDDF0}"/>
                </a:ext>
              </a:extLst>
            </p:cNvPr>
            <p:cNvCxnSpPr/>
            <p:nvPr/>
          </p:nvCxnSpPr>
          <p:spPr>
            <a:xfrm flipV="1">
              <a:off x="1408387" y="3941673"/>
              <a:ext cx="0" cy="8405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CC980B-0937-457B-BB52-1B4D02F3A8A5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631215" y="3941674"/>
              <a:ext cx="0" cy="819510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50A703-09C3-45AB-A24A-02C08BC45FC5}"/>
                </a:ext>
              </a:extLst>
            </p:cNvPr>
            <p:cNvSpPr txBox="1"/>
            <p:nvPr/>
          </p:nvSpPr>
          <p:spPr>
            <a:xfrm>
              <a:off x="463387" y="4782205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to be sent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1674C-E431-45AE-B76D-2E799E1098F2}"/>
                </a:ext>
              </a:extLst>
            </p:cNvPr>
            <p:cNvSpPr txBox="1"/>
            <p:nvPr/>
          </p:nvSpPr>
          <p:spPr>
            <a:xfrm>
              <a:off x="9686215" y="4761184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received</a:t>
              </a:r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68F4E19-CB74-4193-9654-B4A073E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11</a:t>
            </a:fld>
            <a:endParaRPr lang="en-US" dirty="0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16C4EC54-3D54-4773-8BFB-CD1FEDB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F5F421-E5DF-46DD-8BA5-AD4495AED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ltrasonic transducer">
            <a:extLst>
              <a:ext uri="{FF2B5EF4-FFF2-40B4-BE49-F238E27FC236}">
                <a16:creationId xmlns:a16="http://schemas.microsoft.com/office/drawing/2014/main" id="{3C7F3974-D661-4955-9BE7-7CED08EA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12379" r="21626" b="9582"/>
          <a:stretch/>
        </p:blipFill>
        <p:spPr bwMode="auto">
          <a:xfrm>
            <a:off x="9944664" y="2207063"/>
            <a:ext cx="1996967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transducer is a device that converts electrical signal to physical quantity or vice versa.</a:t>
            </a:r>
          </a:p>
          <a:p>
            <a:endParaRPr lang="en-IN" sz="2400" dirty="0"/>
          </a:p>
          <a:p>
            <a:r>
              <a:rPr lang="en-IN" sz="2400" dirty="0"/>
              <a:t>The main criteria to choose a ultrasonic transducer are the resonant frequency, radiation pattern and sensitivity. </a:t>
            </a:r>
          </a:p>
          <a:p>
            <a:endParaRPr lang="en-IN" sz="2400" dirty="0"/>
          </a:p>
          <a:p>
            <a:r>
              <a:rPr lang="en-IN" sz="2400" dirty="0"/>
              <a:t>Sensitivity affects the efficiency of the transducer and also attributes to the SNR.</a:t>
            </a:r>
          </a:p>
          <a:p>
            <a:endParaRPr lang="en-IN" sz="2400" dirty="0"/>
          </a:p>
          <a:p>
            <a:r>
              <a:rPr lang="en-IN" sz="2400" dirty="0"/>
              <a:t>For the receiver and transmitter, we would be using 40 kHz ultrasonic transducer.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DDB4-CAAD-4EEB-A6A4-870732446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Transmitter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400" dirty="0"/>
              <a:t>Transmitter Circuit #1</a:t>
            </a:r>
          </a:p>
          <a:p>
            <a:pPr lvl="1"/>
            <a:r>
              <a:rPr lang="en-IN" sz="2000" dirty="0"/>
              <a:t>The circuit uses a JFET to modulate the amplitude of carrier signal with respect to the message signal.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Generating high-frequency carrier signals is not easy and required output was not obtained in this circuit.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Transmitter Circuit #2</a:t>
            </a:r>
          </a:p>
          <a:p>
            <a:pPr lvl="1"/>
            <a:r>
              <a:rPr lang="en-IN" sz="2000" dirty="0"/>
              <a:t>Uses PNP and NPN transistors to bring the current levels to an optimum range which is suitable for the ultrasonic transducers to operate.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The current levels varies with respect to the message signal.</a:t>
            </a:r>
          </a:p>
          <a:p>
            <a:pPr lvl="1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3FC16-9E75-4E33-8979-71150103E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Transmitter Circuit #1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1253331"/>
            <a:ext cx="8103364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Amplitude Modulation Circuit using JFET on LTSpice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10FCB-AB93-4D96-8495-4D7F3562E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Transmitter Circuit #2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253331"/>
            <a:ext cx="8095512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Ultrasonic Transducer Driver Circuit on LTSpice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A301A-7DFA-43B0-9379-AA970FC7F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Planned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652902"/>
              </p:ext>
            </p:extLst>
          </p:nvPr>
        </p:nvGraphicFramePr>
        <p:xfrm>
          <a:off x="250369" y="719666"/>
          <a:ext cx="10806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369748-8DBF-4BC0-AA37-6242A29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F67C75-CC01-419F-AB94-E830D7BE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24822-E75C-43BE-A7CA-BE0851A0A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02299"/>
            <a:ext cx="10515600" cy="858564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https://lisnr.com/resources/blog/ultrasonic-data-transmission-compares-rf/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https://ieeexplore.ieee.org/document/8080245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http://www.kerrywong.com/2011/01/22/a-sensitive-diy-ultrasonic-range-sensor/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http://www.pcserviceselectronics.co.uk/arduino/Ultrasonic/electronics.php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774D0-E47B-4AC1-AB80-AF6F9400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29959"/>
              </p:ext>
            </p:extLst>
          </p:nvPr>
        </p:nvGraphicFramePr>
        <p:xfrm>
          <a:off x="1444169" y="2858194"/>
          <a:ext cx="8128000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97817">
                  <a:extLst>
                    <a:ext uri="{9D8B030D-6E8A-4147-A177-3AD203B41FA5}">
                      <a16:colId xmlns:a16="http://schemas.microsoft.com/office/drawing/2014/main" val="1575664416"/>
                    </a:ext>
                  </a:extLst>
                </a:gridCol>
                <a:gridCol w="6030183">
                  <a:extLst>
                    <a:ext uri="{9D8B030D-6E8A-4147-A177-3AD203B41FA5}">
                      <a16:colId xmlns:a16="http://schemas.microsoft.com/office/drawing/2014/main" val="42648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Kilo Hertz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 Asynchronous Receiver Transmitter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0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dB SPL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Sound Pressure Level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Pascal is equal to SPL of 94 dB)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to Noise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JFET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Field effect transistor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811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5EDD9C-9266-40E5-8CEF-6634ADC1E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prototype that is able to transfer digital data using ultrasonic 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92950-1566-490F-94E7-CBE90BEE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19031"/>
              </p:ext>
            </p:extLst>
          </p:nvPr>
        </p:nvGraphicFramePr>
        <p:xfrm>
          <a:off x="242596" y="2728331"/>
          <a:ext cx="10523372" cy="315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centimetre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Maximum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Transmitter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1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Communication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6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8A78-8C36-4AE2-90C9-5E84C1B6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4D01B-22A6-4D91-93BF-E0E4CA6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C0EA5-0482-4A08-B78E-8A93047EC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66860"/>
            <a:ext cx="568935" cy="500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26EF8-A029-42A8-B459-185B0BEB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4584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Short-range connectivity among electronic devices is essential to build a connected world.</a:t>
            </a:r>
          </a:p>
          <a:p>
            <a:endParaRPr lang="en-IN" sz="2400" dirty="0"/>
          </a:p>
          <a:p>
            <a:r>
              <a:rPr lang="en-IN" sz="2400" dirty="0"/>
              <a:t>With billions of connected devices, the need for devices to identify and communicate with each other is increasing.</a:t>
            </a:r>
          </a:p>
          <a:p>
            <a:endParaRPr lang="en-IN" sz="2400" dirty="0"/>
          </a:p>
          <a:p>
            <a:r>
              <a:rPr lang="en-US" sz="2400" dirty="0"/>
              <a:t>Radio Frequency based wireless communication rely on high power radio transmitters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FE6-B922-4B6E-9CB0-785F64C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598C2-60F8-46B3-9739-F1CF603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1C1AB-6CC2-450E-9876-5DEB130B3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Why Ultrasonic Data Transmission?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can be transmitted with standard speakers and microphones.</a:t>
            </a:r>
          </a:p>
          <a:p>
            <a:endParaRPr lang="en-IN" sz="2400" dirty="0"/>
          </a:p>
          <a:p>
            <a:r>
              <a:rPr lang="en-IN" sz="2400" dirty="0"/>
              <a:t>Ultrasonic bypasses the physical limitation of short-range RF.</a:t>
            </a:r>
          </a:p>
          <a:p>
            <a:endParaRPr lang="en-IN" sz="2400" dirty="0"/>
          </a:p>
          <a:p>
            <a:r>
              <a:rPr lang="en-IN" sz="2400" dirty="0"/>
              <a:t>Similar to other communication protocols, data can be encrypted and transmitted.</a:t>
            </a:r>
          </a:p>
          <a:p>
            <a:endParaRPr lang="en-IN" sz="2400" dirty="0"/>
          </a:p>
          <a:p>
            <a:r>
              <a:rPr lang="en-IN" sz="2400" dirty="0"/>
              <a:t>Properties of sound enable quick localised data transfers which is key factor in sharing resources based on proximity.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0694-BF36-4EAE-B844-3ADB17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7FA88-A942-4B5C-B7CE-6604615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34534-AB0F-486C-B704-6C89B8FF8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Progress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156203"/>
              </p:ext>
            </p:extLst>
          </p:nvPr>
        </p:nvGraphicFramePr>
        <p:xfrm>
          <a:off x="481596" y="719666"/>
          <a:ext cx="10806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E8262-783E-4625-8BB8-8D5684F222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6686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40225"/>
            <a:ext cx="10515600" cy="4529959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18.5 to-20 kHz is inaudible to most humans and yet realizable with commodity speakers and microphones in mobile devices.</a:t>
            </a:r>
          </a:p>
          <a:p>
            <a:endParaRPr lang="en-IN" sz="2400" dirty="0"/>
          </a:p>
          <a:p>
            <a:r>
              <a:rPr lang="en-IN" sz="2400" dirty="0"/>
              <a:t>Modulation is made in such a way that makes it robust to noise and reverberation in the environment.</a:t>
            </a:r>
          </a:p>
          <a:p>
            <a:endParaRPr lang="en-IN" sz="2400" dirty="0"/>
          </a:p>
          <a:p>
            <a:r>
              <a:rPr lang="en-IN" sz="2400" dirty="0"/>
              <a:t>Speakers of common phone produces 74 dB SPL at 18 kHz whereas the threshold is 86 dB SPL to be audible.</a:t>
            </a:r>
          </a:p>
          <a:p>
            <a:endParaRPr lang="en-IN" sz="2400" dirty="0"/>
          </a:p>
          <a:p>
            <a:r>
              <a:rPr lang="en-IN" sz="2400" dirty="0"/>
              <a:t>The range is reliable for a maximum distance ranging from 2 m to 10 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EB48-68B0-4997-8AB6-2B5CDEA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ADEA-35D2-48B3-A70A-CA237E0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D5DCB-CDAD-4A3D-968D-86A72BD5F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dirty="0"/>
              <a:t>Ultrasonic data transmission can be used under-water.</a:t>
            </a:r>
          </a:p>
          <a:p>
            <a:endParaRPr lang="en-IN" dirty="0"/>
          </a:p>
          <a:p>
            <a:r>
              <a:rPr lang="en-IN" dirty="0"/>
              <a:t>Short-range, secure resource sharing between devices.</a:t>
            </a:r>
          </a:p>
          <a:p>
            <a:endParaRPr lang="en-IN" dirty="0"/>
          </a:p>
          <a:p>
            <a:r>
              <a:rPr lang="en-IN" dirty="0"/>
              <a:t>Data transmission in places where electromagnetic radiations are harmful e.g. Petrol bunks, Healthcare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921E-BE53-44F0-9E8C-3C37182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D7F-2A8A-4ED1-8693-F1A4325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DB3FA-8AC8-4009-A93B-74BEDA504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HC-SR04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pic>
        <p:nvPicPr>
          <p:cNvPr id="1026" name="Picture 2" descr="Image result for HC Sr04">
            <a:extLst>
              <a:ext uri="{FF2B5EF4-FFF2-40B4-BE49-F238E27FC236}">
                <a16:creationId xmlns:a16="http://schemas.microsoft.com/office/drawing/2014/main" id="{AC385989-3192-46C9-8C19-DA511255A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8569" r="5227" b="10873"/>
          <a:stretch/>
        </p:blipFill>
        <p:spPr bwMode="auto">
          <a:xfrm rot="577456">
            <a:off x="7211595" y="373087"/>
            <a:ext cx="2375338" cy="20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HC-SR04 is an ultrasonic distance sensor.</a:t>
            </a:r>
          </a:p>
          <a:p>
            <a:endParaRPr lang="en-IN" sz="2400" dirty="0"/>
          </a:p>
          <a:p>
            <a:r>
              <a:rPr lang="en-IN" sz="2400" dirty="0"/>
              <a:t>It has two transducers – one acting as a transmitter and the other as receiver.</a:t>
            </a:r>
          </a:p>
          <a:p>
            <a:endParaRPr lang="en-IN" sz="2400" dirty="0"/>
          </a:p>
          <a:p>
            <a:r>
              <a:rPr lang="en-IN" sz="2400" dirty="0"/>
              <a:t>It has four pins:</a:t>
            </a:r>
          </a:p>
          <a:p>
            <a:pPr lvl="1"/>
            <a:r>
              <a:rPr lang="en-IN" sz="2000" dirty="0"/>
              <a:t>VCC – Positive terminal of the power source.</a:t>
            </a:r>
          </a:p>
          <a:p>
            <a:pPr lvl="1"/>
            <a:r>
              <a:rPr lang="en-IN" sz="2000" dirty="0"/>
              <a:t>Trig – Trigger pin to send burst of ultrasonic.</a:t>
            </a:r>
          </a:p>
          <a:p>
            <a:pPr lvl="1"/>
            <a:r>
              <a:rPr lang="en-IN" sz="2000" dirty="0"/>
              <a:t>Echo –Echo pin to receive the reflected ultrasonic sound.</a:t>
            </a:r>
          </a:p>
          <a:p>
            <a:pPr lvl="1"/>
            <a:r>
              <a:rPr lang="en-IN" sz="2000" dirty="0"/>
              <a:t>GND – Negative terminal of power source</a:t>
            </a:r>
          </a:p>
          <a:p>
            <a:pPr lvl="1"/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3C98F-ACD3-4E3B-A0EF-3374D5D5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69" y="223320"/>
            <a:ext cx="10515600" cy="858564"/>
          </a:xfrm>
        </p:spPr>
        <p:txBody>
          <a:bodyPr/>
          <a:lstStyle/>
          <a:p>
            <a:r>
              <a:rPr lang="en-US" dirty="0"/>
              <a:t>HC-SR04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79924-5B55-4CE6-859D-801D50A1A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10926148" y="189301"/>
            <a:ext cx="1077272" cy="1340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35A9-C716-4908-B981-5ABD95828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133" r="1357" b="28689"/>
          <a:stretch/>
        </p:blipFill>
        <p:spPr>
          <a:xfrm>
            <a:off x="924912" y="1156137"/>
            <a:ext cx="9385736" cy="459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D68F-BFE1-4450-A8EA-D2C72447C12C}"/>
              </a:ext>
            </a:extLst>
          </p:cNvPr>
          <p:cNvSpPr txBox="1"/>
          <p:nvPr/>
        </p:nvSpPr>
        <p:spPr>
          <a:xfrm>
            <a:off x="924912" y="5749159"/>
            <a:ext cx="95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HC-SR04 Ultrasonic sensor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DB3A5-8FE4-43BC-82AA-582768660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6350"/>
            <a:ext cx="568935" cy="5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932</Words>
  <Application>Microsoft Office PowerPoint</Application>
  <PresentationFormat>Widescreen</PresentationFormat>
  <Paragraphs>214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Data Transmission through Ultrasonic Sound</vt:lpstr>
      <vt:lpstr>Problem Statement</vt:lpstr>
      <vt:lpstr>Introduction</vt:lpstr>
      <vt:lpstr>Why Ultrasonic Data Transmission?</vt:lpstr>
      <vt:lpstr>Progress Timeline</vt:lpstr>
      <vt:lpstr>Literature Survey</vt:lpstr>
      <vt:lpstr>Applications</vt:lpstr>
      <vt:lpstr>HC-SR04</vt:lpstr>
      <vt:lpstr>HC-SR04 Circuit</vt:lpstr>
      <vt:lpstr>Working of HC-SR04</vt:lpstr>
      <vt:lpstr>Approach</vt:lpstr>
      <vt:lpstr>Transducers</vt:lpstr>
      <vt:lpstr>Transmitter Circuits</vt:lpstr>
      <vt:lpstr>Transmitter Circuit #1 Simulation</vt:lpstr>
      <vt:lpstr>Transmitter Circuit #2 Simulation</vt:lpstr>
      <vt:lpstr>Planned Timeline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through Ultrasonic Sound</dc:title>
  <dc:creator>Karthik K Bhat</dc:creator>
  <cp:lastModifiedBy>Karthik K Bhat</cp:lastModifiedBy>
  <cp:revision>49</cp:revision>
  <dcterms:created xsi:type="dcterms:W3CDTF">2019-02-28T13:10:48Z</dcterms:created>
  <dcterms:modified xsi:type="dcterms:W3CDTF">2019-03-01T08:25:12Z</dcterms:modified>
</cp:coreProperties>
</file>