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2" r:id="rId4"/>
    <p:sldId id="262" r:id="rId5"/>
    <p:sldId id="257" r:id="rId6"/>
    <p:sldId id="260" r:id="rId7"/>
    <p:sldId id="258" r:id="rId8"/>
    <p:sldId id="273" r:id="rId9"/>
    <p:sldId id="274" r:id="rId10"/>
    <p:sldId id="276" r:id="rId11"/>
    <p:sldId id="275" r:id="rId12"/>
    <p:sldId id="261" r:id="rId13"/>
    <p:sldId id="263" r:id="rId14"/>
    <p:sldId id="287" r:id="rId15"/>
    <p:sldId id="288" r:id="rId16"/>
    <p:sldId id="289" r:id="rId17"/>
    <p:sldId id="290" r:id="rId18"/>
    <p:sldId id="291" r:id="rId19"/>
    <p:sldId id="267" r:id="rId20"/>
    <p:sldId id="269" r:id="rId21"/>
    <p:sldId id="270" r:id="rId22"/>
    <p:sldId id="271"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0DAEC"/>
    <a:srgbClr val="F2F9D1"/>
    <a:srgbClr val="F3ECE4"/>
    <a:srgbClr val="F7F5F6"/>
    <a:srgbClr val="F1E3D6"/>
    <a:srgbClr val="F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showGuides="1">
      <p:cViewPr varScale="1">
        <p:scale>
          <a:sx n="86" d="100"/>
          <a:sy n="86" d="100"/>
        </p:scale>
        <p:origin x="33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90092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Free Portrait Photo of an Adult Black Pug Stock Photo"/>
          <p:cNvPicPr>
            <a:picLocks noChangeAspect="1"/>
          </p:cNvPicPr>
          <p:nvPr/>
        </p:nvPicPr>
        <p:blipFill>
          <a:blip r:embed="rId1"/>
          <a:stretch>
            <a:fillRect/>
          </a:stretch>
        </p:blipFill>
        <p:spPr>
          <a:xfrm>
            <a:off x="3958" y="-1345"/>
            <a:ext cx="5197433" cy="6900274"/>
          </a:xfrm>
          <a:prstGeom prst="rect">
            <a:avLst/>
          </a:prstGeom>
        </p:spPr>
      </p:pic>
      <p:sp>
        <p:nvSpPr>
          <p:cNvPr id="7" name="TextBox 6"/>
          <p:cNvSpPr txBox="1"/>
          <p:nvPr/>
        </p:nvSpPr>
        <p:spPr>
          <a:xfrm>
            <a:off x="5209309" y="1963387"/>
            <a:ext cx="67610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7200" b="1" dirty="0">
                <a:latin typeface="Comic Sans MS" panose="030F0702030302020204"/>
              </a:rPr>
              <a:t>TINY   PAWS</a:t>
            </a:r>
            <a:endParaRPr lang="en-US" sz="7200" b="1" dirty="0">
              <a:latin typeface="Comic Sans MS" panose="030F0702030302020204"/>
              <a:ea typeface="Calibri" panose="020F0502020204030204"/>
              <a:cs typeface="Calibri" panose="020F0502020204030204"/>
            </a:endParaRPr>
          </a:p>
        </p:txBody>
      </p:sp>
      <p:pic>
        <p:nvPicPr>
          <p:cNvPr id="9" name="Picture 8" descr="A black paw print on a black background&#10;&#10;Description automatically generated"/>
          <p:cNvPicPr>
            <a:picLocks noChangeAspect="1"/>
          </p:cNvPicPr>
          <p:nvPr/>
        </p:nvPicPr>
        <p:blipFill>
          <a:blip r:embed="rId2"/>
          <a:stretch>
            <a:fillRect/>
          </a:stretch>
        </p:blipFill>
        <p:spPr>
          <a:xfrm>
            <a:off x="7940633" y="2195946"/>
            <a:ext cx="734292" cy="744188"/>
          </a:xfrm>
          <a:prstGeom prst="rect">
            <a:avLst/>
          </a:prstGeom>
        </p:spPr>
      </p:pic>
      <p:sp>
        <p:nvSpPr>
          <p:cNvPr id="10" name="TextBox 9"/>
          <p:cNvSpPr txBox="1"/>
          <p:nvPr/>
        </p:nvSpPr>
        <p:spPr>
          <a:xfrm>
            <a:off x="5215247" y="3342409"/>
            <a:ext cx="697922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1600" dirty="0">
                <a:latin typeface="Comic Sans MS" panose="030F0702030302020204"/>
                <a:ea typeface="Calibri" panose="020F0502020204030204"/>
                <a:cs typeface="Calibri" panose="020F0502020204030204"/>
              </a:rPr>
              <a:t>ANIKETH K                                                    </a:t>
            </a:r>
            <a:endParaRPr lang="en-US" sz="1600" dirty="0">
              <a:ea typeface="Calibri" panose="020F0502020204030204"/>
              <a:cs typeface="Calibri" panose="020F0502020204030204"/>
            </a:endParaRPr>
          </a:p>
          <a:p>
            <a:endParaRPr lang="en-GB" sz="1600" dirty="0">
              <a:latin typeface="Comic Sans MS" panose="030F0702030302020204"/>
              <a:ea typeface="Calibri" panose="020F0502020204030204"/>
              <a:cs typeface="Calibri" panose="020F0502020204030204"/>
            </a:endParaRPr>
          </a:p>
          <a:p>
            <a:r>
              <a:rPr lang="en-GB" sz="1600" dirty="0">
                <a:latin typeface="Comic Sans MS" panose="030F0702030302020204"/>
                <a:ea typeface="Calibri" panose="020F0502020204030204"/>
                <a:cs typeface="Calibri" panose="020F0502020204030204"/>
              </a:rPr>
              <a:t>KARTHIK R                                                     </a:t>
            </a:r>
            <a:endParaRPr lang="en-GB" sz="1600" dirty="0">
              <a:ea typeface="Calibri" panose="020F0502020204030204"/>
              <a:cs typeface="Calibri" panose="020F0502020204030204"/>
            </a:endParaRPr>
          </a:p>
          <a:p>
            <a:endParaRPr lang="en-GB" sz="1600" dirty="0">
              <a:latin typeface="Comic Sans MS" panose="030F0702030302020204"/>
              <a:ea typeface="Calibri" panose="020F0502020204030204"/>
              <a:cs typeface="Calibri" panose="020F0502020204030204"/>
            </a:endParaRPr>
          </a:p>
          <a:p>
            <a:r>
              <a:rPr lang="en-GB" sz="1600" dirty="0">
                <a:latin typeface="Comic Sans MS" panose="030F0702030302020204"/>
                <a:ea typeface="Calibri" panose="020F0502020204030204"/>
                <a:cs typeface="Calibri" panose="020F0502020204030204"/>
              </a:rPr>
              <a:t>K SREE HARSHA                                            </a:t>
            </a:r>
            <a:endParaRPr lang="en-GB" sz="1600" dirty="0">
              <a:ea typeface="Calibri" panose="020F0502020204030204"/>
              <a:cs typeface="Calibri" panose="020F0502020204030204"/>
            </a:endParaRPr>
          </a:p>
          <a:p>
            <a:endParaRPr lang="en-GB" sz="1600" dirty="0">
              <a:latin typeface="Comic Sans MS" panose="030F0702030302020204"/>
              <a:ea typeface="Calibri" panose="020F0502020204030204"/>
              <a:cs typeface="Calibri" panose="020F0502020204030204"/>
            </a:endParaRPr>
          </a:p>
          <a:p>
            <a:r>
              <a:rPr lang="en-GB" sz="1600" dirty="0">
                <a:latin typeface="Comic Sans MS" panose="030F0702030302020204"/>
                <a:ea typeface="Calibri" panose="020F0502020204030204"/>
                <a:cs typeface="Calibri" panose="020F0502020204030204"/>
              </a:rPr>
              <a:t>KUSHAL S</a:t>
            </a:r>
            <a:endParaRPr lang="en-GB" sz="1600" dirty="0">
              <a:latin typeface="Comic Sans MS" panose="030F0702030302020204"/>
              <a:ea typeface="Calibri" panose="020F0502020204030204"/>
              <a:cs typeface="Calibri" panose="020F0502020204030204"/>
            </a:endParaRPr>
          </a:p>
          <a:p>
            <a:endParaRPr lang="en-GB" sz="1600" dirty="0">
              <a:latin typeface="Comic Sans MS" panose="030F0702030302020204"/>
              <a:ea typeface="Calibri" panose="020F0502020204030204"/>
              <a:cs typeface="Calibri" panose="020F0502020204030204"/>
            </a:endParaRPr>
          </a:p>
          <a:p>
            <a:r>
              <a:rPr lang="en-GB" sz="1600" dirty="0">
                <a:latin typeface="Comic Sans MS" panose="030F0702030302020204"/>
                <a:ea typeface="Calibri" panose="020F0502020204030204"/>
                <a:cs typeface="Calibri" panose="020F0502020204030204"/>
              </a:rPr>
              <a:t>RAINA ELFREDA REGO</a:t>
            </a:r>
            <a:endParaRPr lang="en-GB" sz="1600" dirty="0">
              <a:latin typeface="Comic Sans MS" panose="030F0702030302020204"/>
              <a:ea typeface="Calibri" panose="020F0502020204030204"/>
              <a:cs typeface="Calibri" panose="020F0502020204030204"/>
            </a:endParaRPr>
          </a:p>
          <a:p>
            <a:endParaRPr lang="en-GB" dirty="0">
              <a:ea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a:grpSpLocks noGrp="1" noRot="1" noChangeAspect="1" noMove="1" noResize="1" noUngrp="1"/>
          </p:cNvGrpSpPr>
          <p:nvPr/>
        </p:nvGrpSpPr>
        <p:grpSpPr>
          <a:xfrm flipH="1">
            <a:off x="10964637" y="2358"/>
            <a:ext cx="1876653"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0262" y="643467"/>
            <a:ext cx="5910023" cy="557106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610590" y="1113311"/>
            <a:ext cx="5002480" cy="120032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3600" b="1" dirty="0">
                <a:latin typeface="Lucida Sans" panose="020B0602030504020204"/>
                <a:ea typeface="Calibri" panose="020F0502020204030204"/>
                <a:cs typeface="Calibri" panose="020F0502020204030204"/>
              </a:rPr>
              <a:t>     TECHNOLOGY/</a:t>
            </a:r>
            <a:endParaRPr lang="en-GB" sz="3600" b="1" dirty="0">
              <a:latin typeface="Lucida Sans" panose="020B0602030504020204"/>
              <a:ea typeface="Calibri" panose="020F0502020204030204"/>
              <a:cs typeface="Calibri" panose="020F0502020204030204"/>
            </a:endParaRPr>
          </a:p>
          <a:p>
            <a:r>
              <a:rPr lang="en-GB" sz="3600" b="1" dirty="0">
                <a:latin typeface="Lucida Sans" panose="020B0602030504020204"/>
                <a:ea typeface="Calibri" panose="020F0502020204030204"/>
                <a:cs typeface="Calibri" panose="020F0502020204030204"/>
              </a:rPr>
              <a:t>      INNOVATION</a:t>
            </a:r>
            <a:endParaRPr lang="en-GB" sz="3600" b="1" dirty="0">
              <a:latin typeface="Lucida Sans" panose="020B0602030504020204"/>
              <a:ea typeface="Calibri" panose="020F0502020204030204"/>
              <a:cs typeface="Calibri" panose="020F0502020204030204"/>
            </a:endParaRPr>
          </a:p>
        </p:txBody>
      </p:sp>
      <p:sp>
        <p:nvSpPr>
          <p:cNvPr id="8" name="TextBox 7"/>
          <p:cNvSpPr txBox="1"/>
          <p:nvPr/>
        </p:nvSpPr>
        <p:spPr>
          <a:xfrm>
            <a:off x="1672441" y="2310740"/>
            <a:ext cx="493568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1600" dirty="0">
                <a:latin typeface="Arial" panose="020B0604020202020204"/>
                <a:ea typeface="Calibri" panose="020F0502020204030204"/>
                <a:cs typeface="Arial" panose="020B0604020202020204"/>
              </a:rPr>
              <a:t>Machine Learning</a:t>
            </a: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US" sz="1600" dirty="0">
                <a:latin typeface="Arial" panose="020B0604020202020204"/>
                <a:ea typeface="Calibri" panose="020F0502020204030204"/>
                <a:cs typeface="Arial" panose="020B0604020202020204"/>
              </a:rPr>
              <a:t>Machine Learning (ML) can significantly enhance the user experience of a website by providing personalized and adaptive features.</a:t>
            </a:r>
            <a:endParaRPr lang="en-US"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US" sz="1600" dirty="0">
                <a:latin typeface="Arial" panose="020B0604020202020204"/>
                <a:ea typeface="Calibri" panose="020F0502020204030204"/>
                <a:cs typeface="Arial" panose="020B0604020202020204"/>
              </a:rPr>
              <a:t>Suggest products, services, or content based on the user's preferences and past behavior.</a:t>
            </a:r>
            <a:endParaRPr lang="en-US" sz="1600" dirty="0">
              <a:latin typeface="Arial" panose="020B0604020202020204"/>
              <a:ea typeface="Calibri" panose="020F0502020204030204"/>
              <a:cs typeface="Arial" panose="020B0604020202020204"/>
            </a:endParaRPr>
          </a:p>
          <a:p>
            <a:r>
              <a:rPr lang="en-US" sz="1600" dirty="0">
                <a:latin typeface="Arial" panose="020B0604020202020204"/>
                <a:ea typeface="Calibri" panose="020F0502020204030204"/>
                <a:cs typeface="Arial" panose="020B0604020202020204"/>
              </a:rPr>
              <a:t>MongoDB</a:t>
            </a:r>
            <a:endParaRPr lang="en-US"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US" sz="1600" dirty="0">
                <a:latin typeface="Arial" panose="020B0604020202020204" pitchFamily="34" charset="0"/>
                <a:cs typeface="Arial" panose="020B0604020202020204" pitchFamily="34" charset="0"/>
              </a:rPr>
              <a:t>MongoDB's document-oriented structure and indexing capabilities make read and write operations efficient leading to quicker response times when retrieving data from the database</a:t>
            </a:r>
            <a:endParaRPr lang="en-US" sz="1600" dirty="0">
              <a:latin typeface="Arial" panose="020B0604020202020204" pitchFamily="34" charset="0"/>
              <a:cs typeface="Arial" panose="020B0604020202020204" pitchFamily="34" charset="0"/>
            </a:endParaRPr>
          </a:p>
          <a:p>
            <a:pPr marL="285750" indent="-285750">
              <a:buFont typeface="Arial" panose="020B0604020202020204"/>
              <a:buChar char="•"/>
            </a:pPr>
            <a:r>
              <a:rPr lang="en-US" sz="1600" dirty="0">
                <a:latin typeface="Arial" panose="020B0604020202020204" pitchFamily="34" charset="0"/>
                <a:ea typeface="Calibri" panose="020F0502020204030204"/>
                <a:cs typeface="Arial" panose="020B0604020202020204" pitchFamily="34" charset="0"/>
              </a:rPr>
              <a:t>This scalability ensures that as the user base of a website grows, the performance remains optimal, resulting in a smoother and faster user experience</a:t>
            </a:r>
            <a:endParaRPr lang="en-GB" sz="1600" dirty="0">
              <a:latin typeface="Arial" panose="020B0604020202020204" pitchFamily="34" charset="0"/>
              <a:ea typeface="Calibri" panose="020F0502020204030204"/>
              <a:cs typeface="Arial" panose="020B0604020202020204" pitchFamily="34" charset="0"/>
            </a:endParaRPr>
          </a:p>
        </p:txBody>
      </p:sp>
      <p:pic>
        <p:nvPicPr>
          <p:cNvPr id="3074" name="Picture 2" descr="Cat vertical featuring cat, face, and eyes | Cats, Animals, Vertic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32136" y="643467"/>
            <a:ext cx="3814031" cy="5566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a:grpSpLocks noGrp="1" noRot="1" noChangeAspect="1" noMove="1" noResize="1" noUngrp="1"/>
          </p:cNvGrpSpPr>
          <p:nvPr/>
        </p:nvGrpSpPr>
        <p:grpSpPr>
          <a:xfrm flipH="1">
            <a:off x="10964637" y="2358"/>
            <a:ext cx="1876653"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Black and White Tabby Cat Leaning on Brown Wooden Surface Beside Sea Stock Photo"/>
          <p:cNvPicPr>
            <a:picLocks noChangeAspect="1"/>
          </p:cNvPicPr>
          <p:nvPr/>
        </p:nvPicPr>
        <p:blipFill>
          <a:blip r:embed="rId1"/>
          <a:stretch>
            <a:fillRect/>
          </a:stretch>
        </p:blipFill>
        <p:spPr>
          <a:xfrm>
            <a:off x="1152576" y="643467"/>
            <a:ext cx="3525296" cy="5570629"/>
          </a:xfrm>
          <a:prstGeom prst="rect">
            <a:avLst/>
          </a:prstGeom>
        </p:spPr>
      </p:pic>
      <p:sp>
        <p:nvSpPr>
          <p:cNvPr id="5" name="Rectangle 4"/>
          <p:cNvSpPr/>
          <p:nvPr/>
        </p:nvSpPr>
        <p:spPr>
          <a:xfrm>
            <a:off x="4719044" y="656099"/>
            <a:ext cx="6359963" cy="555843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844979" y="965915"/>
            <a:ext cx="6042233"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3600" b="1" dirty="0">
                <a:latin typeface="Lucida Sans" panose="020B0602030504020204"/>
              </a:rPr>
              <a:t>        COMPETITIORS</a:t>
            </a:r>
            <a:endParaRPr lang="en-GB" sz="3600" b="1" dirty="0">
              <a:latin typeface="Lucida Sans" panose="020B0602030504020204"/>
            </a:endParaRPr>
          </a:p>
        </p:txBody>
      </p:sp>
      <p:sp>
        <p:nvSpPr>
          <p:cNvPr id="7" name="TextBox 6"/>
          <p:cNvSpPr txBox="1"/>
          <p:nvPr/>
        </p:nvSpPr>
        <p:spPr>
          <a:xfrm>
            <a:off x="4878778" y="2521033"/>
            <a:ext cx="603662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GB" sz="1600" b="1" dirty="0">
                <a:latin typeface="Arial" panose="020B0604020202020204"/>
                <a:ea typeface="Calibri" panose="020F0502020204030204"/>
                <a:cs typeface="Arial" panose="020B0604020202020204"/>
              </a:rPr>
              <a:t>heads up for tail</a:t>
            </a:r>
            <a:r>
              <a:rPr lang="en-GB" sz="2000" dirty="0">
                <a:ea typeface="Calibri" panose="020F0502020204030204"/>
                <a:cs typeface="Calibri" panose="020F0502020204030204"/>
              </a:rPr>
              <a:t> :</a:t>
            </a:r>
            <a:r>
              <a:rPr lang="en-GB" sz="2000" dirty="0">
                <a:ea typeface="+mn-lt"/>
                <a:cs typeface="+mn-lt"/>
              </a:rPr>
              <a:t>I</a:t>
            </a:r>
            <a:r>
              <a:rPr lang="en-GB" sz="1600" dirty="0">
                <a:ea typeface="+mn-lt"/>
                <a:cs typeface="+mn-lt"/>
              </a:rPr>
              <a:t>s a private label and multi-brand retailer of pet products (dogs and cats) such as apparel, beds, toys, food, grooming and other accessories. Users can browse through various types of products and search by brand and place an online order for door delivery.</a:t>
            </a:r>
            <a:endParaRPr lang="en-GB" sz="1600" dirty="0">
              <a:ea typeface="+mn-lt"/>
              <a:cs typeface="+mn-lt"/>
            </a:endParaRPr>
          </a:p>
          <a:p>
            <a:pPr marL="285750" indent="-285750">
              <a:buFont typeface="Arial" panose="020B0604020202020204"/>
              <a:buChar char="•"/>
            </a:pPr>
            <a:endParaRPr lang="en-GB" sz="1200" dirty="0">
              <a:latin typeface="Arial" panose="020B0604020202020204"/>
              <a:ea typeface="Calibri" panose="020F0502020204030204"/>
              <a:cs typeface="Arial" panose="020B0604020202020204"/>
            </a:endParaRPr>
          </a:p>
          <a:p>
            <a:pPr marL="285750" indent="-285750">
              <a:buFont typeface="Arial" panose="020B0604020202020204"/>
              <a:buChar char="•"/>
            </a:pPr>
            <a:r>
              <a:rPr lang="en-GB" b="1" dirty="0">
                <a:latin typeface="Arial" panose="020B0604020202020204"/>
                <a:ea typeface="Calibri" panose="020F0502020204030204"/>
                <a:cs typeface="Arial" panose="020B0604020202020204"/>
              </a:rPr>
              <a:t>Rover</a:t>
            </a:r>
            <a:r>
              <a:rPr lang="en-GB" dirty="0">
                <a:latin typeface="Arial" panose="020B0604020202020204"/>
                <a:ea typeface="Calibri" panose="020F0502020204030204"/>
                <a:cs typeface="Arial" panose="020B0604020202020204"/>
              </a:rPr>
              <a:t> :</a:t>
            </a:r>
            <a:r>
              <a:rPr lang="en-GB" dirty="0">
                <a:ea typeface="+mn-lt"/>
                <a:cs typeface="+mn-lt"/>
              </a:rPr>
              <a:t>Rover is a website that connects pet owners with pet sitters, boarders and dog walkers. Pet carers create profiles advertising their services, then pet owners send messages to book the services they require.</a:t>
            </a:r>
            <a:endParaRPr lang="en-GB" dirty="0">
              <a:ea typeface="Calibri" panose="020F0502020204030204"/>
              <a:cs typeface="Calibri" panose="020F0502020204030204"/>
            </a:endParaRPr>
          </a:p>
        </p:txBody>
      </p:sp>
      <p:pic>
        <p:nvPicPr>
          <p:cNvPr id="2" name="Picture 1" descr="Free Orange Tabby Cat on Back of Window Curtain Stock Photo"/>
          <p:cNvPicPr>
            <a:picLocks noChangeAspect="1"/>
          </p:cNvPicPr>
          <p:nvPr/>
        </p:nvPicPr>
        <p:blipFill>
          <a:blip r:embed="rId2"/>
          <a:stretch>
            <a:fillRect/>
          </a:stretch>
        </p:blipFill>
        <p:spPr>
          <a:xfrm>
            <a:off x="1151906" y="659081"/>
            <a:ext cx="3524992" cy="55695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80560" y="2820598"/>
            <a:ext cx="9386454" cy="92333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5400" b="1" dirty="0">
                <a:latin typeface="Lucida Sans" panose="020B0602030504020204"/>
                <a:ea typeface="Calibri" panose="020F0502020204030204"/>
                <a:cs typeface="Calibri" panose="020F0502020204030204"/>
              </a:rPr>
              <a:t>         </a:t>
            </a:r>
            <a:r>
              <a:rPr lang="en-GB" sz="3600" b="1" dirty="0">
                <a:latin typeface="Lucida Sans" panose="020B0602030504020204"/>
                <a:ea typeface="Calibri" panose="020F0502020204030204"/>
                <a:cs typeface="Calibri" panose="020F0502020204030204"/>
              </a:rPr>
              <a:t>WEBSITE RUN-THROUGH</a:t>
            </a:r>
            <a:endParaRPr lang="en-GB" sz="3600" b="1" dirty="0">
              <a:latin typeface="Lucida Sans" panose="020B0602030504020204"/>
              <a:ea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1810" y="2189408"/>
            <a:ext cx="9386454" cy="147637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5400" b="1" dirty="0">
                <a:latin typeface="Lucida Sans" panose="020B0602030504020204"/>
                <a:ea typeface="Calibri" panose="020F0502020204030204"/>
                <a:cs typeface="Calibri" panose="020F0502020204030204"/>
              </a:rPr>
              <a:t>         </a:t>
            </a:r>
            <a:r>
              <a:rPr lang="en-IN" altLang="en-GB" sz="3600" b="1" dirty="0">
                <a:latin typeface="Lucida Sans" panose="020B0602030504020204"/>
                <a:ea typeface="Calibri" panose="020F0502020204030204"/>
                <a:cs typeface="Calibri" panose="020F0502020204030204"/>
              </a:rPr>
              <a:t>Recommendation Algorithm</a:t>
            </a:r>
            <a:r>
              <a:rPr lang="en-GB" sz="3600" b="1" dirty="0">
                <a:latin typeface="Lucida Sans" panose="020B0602030504020204"/>
                <a:ea typeface="Calibri" panose="020F0502020204030204"/>
                <a:cs typeface="Calibri" panose="020F0502020204030204"/>
              </a:rPr>
              <a:t> </a:t>
            </a:r>
            <a:r>
              <a:rPr lang="en-IN" altLang="en-GB" sz="3600" b="1" dirty="0">
                <a:latin typeface="Lucida Sans" panose="020B0602030504020204"/>
                <a:ea typeface="Calibri" panose="020F0502020204030204"/>
                <a:cs typeface="Calibri" panose="020F0502020204030204"/>
              </a:rPr>
              <a:t>   			</a:t>
            </a:r>
            <a:r>
              <a:rPr lang="en-GB" sz="3600" b="1" dirty="0">
                <a:latin typeface="Lucida Sans" panose="020B0602030504020204"/>
                <a:ea typeface="Calibri" panose="020F0502020204030204"/>
                <a:cs typeface="Calibri" panose="020F0502020204030204"/>
              </a:rPr>
              <a:t>RUN-THROUGH</a:t>
            </a:r>
            <a:endParaRPr lang="en-GB" sz="3600" b="1" dirty="0">
              <a:latin typeface="Lucida Sans" panose="020B0602030504020204"/>
              <a:ea typeface="Calibri" panose="020F0502020204030204"/>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37210" y="0"/>
            <a:ext cx="13266420" cy="6393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46685" y="80010"/>
            <a:ext cx="12338050" cy="6778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635" y="-157480"/>
            <a:ext cx="12192000" cy="7173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0" y="-71120"/>
            <a:ext cx="12192000" cy="69996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80560" y="2820598"/>
            <a:ext cx="9386454" cy="92333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5400" b="1" dirty="0">
                <a:latin typeface="Lucida Sans" panose="020B0602030504020204"/>
                <a:ea typeface="Calibri" panose="020F0502020204030204"/>
                <a:cs typeface="Calibri" panose="020F0502020204030204"/>
              </a:rPr>
              <a:t>          </a:t>
            </a:r>
            <a:r>
              <a:rPr lang="en-GB" sz="3600" b="1" dirty="0">
                <a:latin typeface="Lucida Sans" panose="020B0602030504020204"/>
                <a:ea typeface="Calibri" panose="020F0502020204030204"/>
                <a:cs typeface="Calibri" panose="020F0502020204030204"/>
              </a:rPr>
              <a:t>APP SCREENSHOTS</a:t>
            </a:r>
            <a:endParaRPr lang="en-GB" sz="3600" b="1" dirty="0">
              <a:latin typeface="Lucida Sans" panose="020B0602030504020204"/>
              <a:ea typeface="Calibri" panose="020F0502020204030204"/>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phone&#10;&#10;Description automatically generated"/>
          <p:cNvPicPr>
            <a:picLocks noChangeAspect="1"/>
          </p:cNvPicPr>
          <p:nvPr/>
        </p:nvPicPr>
        <p:blipFill>
          <a:blip r:embed="rId1"/>
          <a:stretch>
            <a:fillRect/>
          </a:stretch>
        </p:blipFill>
        <p:spPr>
          <a:xfrm>
            <a:off x="1172841" y="965199"/>
            <a:ext cx="2463800" cy="4927601"/>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login screen&#10;&#10;Description automatically generated"/>
          <p:cNvPicPr>
            <a:picLocks noChangeAspect="1"/>
          </p:cNvPicPr>
          <p:nvPr/>
        </p:nvPicPr>
        <p:blipFill>
          <a:blip r:embed="rId2"/>
          <a:stretch>
            <a:fillRect/>
          </a:stretch>
        </p:blipFill>
        <p:spPr>
          <a:xfrm>
            <a:off x="4775912" y="965199"/>
            <a:ext cx="2624488" cy="4928616"/>
          </a:xfrm>
          <a:prstGeom prst="rect">
            <a:avLst/>
          </a:prstGeom>
        </p:spPr>
      </p:pic>
      <p:sp>
        <p:nvSpPr>
          <p:cNvPr id="15" name="Rectangle 14"/>
          <p:cNvSpPr>
            <a:spLocks noGrp="1" noRot="1" noChangeAspect="1" noMove="1" noResize="1" noEditPoints="1" noAdjustHandles="1" noChangeArrowheads="1" noChangeShapeType="1" noTextEdit="1"/>
          </p:cNvSpPr>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phone&#10;&#10;Description automatically generated"/>
          <p:cNvPicPr>
            <a:picLocks noChangeAspect="1"/>
          </p:cNvPicPr>
          <p:nvPr/>
        </p:nvPicPr>
        <p:blipFill>
          <a:blip r:embed="rId3"/>
          <a:stretch>
            <a:fillRect/>
          </a:stretch>
        </p:blipFill>
        <p:spPr>
          <a:xfrm>
            <a:off x="8447509" y="965199"/>
            <a:ext cx="2673223" cy="49276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a:grpSpLocks noGrp="1" noRot="1" noChangeAspect="1" noMove="1" noResize="1" noUngrp="1"/>
          </p:cNvGrpSpPr>
          <p:nvPr/>
        </p:nvGrpSpPr>
        <p:grpSpPr>
          <a:xfrm flipH="1">
            <a:off x="10964637" y="2358"/>
            <a:ext cx="1876653"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Winking Black and Brown Puppy Stock Photo"/>
          <p:cNvPicPr>
            <a:picLocks noChangeAspect="1"/>
          </p:cNvPicPr>
          <p:nvPr/>
        </p:nvPicPr>
        <p:blipFill>
          <a:blip r:embed="rId1"/>
          <a:stretch>
            <a:fillRect/>
          </a:stretch>
        </p:blipFill>
        <p:spPr>
          <a:xfrm>
            <a:off x="7106328" y="643467"/>
            <a:ext cx="3935852" cy="5564305"/>
          </a:xfrm>
          <a:prstGeom prst="rect">
            <a:avLst/>
          </a:prstGeom>
        </p:spPr>
      </p:pic>
      <p:sp>
        <p:nvSpPr>
          <p:cNvPr id="5" name="Rectangle 4"/>
          <p:cNvSpPr/>
          <p:nvPr/>
        </p:nvSpPr>
        <p:spPr>
          <a:xfrm>
            <a:off x="1149819" y="645422"/>
            <a:ext cx="5926440" cy="5569110"/>
          </a:xfrm>
          <a:prstGeom prst="rect">
            <a:avLst/>
          </a:prstGeom>
          <a:solidFill>
            <a:srgbClr val="F3EC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1610590" y="1113311"/>
            <a:ext cx="5002480" cy="120032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GB" sz="3600" b="1" dirty="0">
                <a:latin typeface="Lucida Sans" panose="020B0602030504020204"/>
                <a:ea typeface="Calibri" panose="020F0502020204030204"/>
                <a:cs typeface="Calibri" panose="020F0502020204030204"/>
              </a:rPr>
              <a:t>         PROBLEM </a:t>
            </a:r>
            <a:endParaRPr lang="en-GB" sz="3600" b="1" dirty="0">
              <a:latin typeface="Lucida Sans" panose="020B0602030504020204"/>
              <a:ea typeface="Calibri" panose="020F0502020204030204"/>
              <a:cs typeface="Calibri" panose="020F0502020204030204"/>
            </a:endParaRPr>
          </a:p>
          <a:p>
            <a:pPr algn="l"/>
            <a:r>
              <a:rPr lang="en-GB" sz="3600" b="1" dirty="0">
                <a:latin typeface="Lucida Sans" panose="020B0602030504020204"/>
                <a:ea typeface="Calibri" panose="020F0502020204030204"/>
                <a:cs typeface="Calibri" panose="020F0502020204030204"/>
              </a:rPr>
              <a:t>       STATEMENT</a:t>
            </a:r>
            <a:endParaRPr lang="en-GB" sz="3600" b="1" dirty="0">
              <a:latin typeface="Lucida Sans" panose="020B0602030504020204"/>
              <a:ea typeface="Calibri" panose="020F0502020204030204"/>
              <a:cs typeface="Calibri" panose="020F0502020204030204"/>
            </a:endParaRPr>
          </a:p>
        </p:txBody>
      </p:sp>
      <p:sp>
        <p:nvSpPr>
          <p:cNvPr id="3" name="TextBox 2"/>
          <p:cNvSpPr txBox="1"/>
          <p:nvPr/>
        </p:nvSpPr>
        <p:spPr>
          <a:xfrm>
            <a:off x="1625434" y="2781529"/>
            <a:ext cx="497279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ea typeface="Calibri" panose="020F0502020204030204"/>
                <a:cs typeface="Calibri" panose="020F0502020204030204"/>
              </a:rPr>
              <a:t>The existing landscape of pet care applications is characterized by fragmentation, with each app specializing in a specific aspect of pet ownership. This scattered approach creates significant inconveniences for pet owners who are seeking a unified solution for their diverse pet-related needs</a:t>
            </a:r>
            <a:r>
              <a:rPr lang="en-US" dirty="0">
                <a:ea typeface="Calibri" panose="020F0502020204030204"/>
                <a:cs typeface="Calibri" panose="020F0502020204030204"/>
              </a:rPr>
              <a:t>. </a:t>
            </a:r>
            <a:endParaRPr lang="en-US" dirty="0">
              <a:ea typeface="Calibri" panose="020F0502020204030204"/>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phone&#10;&#10;Description automatically generated"/>
          <p:cNvPicPr>
            <a:picLocks noChangeAspect="1"/>
          </p:cNvPicPr>
          <p:nvPr/>
        </p:nvPicPr>
        <p:blipFill>
          <a:blip r:embed="rId1"/>
          <a:stretch>
            <a:fillRect/>
          </a:stretch>
        </p:blipFill>
        <p:spPr>
          <a:xfrm>
            <a:off x="1209798" y="965199"/>
            <a:ext cx="2389886" cy="4927601"/>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phone&#10;&#10;Description automatically generated"/>
          <p:cNvPicPr>
            <a:picLocks noChangeAspect="1"/>
          </p:cNvPicPr>
          <p:nvPr/>
        </p:nvPicPr>
        <p:blipFill>
          <a:blip r:embed="rId2"/>
          <a:stretch>
            <a:fillRect/>
          </a:stretch>
        </p:blipFill>
        <p:spPr>
          <a:xfrm>
            <a:off x="4849841" y="965199"/>
            <a:ext cx="2476630" cy="4928616"/>
          </a:xfrm>
          <a:prstGeom prst="rect">
            <a:avLst/>
          </a:prstGeom>
        </p:spPr>
      </p:pic>
      <p:sp>
        <p:nvSpPr>
          <p:cNvPr id="15" name="Rectangle 14"/>
          <p:cNvSpPr>
            <a:spLocks noGrp="1" noRot="1" noChangeAspect="1" noMove="1" noResize="1" noEditPoints="1" noAdjustHandles="1" noChangeArrowheads="1" noChangeShapeType="1" noTextEdit="1"/>
          </p:cNvSpPr>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p:cNvPicPr>
            <a:picLocks noChangeAspect="1"/>
          </p:cNvPicPr>
          <p:nvPr/>
        </p:nvPicPr>
        <p:blipFill>
          <a:blip r:embed="rId3"/>
          <a:stretch>
            <a:fillRect/>
          </a:stretch>
        </p:blipFill>
        <p:spPr>
          <a:xfrm>
            <a:off x="8539902" y="965199"/>
            <a:ext cx="2488437" cy="49276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Free Thank You Lettering on White Surface Stock Photo"/>
          <p:cNvPicPr>
            <a:picLocks noChangeAspect="1"/>
          </p:cNvPicPr>
          <p:nvPr/>
        </p:nvPicPr>
        <p:blipFill rotWithShape="1">
          <a:blip r:embed="rId1"/>
          <a:srcRect t="10862" b="4884"/>
          <a:stretch>
            <a:fillRect/>
          </a:stretch>
        </p:blipFill>
        <p:spPr>
          <a:xfrm>
            <a:off x="20" y="1282"/>
            <a:ext cx="12191980" cy="68567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a:grpSpLocks noGrp="1" noRot="1" noChangeAspect="1" noMove="1" noResize="1" noUngrp="1"/>
          </p:cNvGrpSpPr>
          <p:nvPr/>
        </p:nvGrpSpPr>
        <p:grpSpPr>
          <a:xfrm flipH="1">
            <a:off x="10964637" y="2358"/>
            <a:ext cx="1876653"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Photo of Brown and White Boston Terrier Puppy Sitting on Grass Stock Photo"/>
          <p:cNvPicPr>
            <a:picLocks noChangeAspect="1"/>
          </p:cNvPicPr>
          <p:nvPr/>
        </p:nvPicPr>
        <p:blipFill>
          <a:blip r:embed="rId1"/>
          <a:stretch>
            <a:fillRect/>
          </a:stretch>
        </p:blipFill>
        <p:spPr>
          <a:xfrm>
            <a:off x="7120301" y="645651"/>
            <a:ext cx="3911436" cy="5549313"/>
          </a:xfrm>
          <a:prstGeom prst="rect">
            <a:avLst/>
          </a:prstGeom>
        </p:spPr>
      </p:pic>
      <p:sp>
        <p:nvSpPr>
          <p:cNvPr id="5" name="Rectangle 4"/>
          <p:cNvSpPr/>
          <p:nvPr/>
        </p:nvSpPr>
        <p:spPr>
          <a:xfrm>
            <a:off x="1160262" y="643467"/>
            <a:ext cx="5910023" cy="557106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610590" y="1113311"/>
            <a:ext cx="5002480" cy="120032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3600" b="1" dirty="0">
                <a:latin typeface="Lucida Sans" panose="020B0602030504020204"/>
                <a:ea typeface="Calibri" panose="020F0502020204030204"/>
                <a:cs typeface="Calibri" panose="020F0502020204030204"/>
              </a:rPr>
              <a:t>        SOLUTION</a:t>
            </a:r>
            <a:endParaRPr lang="en-GB" sz="3600" b="1" dirty="0">
              <a:latin typeface="Lucida Sans" panose="020B0602030504020204"/>
              <a:ea typeface="Calibri" panose="020F0502020204030204"/>
              <a:cs typeface="Calibri" panose="020F0502020204030204"/>
            </a:endParaRPr>
          </a:p>
          <a:p>
            <a:r>
              <a:rPr lang="en-GB" sz="3600" b="1" dirty="0">
                <a:latin typeface="Lucida Sans" panose="020B0602030504020204"/>
                <a:ea typeface="Calibri" panose="020F0502020204030204"/>
                <a:cs typeface="Calibri" panose="020F0502020204030204"/>
              </a:rPr>
              <a:t>        OVERVIEW</a:t>
            </a:r>
            <a:endParaRPr lang="en-GB" sz="3600" b="1" dirty="0">
              <a:latin typeface="Lucida Sans" panose="020B0602030504020204"/>
              <a:ea typeface="Calibri" panose="020F0502020204030204"/>
              <a:cs typeface="Calibri" panose="020F0502020204030204"/>
            </a:endParaRPr>
          </a:p>
        </p:txBody>
      </p:sp>
      <p:sp>
        <p:nvSpPr>
          <p:cNvPr id="8" name="TextBox 7"/>
          <p:cNvSpPr txBox="1"/>
          <p:nvPr/>
        </p:nvSpPr>
        <p:spPr>
          <a:xfrm>
            <a:off x="1643989" y="2586599"/>
            <a:ext cx="493568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GB" sz="1600" dirty="0">
                <a:latin typeface="Arial" panose="020B0604020202020204"/>
                <a:ea typeface="Calibri" panose="020F0502020204030204"/>
                <a:cs typeface="Arial" panose="020B0604020202020204"/>
              </a:rPr>
              <a:t>Tiny paws provides all the services and features required for a pet owner under one simplified application and website which is currently scattered over various platforms.</a:t>
            </a:r>
            <a:endParaRPr lang="en-US" sz="1600" dirty="0">
              <a:ea typeface="Calibri" panose="020F0502020204030204"/>
              <a:cs typeface="Calibri" panose="020F0502020204030204"/>
            </a:endParaRPr>
          </a:p>
          <a:p>
            <a:pPr marL="285750" indent="-285750">
              <a:buFont typeface="Arial" panose="020B0604020202020204"/>
              <a:buChar char="•"/>
            </a:pP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GB" sz="1600" dirty="0">
                <a:latin typeface="Arial" panose="020B0604020202020204"/>
                <a:ea typeface="Calibri" panose="020F0502020204030204"/>
                <a:cs typeface="Arial" panose="020B0604020202020204"/>
              </a:rPr>
              <a:t>This innovative platform uses recommendation algorithm done using ai and ml for boost in the store sales.</a:t>
            </a: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GB" sz="1600" dirty="0">
                <a:latin typeface="Arial" panose="020B0604020202020204"/>
                <a:ea typeface="Calibri" panose="020F0502020204030204"/>
                <a:cs typeface="Arial" panose="020B0604020202020204"/>
              </a:rPr>
              <a:t>Plans of introducing the document storage facilities makes it more easier and future proof for pet owners </a:t>
            </a:r>
            <a:endParaRPr lang="en-GB" sz="1600" dirty="0">
              <a:latin typeface="Arial" panose="020B0604020202020204"/>
              <a:ea typeface="Calibri" panose="020F0502020204030204"/>
              <a:cs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a:grpSpLocks noGrp="1" noRot="1" noChangeAspect="1" noMove="1" noResize="1" noUngrp="1"/>
          </p:cNvGrpSpPr>
          <p:nvPr/>
        </p:nvGrpSpPr>
        <p:grpSpPr>
          <a:xfrm flipH="1">
            <a:off x="10964637" y="2358"/>
            <a:ext cx="1876653"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49819" y="645422"/>
            <a:ext cx="5926440" cy="556911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1610590" y="1113311"/>
            <a:ext cx="5002480"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GB" sz="3600" b="1" dirty="0">
                <a:latin typeface="Lucida Sans" panose="020B0602030504020204"/>
                <a:ea typeface="Calibri" panose="020F0502020204030204"/>
                <a:cs typeface="Calibri" panose="020F0502020204030204"/>
              </a:rPr>
              <a:t>      DESCRIPTION</a:t>
            </a:r>
            <a:endParaRPr lang="en-GB" sz="3600" b="1" dirty="0">
              <a:latin typeface="Lucida Sans" panose="020B0602030504020204"/>
              <a:ea typeface="Calibri" panose="020F0502020204030204"/>
              <a:cs typeface="Calibri" panose="020F0502020204030204"/>
            </a:endParaRPr>
          </a:p>
        </p:txBody>
      </p:sp>
      <p:sp>
        <p:nvSpPr>
          <p:cNvPr id="3" name="TextBox 2"/>
          <p:cNvSpPr txBox="1"/>
          <p:nvPr/>
        </p:nvSpPr>
        <p:spPr>
          <a:xfrm>
            <a:off x="1620487" y="2412175"/>
            <a:ext cx="4972792"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GB" sz="2000" dirty="0">
                <a:ea typeface="+mn-lt"/>
                <a:cs typeface="+mn-lt"/>
              </a:rPr>
              <a:t>Tiny paws Pvt Ltd is an innovative pet care platform that not only simplifies pet parenting but also transforms the pet care industry. We provide a comprehensive and user-friendly app that serves as a one-stop solution for all pet-related needs. </a:t>
            </a:r>
            <a:endParaRPr lang="en-US" sz="2000" dirty="0">
              <a:ea typeface="+mn-lt"/>
              <a:cs typeface="+mn-lt"/>
            </a:endParaRPr>
          </a:p>
          <a:p>
            <a:pPr marL="285750" indent="-285750">
              <a:buFont typeface="Arial" panose="020B0604020202020204"/>
              <a:buChar char="•"/>
            </a:pPr>
            <a:endParaRPr lang="en-GB" sz="2000" dirty="0">
              <a:ea typeface="+mn-lt"/>
              <a:cs typeface="+mn-lt"/>
            </a:endParaRPr>
          </a:p>
          <a:p>
            <a:pPr marL="285750" indent="-285750">
              <a:buFont typeface="Arial" panose="020B0604020202020204"/>
              <a:buChar char="•"/>
            </a:pPr>
            <a:r>
              <a:rPr lang="en-GB" sz="2000" dirty="0">
                <a:ea typeface="+mn-lt"/>
                <a:cs typeface="+mn-lt"/>
              </a:rPr>
              <a:t>This platform also provide an opportunity for non-pet owners to earn extra income by taking care of others pets and providing various services on demand.</a:t>
            </a:r>
            <a:r>
              <a:rPr lang="en-GB" dirty="0">
                <a:ea typeface="+mn-lt"/>
                <a:cs typeface="+mn-lt"/>
              </a:rPr>
              <a:t> </a:t>
            </a:r>
            <a:endParaRPr lang="en-US" dirty="0">
              <a:ea typeface="Calibri" panose="020F0502020204030204"/>
              <a:cs typeface="Calibri" panose="020F0502020204030204"/>
            </a:endParaRPr>
          </a:p>
        </p:txBody>
      </p:sp>
      <p:pic>
        <p:nvPicPr>
          <p:cNvPr id="15" name="Picture 14"/>
          <p:cNvPicPr>
            <a:picLocks noChangeAspect="1"/>
          </p:cNvPicPr>
          <p:nvPr/>
        </p:nvPicPr>
        <p:blipFill>
          <a:blip r:embed="rId1"/>
          <a:stretch>
            <a:fillRect/>
          </a:stretch>
        </p:blipFill>
        <p:spPr>
          <a:xfrm>
            <a:off x="7089954" y="644445"/>
            <a:ext cx="4014940" cy="5569110"/>
          </a:xfrm>
          <a:prstGeom prst="rect">
            <a:avLst/>
          </a:prstGeom>
        </p:spPr>
      </p:pic>
      <p:pic>
        <p:nvPicPr>
          <p:cNvPr id="4100" name="Picture 4" descr="Free Portrait of a golden retriever Stock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250" y="644446"/>
            <a:ext cx="4006644" cy="5569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a:grpSpLocks noGrp="1" noRot="1" noChangeAspect="1" noMove="1" noResize="1" noUngrp="1"/>
          </p:cNvGrpSpPr>
          <p:nvPr/>
        </p:nvGrpSpPr>
        <p:grpSpPr>
          <a:xfrm flipH="1">
            <a:off x="10964637" y="2358"/>
            <a:ext cx="1876653"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49819" y="645422"/>
            <a:ext cx="5926440" cy="556911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1610590" y="1113311"/>
            <a:ext cx="5002480" cy="92333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5400" b="1" dirty="0">
                <a:latin typeface="Lucida Sans" panose="020B0602030504020204"/>
                <a:ea typeface="Calibri" panose="020F0502020204030204"/>
                <a:cs typeface="Calibri" panose="020F0502020204030204"/>
              </a:rPr>
              <a:t>      </a:t>
            </a:r>
            <a:r>
              <a:rPr lang="en-GB" sz="3600" b="1" dirty="0">
                <a:latin typeface="Lucida Sans" panose="020B0602030504020204"/>
                <a:ea typeface="Calibri" panose="020F0502020204030204"/>
                <a:cs typeface="Calibri" panose="020F0502020204030204"/>
              </a:rPr>
              <a:t>SERVICES</a:t>
            </a:r>
            <a:endParaRPr lang="en-GB" sz="3600" b="1" dirty="0">
              <a:latin typeface="Lucida Sans" panose="020B0602030504020204"/>
              <a:ea typeface="Calibri" panose="020F0502020204030204"/>
              <a:cs typeface="Calibri" panose="020F0502020204030204"/>
            </a:endParaRPr>
          </a:p>
        </p:txBody>
      </p:sp>
      <p:sp>
        <p:nvSpPr>
          <p:cNvPr id="3" name="TextBox 2"/>
          <p:cNvSpPr txBox="1"/>
          <p:nvPr/>
        </p:nvSpPr>
        <p:spPr>
          <a:xfrm>
            <a:off x="1264227" y="2125188"/>
            <a:ext cx="570510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000" dirty="0">
                <a:ea typeface="Calibri" panose="020F0502020204030204"/>
                <a:cs typeface="Calibri" panose="020F0502020204030204"/>
              </a:rPr>
              <a:t>LOCAL SERVICE LOCATOR</a:t>
            </a:r>
            <a:endParaRPr lang="en-US" sz="2000" dirty="0">
              <a:ea typeface="Calibri" panose="020F0502020204030204"/>
              <a:cs typeface="Calibri" panose="020F0502020204030204"/>
            </a:endParaRPr>
          </a:p>
          <a:p>
            <a:pPr marL="285750" indent="-285750">
              <a:buFont typeface="Arial" panose="020B0604020202020204"/>
              <a:buChar char="•"/>
            </a:pPr>
            <a:endParaRPr lang="en-US" sz="2000" dirty="0">
              <a:ea typeface="Calibri" panose="020F0502020204030204"/>
              <a:cs typeface="Calibri" panose="020F0502020204030204"/>
            </a:endParaRPr>
          </a:p>
          <a:p>
            <a:pPr marL="285750" indent="-285750">
              <a:buFont typeface="Arial" panose="020B0604020202020204"/>
              <a:buChar char="•"/>
            </a:pPr>
            <a:r>
              <a:rPr lang="en-US" sz="2000" dirty="0">
                <a:ea typeface="Calibri" panose="020F0502020204030204"/>
                <a:cs typeface="Calibri" panose="020F0502020204030204"/>
              </a:rPr>
              <a:t>DOCUMENT STORAGE</a:t>
            </a:r>
            <a:endParaRPr lang="en-US" dirty="0"/>
          </a:p>
          <a:p>
            <a:pPr marL="285750" indent="-285750">
              <a:buFont typeface="Arial" panose="020B0604020202020204"/>
              <a:buChar char="•"/>
            </a:pPr>
            <a:endParaRPr lang="en-US" sz="2000" dirty="0">
              <a:ea typeface="Calibri" panose="020F0502020204030204"/>
              <a:cs typeface="Calibri" panose="020F0502020204030204"/>
            </a:endParaRPr>
          </a:p>
          <a:p>
            <a:pPr marL="285750" indent="-285750">
              <a:buFont typeface="Arial" panose="020B0604020202020204"/>
              <a:buChar char="•"/>
            </a:pPr>
            <a:r>
              <a:rPr lang="en-US" sz="2000" dirty="0">
                <a:ea typeface="Calibri" panose="020F0502020204030204"/>
                <a:cs typeface="Calibri" panose="020F0502020204030204"/>
              </a:rPr>
              <a:t>HIRING A CARETAKER</a:t>
            </a:r>
            <a:endParaRPr lang="en-US" dirty="0"/>
          </a:p>
          <a:p>
            <a:pPr marL="285750" indent="-285750">
              <a:buFont typeface="Arial" panose="020B0604020202020204"/>
              <a:buChar char="•"/>
            </a:pPr>
            <a:endParaRPr lang="en-US" sz="2000" dirty="0">
              <a:ea typeface="Calibri" panose="020F0502020204030204"/>
              <a:cs typeface="Calibri" panose="020F0502020204030204"/>
            </a:endParaRPr>
          </a:p>
          <a:p>
            <a:pPr marL="285750" indent="-285750">
              <a:buFont typeface="Arial" panose="020B0604020202020204"/>
              <a:buChar char="•"/>
            </a:pPr>
            <a:r>
              <a:rPr lang="en-US" sz="2000" dirty="0">
                <a:ea typeface="Calibri" panose="020F0502020204030204"/>
                <a:cs typeface="Calibri" panose="020F0502020204030204"/>
              </a:rPr>
              <a:t>EARNING OPPORTUNITY FOR NON PET OWNERS</a:t>
            </a:r>
            <a:endParaRPr lang="en-US" dirty="0"/>
          </a:p>
          <a:p>
            <a:pPr marL="285750" indent="-285750">
              <a:buFont typeface="Arial" panose="020B0604020202020204"/>
              <a:buChar char="•"/>
            </a:pPr>
            <a:endParaRPr lang="en-US" sz="2000" dirty="0">
              <a:ea typeface="Calibri" panose="020F0502020204030204"/>
              <a:cs typeface="Calibri" panose="020F0502020204030204"/>
            </a:endParaRPr>
          </a:p>
          <a:p>
            <a:pPr marL="285750" indent="-285750">
              <a:buFont typeface="Arial" panose="020B0604020202020204"/>
              <a:buChar char="•"/>
            </a:pPr>
            <a:r>
              <a:rPr lang="en-US" sz="2000" dirty="0">
                <a:ea typeface="Calibri" panose="020F0502020204030204"/>
                <a:cs typeface="Calibri" panose="020F0502020204030204"/>
              </a:rPr>
              <a:t>LOCATING A MATING PARTNER</a:t>
            </a:r>
            <a:endParaRPr lang="en-US" dirty="0"/>
          </a:p>
          <a:p>
            <a:pPr marL="285750" indent="-285750">
              <a:buFont typeface="Arial" panose="020B0604020202020204"/>
              <a:buChar char="•"/>
            </a:pPr>
            <a:endParaRPr lang="en-US" sz="2000" dirty="0">
              <a:ea typeface="Calibri" panose="020F0502020204030204"/>
              <a:cs typeface="Calibri" panose="020F0502020204030204"/>
            </a:endParaRPr>
          </a:p>
          <a:p>
            <a:pPr marL="285750" indent="-285750">
              <a:buFont typeface="Arial" panose="020B0604020202020204"/>
              <a:buChar char="•"/>
            </a:pPr>
            <a:r>
              <a:rPr lang="en-US" sz="2000" dirty="0">
                <a:ea typeface="Calibri" panose="020F0502020204030204"/>
                <a:cs typeface="Calibri" panose="020F0502020204030204"/>
              </a:rPr>
              <a:t>STORE FOR PET NEEDS</a:t>
            </a:r>
            <a:endParaRPr lang="en-US" dirty="0"/>
          </a:p>
          <a:p>
            <a:pPr marL="285750" indent="-285750">
              <a:buFont typeface="Arial" panose="020B0604020202020204"/>
              <a:buChar char="•"/>
            </a:pPr>
            <a:endParaRPr lang="en-US" sz="2000" dirty="0">
              <a:ea typeface="Calibri" panose="020F0502020204030204"/>
              <a:cs typeface="Calibri" panose="020F0502020204030204"/>
            </a:endParaRPr>
          </a:p>
          <a:p>
            <a:pPr marL="285750" indent="-285750">
              <a:buFont typeface="Arial" panose="020B0604020202020204"/>
              <a:buChar char="•"/>
            </a:pPr>
            <a:r>
              <a:rPr lang="en-US" sz="2000" dirty="0">
                <a:ea typeface="Calibri" panose="020F0502020204030204"/>
                <a:cs typeface="Calibri" panose="020F0502020204030204"/>
              </a:rPr>
              <a:t>VACCINATION REMINDERS</a:t>
            </a:r>
            <a:endParaRPr lang="en-US" dirty="0"/>
          </a:p>
        </p:txBody>
      </p:sp>
      <p:pic>
        <p:nvPicPr>
          <p:cNvPr id="6" name="Picture 5" descr="Free Long-coated White and Black Dog Stock Photo"/>
          <p:cNvPicPr>
            <a:picLocks noChangeAspect="1"/>
          </p:cNvPicPr>
          <p:nvPr/>
        </p:nvPicPr>
        <p:blipFill>
          <a:blip r:embed="rId1"/>
          <a:stretch>
            <a:fillRect/>
          </a:stretch>
        </p:blipFill>
        <p:spPr>
          <a:xfrm>
            <a:off x="7119257" y="650277"/>
            <a:ext cx="4029691" cy="55673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a:grpSpLocks noGrp="1" noRot="1" noChangeAspect="1" noMove="1" noResize="1" noUngrp="1"/>
          </p:cNvGrpSpPr>
          <p:nvPr/>
        </p:nvGrpSpPr>
        <p:grpSpPr>
          <a:xfrm flipH="1">
            <a:off x="10964637" y="2358"/>
            <a:ext cx="1876653"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Black and White Tabby Cat Leaning on Brown Wooden Surface Beside Sea Stock Photo"/>
          <p:cNvPicPr>
            <a:picLocks noChangeAspect="1"/>
          </p:cNvPicPr>
          <p:nvPr/>
        </p:nvPicPr>
        <p:blipFill>
          <a:blip r:embed="rId1"/>
          <a:stretch>
            <a:fillRect/>
          </a:stretch>
        </p:blipFill>
        <p:spPr>
          <a:xfrm>
            <a:off x="1152576" y="643467"/>
            <a:ext cx="3525296" cy="5570629"/>
          </a:xfrm>
          <a:prstGeom prst="rect">
            <a:avLst/>
          </a:prstGeom>
        </p:spPr>
      </p:pic>
      <p:sp>
        <p:nvSpPr>
          <p:cNvPr id="5" name="Rectangle 4"/>
          <p:cNvSpPr/>
          <p:nvPr/>
        </p:nvSpPr>
        <p:spPr>
          <a:xfrm>
            <a:off x="4719044" y="656099"/>
            <a:ext cx="6359963" cy="55584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844979" y="965915"/>
            <a:ext cx="6042233"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3600" b="1" dirty="0">
                <a:latin typeface="Lucida Sans" panose="020B0602030504020204"/>
              </a:rPr>
              <a:t>    MARKET RESEARCH</a:t>
            </a:r>
            <a:endParaRPr lang="en-GB" sz="3600" b="1" dirty="0">
              <a:latin typeface="Lucida Sans" panose="020B0602030504020204"/>
            </a:endParaRPr>
          </a:p>
        </p:txBody>
      </p:sp>
      <p:sp>
        <p:nvSpPr>
          <p:cNvPr id="7" name="TextBox 6"/>
          <p:cNvSpPr txBox="1"/>
          <p:nvPr/>
        </p:nvSpPr>
        <p:spPr>
          <a:xfrm>
            <a:off x="4878778" y="2521033"/>
            <a:ext cx="603662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GB" sz="2000" dirty="0">
                <a:ea typeface="+mn-lt"/>
                <a:cs typeface="+mn-lt"/>
              </a:rPr>
              <a:t>According to Market Decipher, the pet care market in India was estimated at INR 7,400 crore in 2021. The market is expected to reach INR 2,10,000 crore by 2032.</a:t>
            </a:r>
            <a:endParaRPr lang="en-GB" sz="2000" dirty="0">
              <a:ea typeface="+mn-lt"/>
              <a:cs typeface="+mn-lt"/>
            </a:endParaRPr>
          </a:p>
          <a:p>
            <a:pPr marL="285750" indent="-285750">
              <a:buFont typeface="Arial" panose="020B0604020202020204"/>
              <a:buChar char="•"/>
            </a:pPr>
            <a:endParaRPr lang="en-GB" sz="2000" dirty="0">
              <a:ea typeface="+mn-lt"/>
              <a:cs typeface="+mn-lt"/>
            </a:endParaRPr>
          </a:p>
          <a:p>
            <a:pPr marL="285750" indent="-285750">
              <a:buFont typeface="Arial" panose="020B0604020202020204"/>
              <a:buChar char="•"/>
            </a:pPr>
            <a:r>
              <a:rPr lang="en-GB" sz="2000" dirty="0">
                <a:ea typeface="+mn-lt"/>
                <a:cs typeface="+mn-lt"/>
              </a:rPr>
              <a:t>The pet care industry in India has had over </a:t>
            </a:r>
            <a:r>
              <a:rPr lang="en-IN" sz="2000" b="0" i="0" dirty="0">
                <a:solidFill>
                  <a:srgbClr val="040C28"/>
                </a:solidFill>
                <a:effectLst/>
                <a:latin typeface="Google Sans"/>
              </a:rPr>
              <a:t> 19.2% CAGR</a:t>
            </a:r>
            <a:r>
              <a:rPr lang="en-GB" sz="2000" dirty="0">
                <a:ea typeface="+mn-lt"/>
                <a:cs typeface="+mn-lt"/>
              </a:rPr>
              <a:t> in the past decade. The pet population in India is estimated at around 32 million.</a:t>
            </a:r>
            <a:endParaRPr lang="en-GB" sz="2000" dirty="0">
              <a:ea typeface="+mn-lt"/>
              <a:cs typeface="+mn-lt"/>
            </a:endParaRPr>
          </a:p>
          <a:p>
            <a:pPr marL="285750" indent="-285750">
              <a:buFont typeface="Arial" panose="020B0604020202020204"/>
              <a:buChar char="•"/>
            </a:pPr>
            <a:endParaRPr lang="en-GB" sz="2000" dirty="0">
              <a:ea typeface="+mn-lt"/>
              <a:cs typeface="+mn-lt"/>
            </a:endParaRPr>
          </a:p>
          <a:p>
            <a:r>
              <a:rPr lang="en-GB" sz="2000" dirty="0">
                <a:ea typeface="+mn-lt"/>
                <a:cs typeface="+mn-lt"/>
              </a:rPr>
              <a:t>Source: google.com</a:t>
            </a:r>
            <a:endParaRPr lang="en-GB" sz="1600" dirty="0">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a:grpSpLocks noGrp="1" noRot="1" noChangeAspect="1" noMove="1" noResize="1" noUngrp="1"/>
          </p:cNvGrpSpPr>
          <p:nvPr/>
        </p:nvGrpSpPr>
        <p:grpSpPr>
          <a:xfrm flipH="1">
            <a:off x="10964637" y="2358"/>
            <a:ext cx="1876653"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0262" y="643467"/>
            <a:ext cx="5910023" cy="5571065"/>
          </a:xfrm>
          <a:prstGeom prst="rect">
            <a:avLst/>
          </a:prstGeom>
          <a:solidFill>
            <a:srgbClr val="FFFF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614033" y="925412"/>
            <a:ext cx="5002480" cy="120032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3600" b="1" dirty="0">
                <a:latin typeface="Lucida Sans" panose="020B0602030504020204"/>
                <a:ea typeface="Calibri" panose="020F0502020204030204"/>
                <a:cs typeface="Calibri" panose="020F0502020204030204"/>
              </a:rPr>
              <a:t>        BUSINESS</a:t>
            </a:r>
            <a:endParaRPr lang="en-GB" sz="3600" b="1" dirty="0">
              <a:latin typeface="Lucida Sans" panose="020B0602030504020204"/>
              <a:ea typeface="Calibri" panose="020F0502020204030204"/>
              <a:cs typeface="Calibri" panose="020F0502020204030204"/>
            </a:endParaRPr>
          </a:p>
          <a:p>
            <a:r>
              <a:rPr lang="en-GB" sz="3600" b="1" dirty="0">
                <a:latin typeface="Lucida Sans" panose="020B0602030504020204"/>
                <a:ea typeface="Calibri" panose="020F0502020204030204"/>
                <a:cs typeface="Calibri" panose="020F0502020204030204"/>
              </a:rPr>
              <a:t>          MODEL</a:t>
            </a:r>
            <a:endParaRPr lang="en-GB" sz="3600" b="1" dirty="0">
              <a:latin typeface="Lucida Sans" panose="020B0602030504020204"/>
              <a:ea typeface="Calibri" panose="020F0502020204030204"/>
              <a:cs typeface="Calibri" panose="020F0502020204030204"/>
            </a:endParaRPr>
          </a:p>
        </p:txBody>
      </p:sp>
      <p:sp>
        <p:nvSpPr>
          <p:cNvPr id="8" name="TextBox 7"/>
          <p:cNvSpPr txBox="1"/>
          <p:nvPr/>
        </p:nvSpPr>
        <p:spPr>
          <a:xfrm>
            <a:off x="1670309" y="2216439"/>
            <a:ext cx="4935681"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1600" dirty="0">
                <a:latin typeface="Arial" panose="020B0604020202020204"/>
                <a:ea typeface="Calibri" panose="020F0502020204030204"/>
                <a:cs typeface="Arial" panose="020B0604020202020204"/>
              </a:rPr>
              <a:t>Value Proposition</a:t>
            </a: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GB" sz="1600" dirty="0">
                <a:latin typeface="Arial" panose="020B0604020202020204"/>
                <a:ea typeface="Calibri" panose="020F0502020204030204"/>
                <a:cs typeface="Arial" panose="020B0604020202020204"/>
              </a:rPr>
              <a:t>Tiny Paws offers an all in one platform for a variety of services and features that include recommendation algorithm and an integrated store.</a:t>
            </a:r>
            <a:endParaRPr lang="en-GB" sz="1600" dirty="0">
              <a:latin typeface="Arial" panose="020B0604020202020204"/>
              <a:ea typeface="Calibri" panose="020F0502020204030204"/>
              <a:cs typeface="Arial" panose="020B0604020202020204"/>
            </a:endParaRPr>
          </a:p>
          <a:p>
            <a:r>
              <a:rPr lang="en-GB" sz="1600" dirty="0">
                <a:latin typeface="Arial" panose="020B0604020202020204"/>
                <a:ea typeface="Calibri" panose="020F0502020204030204"/>
                <a:cs typeface="Arial" panose="020B0604020202020204"/>
              </a:rPr>
              <a:t>Key Partners</a:t>
            </a: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GB" sz="1600" dirty="0">
                <a:latin typeface="Arial" panose="020B0604020202020204"/>
                <a:ea typeface="Calibri" panose="020F0502020204030204"/>
                <a:cs typeface="Arial" panose="020B0604020202020204"/>
              </a:rPr>
              <a:t>Pet Service providers such a veterinary clinics, pet accessory stores, groomers and suppliers for the integrated store.</a:t>
            </a:r>
            <a:endParaRPr lang="en-GB" sz="1600" dirty="0">
              <a:latin typeface="Arial" panose="020B0604020202020204"/>
              <a:ea typeface="Calibri" panose="020F0502020204030204"/>
              <a:cs typeface="Arial" panose="020B0604020202020204"/>
            </a:endParaRPr>
          </a:p>
          <a:p>
            <a:r>
              <a:rPr lang="en-GB" sz="1600" dirty="0">
                <a:latin typeface="Arial" panose="020B0604020202020204"/>
                <a:ea typeface="Calibri" panose="020F0502020204030204"/>
                <a:cs typeface="Arial" panose="020B0604020202020204"/>
              </a:rPr>
              <a:t>Target Audience</a:t>
            </a: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GB" sz="1600" dirty="0">
                <a:latin typeface="Arial" panose="020B0604020202020204"/>
                <a:ea typeface="Calibri" panose="020F0502020204030204"/>
                <a:cs typeface="Arial" panose="020B0604020202020204"/>
              </a:rPr>
              <a:t>Pet Owners and Pet lovers.</a:t>
            </a:r>
            <a:endParaRPr lang="en-GB" sz="1600" dirty="0">
              <a:latin typeface="Arial" panose="020B0604020202020204"/>
              <a:ea typeface="Calibri" panose="020F0502020204030204"/>
              <a:cs typeface="Arial" panose="020B0604020202020204"/>
            </a:endParaRPr>
          </a:p>
          <a:p>
            <a:r>
              <a:rPr lang="en-GB" sz="1600" dirty="0">
                <a:latin typeface="Arial" panose="020B0604020202020204"/>
                <a:ea typeface="Calibri" panose="020F0502020204030204"/>
                <a:cs typeface="Arial" panose="020B0604020202020204"/>
              </a:rPr>
              <a:t>Revenue Streams</a:t>
            </a: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GB" sz="1600" dirty="0">
                <a:latin typeface="Arial" panose="020B0604020202020204"/>
                <a:ea typeface="Calibri" panose="020F0502020204030204"/>
                <a:cs typeface="Arial" panose="020B0604020202020204"/>
              </a:rPr>
              <a:t>Through AdSense by displaying ads next to the content of the website.</a:t>
            </a: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GB" sz="1600" dirty="0">
                <a:latin typeface="Arial" panose="020B0604020202020204"/>
                <a:ea typeface="Calibri" panose="020F0502020204030204"/>
                <a:cs typeface="Arial" panose="020B0604020202020204"/>
              </a:rPr>
              <a:t>Affiliate Marketing and E Commerce.</a:t>
            </a:r>
            <a:endParaRPr lang="en-GB" sz="1600" dirty="0">
              <a:latin typeface="Arial" panose="020B0604020202020204"/>
              <a:ea typeface="Calibri" panose="020F0502020204030204"/>
              <a:cs typeface="Arial" panose="020B0604020202020204"/>
            </a:endParaRPr>
          </a:p>
          <a:p>
            <a:pPr marL="285750" indent="-285750">
              <a:buFont typeface="Arial" panose="020B0604020202020204"/>
              <a:buChar char="•"/>
            </a:pPr>
            <a:r>
              <a:rPr lang="en-GB" sz="1600" dirty="0">
                <a:latin typeface="Arial" panose="020B0604020202020204"/>
                <a:ea typeface="Calibri" panose="020F0502020204030204"/>
                <a:cs typeface="Arial" panose="020B0604020202020204"/>
              </a:rPr>
              <a:t>Weekly or Monthly Subscription Plans.</a:t>
            </a:r>
            <a:endParaRPr lang="en-GB" sz="1600" dirty="0">
              <a:latin typeface="Arial" panose="020B0604020202020204"/>
              <a:ea typeface="Calibri" panose="020F0502020204030204"/>
              <a:cs typeface="Arial" panose="020B0604020202020204"/>
            </a:endParaRPr>
          </a:p>
        </p:txBody>
      </p:sp>
      <p:pic>
        <p:nvPicPr>
          <p:cNvPr id="3" name="Picture 2" descr="30 Cute Cat Photos — Best Photos of Ca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08796" y="643467"/>
            <a:ext cx="4196295" cy="5571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a:grpSpLocks noGrp="1" noRot="1" noChangeAspect="1" noMove="1" noResize="1" noUngrp="1"/>
          </p:cNvGrpSpPr>
          <p:nvPr/>
        </p:nvGrpSpPr>
        <p:grpSpPr>
          <a:xfrm flipH="1">
            <a:off x="10964637" y="2358"/>
            <a:ext cx="1876653" cy="1766008"/>
            <a:chOff x="-648769" y="2358"/>
            <a:chExt cx="1876653" cy="1766008"/>
          </a:xfrm>
        </p:grpSpPr>
        <p:sp>
          <p:nvSpPr>
            <p:cNvPr id="13" name="Freeform: Shape 12"/>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0262" y="643467"/>
            <a:ext cx="5910023" cy="557106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1614033" y="883049"/>
            <a:ext cx="5002480" cy="120032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3600" b="1" dirty="0">
                <a:latin typeface="Lucida Sans" panose="020B0602030504020204"/>
                <a:ea typeface="Calibri" panose="020F0502020204030204"/>
                <a:cs typeface="Calibri" panose="020F0502020204030204"/>
              </a:rPr>
              <a:t>            SWOT</a:t>
            </a:r>
            <a:endParaRPr lang="en-GB" sz="3600" b="1" dirty="0">
              <a:latin typeface="Lucida Sans" panose="020B0602030504020204"/>
              <a:ea typeface="Calibri" panose="020F0502020204030204"/>
              <a:cs typeface="Calibri" panose="020F0502020204030204"/>
            </a:endParaRPr>
          </a:p>
          <a:p>
            <a:r>
              <a:rPr lang="en-GB" sz="3600" b="1" dirty="0">
                <a:latin typeface="Lucida Sans" panose="020B0602030504020204"/>
                <a:ea typeface="Calibri" panose="020F0502020204030204"/>
                <a:cs typeface="Calibri" panose="020F0502020204030204"/>
              </a:rPr>
              <a:t>         ANALYSIS</a:t>
            </a:r>
            <a:endParaRPr lang="en-GB" sz="3600" b="1" dirty="0">
              <a:latin typeface="Lucida Sans" panose="020B0602030504020204"/>
              <a:ea typeface="Calibri" panose="020F0502020204030204"/>
              <a:cs typeface="Calibri" panose="020F0502020204030204"/>
            </a:endParaRPr>
          </a:p>
        </p:txBody>
      </p:sp>
      <p:sp>
        <p:nvSpPr>
          <p:cNvPr id="8" name="TextBox 7"/>
          <p:cNvSpPr txBox="1"/>
          <p:nvPr/>
        </p:nvSpPr>
        <p:spPr>
          <a:xfrm>
            <a:off x="1647432" y="2494266"/>
            <a:ext cx="49356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dirty="0">
                <a:latin typeface="Arial" panose="020B0604020202020204"/>
                <a:ea typeface="Calibri" panose="020F0502020204030204"/>
                <a:cs typeface="Arial" panose="020B0604020202020204"/>
              </a:rPr>
              <a:t>Strengths</a:t>
            </a:r>
            <a:endParaRPr lang="en-GB" dirty="0">
              <a:latin typeface="Arial" panose="020B0604020202020204"/>
              <a:ea typeface="Calibri" panose="020F0502020204030204"/>
              <a:cs typeface="Arial" panose="020B0604020202020204"/>
            </a:endParaRPr>
          </a:p>
          <a:p>
            <a:pPr marL="285750" indent="-285750">
              <a:buFont typeface="Arial" panose="020B0604020202020204"/>
              <a:buChar char="•"/>
            </a:pPr>
            <a:r>
              <a:rPr lang="en-GB" dirty="0">
                <a:latin typeface="Arial" panose="020B0604020202020204"/>
                <a:ea typeface="Calibri" panose="020F0502020204030204"/>
                <a:cs typeface="Arial" panose="020B0604020202020204"/>
              </a:rPr>
              <a:t>Tiny Paws is an all in one platform that offers recommendations , vaccination tracking, pet services and pet store integration.</a:t>
            </a:r>
            <a:endParaRPr lang="en-GB" dirty="0">
              <a:latin typeface="Arial" panose="020B0604020202020204"/>
              <a:ea typeface="Calibri" panose="020F0502020204030204"/>
              <a:cs typeface="Arial" panose="020B0604020202020204"/>
            </a:endParaRPr>
          </a:p>
          <a:p>
            <a:endParaRPr lang="en-GB" dirty="0">
              <a:latin typeface="Arial" panose="020B0604020202020204"/>
              <a:ea typeface="Calibri" panose="020F0502020204030204"/>
              <a:cs typeface="Arial" panose="020B0604020202020204"/>
            </a:endParaRPr>
          </a:p>
          <a:p>
            <a:r>
              <a:rPr lang="en-GB" dirty="0">
                <a:latin typeface="Arial" panose="020B0604020202020204"/>
                <a:ea typeface="Calibri" panose="020F0502020204030204"/>
                <a:cs typeface="Arial" panose="020B0604020202020204"/>
              </a:rPr>
              <a:t>Weakness</a:t>
            </a:r>
            <a:endParaRPr lang="en-GB" dirty="0">
              <a:latin typeface="Arial" panose="020B0604020202020204"/>
              <a:ea typeface="Calibri" panose="020F0502020204030204"/>
              <a:cs typeface="Arial" panose="020B0604020202020204"/>
            </a:endParaRPr>
          </a:p>
          <a:p>
            <a:pPr marL="285750" indent="-285750">
              <a:buFont typeface="Arial" panose="020B0604020202020204"/>
              <a:buChar char="•"/>
            </a:pPr>
            <a:r>
              <a:rPr lang="en-US" dirty="0">
                <a:latin typeface="Arial" panose="020B0604020202020204"/>
                <a:ea typeface="Calibri" panose="020F0502020204030204"/>
                <a:cs typeface="Arial" panose="020B0604020202020204"/>
              </a:rPr>
              <a:t>Tiny Paws is a new entrant in the market, building awareness among pet owners differentiating itself may be a challenge.</a:t>
            </a:r>
            <a:endParaRPr lang="en-US" dirty="0">
              <a:latin typeface="Arial" panose="020B0604020202020204"/>
              <a:ea typeface="Calibri" panose="020F0502020204030204"/>
              <a:cs typeface="Arial" panose="020B0604020202020204"/>
            </a:endParaRPr>
          </a:p>
          <a:p>
            <a:endParaRPr lang="en-US" sz="1600" dirty="0">
              <a:latin typeface="Arial" panose="020B0604020202020204"/>
              <a:ea typeface="Calibri" panose="020F0502020204030204"/>
              <a:cs typeface="Arial" panose="020B0604020202020204"/>
            </a:endParaRPr>
          </a:p>
        </p:txBody>
      </p:sp>
      <p:pic>
        <p:nvPicPr>
          <p:cNvPr id="2050" name="Picture 2" descr="Vertical Photo Of Single Small Kitten. Cat Sits On Tile In Herbs Garden  With Thyme In Front And Chive In Back. Baby Animal Has Nice Tabby Fur With  White Legs And Ch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09314" y="643467"/>
            <a:ext cx="3715332" cy="5571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0262" y="643467"/>
            <a:ext cx="5910023" cy="557106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latin typeface="Arial" panose="020B0604020202020204"/>
              <a:ea typeface="Calibri" panose="020F0502020204030204"/>
              <a:cs typeface="Arial" panose="020B0604020202020204"/>
            </a:endParaRPr>
          </a:p>
          <a:p>
            <a:endParaRPr lang="en-US" dirty="0">
              <a:solidFill>
                <a:schemeClr val="tx1"/>
              </a:solidFill>
              <a:latin typeface="Arial" panose="020B0604020202020204"/>
              <a:ea typeface="Calibri" panose="020F0502020204030204"/>
              <a:cs typeface="Arial" panose="020B0604020202020204"/>
            </a:endParaRPr>
          </a:p>
          <a:p>
            <a:endParaRPr lang="en-US" sz="1800" dirty="0">
              <a:solidFill>
                <a:schemeClr val="tx1"/>
              </a:solidFill>
              <a:latin typeface="Arial" panose="020B0604020202020204"/>
              <a:ea typeface="Calibri" panose="020F0502020204030204"/>
              <a:cs typeface="Arial" panose="020B0604020202020204"/>
            </a:endParaRPr>
          </a:p>
          <a:p>
            <a:endParaRPr lang="en-US" dirty="0">
              <a:solidFill>
                <a:schemeClr val="tx1"/>
              </a:solidFill>
              <a:latin typeface="Arial" panose="020B0604020202020204"/>
              <a:ea typeface="Calibri" panose="020F0502020204030204"/>
              <a:cs typeface="Arial" panose="020B0604020202020204"/>
            </a:endParaRPr>
          </a:p>
          <a:p>
            <a:endParaRPr lang="en-US" sz="1800" dirty="0">
              <a:solidFill>
                <a:schemeClr val="tx1"/>
              </a:solidFill>
              <a:latin typeface="Arial" panose="020B0604020202020204"/>
              <a:ea typeface="Calibri" panose="020F0502020204030204"/>
              <a:cs typeface="Arial" panose="020B0604020202020204"/>
            </a:endParaRPr>
          </a:p>
          <a:p>
            <a:r>
              <a:rPr lang="en-US" dirty="0">
                <a:solidFill>
                  <a:schemeClr val="tx1"/>
                </a:solidFill>
                <a:latin typeface="Arial" panose="020B0604020202020204"/>
                <a:ea typeface="Calibri" panose="020F0502020204030204"/>
                <a:cs typeface="Arial" panose="020B0604020202020204"/>
              </a:rPr>
              <a:t>Opportunities</a:t>
            </a:r>
            <a:endParaRPr lang="en-US" dirty="0">
              <a:solidFill>
                <a:schemeClr val="tx1"/>
              </a:solidFill>
              <a:latin typeface="Arial" panose="020B0604020202020204"/>
              <a:ea typeface="Calibri" panose="020F0502020204030204"/>
              <a:cs typeface="Arial" panose="020B0604020202020204"/>
            </a:endParaRPr>
          </a:p>
          <a:p>
            <a:endParaRPr lang="en-US" dirty="0">
              <a:solidFill>
                <a:schemeClr val="tx1"/>
              </a:solidFill>
              <a:latin typeface="Arial" panose="020B0604020202020204"/>
              <a:ea typeface="Calibri" panose="020F0502020204030204"/>
              <a:cs typeface="Arial" panose="020B0604020202020204"/>
            </a:endParaRPr>
          </a:p>
          <a:p>
            <a:pPr marL="285750" indent="-285750">
              <a:buFont typeface="Arial" panose="020B0604020202020204" pitchFamily="34" charset="0"/>
              <a:buChar char="•"/>
            </a:pPr>
            <a:r>
              <a:rPr lang="en-US" dirty="0">
                <a:solidFill>
                  <a:schemeClr val="tx1"/>
                </a:solidFill>
                <a:latin typeface="Arial" panose="020B0604020202020204"/>
                <a:ea typeface="Calibri" panose="020F0502020204030204"/>
                <a:cs typeface="Arial" panose="020B0604020202020204"/>
              </a:rPr>
              <a:t>The vacant spot for a all in one platform for all the pet needs and services gives us and opportunity find a break in the market and establish a brand.</a:t>
            </a:r>
            <a:endParaRPr lang="en-US" dirty="0">
              <a:solidFill>
                <a:schemeClr val="tx1"/>
              </a:solidFill>
              <a:latin typeface="Arial" panose="020B0604020202020204"/>
              <a:ea typeface="Calibri" panose="020F0502020204030204"/>
              <a:cs typeface="Arial" panose="020B0604020202020204"/>
            </a:endParaRPr>
          </a:p>
          <a:p>
            <a:endParaRPr lang="en-US" sz="1800" dirty="0">
              <a:solidFill>
                <a:schemeClr val="tx1"/>
              </a:solidFill>
              <a:latin typeface="Arial" panose="020B0604020202020204"/>
              <a:ea typeface="Calibri" panose="020F0502020204030204"/>
              <a:cs typeface="Arial" panose="020B0604020202020204"/>
            </a:endParaRPr>
          </a:p>
          <a:p>
            <a:endParaRPr lang="en-US" dirty="0">
              <a:solidFill>
                <a:schemeClr val="tx1"/>
              </a:solidFill>
              <a:latin typeface="Arial" panose="020B0604020202020204"/>
              <a:ea typeface="Calibri" panose="020F0502020204030204"/>
              <a:cs typeface="Arial" panose="020B0604020202020204"/>
            </a:endParaRPr>
          </a:p>
          <a:p>
            <a:r>
              <a:rPr lang="en-US" sz="1800" dirty="0">
                <a:solidFill>
                  <a:schemeClr val="tx1"/>
                </a:solidFill>
                <a:latin typeface="Arial" panose="020B0604020202020204"/>
                <a:ea typeface="Calibri" panose="020F0502020204030204"/>
                <a:cs typeface="Arial" panose="020B0604020202020204"/>
              </a:rPr>
              <a:t>Threats</a:t>
            </a:r>
            <a:endParaRPr lang="en-US" sz="1800" dirty="0">
              <a:solidFill>
                <a:schemeClr val="tx1"/>
              </a:solidFill>
              <a:latin typeface="Arial" panose="020B0604020202020204"/>
              <a:ea typeface="Calibri" panose="020F0502020204030204"/>
              <a:cs typeface="Arial" panose="020B0604020202020204"/>
            </a:endParaRPr>
          </a:p>
          <a:p>
            <a:pPr marL="285750" indent="-285750">
              <a:buFont typeface="Arial" panose="020B0604020202020204"/>
              <a:buChar char="•"/>
            </a:pPr>
            <a:endParaRPr lang="en-US" sz="1800" dirty="0">
              <a:solidFill>
                <a:schemeClr val="tx1"/>
              </a:solidFill>
              <a:latin typeface="Arial" panose="020B0604020202020204"/>
              <a:ea typeface="Calibri" panose="020F0502020204030204"/>
              <a:cs typeface="Arial" panose="020B0604020202020204"/>
            </a:endParaRPr>
          </a:p>
          <a:p>
            <a:pPr marL="285750" indent="-285750">
              <a:buFont typeface="Arial" panose="020B0604020202020204"/>
              <a:buChar char="•"/>
            </a:pPr>
            <a:r>
              <a:rPr lang="en-US" sz="1800" dirty="0">
                <a:solidFill>
                  <a:schemeClr val="tx1"/>
                </a:solidFill>
                <a:latin typeface="Arial" panose="020B0604020202020204"/>
                <a:ea typeface="Calibri" panose="020F0502020204030204"/>
                <a:cs typeface="Arial" panose="020B0604020202020204"/>
              </a:rPr>
              <a:t>The already established companies can adopt this business model and integrate more features.</a:t>
            </a:r>
            <a:endParaRPr lang="en-US" sz="1800" dirty="0">
              <a:solidFill>
                <a:schemeClr val="tx1"/>
              </a:solidFill>
              <a:latin typeface="Arial" panose="020B0604020202020204"/>
              <a:ea typeface="Calibri" panose="020F0502020204030204"/>
              <a:cs typeface="Arial" panose="020B0604020202020204"/>
            </a:endParaRPr>
          </a:p>
          <a:p>
            <a:pPr marL="285750" indent="-285750">
              <a:buFont typeface="Arial" panose="020B0604020202020204"/>
              <a:buChar char="•"/>
            </a:pPr>
            <a:r>
              <a:rPr lang="en-US" sz="1800" dirty="0">
                <a:solidFill>
                  <a:schemeClr val="tx1"/>
                </a:solidFill>
                <a:latin typeface="Arial" panose="020B0604020202020204"/>
                <a:ea typeface="Calibri" panose="020F0502020204030204"/>
                <a:cs typeface="Arial" panose="020B0604020202020204"/>
              </a:rPr>
              <a:t>Compliance with local and international regulations related to pet services, e-commerce, and data protection is crucial.</a:t>
            </a:r>
            <a:endParaRPr lang="en-GB" sz="1800" dirty="0">
              <a:solidFill>
                <a:schemeClr val="tx1"/>
              </a:solidFill>
              <a:latin typeface="Arial" panose="020B0604020202020204"/>
              <a:ea typeface="Calibri" panose="020F0502020204030204"/>
              <a:cs typeface="Arial" panose="020B0604020202020204"/>
            </a:endParaRPr>
          </a:p>
        </p:txBody>
      </p:sp>
      <p:sp>
        <p:nvSpPr>
          <p:cNvPr id="7" name="TextBox 6"/>
          <p:cNvSpPr txBox="1"/>
          <p:nvPr/>
        </p:nvSpPr>
        <p:spPr>
          <a:xfrm>
            <a:off x="1614033" y="883049"/>
            <a:ext cx="5002480" cy="120032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GB" sz="3600" b="1" dirty="0">
                <a:latin typeface="Lucida Sans" panose="020B0602030504020204"/>
                <a:ea typeface="Calibri" panose="020F0502020204030204"/>
                <a:cs typeface="Calibri" panose="020F0502020204030204"/>
              </a:rPr>
              <a:t>            SWOT</a:t>
            </a:r>
            <a:endParaRPr lang="en-GB" sz="3600" b="1" dirty="0">
              <a:latin typeface="Lucida Sans" panose="020B0602030504020204"/>
              <a:ea typeface="Calibri" panose="020F0502020204030204"/>
              <a:cs typeface="Calibri" panose="020F0502020204030204"/>
            </a:endParaRPr>
          </a:p>
          <a:p>
            <a:r>
              <a:rPr lang="en-GB" sz="3600" b="1" dirty="0">
                <a:latin typeface="Lucida Sans" panose="020B0602030504020204"/>
                <a:ea typeface="Calibri" panose="020F0502020204030204"/>
                <a:cs typeface="Calibri" panose="020F0502020204030204"/>
              </a:rPr>
              <a:t>         ANALYSIS</a:t>
            </a:r>
            <a:endParaRPr lang="en-GB" sz="3600" b="1" dirty="0">
              <a:latin typeface="Lucida Sans" panose="020B0602030504020204"/>
              <a:ea typeface="Calibri" panose="020F0502020204030204"/>
              <a:cs typeface="Calibri" panose="020F0502020204030204"/>
            </a:endParaRPr>
          </a:p>
        </p:txBody>
      </p:sp>
      <p:pic>
        <p:nvPicPr>
          <p:cNvPr id="2050" name="Picture 2" descr="Vertical Photo Of Single Small Kitten. Cat Sits On Tile In Herbs Garden  With Thyme In Front And Chive In Back. Baby Animal Has Nice Tabby Fur With  White Legs And Ch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09314" y="643467"/>
            <a:ext cx="3715332" cy="5571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4329</Words>
  <Application>WPS Presentation</Application>
  <PresentationFormat>Widescreen</PresentationFormat>
  <Paragraphs>120</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Comic Sans MS</vt:lpstr>
      <vt:lpstr>Calibri</vt:lpstr>
      <vt:lpstr>Lucida Sans</vt:lpstr>
      <vt:lpstr>Arial</vt:lpstr>
      <vt:lpstr>Google Sans</vt:lpstr>
      <vt:lpstr>Segoe Print</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Harsha</cp:lastModifiedBy>
  <cp:revision>297</cp:revision>
  <dcterms:created xsi:type="dcterms:W3CDTF">2023-11-26T11:46:00Z</dcterms:created>
  <dcterms:modified xsi:type="dcterms:W3CDTF">2023-12-02T10:43:00Z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99D71FAE26AF41288C8EB68F160FC4A9_13</vt:lpwstr>
  </property>
  <property fmtid="{D5CDD505-2E9C-101B-9397-08002B2CF9AE}" pid="3" name="KSOProductBuildVer">
    <vt:lpwstr>1033-12.2.0.13306</vt:lpwstr>
  </property>
</Properties>
</file>