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</p:sldMasterIdLst>
  <p:notesMasterIdLst>
    <p:notesMasterId r:id="rId11"/>
  </p:notesMasterIdLst>
  <p:sldIdLst>
    <p:sldId id="257" r:id="rId2"/>
    <p:sldId id="360" r:id="rId3"/>
    <p:sldId id="362" r:id="rId4"/>
    <p:sldId id="361" r:id="rId5"/>
    <p:sldId id="363" r:id="rId6"/>
    <p:sldId id="364" r:id="rId7"/>
    <p:sldId id="365" r:id="rId8"/>
    <p:sldId id="366" r:id="rId9"/>
    <p:sldId id="367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2C2"/>
    <a:srgbClr val="FF0000"/>
    <a:srgbClr val="990099"/>
    <a:srgbClr val="50ADFA"/>
    <a:srgbClr val="0000FF"/>
    <a:srgbClr val="9966FF"/>
    <a:srgbClr val="CC99FF"/>
    <a:srgbClr val="CC00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5" autoAdjust="0"/>
    <p:restoredTop sz="85662" autoAdjust="0"/>
  </p:normalViewPr>
  <p:slideViewPr>
    <p:cSldViewPr>
      <p:cViewPr varScale="1">
        <p:scale>
          <a:sx n="78" d="100"/>
          <a:sy n="78" d="100"/>
        </p:scale>
        <p:origin x="-12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DFE458-3EDA-4377-B4ED-B38D66F470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00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D6EE6-9D0A-4815-8C61-64870D1AECE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DA0FC9E-0FCF-41C2-8068-CB4F8202F6EE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Team ISMS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5100B4B-F5D2-44DD-9A19-A980681504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6400800" cy="609600"/>
          </a:xfrm>
        </p:spPr>
        <p:txBody>
          <a:bodyPr wrap="square" anchor="b">
            <a:noAutofit/>
          </a:bodyPr>
          <a:lstStyle>
            <a:lvl1pPr algn="l">
              <a:buNone/>
              <a:defRPr lang="en-US" sz="2800" baseline="0" smtClean="0">
                <a:solidFill>
                  <a:schemeClr val="accent3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7239000" cy="5438552"/>
          </a:xfrm>
        </p:spPr>
        <p:txBody>
          <a:bodyPr/>
          <a:lstStyle>
            <a:lvl1pPr marL="274320" indent="-274320"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  <a:defRPr sz="2800">
                <a:solidFill>
                  <a:schemeClr val="tx1"/>
                </a:solidFill>
              </a:defRPr>
            </a:lvl1pPr>
            <a:lvl2pPr eaLnBrk="1" latinLnBrk="0" hangingPunct="1">
              <a:buClr>
                <a:srgbClr val="0000FF"/>
              </a:buClr>
              <a:defRPr sz="2600">
                <a:solidFill>
                  <a:schemeClr val="tx1"/>
                </a:solidFill>
              </a:defRPr>
            </a:lvl2pPr>
            <a:lvl3pPr marL="758952" indent="-228600" eaLnBrk="1" latinLnBrk="0" hangingPunct="1">
              <a:buClr>
                <a:schemeClr val="accent6">
                  <a:lumMod val="50000"/>
                </a:schemeClr>
              </a:buClr>
              <a:buFont typeface="Courier New" pitchFamily="49" charset="0"/>
              <a:buChar char="o"/>
              <a:defRPr sz="2400">
                <a:solidFill>
                  <a:schemeClr val="tx1"/>
                </a:solidFill>
              </a:defRPr>
            </a:lvl3pPr>
            <a:lvl4pPr eaLnBrk="1" latinLnBrk="0" hangingPunct="1">
              <a:defRPr sz="2000"/>
            </a:lvl4pPr>
            <a:lvl5pPr eaLnBrk="1" latinLnBrk="0" hangingPunct="1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088E2E-4096-40A5-90C1-CFF2F2FB42CA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r>
              <a:rPr lang="en-US" dirty="0" smtClean="0"/>
              <a:t>Team ISMS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100B4B-F5D2-44DD-9A19-A98068150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 rot="16200000">
            <a:off x="5736097" y="3114294"/>
            <a:ext cx="58696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BDD3FF"/>
                </a:solidFill>
                <a:latin typeface="Georgia" pitchFamily="18" charset="0"/>
              </a:rPr>
              <a:t>“Information  Security  is  Everyone’s Responsibility”</a:t>
            </a:r>
            <a:endParaRPr lang="en-US" sz="2000" b="1" dirty="0">
              <a:solidFill>
                <a:srgbClr val="BDD3FF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4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A8EC978-ABCB-4FD5-B729-22F2C7DFB60E}" type="datetime1">
              <a:rPr lang="en-US" smtClean="0"/>
              <a:pPr/>
              <a:t>5/27/2019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r>
              <a:rPr kumimoji="0" lang="en-US" sz="1000" dirty="0" smtClean="0">
                <a:solidFill>
                  <a:schemeClr val="tx2"/>
                </a:solidFill>
              </a:rPr>
              <a:t>Team ISMS</a:t>
            </a:r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fld id="{BC5217A8-0E06-4059-AC45-433E2E67A85D}" type="slidenum">
              <a:rPr kumimoji="0" lang="en-US" smtClean="0"/>
              <a:pPr algn="r" eaLnBrk="1" latinLnBrk="0" hangingPunct="1"/>
              <a:t>‹#›</a:t>
            </a:fld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457200"/>
            <a:ext cx="6172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1000" y="776288"/>
            <a:ext cx="6892925" cy="74612"/>
          </a:xfrm>
          <a:prstGeom prst="rect">
            <a:avLst/>
          </a:prstGeom>
          <a:solidFill>
            <a:srgbClr val="C2C2C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AutoShape 11" descr="Aspire Syste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AutoShape 13" descr="Aspire Syste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AutoShape 15" descr="Aspire Syste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AutoShape 19" descr="Aspire System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5" name="Picture 14" descr="C:\Documents and Settings\shanthosh.sundararaj\Desktop\aspire_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0"/>
            <a:ext cx="1257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01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04" b="32968"/>
          <a:stretch/>
        </p:blipFill>
        <p:spPr bwMode="auto">
          <a:xfrm>
            <a:off x="-2629" y="0"/>
            <a:ext cx="914662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Text Box 19"/>
          <p:cNvSpPr txBox="1">
            <a:spLocks noChangeArrowheads="1"/>
          </p:cNvSpPr>
          <p:nvPr/>
        </p:nvSpPr>
        <p:spPr bwMode="auto">
          <a:xfrm>
            <a:off x="2438400" y="3581400"/>
            <a:ext cx="678836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Book Antiqua" pitchFamily="18" charset="0"/>
              </a:rPr>
              <a:t>Unified Functional Testing - Learning Guide</a:t>
            </a:r>
          </a:p>
          <a:p>
            <a:pPr>
              <a:spcBef>
                <a:spcPct val="50000"/>
              </a:spcBef>
              <a:defRPr/>
            </a:pPr>
            <a:endParaRPr lang="en-US" sz="4000" b="1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Book Antiqua" pitchFamily="18" charset="0"/>
              </a:rPr>
              <a:t>-CDW Automation Team</a:t>
            </a:r>
            <a:endParaRPr lang="en-US" sz="4000" b="1" dirty="0" smtClean="0">
              <a:solidFill>
                <a:srgbClr val="C00000"/>
              </a:solidFill>
              <a:latin typeface="Book Antiqua" pitchFamily="18" charset="0"/>
            </a:endParaRPr>
          </a:p>
        </p:txBody>
      </p:sp>
      <p:pic>
        <p:nvPicPr>
          <p:cNvPr id="2054" name="Picture 22" descr="C:\Documents and Settings\shanthosh.sundararaj\Desktop\aspire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0169" y="119555"/>
            <a:ext cx="1701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uft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Unified Function Testing (UFT) is a Functional Testing Tool. </a:t>
            </a:r>
          </a:p>
          <a:p>
            <a:r>
              <a:rPr lang="en-US" dirty="0" smtClean="0"/>
              <a:t>Latest version of UFT (14.52) can be used to test GUI as well as API part of Application. </a:t>
            </a:r>
          </a:p>
          <a:p>
            <a:r>
              <a:rPr lang="en-US" dirty="0" smtClean="0"/>
              <a:t>Unlike Selenium, UFT is licensed Tool. We need to contact HP to get license.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UFT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UFT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System:- Win 7,8,8.1,10 (Except XP)</a:t>
            </a:r>
          </a:p>
          <a:p>
            <a:r>
              <a:rPr lang="en-US" dirty="0" smtClean="0"/>
              <a:t>Computer Processor:- &gt; 1.6 GHz</a:t>
            </a:r>
          </a:p>
          <a:p>
            <a:r>
              <a:rPr lang="en-US" dirty="0" smtClean="0"/>
              <a:t>RAM :- 2GB RAM</a:t>
            </a:r>
          </a:p>
          <a:p>
            <a:r>
              <a:rPr lang="en-US" dirty="0" smtClean="0"/>
              <a:t>Graphics Card:- Graphics card with 64MB video memory. </a:t>
            </a:r>
          </a:p>
          <a:p>
            <a:r>
              <a:rPr lang="en-US" dirty="0" smtClean="0"/>
              <a:t>Hard Disk space:- 2GB free hard disk space for supporting files and results storage.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/>
              <a:t>Note:- Above details are minimum System requirements.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ISMS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UFT automates functional test by recording the actions of a user on the system under test and replaying the actions to execute a test. </a:t>
            </a:r>
          </a:p>
          <a:p>
            <a:r>
              <a:rPr lang="en-US" dirty="0" smtClean="0"/>
              <a:t>The recorder actions are stored in UFT as a simple program known as script. </a:t>
            </a:r>
          </a:p>
          <a:p>
            <a:r>
              <a:rPr lang="en-US" dirty="0" smtClean="0"/>
              <a:t>Script can be displayed as Simple VB script (Expert view), or as a sequence of steps labelled as icons (Keyboard View)</a:t>
            </a:r>
          </a:p>
          <a:p>
            <a:r>
              <a:rPr lang="en-US" dirty="0" smtClean="0"/>
              <a:t>The tool can test the success or failure with checkpoint, comparing the actual and expected results.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UFT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4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UFT Add-ins and AdD</a:t>
            </a:r>
            <a:r>
              <a:rPr lang="en-US" dirty="0"/>
              <a:t>-</a:t>
            </a:r>
            <a:r>
              <a:rPr lang="en-US" dirty="0" smtClean="0"/>
              <a:t>in Manager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ISMS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209675"/>
            <a:ext cx="527685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4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UFT Add-ins and AdD-in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Add-ins in UFT are a way to ensure that tool identifies the object in corresponding environment. </a:t>
            </a:r>
          </a:p>
          <a:p>
            <a:r>
              <a:rPr lang="en-US" dirty="0" smtClean="0"/>
              <a:t>For Ex:-If we are testing JAVA based application, JAVA add-ins should be selected. </a:t>
            </a:r>
          </a:p>
          <a:p>
            <a:r>
              <a:rPr lang="en-US" dirty="0" smtClean="0"/>
              <a:t>Unlike selenium, UFT can be tested in both Windows and Web based application. </a:t>
            </a:r>
          </a:p>
          <a:p>
            <a:r>
              <a:rPr lang="en-US" dirty="0" smtClean="0"/>
              <a:t>Find attached document for list of all Add-ins supported by UFT.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ISMS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187159"/>
              </p:ext>
            </p:extLst>
          </p:nvPr>
        </p:nvGraphicFramePr>
        <p:xfrm>
          <a:off x="3276600" y="57912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57912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8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UFT panes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Solution Explorer pane</a:t>
            </a:r>
          </a:p>
          <a:p>
            <a:r>
              <a:rPr lang="en-US" dirty="0" smtClean="0"/>
              <a:t>Tool Box pane</a:t>
            </a:r>
          </a:p>
          <a:p>
            <a:r>
              <a:rPr lang="en-US" dirty="0" smtClean="0"/>
              <a:t>Document Pane</a:t>
            </a:r>
          </a:p>
          <a:p>
            <a:r>
              <a:rPr lang="en-US" dirty="0" smtClean="0"/>
              <a:t>Canvas pane</a:t>
            </a:r>
          </a:p>
          <a:p>
            <a:r>
              <a:rPr lang="en-US" dirty="0" smtClean="0"/>
              <a:t>Keyword view and editor pane</a:t>
            </a:r>
          </a:p>
          <a:p>
            <a:r>
              <a:rPr lang="en-US" dirty="0" smtClean="0"/>
              <a:t>Output pane</a:t>
            </a:r>
          </a:p>
          <a:p>
            <a:r>
              <a:rPr lang="en-US" dirty="0" smtClean="0"/>
              <a:t>Active screen pane</a:t>
            </a:r>
          </a:p>
          <a:p>
            <a:r>
              <a:rPr lang="en-US" dirty="0" smtClean="0"/>
              <a:t>Data pane</a:t>
            </a:r>
          </a:p>
          <a:p>
            <a:r>
              <a:rPr lang="en-US" dirty="0" smtClean="0"/>
              <a:t>Debug panes</a:t>
            </a:r>
          </a:p>
          <a:p>
            <a:r>
              <a:rPr lang="en-US" dirty="0" smtClean="0"/>
              <a:t>Errors pane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ISMS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UFT Panes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2" y="1280762"/>
            <a:ext cx="6554115" cy="50108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ISMS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Object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 GUI elements such as Edit box, buttons, links are considered as Objects. </a:t>
            </a:r>
          </a:p>
          <a:p>
            <a:r>
              <a:rPr lang="en-US" dirty="0" smtClean="0"/>
              <a:t>UFT recognizes this objects and store representations of them in Repository during development of script. </a:t>
            </a:r>
          </a:p>
          <a:p>
            <a:r>
              <a:rPr lang="en-US" dirty="0" smtClean="0"/>
              <a:t>During Execution, UFT verifies the stored object (Repository) with run time object(Application) with the details. If matches, corresponding actions will be performed.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ISMS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SMS_Title Name">
  <a:themeElements>
    <a:clrScheme name="Bubbles">
      <a:dk1>
        <a:srgbClr val="0C002C"/>
      </a:dk1>
      <a:lt1>
        <a:srgbClr val="FFFFFF"/>
      </a:lt1>
      <a:dk2>
        <a:srgbClr val="236626"/>
      </a:dk2>
      <a:lt2>
        <a:srgbClr val="D7C8FE"/>
      </a:lt2>
      <a:accent1>
        <a:srgbClr val="4203E7"/>
      </a:accent1>
      <a:accent2>
        <a:srgbClr val="842F73"/>
      </a:accent2>
      <a:accent3>
        <a:srgbClr val="7532A8"/>
      </a:accent3>
      <a:accent4>
        <a:srgbClr val="F7A107"/>
      </a:accent4>
      <a:accent5>
        <a:srgbClr val="C86DCF"/>
      </a:accent5>
      <a:accent6>
        <a:srgbClr val="E6B500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2222</TotalTime>
  <Words>394</Words>
  <Application>Microsoft Office PowerPoint</Application>
  <PresentationFormat>On-screen Show (4:3)</PresentationFormat>
  <Paragraphs>61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ISMS_Title Name</vt:lpstr>
      <vt:lpstr>Microsoft Word Document</vt:lpstr>
      <vt:lpstr>PowerPoint Presentation</vt:lpstr>
      <vt:lpstr>Introduction To uft</vt:lpstr>
      <vt:lpstr>UFT requirements</vt:lpstr>
      <vt:lpstr>HOW IT WORKS</vt:lpstr>
      <vt:lpstr>UFT Add-ins and AdD-in Manager</vt:lpstr>
      <vt:lpstr>UFT Add-ins and AdD-in Manager</vt:lpstr>
      <vt:lpstr>UFT panes </vt:lpstr>
      <vt:lpstr>UFT Panes </vt:lpstr>
      <vt:lpstr>Objects and Object Recognition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vns</dc:creator>
  <cp:lastModifiedBy>Karthik Rajasekar</cp:lastModifiedBy>
  <cp:revision>60</cp:revision>
  <dcterms:created xsi:type="dcterms:W3CDTF">2014-03-10T07:58:55Z</dcterms:created>
  <dcterms:modified xsi:type="dcterms:W3CDTF">2019-05-28T05:01:35Z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>Functional Testing</vt:lpwstr>
  </property>
  <property fmtid="{D5CDD505-2E9C-101B-9397-08002B2CF9AE}" pid="3" name="ContentType">
    <vt:lpwstr>Document</vt:lpwstr>
  </property>
  <property fmtid="{D5CDD505-2E9C-101B-9397-08002B2CF9AE}" pid="4" name="URL">
    <vt:lpwstr/>
  </property>
</Properties>
</file>