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61" r:id="rId8"/>
    <p:sldId id="262" r:id="rId9"/>
    <p:sldId id="263" r:id="rId10"/>
    <p:sldId id="264" r:id="rId11"/>
    <p:sldId id="265" r:id="rId12"/>
    <p:sldId id="266" r:id="rId13"/>
    <p:sldId id="267" r:id="rId14"/>
    <p:sldId id="269" r:id="rId15"/>
    <p:sldId id="270"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 Rajasekar" initials="KR" lastIdx="2" clrIdx="0">
    <p:extLst>
      <p:ext uri="{19B8F6BF-5375-455C-9EA6-DF929625EA0E}">
        <p15:presenceInfo xmlns:p15="http://schemas.microsoft.com/office/powerpoint/2012/main" userId="S::KRajasekar@jhacorp.com::20483efe-d078-489d-8810-b797949b94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2" d="100"/>
          <a:sy n="72" d="100"/>
        </p:scale>
        <p:origin x="78"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7039B07-EEDE-45F4-BCB9-0FE438D6E8A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E2DE667-2ADD-43D0-80F7-021523F1FF84}">
      <dgm:prSet/>
      <dgm:spPr/>
      <dgm:t>
        <a:bodyPr/>
        <a:lstStyle/>
        <a:p>
          <a:r>
            <a:rPr lang="en-US"/>
            <a:t>This is helpful in locating the elements (Textbox, Dropdown, Buttons, links) in webpage. </a:t>
          </a:r>
        </a:p>
      </dgm:t>
    </dgm:pt>
    <dgm:pt modelId="{0071FEB9-1437-48D8-8C08-B2F85C81EB04}" type="parTrans" cxnId="{5F3C9012-86A9-4DAD-B67F-AFFCE39F027D}">
      <dgm:prSet/>
      <dgm:spPr/>
      <dgm:t>
        <a:bodyPr/>
        <a:lstStyle/>
        <a:p>
          <a:endParaRPr lang="en-US"/>
        </a:p>
      </dgm:t>
    </dgm:pt>
    <dgm:pt modelId="{7F9766F5-4363-499E-9C9A-E7242D5C5360}" type="sibTrans" cxnId="{5F3C9012-86A9-4DAD-B67F-AFFCE39F027D}">
      <dgm:prSet/>
      <dgm:spPr/>
      <dgm:t>
        <a:bodyPr/>
        <a:lstStyle/>
        <a:p>
          <a:endParaRPr lang="en-US"/>
        </a:p>
      </dgm:t>
    </dgm:pt>
    <dgm:pt modelId="{EF47BEAD-9ACE-4B68-B27C-A3A4631A9354}">
      <dgm:prSet/>
      <dgm:spPr/>
      <dgm:t>
        <a:bodyPr/>
        <a:lstStyle/>
        <a:p>
          <a:r>
            <a:rPr lang="en-US"/>
            <a:t>There are many locating strategies and we use </a:t>
          </a:r>
          <a:r>
            <a:rPr lang="en-US" b="1"/>
            <a:t>CSS, name and ID </a:t>
          </a:r>
          <a:r>
            <a:rPr lang="en-US"/>
            <a:t>in our framework</a:t>
          </a:r>
        </a:p>
      </dgm:t>
    </dgm:pt>
    <dgm:pt modelId="{BD845F68-3251-4BCF-976B-1978399C82D7}" type="parTrans" cxnId="{70F7AA32-D2E1-4962-B061-EFE6D97C0ABF}">
      <dgm:prSet/>
      <dgm:spPr/>
      <dgm:t>
        <a:bodyPr/>
        <a:lstStyle/>
        <a:p>
          <a:endParaRPr lang="en-US"/>
        </a:p>
      </dgm:t>
    </dgm:pt>
    <dgm:pt modelId="{ABDA5DFD-2329-431E-ADE9-589A3120DFB7}" type="sibTrans" cxnId="{70F7AA32-D2E1-4962-B061-EFE6D97C0ABF}">
      <dgm:prSet/>
      <dgm:spPr/>
      <dgm:t>
        <a:bodyPr/>
        <a:lstStyle/>
        <a:p>
          <a:endParaRPr lang="en-US"/>
        </a:p>
      </dgm:t>
    </dgm:pt>
    <dgm:pt modelId="{487642E3-55F0-44E3-B225-5F9AB2A7CFBD}" type="pres">
      <dgm:prSet presAssocID="{47039B07-EEDE-45F4-BCB9-0FE438D6E8A2}" presName="root" presStyleCnt="0">
        <dgm:presLayoutVars>
          <dgm:dir/>
          <dgm:resizeHandles val="exact"/>
        </dgm:presLayoutVars>
      </dgm:prSet>
      <dgm:spPr/>
    </dgm:pt>
    <dgm:pt modelId="{76FDE988-E5F7-4597-8485-C7D3643B8E41}" type="pres">
      <dgm:prSet presAssocID="{6E2DE667-2ADD-43D0-80F7-021523F1FF84}" presName="compNode" presStyleCnt="0"/>
      <dgm:spPr/>
    </dgm:pt>
    <dgm:pt modelId="{CF176D79-802D-48C0-8898-1AE032D192BF}" type="pres">
      <dgm:prSet presAssocID="{6E2DE667-2ADD-43D0-80F7-021523F1FF84}" presName="bgRect" presStyleLbl="bgShp" presStyleIdx="0" presStyleCnt="2"/>
      <dgm:spPr/>
    </dgm:pt>
    <dgm:pt modelId="{06FF33D4-F55C-4C22-9AFB-AE4C6EF591C3}" type="pres">
      <dgm:prSet presAssocID="{6E2DE667-2ADD-43D0-80F7-021523F1FF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ursor"/>
        </a:ext>
      </dgm:extLst>
    </dgm:pt>
    <dgm:pt modelId="{95260562-F56B-4B2B-8DEE-CA9A7CCA26B6}" type="pres">
      <dgm:prSet presAssocID="{6E2DE667-2ADD-43D0-80F7-021523F1FF84}" presName="spaceRect" presStyleCnt="0"/>
      <dgm:spPr/>
    </dgm:pt>
    <dgm:pt modelId="{DA257408-D80B-4FB4-B222-AF921EAD3733}" type="pres">
      <dgm:prSet presAssocID="{6E2DE667-2ADD-43D0-80F7-021523F1FF84}" presName="parTx" presStyleLbl="revTx" presStyleIdx="0" presStyleCnt="2">
        <dgm:presLayoutVars>
          <dgm:chMax val="0"/>
          <dgm:chPref val="0"/>
        </dgm:presLayoutVars>
      </dgm:prSet>
      <dgm:spPr/>
    </dgm:pt>
    <dgm:pt modelId="{E8CF3839-B1EA-4783-B2DE-E3383276E5EA}" type="pres">
      <dgm:prSet presAssocID="{7F9766F5-4363-499E-9C9A-E7242D5C5360}" presName="sibTrans" presStyleCnt="0"/>
      <dgm:spPr/>
    </dgm:pt>
    <dgm:pt modelId="{035F7FBE-4B29-4A01-95B9-D72D90596A40}" type="pres">
      <dgm:prSet presAssocID="{EF47BEAD-9ACE-4B68-B27C-A3A4631A9354}" presName="compNode" presStyleCnt="0"/>
      <dgm:spPr/>
    </dgm:pt>
    <dgm:pt modelId="{0F87102C-83C6-4708-8568-6C27048A171A}" type="pres">
      <dgm:prSet presAssocID="{EF47BEAD-9ACE-4B68-B27C-A3A4631A9354}" presName="bgRect" presStyleLbl="bgShp" presStyleIdx="1" presStyleCnt="2"/>
      <dgm:spPr/>
    </dgm:pt>
    <dgm:pt modelId="{0BCDB1C1-A4E7-4B42-B67A-10D7E1E16D1F}" type="pres">
      <dgm:prSet presAssocID="{EF47BEAD-9ACE-4B68-B27C-A3A4631A935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3A5AA1D0-8C37-4AB1-8161-EDDC1A806447}" type="pres">
      <dgm:prSet presAssocID="{EF47BEAD-9ACE-4B68-B27C-A3A4631A9354}" presName="spaceRect" presStyleCnt="0"/>
      <dgm:spPr/>
    </dgm:pt>
    <dgm:pt modelId="{502E8A27-DF43-4B90-9B0A-DAAA5FACAB8E}" type="pres">
      <dgm:prSet presAssocID="{EF47BEAD-9ACE-4B68-B27C-A3A4631A9354}" presName="parTx" presStyleLbl="revTx" presStyleIdx="1" presStyleCnt="2">
        <dgm:presLayoutVars>
          <dgm:chMax val="0"/>
          <dgm:chPref val="0"/>
        </dgm:presLayoutVars>
      </dgm:prSet>
      <dgm:spPr/>
    </dgm:pt>
  </dgm:ptLst>
  <dgm:cxnLst>
    <dgm:cxn modelId="{5F3C9012-86A9-4DAD-B67F-AFFCE39F027D}" srcId="{47039B07-EEDE-45F4-BCB9-0FE438D6E8A2}" destId="{6E2DE667-2ADD-43D0-80F7-021523F1FF84}" srcOrd="0" destOrd="0" parTransId="{0071FEB9-1437-48D8-8C08-B2F85C81EB04}" sibTransId="{7F9766F5-4363-499E-9C9A-E7242D5C5360}"/>
    <dgm:cxn modelId="{39256C17-D193-4294-9ED1-11A75DED4DCE}" type="presOf" srcId="{EF47BEAD-9ACE-4B68-B27C-A3A4631A9354}" destId="{502E8A27-DF43-4B90-9B0A-DAAA5FACAB8E}" srcOrd="0" destOrd="0" presId="urn:microsoft.com/office/officeart/2018/2/layout/IconVerticalSolidList"/>
    <dgm:cxn modelId="{70F7AA32-D2E1-4962-B061-EFE6D97C0ABF}" srcId="{47039B07-EEDE-45F4-BCB9-0FE438D6E8A2}" destId="{EF47BEAD-9ACE-4B68-B27C-A3A4631A9354}" srcOrd="1" destOrd="0" parTransId="{BD845F68-3251-4BCF-976B-1978399C82D7}" sibTransId="{ABDA5DFD-2329-431E-ADE9-589A3120DFB7}"/>
    <dgm:cxn modelId="{134AF864-22B5-4680-B025-21CB93C41A4D}" type="presOf" srcId="{47039B07-EEDE-45F4-BCB9-0FE438D6E8A2}" destId="{487642E3-55F0-44E3-B225-5F9AB2A7CFBD}" srcOrd="0" destOrd="0" presId="urn:microsoft.com/office/officeart/2018/2/layout/IconVerticalSolidList"/>
    <dgm:cxn modelId="{1DF388A2-90DA-4C62-B627-853FAEC9CC04}" type="presOf" srcId="{6E2DE667-2ADD-43D0-80F7-021523F1FF84}" destId="{DA257408-D80B-4FB4-B222-AF921EAD3733}" srcOrd="0" destOrd="0" presId="urn:microsoft.com/office/officeart/2018/2/layout/IconVerticalSolidList"/>
    <dgm:cxn modelId="{3C1D71C1-5DAD-4437-808D-30B966868748}" type="presParOf" srcId="{487642E3-55F0-44E3-B225-5F9AB2A7CFBD}" destId="{76FDE988-E5F7-4597-8485-C7D3643B8E41}" srcOrd="0" destOrd="0" presId="urn:microsoft.com/office/officeart/2018/2/layout/IconVerticalSolidList"/>
    <dgm:cxn modelId="{03B1F836-E3D4-40D9-9A58-A5DD6947EC3E}" type="presParOf" srcId="{76FDE988-E5F7-4597-8485-C7D3643B8E41}" destId="{CF176D79-802D-48C0-8898-1AE032D192BF}" srcOrd="0" destOrd="0" presId="urn:microsoft.com/office/officeart/2018/2/layout/IconVerticalSolidList"/>
    <dgm:cxn modelId="{C5209A25-E269-4B0E-AFD6-F59B96DA183F}" type="presParOf" srcId="{76FDE988-E5F7-4597-8485-C7D3643B8E41}" destId="{06FF33D4-F55C-4C22-9AFB-AE4C6EF591C3}" srcOrd="1" destOrd="0" presId="urn:microsoft.com/office/officeart/2018/2/layout/IconVerticalSolidList"/>
    <dgm:cxn modelId="{3C6C3E44-0B39-4E21-AE11-51510985BA8E}" type="presParOf" srcId="{76FDE988-E5F7-4597-8485-C7D3643B8E41}" destId="{95260562-F56B-4B2B-8DEE-CA9A7CCA26B6}" srcOrd="2" destOrd="0" presId="urn:microsoft.com/office/officeart/2018/2/layout/IconVerticalSolidList"/>
    <dgm:cxn modelId="{FF2C5B52-ECE5-46B0-9F5F-5FEF6920C25F}" type="presParOf" srcId="{76FDE988-E5F7-4597-8485-C7D3643B8E41}" destId="{DA257408-D80B-4FB4-B222-AF921EAD3733}" srcOrd="3" destOrd="0" presId="urn:microsoft.com/office/officeart/2018/2/layout/IconVerticalSolidList"/>
    <dgm:cxn modelId="{110C9F7A-5768-4FBC-B224-C5B8F431B844}" type="presParOf" srcId="{487642E3-55F0-44E3-B225-5F9AB2A7CFBD}" destId="{E8CF3839-B1EA-4783-B2DE-E3383276E5EA}" srcOrd="1" destOrd="0" presId="urn:microsoft.com/office/officeart/2018/2/layout/IconVerticalSolidList"/>
    <dgm:cxn modelId="{BD88845E-09AA-479A-98E6-AB46A490B2DD}" type="presParOf" srcId="{487642E3-55F0-44E3-B225-5F9AB2A7CFBD}" destId="{035F7FBE-4B29-4A01-95B9-D72D90596A40}" srcOrd="2" destOrd="0" presId="urn:microsoft.com/office/officeart/2018/2/layout/IconVerticalSolidList"/>
    <dgm:cxn modelId="{E446D17A-4BED-46D8-B929-C908B2738B8F}" type="presParOf" srcId="{035F7FBE-4B29-4A01-95B9-D72D90596A40}" destId="{0F87102C-83C6-4708-8568-6C27048A171A}" srcOrd="0" destOrd="0" presId="urn:microsoft.com/office/officeart/2018/2/layout/IconVerticalSolidList"/>
    <dgm:cxn modelId="{2219216A-9813-40DA-9FB8-0825C3483074}" type="presParOf" srcId="{035F7FBE-4B29-4A01-95B9-D72D90596A40}" destId="{0BCDB1C1-A4E7-4B42-B67A-10D7E1E16D1F}" srcOrd="1" destOrd="0" presId="urn:microsoft.com/office/officeart/2018/2/layout/IconVerticalSolidList"/>
    <dgm:cxn modelId="{612D2787-4B33-4BA5-9D2E-B829C1714A1F}" type="presParOf" srcId="{035F7FBE-4B29-4A01-95B9-D72D90596A40}" destId="{3A5AA1D0-8C37-4AB1-8161-EDDC1A806447}" srcOrd="2" destOrd="0" presId="urn:microsoft.com/office/officeart/2018/2/layout/IconVerticalSolidList"/>
    <dgm:cxn modelId="{65AEEFA7-F9DA-43D8-9584-67CB3129F0D3}" type="presParOf" srcId="{035F7FBE-4B29-4A01-95B9-D72D90596A40}" destId="{502E8A27-DF43-4B90-9B0A-DAAA5FACAB8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D990C1-9290-4BDF-9E91-33E9CDD42447}"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C10C628F-5C7D-41D8-BE1E-BCD5397215D9}">
      <dgm:prSet/>
      <dgm:spPr/>
      <dgm:t>
        <a:bodyPr/>
        <a:lstStyle/>
        <a:p>
          <a:pPr>
            <a:lnSpc>
              <a:spcPct val="100000"/>
            </a:lnSpc>
          </a:pPr>
          <a:r>
            <a:rPr lang="en-US" dirty="0"/>
            <a:t>For every page in web application, we create separate .cs file. All web Elements and methods of that web element will be present in the class file. </a:t>
          </a:r>
        </a:p>
      </dgm:t>
    </dgm:pt>
    <dgm:pt modelId="{380E2610-C3BC-44A8-A8D8-780F5F94533E}" type="parTrans" cxnId="{93F8148D-99B4-444B-8831-12B8B9B25889}">
      <dgm:prSet/>
      <dgm:spPr/>
      <dgm:t>
        <a:bodyPr/>
        <a:lstStyle/>
        <a:p>
          <a:endParaRPr lang="en-US"/>
        </a:p>
      </dgm:t>
    </dgm:pt>
    <dgm:pt modelId="{D5B932B7-E8F6-44C8-A42C-27913624B4E9}" type="sibTrans" cxnId="{93F8148D-99B4-444B-8831-12B8B9B25889}">
      <dgm:prSet/>
      <dgm:spPr/>
      <dgm:t>
        <a:bodyPr/>
        <a:lstStyle/>
        <a:p>
          <a:endParaRPr lang="en-US"/>
        </a:p>
      </dgm:t>
    </dgm:pt>
    <dgm:pt modelId="{621F0B77-59D4-492C-BECC-B542D9C627EE}">
      <dgm:prSet/>
      <dgm:spPr/>
      <dgm:t>
        <a:bodyPr/>
        <a:lstStyle/>
        <a:p>
          <a:pPr>
            <a:lnSpc>
              <a:spcPct val="100000"/>
            </a:lnSpc>
          </a:pPr>
          <a:r>
            <a:rPr lang="en-US"/>
            <a:t>This approach will help us to maintain the code and let us know where exactly we need to modify if there is any changes in the application. </a:t>
          </a:r>
        </a:p>
      </dgm:t>
    </dgm:pt>
    <dgm:pt modelId="{1D4B4785-FA64-4747-B4D7-C476D3A8D946}" type="parTrans" cxnId="{C7EDBD03-9E38-4813-B3FF-F6CD539A3D22}">
      <dgm:prSet/>
      <dgm:spPr/>
      <dgm:t>
        <a:bodyPr/>
        <a:lstStyle/>
        <a:p>
          <a:endParaRPr lang="en-US"/>
        </a:p>
      </dgm:t>
    </dgm:pt>
    <dgm:pt modelId="{FEE50743-B4B9-4214-A0C7-278C97FE2498}" type="sibTrans" cxnId="{C7EDBD03-9E38-4813-B3FF-F6CD539A3D22}">
      <dgm:prSet/>
      <dgm:spPr/>
      <dgm:t>
        <a:bodyPr/>
        <a:lstStyle/>
        <a:p>
          <a:endParaRPr lang="en-US"/>
        </a:p>
      </dgm:t>
    </dgm:pt>
    <dgm:pt modelId="{306B3C81-84FE-4C24-AB7E-77E51C39EBA6}" type="pres">
      <dgm:prSet presAssocID="{0CD990C1-9290-4BDF-9E91-33E9CDD42447}" presName="root" presStyleCnt="0">
        <dgm:presLayoutVars>
          <dgm:dir/>
          <dgm:resizeHandles val="exact"/>
        </dgm:presLayoutVars>
      </dgm:prSet>
      <dgm:spPr/>
    </dgm:pt>
    <dgm:pt modelId="{EEB1C2D5-9ED9-43A3-B8D8-DD11ED2B94C0}" type="pres">
      <dgm:prSet presAssocID="{C10C628F-5C7D-41D8-BE1E-BCD5397215D9}" presName="compNode" presStyleCnt="0"/>
      <dgm:spPr/>
    </dgm:pt>
    <dgm:pt modelId="{18BA1BE0-BC2F-4691-95C4-0113406EE9B6}" type="pres">
      <dgm:prSet presAssocID="{C10C628F-5C7D-41D8-BE1E-BCD5397215D9}" presName="bgRect" presStyleLbl="bgShp" presStyleIdx="0" presStyleCnt="2"/>
      <dgm:spPr/>
    </dgm:pt>
    <dgm:pt modelId="{FEAA561E-EE2F-4552-9A92-546E2075F18F}" type="pres">
      <dgm:prSet presAssocID="{C10C628F-5C7D-41D8-BE1E-BCD5397215D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F2A55816-92E4-438F-A723-CF7B157E94B5}" type="pres">
      <dgm:prSet presAssocID="{C10C628F-5C7D-41D8-BE1E-BCD5397215D9}" presName="spaceRect" presStyleCnt="0"/>
      <dgm:spPr/>
    </dgm:pt>
    <dgm:pt modelId="{24EBB63C-2666-4CAC-BA63-39F07EE2E7F0}" type="pres">
      <dgm:prSet presAssocID="{C10C628F-5C7D-41D8-BE1E-BCD5397215D9}" presName="parTx" presStyleLbl="revTx" presStyleIdx="0" presStyleCnt="2">
        <dgm:presLayoutVars>
          <dgm:chMax val="0"/>
          <dgm:chPref val="0"/>
        </dgm:presLayoutVars>
      </dgm:prSet>
      <dgm:spPr/>
    </dgm:pt>
    <dgm:pt modelId="{B8A46CBA-6EE6-4A3E-B114-7BD6842630DB}" type="pres">
      <dgm:prSet presAssocID="{D5B932B7-E8F6-44C8-A42C-27913624B4E9}" presName="sibTrans" presStyleCnt="0"/>
      <dgm:spPr/>
    </dgm:pt>
    <dgm:pt modelId="{31F4B919-3A75-4129-8474-0F502FE45B2E}" type="pres">
      <dgm:prSet presAssocID="{621F0B77-59D4-492C-BECC-B542D9C627EE}" presName="compNode" presStyleCnt="0"/>
      <dgm:spPr/>
    </dgm:pt>
    <dgm:pt modelId="{C0DE5A0D-DAA1-46F3-B53D-3FFE2420E829}" type="pres">
      <dgm:prSet presAssocID="{621F0B77-59D4-492C-BECC-B542D9C627EE}" presName="bgRect" presStyleLbl="bgShp" presStyleIdx="1" presStyleCnt="2"/>
      <dgm:spPr/>
    </dgm:pt>
    <dgm:pt modelId="{FB88344A-F227-4D7D-97E9-C29DB19EE61A}" type="pres">
      <dgm:prSet presAssocID="{621F0B77-59D4-492C-BECC-B542D9C627E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1A115D36-CE9D-4CEB-99DF-57117CFFAC52}" type="pres">
      <dgm:prSet presAssocID="{621F0B77-59D4-492C-BECC-B542D9C627EE}" presName="spaceRect" presStyleCnt="0"/>
      <dgm:spPr/>
    </dgm:pt>
    <dgm:pt modelId="{68CB50B6-19CA-423C-8E4E-94329E7C0AF5}" type="pres">
      <dgm:prSet presAssocID="{621F0B77-59D4-492C-BECC-B542D9C627EE}" presName="parTx" presStyleLbl="revTx" presStyleIdx="1" presStyleCnt="2">
        <dgm:presLayoutVars>
          <dgm:chMax val="0"/>
          <dgm:chPref val="0"/>
        </dgm:presLayoutVars>
      </dgm:prSet>
      <dgm:spPr/>
    </dgm:pt>
  </dgm:ptLst>
  <dgm:cxnLst>
    <dgm:cxn modelId="{C7EDBD03-9E38-4813-B3FF-F6CD539A3D22}" srcId="{0CD990C1-9290-4BDF-9E91-33E9CDD42447}" destId="{621F0B77-59D4-492C-BECC-B542D9C627EE}" srcOrd="1" destOrd="0" parTransId="{1D4B4785-FA64-4747-B4D7-C476D3A8D946}" sibTransId="{FEE50743-B4B9-4214-A0C7-278C97FE2498}"/>
    <dgm:cxn modelId="{3FE21E5A-D35E-419E-8469-EDB9ACD4E47E}" type="presOf" srcId="{0CD990C1-9290-4BDF-9E91-33E9CDD42447}" destId="{306B3C81-84FE-4C24-AB7E-77E51C39EBA6}" srcOrd="0" destOrd="0" presId="urn:microsoft.com/office/officeart/2018/2/layout/IconVerticalSolidList"/>
    <dgm:cxn modelId="{93F8148D-99B4-444B-8831-12B8B9B25889}" srcId="{0CD990C1-9290-4BDF-9E91-33E9CDD42447}" destId="{C10C628F-5C7D-41D8-BE1E-BCD5397215D9}" srcOrd="0" destOrd="0" parTransId="{380E2610-C3BC-44A8-A8D8-780F5F94533E}" sibTransId="{D5B932B7-E8F6-44C8-A42C-27913624B4E9}"/>
    <dgm:cxn modelId="{2725A88D-7B7D-4D0F-89E4-7B67FBB5506A}" type="presOf" srcId="{621F0B77-59D4-492C-BECC-B542D9C627EE}" destId="{68CB50B6-19CA-423C-8E4E-94329E7C0AF5}" srcOrd="0" destOrd="0" presId="urn:microsoft.com/office/officeart/2018/2/layout/IconVerticalSolidList"/>
    <dgm:cxn modelId="{2A0C12B7-FAC4-427E-A537-32291D9C4C31}" type="presOf" srcId="{C10C628F-5C7D-41D8-BE1E-BCD5397215D9}" destId="{24EBB63C-2666-4CAC-BA63-39F07EE2E7F0}" srcOrd="0" destOrd="0" presId="urn:microsoft.com/office/officeart/2018/2/layout/IconVerticalSolidList"/>
    <dgm:cxn modelId="{5F2DF9A6-4806-43C0-B9CB-0FA04AFFB0C4}" type="presParOf" srcId="{306B3C81-84FE-4C24-AB7E-77E51C39EBA6}" destId="{EEB1C2D5-9ED9-43A3-B8D8-DD11ED2B94C0}" srcOrd="0" destOrd="0" presId="urn:microsoft.com/office/officeart/2018/2/layout/IconVerticalSolidList"/>
    <dgm:cxn modelId="{DB43FA6A-C4E1-4DBA-A42C-C6FEC9E98B39}" type="presParOf" srcId="{EEB1C2D5-9ED9-43A3-B8D8-DD11ED2B94C0}" destId="{18BA1BE0-BC2F-4691-95C4-0113406EE9B6}" srcOrd="0" destOrd="0" presId="urn:microsoft.com/office/officeart/2018/2/layout/IconVerticalSolidList"/>
    <dgm:cxn modelId="{98A22D51-3FDB-471D-BFDA-BDF9B1F7B274}" type="presParOf" srcId="{EEB1C2D5-9ED9-43A3-B8D8-DD11ED2B94C0}" destId="{FEAA561E-EE2F-4552-9A92-546E2075F18F}" srcOrd="1" destOrd="0" presId="urn:microsoft.com/office/officeart/2018/2/layout/IconVerticalSolidList"/>
    <dgm:cxn modelId="{80941A73-ECFE-4C12-B5E6-35E9DFB037D2}" type="presParOf" srcId="{EEB1C2D5-9ED9-43A3-B8D8-DD11ED2B94C0}" destId="{F2A55816-92E4-438F-A723-CF7B157E94B5}" srcOrd="2" destOrd="0" presId="urn:microsoft.com/office/officeart/2018/2/layout/IconVerticalSolidList"/>
    <dgm:cxn modelId="{A83A9A66-ED9D-4648-9AA0-6F9A42A617D0}" type="presParOf" srcId="{EEB1C2D5-9ED9-43A3-B8D8-DD11ED2B94C0}" destId="{24EBB63C-2666-4CAC-BA63-39F07EE2E7F0}" srcOrd="3" destOrd="0" presId="urn:microsoft.com/office/officeart/2018/2/layout/IconVerticalSolidList"/>
    <dgm:cxn modelId="{93258718-304B-4C3C-93B1-F58F752EDFB2}" type="presParOf" srcId="{306B3C81-84FE-4C24-AB7E-77E51C39EBA6}" destId="{B8A46CBA-6EE6-4A3E-B114-7BD6842630DB}" srcOrd="1" destOrd="0" presId="urn:microsoft.com/office/officeart/2018/2/layout/IconVerticalSolidList"/>
    <dgm:cxn modelId="{CCEA44DE-FC8E-4DE9-8B88-2EFEABB1D322}" type="presParOf" srcId="{306B3C81-84FE-4C24-AB7E-77E51C39EBA6}" destId="{31F4B919-3A75-4129-8474-0F502FE45B2E}" srcOrd="2" destOrd="0" presId="urn:microsoft.com/office/officeart/2018/2/layout/IconVerticalSolidList"/>
    <dgm:cxn modelId="{8B514E0A-EA3D-472B-9AD8-E423B2F9D0D8}" type="presParOf" srcId="{31F4B919-3A75-4129-8474-0F502FE45B2E}" destId="{C0DE5A0D-DAA1-46F3-B53D-3FFE2420E829}" srcOrd="0" destOrd="0" presId="urn:microsoft.com/office/officeart/2018/2/layout/IconVerticalSolidList"/>
    <dgm:cxn modelId="{950D3659-A606-4102-A13C-B91D8337B3FB}" type="presParOf" srcId="{31F4B919-3A75-4129-8474-0F502FE45B2E}" destId="{FB88344A-F227-4D7D-97E9-C29DB19EE61A}" srcOrd="1" destOrd="0" presId="urn:microsoft.com/office/officeart/2018/2/layout/IconVerticalSolidList"/>
    <dgm:cxn modelId="{CFB16B4D-2290-46C3-9C42-8E2302581948}" type="presParOf" srcId="{31F4B919-3A75-4129-8474-0F502FE45B2E}" destId="{1A115D36-CE9D-4CEB-99DF-57117CFFAC52}" srcOrd="2" destOrd="0" presId="urn:microsoft.com/office/officeart/2018/2/layout/IconVerticalSolidList"/>
    <dgm:cxn modelId="{5D1FBE82-0C4E-441D-B777-1FECB5381B90}" type="presParOf" srcId="{31F4B919-3A75-4129-8474-0F502FE45B2E}" destId="{68CB50B6-19CA-423C-8E4E-94329E7C0AF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76D79-802D-48C0-8898-1AE032D192BF}">
      <dsp:nvSpPr>
        <dsp:cNvPr id="0" name=""/>
        <dsp:cNvSpPr/>
      </dsp:nvSpPr>
      <dsp:spPr>
        <a:xfrm>
          <a:off x="0" y="905470"/>
          <a:ext cx="6269038" cy="16716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FF33D4-F55C-4C22-9AFB-AE4C6EF591C3}">
      <dsp:nvSpPr>
        <dsp:cNvPr id="0" name=""/>
        <dsp:cNvSpPr/>
      </dsp:nvSpPr>
      <dsp:spPr>
        <a:xfrm>
          <a:off x="505670" y="1281588"/>
          <a:ext cx="919400" cy="919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257408-D80B-4FB4-B222-AF921EAD3733}">
      <dsp:nvSpPr>
        <dsp:cNvPr id="0" name=""/>
        <dsp:cNvSpPr/>
      </dsp:nvSpPr>
      <dsp:spPr>
        <a:xfrm>
          <a:off x="1930741" y="905470"/>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1111250">
            <a:lnSpc>
              <a:spcPct val="90000"/>
            </a:lnSpc>
            <a:spcBef>
              <a:spcPct val="0"/>
            </a:spcBef>
            <a:spcAft>
              <a:spcPct val="35000"/>
            </a:spcAft>
            <a:buNone/>
          </a:pPr>
          <a:r>
            <a:rPr lang="en-US" sz="2500" kern="1200"/>
            <a:t>This is helpful in locating the elements (Textbox, Dropdown, Buttons, links) in webpage. </a:t>
          </a:r>
        </a:p>
      </dsp:txBody>
      <dsp:txXfrm>
        <a:off x="1930741" y="905470"/>
        <a:ext cx="4338296" cy="1671637"/>
      </dsp:txXfrm>
    </dsp:sp>
    <dsp:sp modelId="{0F87102C-83C6-4708-8568-6C27048A171A}">
      <dsp:nvSpPr>
        <dsp:cNvPr id="0" name=""/>
        <dsp:cNvSpPr/>
      </dsp:nvSpPr>
      <dsp:spPr>
        <a:xfrm>
          <a:off x="0" y="2995017"/>
          <a:ext cx="6269038" cy="16716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CDB1C1-A4E7-4B42-B67A-10D7E1E16D1F}">
      <dsp:nvSpPr>
        <dsp:cNvPr id="0" name=""/>
        <dsp:cNvSpPr/>
      </dsp:nvSpPr>
      <dsp:spPr>
        <a:xfrm>
          <a:off x="505670" y="3371135"/>
          <a:ext cx="919400" cy="919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2E8A27-DF43-4B90-9B0A-DAAA5FACAB8E}">
      <dsp:nvSpPr>
        <dsp:cNvPr id="0" name=""/>
        <dsp:cNvSpPr/>
      </dsp:nvSpPr>
      <dsp:spPr>
        <a:xfrm>
          <a:off x="1930741" y="2995017"/>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1111250">
            <a:lnSpc>
              <a:spcPct val="90000"/>
            </a:lnSpc>
            <a:spcBef>
              <a:spcPct val="0"/>
            </a:spcBef>
            <a:spcAft>
              <a:spcPct val="35000"/>
            </a:spcAft>
            <a:buNone/>
          </a:pPr>
          <a:r>
            <a:rPr lang="en-US" sz="2500" kern="1200"/>
            <a:t>There are many locating strategies and we use </a:t>
          </a:r>
          <a:r>
            <a:rPr lang="en-US" sz="2500" b="1" kern="1200"/>
            <a:t>CSS, name and ID </a:t>
          </a:r>
          <a:r>
            <a:rPr lang="en-US" sz="2500" kern="1200"/>
            <a:t>in our framework</a:t>
          </a:r>
        </a:p>
      </dsp:txBody>
      <dsp:txXfrm>
        <a:off x="1930741" y="2995017"/>
        <a:ext cx="4338296" cy="1671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A1BE0-BC2F-4691-95C4-0113406EE9B6}">
      <dsp:nvSpPr>
        <dsp:cNvPr id="0" name=""/>
        <dsp:cNvSpPr/>
      </dsp:nvSpPr>
      <dsp:spPr>
        <a:xfrm>
          <a:off x="0" y="707288"/>
          <a:ext cx="10515600" cy="13057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A561E-EE2F-4552-9A92-546E2075F18F}">
      <dsp:nvSpPr>
        <dsp:cNvPr id="0" name=""/>
        <dsp:cNvSpPr/>
      </dsp:nvSpPr>
      <dsp:spPr>
        <a:xfrm>
          <a:off x="394993" y="1001085"/>
          <a:ext cx="718169" cy="7181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EBB63C-2666-4CAC-BA63-39F07EE2E7F0}">
      <dsp:nvSpPr>
        <dsp:cNvPr id="0" name=""/>
        <dsp:cNvSpPr/>
      </dsp:nvSpPr>
      <dsp:spPr>
        <a:xfrm>
          <a:off x="1508156" y="707288"/>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977900">
            <a:lnSpc>
              <a:spcPct val="100000"/>
            </a:lnSpc>
            <a:spcBef>
              <a:spcPct val="0"/>
            </a:spcBef>
            <a:spcAft>
              <a:spcPct val="35000"/>
            </a:spcAft>
            <a:buNone/>
          </a:pPr>
          <a:r>
            <a:rPr lang="en-US" sz="2200" kern="1200" dirty="0"/>
            <a:t>For every page in web application, we create separate .cs file. All web Elements and methods of that web element will be present in the class file. </a:t>
          </a:r>
        </a:p>
      </dsp:txBody>
      <dsp:txXfrm>
        <a:off x="1508156" y="707288"/>
        <a:ext cx="9007443" cy="1305763"/>
      </dsp:txXfrm>
    </dsp:sp>
    <dsp:sp modelId="{C0DE5A0D-DAA1-46F3-B53D-3FFE2420E829}">
      <dsp:nvSpPr>
        <dsp:cNvPr id="0" name=""/>
        <dsp:cNvSpPr/>
      </dsp:nvSpPr>
      <dsp:spPr>
        <a:xfrm>
          <a:off x="0" y="2339492"/>
          <a:ext cx="10515600" cy="13057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88344A-F227-4D7D-97E9-C29DB19EE61A}">
      <dsp:nvSpPr>
        <dsp:cNvPr id="0" name=""/>
        <dsp:cNvSpPr/>
      </dsp:nvSpPr>
      <dsp:spPr>
        <a:xfrm>
          <a:off x="394993" y="2633289"/>
          <a:ext cx="718169" cy="718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CB50B6-19CA-423C-8E4E-94329E7C0AF5}">
      <dsp:nvSpPr>
        <dsp:cNvPr id="0" name=""/>
        <dsp:cNvSpPr/>
      </dsp:nvSpPr>
      <dsp:spPr>
        <a:xfrm>
          <a:off x="1508156" y="2339492"/>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977900">
            <a:lnSpc>
              <a:spcPct val="100000"/>
            </a:lnSpc>
            <a:spcBef>
              <a:spcPct val="0"/>
            </a:spcBef>
            <a:spcAft>
              <a:spcPct val="35000"/>
            </a:spcAft>
            <a:buNone/>
          </a:pPr>
          <a:r>
            <a:rPr lang="en-US" sz="2200" kern="1200"/>
            <a:t>This approach will help us to maintain the code and let us know where exactly we need to modify if there is any changes in the application. </a:t>
          </a:r>
        </a:p>
      </dsp:txBody>
      <dsp:txXfrm>
        <a:off x="1508156" y="2339492"/>
        <a:ext cx="9007443" cy="13057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13EC-456F-4470-A4B8-607E20BE62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960162-B75B-4DE0-B11D-3C0677624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748721-B2D0-4AD4-80AC-8113756C7A1F}"/>
              </a:ext>
            </a:extLst>
          </p:cNvPr>
          <p:cNvSpPr>
            <a:spLocks noGrp="1"/>
          </p:cNvSpPr>
          <p:nvPr>
            <p:ph type="dt" sz="half" idx="10"/>
          </p:nvPr>
        </p:nvSpPr>
        <p:spPr/>
        <p:txBody>
          <a:bodyPr/>
          <a:lstStyle/>
          <a:p>
            <a:fld id="{347386FF-1B22-4DDD-9A05-9170B0C86BF1}" type="datetimeFigureOut">
              <a:rPr lang="en-US" smtClean="0"/>
              <a:t>3/22/2021</a:t>
            </a:fld>
            <a:endParaRPr lang="en-US"/>
          </a:p>
        </p:txBody>
      </p:sp>
      <p:sp>
        <p:nvSpPr>
          <p:cNvPr id="5" name="Footer Placeholder 4">
            <a:extLst>
              <a:ext uri="{FF2B5EF4-FFF2-40B4-BE49-F238E27FC236}">
                <a16:creationId xmlns:a16="http://schemas.microsoft.com/office/drawing/2014/main" id="{B4E56AC4-3E62-45CA-AB8B-4DE4C0504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0EBF8-C139-474E-9ED5-8B99537C64F1}"/>
              </a:ext>
            </a:extLst>
          </p:cNvPr>
          <p:cNvSpPr>
            <a:spLocks noGrp="1"/>
          </p:cNvSpPr>
          <p:nvPr>
            <p:ph type="sldNum" sz="quarter" idx="12"/>
          </p:nvPr>
        </p:nvSpPr>
        <p:spPr/>
        <p:txBody>
          <a:bodyPr/>
          <a:lstStyle/>
          <a:p>
            <a:fld id="{5768A5D0-8C15-4781-A01A-4D30D770FDF3}" type="slidenum">
              <a:rPr lang="en-US" smtClean="0"/>
              <a:t>‹#›</a:t>
            </a:fld>
            <a:endParaRPr lang="en-US"/>
          </a:p>
        </p:txBody>
      </p:sp>
    </p:spTree>
    <p:extLst>
      <p:ext uri="{BB962C8B-B14F-4D97-AF65-F5344CB8AC3E}">
        <p14:creationId xmlns:p14="http://schemas.microsoft.com/office/powerpoint/2010/main" val="304659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5794-C27A-47E8-9CE7-BD9011A27A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6A72DA-BC04-42C1-98EB-832B4004A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FCEAA-52D4-444C-BC7F-9EF8A24B917F}"/>
              </a:ext>
            </a:extLst>
          </p:cNvPr>
          <p:cNvSpPr>
            <a:spLocks noGrp="1"/>
          </p:cNvSpPr>
          <p:nvPr>
            <p:ph type="dt" sz="half" idx="10"/>
          </p:nvPr>
        </p:nvSpPr>
        <p:spPr/>
        <p:txBody>
          <a:bodyPr/>
          <a:lstStyle/>
          <a:p>
            <a:fld id="{347386FF-1B22-4DDD-9A05-9170B0C86BF1}" type="datetimeFigureOut">
              <a:rPr lang="en-US" smtClean="0"/>
              <a:t>3/22/2021</a:t>
            </a:fld>
            <a:endParaRPr lang="en-US"/>
          </a:p>
        </p:txBody>
      </p:sp>
      <p:sp>
        <p:nvSpPr>
          <p:cNvPr id="5" name="Footer Placeholder 4">
            <a:extLst>
              <a:ext uri="{FF2B5EF4-FFF2-40B4-BE49-F238E27FC236}">
                <a16:creationId xmlns:a16="http://schemas.microsoft.com/office/drawing/2014/main" id="{C1A841F9-4339-4EA3-8FB5-AB87E2ABB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0554C-0E60-49EC-8AA6-4E9E3D688AB2}"/>
              </a:ext>
            </a:extLst>
          </p:cNvPr>
          <p:cNvSpPr>
            <a:spLocks noGrp="1"/>
          </p:cNvSpPr>
          <p:nvPr>
            <p:ph type="sldNum" sz="quarter" idx="12"/>
          </p:nvPr>
        </p:nvSpPr>
        <p:spPr/>
        <p:txBody>
          <a:bodyPr/>
          <a:lstStyle/>
          <a:p>
            <a:fld id="{5768A5D0-8C15-4781-A01A-4D30D770FDF3}" type="slidenum">
              <a:rPr lang="en-US" smtClean="0"/>
              <a:t>‹#›</a:t>
            </a:fld>
            <a:endParaRPr lang="en-US"/>
          </a:p>
        </p:txBody>
      </p:sp>
    </p:spTree>
    <p:extLst>
      <p:ext uri="{BB962C8B-B14F-4D97-AF65-F5344CB8AC3E}">
        <p14:creationId xmlns:p14="http://schemas.microsoft.com/office/powerpoint/2010/main" val="140811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6FB83B-A58C-4784-BD95-1F9694836B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2F28FD-0AE3-4A08-8025-D8EBE4CACC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FE329-2798-4367-B708-C1D078EABF69}"/>
              </a:ext>
            </a:extLst>
          </p:cNvPr>
          <p:cNvSpPr>
            <a:spLocks noGrp="1"/>
          </p:cNvSpPr>
          <p:nvPr>
            <p:ph type="dt" sz="half" idx="10"/>
          </p:nvPr>
        </p:nvSpPr>
        <p:spPr/>
        <p:txBody>
          <a:bodyPr/>
          <a:lstStyle/>
          <a:p>
            <a:fld id="{347386FF-1B22-4DDD-9A05-9170B0C86BF1}" type="datetimeFigureOut">
              <a:rPr lang="en-US" smtClean="0"/>
              <a:t>3/22/2021</a:t>
            </a:fld>
            <a:endParaRPr lang="en-US"/>
          </a:p>
        </p:txBody>
      </p:sp>
      <p:sp>
        <p:nvSpPr>
          <p:cNvPr id="5" name="Footer Placeholder 4">
            <a:extLst>
              <a:ext uri="{FF2B5EF4-FFF2-40B4-BE49-F238E27FC236}">
                <a16:creationId xmlns:a16="http://schemas.microsoft.com/office/drawing/2014/main" id="{98849C26-B5BF-4ACD-915C-D54ECA7DB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ED6E2-476D-40F9-8A3D-29C8151A3118}"/>
              </a:ext>
            </a:extLst>
          </p:cNvPr>
          <p:cNvSpPr>
            <a:spLocks noGrp="1"/>
          </p:cNvSpPr>
          <p:nvPr>
            <p:ph type="sldNum" sz="quarter" idx="12"/>
          </p:nvPr>
        </p:nvSpPr>
        <p:spPr/>
        <p:txBody>
          <a:bodyPr/>
          <a:lstStyle/>
          <a:p>
            <a:fld id="{5768A5D0-8C15-4781-A01A-4D30D770FDF3}" type="slidenum">
              <a:rPr lang="en-US" smtClean="0"/>
              <a:t>‹#›</a:t>
            </a:fld>
            <a:endParaRPr lang="en-US"/>
          </a:p>
        </p:txBody>
      </p:sp>
    </p:spTree>
    <p:extLst>
      <p:ext uri="{BB962C8B-B14F-4D97-AF65-F5344CB8AC3E}">
        <p14:creationId xmlns:p14="http://schemas.microsoft.com/office/powerpoint/2010/main" val="384896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91CDF-1403-4F09-B0D2-3895C0DFCC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AECF4C-AC8B-4F3B-ADB0-9D953136B2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BD50F-44B2-41CB-90EA-7C5D7725E324}"/>
              </a:ext>
            </a:extLst>
          </p:cNvPr>
          <p:cNvSpPr>
            <a:spLocks noGrp="1"/>
          </p:cNvSpPr>
          <p:nvPr>
            <p:ph type="dt" sz="half" idx="10"/>
          </p:nvPr>
        </p:nvSpPr>
        <p:spPr/>
        <p:txBody>
          <a:bodyPr/>
          <a:lstStyle/>
          <a:p>
            <a:fld id="{347386FF-1B22-4DDD-9A05-9170B0C86BF1}" type="datetimeFigureOut">
              <a:rPr lang="en-US" smtClean="0"/>
              <a:t>3/22/2021</a:t>
            </a:fld>
            <a:endParaRPr lang="en-US"/>
          </a:p>
        </p:txBody>
      </p:sp>
      <p:sp>
        <p:nvSpPr>
          <p:cNvPr id="5" name="Footer Placeholder 4">
            <a:extLst>
              <a:ext uri="{FF2B5EF4-FFF2-40B4-BE49-F238E27FC236}">
                <a16:creationId xmlns:a16="http://schemas.microsoft.com/office/drawing/2014/main" id="{764ECE87-1E36-4DAB-BF14-4DC13BB6D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EB76E-F1BE-4950-BAB4-AA9CBBBCA856}"/>
              </a:ext>
            </a:extLst>
          </p:cNvPr>
          <p:cNvSpPr>
            <a:spLocks noGrp="1"/>
          </p:cNvSpPr>
          <p:nvPr>
            <p:ph type="sldNum" sz="quarter" idx="12"/>
          </p:nvPr>
        </p:nvSpPr>
        <p:spPr/>
        <p:txBody>
          <a:bodyPr/>
          <a:lstStyle/>
          <a:p>
            <a:fld id="{5768A5D0-8C15-4781-A01A-4D30D770FDF3}" type="slidenum">
              <a:rPr lang="en-US" smtClean="0"/>
              <a:t>‹#›</a:t>
            </a:fld>
            <a:endParaRPr lang="en-US"/>
          </a:p>
        </p:txBody>
      </p:sp>
    </p:spTree>
    <p:extLst>
      <p:ext uri="{BB962C8B-B14F-4D97-AF65-F5344CB8AC3E}">
        <p14:creationId xmlns:p14="http://schemas.microsoft.com/office/powerpoint/2010/main" val="207212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E7EE-B5B5-467D-ABEF-A376CAD6C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BB61A4-59BD-4641-9C99-BD91927E6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1F7623-7C33-443E-8B4E-66B934AB7193}"/>
              </a:ext>
            </a:extLst>
          </p:cNvPr>
          <p:cNvSpPr>
            <a:spLocks noGrp="1"/>
          </p:cNvSpPr>
          <p:nvPr>
            <p:ph type="dt" sz="half" idx="10"/>
          </p:nvPr>
        </p:nvSpPr>
        <p:spPr/>
        <p:txBody>
          <a:bodyPr/>
          <a:lstStyle/>
          <a:p>
            <a:fld id="{347386FF-1B22-4DDD-9A05-9170B0C86BF1}" type="datetimeFigureOut">
              <a:rPr lang="en-US" smtClean="0"/>
              <a:t>3/22/2021</a:t>
            </a:fld>
            <a:endParaRPr lang="en-US"/>
          </a:p>
        </p:txBody>
      </p:sp>
      <p:sp>
        <p:nvSpPr>
          <p:cNvPr id="5" name="Footer Placeholder 4">
            <a:extLst>
              <a:ext uri="{FF2B5EF4-FFF2-40B4-BE49-F238E27FC236}">
                <a16:creationId xmlns:a16="http://schemas.microsoft.com/office/drawing/2014/main" id="{DDB86C60-F895-423E-9B58-FC28C7141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875ED-F1A2-453A-929E-3BDD68AE2091}"/>
              </a:ext>
            </a:extLst>
          </p:cNvPr>
          <p:cNvSpPr>
            <a:spLocks noGrp="1"/>
          </p:cNvSpPr>
          <p:nvPr>
            <p:ph type="sldNum" sz="quarter" idx="12"/>
          </p:nvPr>
        </p:nvSpPr>
        <p:spPr/>
        <p:txBody>
          <a:bodyPr/>
          <a:lstStyle/>
          <a:p>
            <a:fld id="{5768A5D0-8C15-4781-A01A-4D30D770FDF3}" type="slidenum">
              <a:rPr lang="en-US" smtClean="0"/>
              <a:t>‹#›</a:t>
            </a:fld>
            <a:endParaRPr lang="en-US"/>
          </a:p>
        </p:txBody>
      </p:sp>
    </p:spTree>
    <p:extLst>
      <p:ext uri="{BB962C8B-B14F-4D97-AF65-F5344CB8AC3E}">
        <p14:creationId xmlns:p14="http://schemas.microsoft.com/office/powerpoint/2010/main" val="138761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7A8C-BF9A-4109-9B84-E7A4599BF4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F23D65-56D8-4D81-BB36-8795788566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9F1664-5677-4AAC-BD8C-CFF9865E04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1E2586-2D94-483C-B746-F0E8F579BA4A}"/>
              </a:ext>
            </a:extLst>
          </p:cNvPr>
          <p:cNvSpPr>
            <a:spLocks noGrp="1"/>
          </p:cNvSpPr>
          <p:nvPr>
            <p:ph type="dt" sz="half" idx="10"/>
          </p:nvPr>
        </p:nvSpPr>
        <p:spPr/>
        <p:txBody>
          <a:bodyPr/>
          <a:lstStyle/>
          <a:p>
            <a:fld id="{347386FF-1B22-4DDD-9A05-9170B0C86BF1}" type="datetimeFigureOut">
              <a:rPr lang="en-US" smtClean="0"/>
              <a:t>3/22/2021</a:t>
            </a:fld>
            <a:endParaRPr lang="en-US"/>
          </a:p>
        </p:txBody>
      </p:sp>
      <p:sp>
        <p:nvSpPr>
          <p:cNvPr id="6" name="Footer Placeholder 5">
            <a:extLst>
              <a:ext uri="{FF2B5EF4-FFF2-40B4-BE49-F238E27FC236}">
                <a16:creationId xmlns:a16="http://schemas.microsoft.com/office/drawing/2014/main" id="{A4D8F678-DBC4-4B01-95B9-4F85743E0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3418D0-9983-4984-B226-776B719FC2F5}"/>
              </a:ext>
            </a:extLst>
          </p:cNvPr>
          <p:cNvSpPr>
            <a:spLocks noGrp="1"/>
          </p:cNvSpPr>
          <p:nvPr>
            <p:ph type="sldNum" sz="quarter" idx="12"/>
          </p:nvPr>
        </p:nvSpPr>
        <p:spPr/>
        <p:txBody>
          <a:bodyPr/>
          <a:lstStyle/>
          <a:p>
            <a:fld id="{5768A5D0-8C15-4781-A01A-4D30D770FDF3}" type="slidenum">
              <a:rPr lang="en-US" smtClean="0"/>
              <a:t>‹#›</a:t>
            </a:fld>
            <a:endParaRPr lang="en-US"/>
          </a:p>
        </p:txBody>
      </p:sp>
    </p:spTree>
    <p:extLst>
      <p:ext uri="{BB962C8B-B14F-4D97-AF65-F5344CB8AC3E}">
        <p14:creationId xmlns:p14="http://schemas.microsoft.com/office/powerpoint/2010/main" val="276098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11057-090B-455E-9BDC-EA00D3F659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41EA0A-9550-49F9-9D52-249ED264F0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4D965D-79B4-4916-AAE9-D287AFB0C2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50D925-B7BA-41C4-B239-1C5C435B6D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881F5A-F883-448D-8890-3CAA0AE2AB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C91286-4BD9-421C-B599-0E8758AF2828}"/>
              </a:ext>
            </a:extLst>
          </p:cNvPr>
          <p:cNvSpPr>
            <a:spLocks noGrp="1"/>
          </p:cNvSpPr>
          <p:nvPr>
            <p:ph type="dt" sz="half" idx="10"/>
          </p:nvPr>
        </p:nvSpPr>
        <p:spPr/>
        <p:txBody>
          <a:bodyPr/>
          <a:lstStyle/>
          <a:p>
            <a:fld id="{347386FF-1B22-4DDD-9A05-9170B0C86BF1}" type="datetimeFigureOut">
              <a:rPr lang="en-US" smtClean="0"/>
              <a:t>3/22/2021</a:t>
            </a:fld>
            <a:endParaRPr lang="en-US"/>
          </a:p>
        </p:txBody>
      </p:sp>
      <p:sp>
        <p:nvSpPr>
          <p:cNvPr id="8" name="Footer Placeholder 7">
            <a:extLst>
              <a:ext uri="{FF2B5EF4-FFF2-40B4-BE49-F238E27FC236}">
                <a16:creationId xmlns:a16="http://schemas.microsoft.com/office/drawing/2014/main" id="{7C374B0A-10FF-482B-BEF0-6DBFFE4F88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7F682D-F786-4732-AB94-345B4AC395B8}"/>
              </a:ext>
            </a:extLst>
          </p:cNvPr>
          <p:cNvSpPr>
            <a:spLocks noGrp="1"/>
          </p:cNvSpPr>
          <p:nvPr>
            <p:ph type="sldNum" sz="quarter" idx="12"/>
          </p:nvPr>
        </p:nvSpPr>
        <p:spPr/>
        <p:txBody>
          <a:bodyPr/>
          <a:lstStyle/>
          <a:p>
            <a:fld id="{5768A5D0-8C15-4781-A01A-4D30D770FDF3}" type="slidenum">
              <a:rPr lang="en-US" smtClean="0"/>
              <a:t>‹#›</a:t>
            </a:fld>
            <a:endParaRPr lang="en-US"/>
          </a:p>
        </p:txBody>
      </p:sp>
    </p:spTree>
    <p:extLst>
      <p:ext uri="{BB962C8B-B14F-4D97-AF65-F5344CB8AC3E}">
        <p14:creationId xmlns:p14="http://schemas.microsoft.com/office/powerpoint/2010/main" val="149100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A2FE-FF0B-48B9-B12B-090C936F4F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707B66-87E5-462D-9EA3-21C06718D0E9}"/>
              </a:ext>
            </a:extLst>
          </p:cNvPr>
          <p:cNvSpPr>
            <a:spLocks noGrp="1"/>
          </p:cNvSpPr>
          <p:nvPr>
            <p:ph type="dt" sz="half" idx="10"/>
          </p:nvPr>
        </p:nvSpPr>
        <p:spPr/>
        <p:txBody>
          <a:bodyPr/>
          <a:lstStyle/>
          <a:p>
            <a:fld id="{347386FF-1B22-4DDD-9A05-9170B0C86BF1}" type="datetimeFigureOut">
              <a:rPr lang="en-US" smtClean="0"/>
              <a:t>3/22/2021</a:t>
            </a:fld>
            <a:endParaRPr lang="en-US"/>
          </a:p>
        </p:txBody>
      </p:sp>
      <p:sp>
        <p:nvSpPr>
          <p:cNvPr id="4" name="Footer Placeholder 3">
            <a:extLst>
              <a:ext uri="{FF2B5EF4-FFF2-40B4-BE49-F238E27FC236}">
                <a16:creationId xmlns:a16="http://schemas.microsoft.com/office/drawing/2014/main" id="{EA8065B1-0785-457F-A4DB-664C29CA38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BF2148-AC6E-436E-A8B5-A0A97BD6A26D}"/>
              </a:ext>
            </a:extLst>
          </p:cNvPr>
          <p:cNvSpPr>
            <a:spLocks noGrp="1"/>
          </p:cNvSpPr>
          <p:nvPr>
            <p:ph type="sldNum" sz="quarter" idx="12"/>
          </p:nvPr>
        </p:nvSpPr>
        <p:spPr/>
        <p:txBody>
          <a:bodyPr/>
          <a:lstStyle/>
          <a:p>
            <a:fld id="{5768A5D0-8C15-4781-A01A-4D30D770FDF3}" type="slidenum">
              <a:rPr lang="en-US" smtClean="0"/>
              <a:t>‹#›</a:t>
            </a:fld>
            <a:endParaRPr lang="en-US"/>
          </a:p>
        </p:txBody>
      </p:sp>
    </p:spTree>
    <p:extLst>
      <p:ext uri="{BB962C8B-B14F-4D97-AF65-F5344CB8AC3E}">
        <p14:creationId xmlns:p14="http://schemas.microsoft.com/office/powerpoint/2010/main" val="91837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522C3-FE13-461B-B62E-EEC802CEA7AB}"/>
              </a:ext>
            </a:extLst>
          </p:cNvPr>
          <p:cNvSpPr>
            <a:spLocks noGrp="1"/>
          </p:cNvSpPr>
          <p:nvPr>
            <p:ph type="dt" sz="half" idx="10"/>
          </p:nvPr>
        </p:nvSpPr>
        <p:spPr/>
        <p:txBody>
          <a:bodyPr/>
          <a:lstStyle/>
          <a:p>
            <a:fld id="{347386FF-1B22-4DDD-9A05-9170B0C86BF1}" type="datetimeFigureOut">
              <a:rPr lang="en-US" smtClean="0"/>
              <a:t>3/22/2021</a:t>
            </a:fld>
            <a:endParaRPr lang="en-US"/>
          </a:p>
        </p:txBody>
      </p:sp>
      <p:sp>
        <p:nvSpPr>
          <p:cNvPr id="3" name="Footer Placeholder 2">
            <a:extLst>
              <a:ext uri="{FF2B5EF4-FFF2-40B4-BE49-F238E27FC236}">
                <a16:creationId xmlns:a16="http://schemas.microsoft.com/office/drawing/2014/main" id="{47324B59-546D-402A-895F-F58012E163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5AE516-DD1A-4398-BAFA-7A4D1F6C7F6B}"/>
              </a:ext>
            </a:extLst>
          </p:cNvPr>
          <p:cNvSpPr>
            <a:spLocks noGrp="1"/>
          </p:cNvSpPr>
          <p:nvPr>
            <p:ph type="sldNum" sz="quarter" idx="12"/>
          </p:nvPr>
        </p:nvSpPr>
        <p:spPr/>
        <p:txBody>
          <a:bodyPr/>
          <a:lstStyle/>
          <a:p>
            <a:fld id="{5768A5D0-8C15-4781-A01A-4D30D770FDF3}" type="slidenum">
              <a:rPr lang="en-US" smtClean="0"/>
              <a:t>‹#›</a:t>
            </a:fld>
            <a:endParaRPr lang="en-US"/>
          </a:p>
        </p:txBody>
      </p:sp>
    </p:spTree>
    <p:extLst>
      <p:ext uri="{BB962C8B-B14F-4D97-AF65-F5344CB8AC3E}">
        <p14:creationId xmlns:p14="http://schemas.microsoft.com/office/powerpoint/2010/main" val="15670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0C9C-E578-4F6C-8A28-02AFAC532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5375D7-E0CB-4A4F-87C4-AA4400F5A2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B7A41B-77A2-4E13-BC03-2313662F2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048DD-29C1-4B06-8E9A-9E78E198A843}"/>
              </a:ext>
            </a:extLst>
          </p:cNvPr>
          <p:cNvSpPr>
            <a:spLocks noGrp="1"/>
          </p:cNvSpPr>
          <p:nvPr>
            <p:ph type="dt" sz="half" idx="10"/>
          </p:nvPr>
        </p:nvSpPr>
        <p:spPr/>
        <p:txBody>
          <a:bodyPr/>
          <a:lstStyle/>
          <a:p>
            <a:fld id="{347386FF-1B22-4DDD-9A05-9170B0C86BF1}" type="datetimeFigureOut">
              <a:rPr lang="en-US" smtClean="0"/>
              <a:t>3/22/2021</a:t>
            </a:fld>
            <a:endParaRPr lang="en-US"/>
          </a:p>
        </p:txBody>
      </p:sp>
      <p:sp>
        <p:nvSpPr>
          <p:cNvPr id="6" name="Footer Placeholder 5">
            <a:extLst>
              <a:ext uri="{FF2B5EF4-FFF2-40B4-BE49-F238E27FC236}">
                <a16:creationId xmlns:a16="http://schemas.microsoft.com/office/drawing/2014/main" id="{F8179B2F-CB97-4A55-B2A1-229F2B8A41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F591C5-89B5-4E6C-87AD-42CF2D09FADB}"/>
              </a:ext>
            </a:extLst>
          </p:cNvPr>
          <p:cNvSpPr>
            <a:spLocks noGrp="1"/>
          </p:cNvSpPr>
          <p:nvPr>
            <p:ph type="sldNum" sz="quarter" idx="12"/>
          </p:nvPr>
        </p:nvSpPr>
        <p:spPr/>
        <p:txBody>
          <a:bodyPr/>
          <a:lstStyle/>
          <a:p>
            <a:fld id="{5768A5D0-8C15-4781-A01A-4D30D770FDF3}" type="slidenum">
              <a:rPr lang="en-US" smtClean="0"/>
              <a:t>‹#›</a:t>
            </a:fld>
            <a:endParaRPr lang="en-US"/>
          </a:p>
        </p:txBody>
      </p:sp>
    </p:spTree>
    <p:extLst>
      <p:ext uri="{BB962C8B-B14F-4D97-AF65-F5344CB8AC3E}">
        <p14:creationId xmlns:p14="http://schemas.microsoft.com/office/powerpoint/2010/main" val="358732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737D-457D-4B39-9045-5C91CB2AC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290B41-1612-4748-96E2-6EFD52DEA8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1AF95-0B16-44D5-ACD3-446E89C36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317F4-EE86-4FDB-A0D2-FB79087E048E}"/>
              </a:ext>
            </a:extLst>
          </p:cNvPr>
          <p:cNvSpPr>
            <a:spLocks noGrp="1"/>
          </p:cNvSpPr>
          <p:nvPr>
            <p:ph type="dt" sz="half" idx="10"/>
          </p:nvPr>
        </p:nvSpPr>
        <p:spPr/>
        <p:txBody>
          <a:bodyPr/>
          <a:lstStyle/>
          <a:p>
            <a:fld id="{347386FF-1B22-4DDD-9A05-9170B0C86BF1}" type="datetimeFigureOut">
              <a:rPr lang="en-US" smtClean="0"/>
              <a:t>3/22/2021</a:t>
            </a:fld>
            <a:endParaRPr lang="en-US"/>
          </a:p>
        </p:txBody>
      </p:sp>
      <p:sp>
        <p:nvSpPr>
          <p:cNvPr id="6" name="Footer Placeholder 5">
            <a:extLst>
              <a:ext uri="{FF2B5EF4-FFF2-40B4-BE49-F238E27FC236}">
                <a16:creationId xmlns:a16="http://schemas.microsoft.com/office/drawing/2014/main" id="{CC72E775-915B-4F87-BD09-700485DA91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7FF76-745C-446B-BD25-94B606E6A54C}"/>
              </a:ext>
            </a:extLst>
          </p:cNvPr>
          <p:cNvSpPr>
            <a:spLocks noGrp="1"/>
          </p:cNvSpPr>
          <p:nvPr>
            <p:ph type="sldNum" sz="quarter" idx="12"/>
          </p:nvPr>
        </p:nvSpPr>
        <p:spPr/>
        <p:txBody>
          <a:bodyPr/>
          <a:lstStyle/>
          <a:p>
            <a:fld id="{5768A5D0-8C15-4781-A01A-4D30D770FDF3}" type="slidenum">
              <a:rPr lang="en-US" smtClean="0"/>
              <a:t>‹#›</a:t>
            </a:fld>
            <a:endParaRPr lang="en-US"/>
          </a:p>
        </p:txBody>
      </p:sp>
    </p:spTree>
    <p:extLst>
      <p:ext uri="{BB962C8B-B14F-4D97-AF65-F5344CB8AC3E}">
        <p14:creationId xmlns:p14="http://schemas.microsoft.com/office/powerpoint/2010/main" val="240936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D8C4D2-1004-4EF3-908E-632796A968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107E82-A245-42D0-9203-F7626C718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55DE4-91E8-4EDB-AAAE-4924B1BAE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386FF-1B22-4DDD-9A05-9170B0C86BF1}" type="datetimeFigureOut">
              <a:rPr lang="en-US" smtClean="0"/>
              <a:t>3/22/2021</a:t>
            </a:fld>
            <a:endParaRPr lang="en-US"/>
          </a:p>
        </p:txBody>
      </p:sp>
      <p:sp>
        <p:nvSpPr>
          <p:cNvPr id="5" name="Footer Placeholder 4">
            <a:extLst>
              <a:ext uri="{FF2B5EF4-FFF2-40B4-BE49-F238E27FC236}">
                <a16:creationId xmlns:a16="http://schemas.microsoft.com/office/drawing/2014/main" id="{46D08260-D755-4CE2-BA07-EF801994B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65703A-D348-416A-87AC-2D21A3722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8A5D0-8C15-4781-A01A-4D30D770FDF3}" type="slidenum">
              <a:rPr lang="en-US" smtClean="0"/>
              <a:t>‹#›</a:t>
            </a:fld>
            <a:endParaRPr lang="en-US"/>
          </a:p>
        </p:txBody>
      </p:sp>
    </p:spTree>
    <p:extLst>
      <p:ext uri="{BB962C8B-B14F-4D97-AF65-F5344CB8AC3E}">
        <p14:creationId xmlns:p14="http://schemas.microsoft.com/office/powerpoint/2010/main" val="4251346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ites.google.com/a/chromium.org/chromedriver/downloa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spoint.com/html/html_tags_reference.htm"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B5953B9-45BF-48D1-861D-2AB0FD384D9F}"/>
              </a:ext>
            </a:extLst>
          </p:cNvPr>
          <p:cNvSpPr>
            <a:spLocks noGrp="1"/>
          </p:cNvSpPr>
          <p:nvPr>
            <p:ph type="ctrTitle"/>
          </p:nvPr>
        </p:nvSpPr>
        <p:spPr>
          <a:xfrm>
            <a:off x="6762191" y="2422464"/>
            <a:ext cx="4805996" cy="1297115"/>
          </a:xfrm>
        </p:spPr>
        <p:txBody>
          <a:bodyPr anchor="t">
            <a:normAutofit/>
          </a:bodyPr>
          <a:lstStyle/>
          <a:p>
            <a:pPr algn="l"/>
            <a:r>
              <a:rPr lang="en-US" sz="3700" dirty="0">
                <a:solidFill>
                  <a:srgbClr val="000000"/>
                </a:solidFill>
              </a:rPr>
              <a:t>Selenium Test Automation – Training 1</a:t>
            </a:r>
          </a:p>
        </p:txBody>
      </p:sp>
      <p:sp>
        <p:nvSpPr>
          <p:cNvPr id="3" name="Subtitle 2">
            <a:extLst>
              <a:ext uri="{FF2B5EF4-FFF2-40B4-BE49-F238E27FC236}">
                <a16:creationId xmlns:a16="http://schemas.microsoft.com/office/drawing/2014/main" id="{6213F838-4ED5-48E0-85C8-0FCD6B89C6C9}"/>
              </a:ext>
            </a:extLst>
          </p:cNvPr>
          <p:cNvSpPr>
            <a:spLocks noGrp="1"/>
          </p:cNvSpPr>
          <p:nvPr>
            <p:ph type="subTitle" idx="1"/>
          </p:nvPr>
        </p:nvSpPr>
        <p:spPr>
          <a:xfrm>
            <a:off x="7200778" y="3886200"/>
            <a:ext cx="4805691" cy="838831"/>
          </a:xfrm>
        </p:spPr>
        <p:txBody>
          <a:bodyPr anchor="b">
            <a:normAutofit/>
          </a:bodyPr>
          <a:lstStyle/>
          <a:p>
            <a:pPr algn="l"/>
            <a:r>
              <a:rPr lang="en-US" sz="1800" dirty="0">
                <a:solidFill>
                  <a:srgbClr val="000000"/>
                </a:solidFill>
              </a:rPr>
              <a:t>		Xwing Team</a:t>
            </a:r>
          </a:p>
        </p:txBody>
      </p:sp>
      <p:sp>
        <p:nvSpPr>
          <p:cNvPr id="39"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2" name="Graphic 31" descr="Robot">
            <a:extLst>
              <a:ext uri="{FF2B5EF4-FFF2-40B4-BE49-F238E27FC236}">
                <a16:creationId xmlns:a16="http://schemas.microsoft.com/office/drawing/2014/main" id="{4CDA8298-B560-4005-B053-D93FBC8592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506724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3BACB-3702-4BD8-A0CB-136072667F42}"/>
              </a:ext>
            </a:extLst>
          </p:cNvPr>
          <p:cNvSpPr>
            <a:spLocks noGrp="1"/>
          </p:cNvSpPr>
          <p:nvPr>
            <p:ph type="title"/>
          </p:nvPr>
        </p:nvSpPr>
        <p:spPr>
          <a:xfrm>
            <a:off x="686834" y="1153572"/>
            <a:ext cx="3200400" cy="4461163"/>
          </a:xfrm>
        </p:spPr>
        <p:txBody>
          <a:bodyPr>
            <a:normAutofit/>
          </a:bodyPr>
          <a:lstStyle/>
          <a:p>
            <a:r>
              <a:rPr lang="en-US">
                <a:solidFill>
                  <a:srgbClr val="FFFFFF"/>
                </a:solidFill>
              </a:rPr>
              <a:t>Nunit</a:t>
            </a:r>
          </a:p>
        </p:txBody>
      </p:sp>
      <p:sp>
        <p:nvSpPr>
          <p:cNvPr id="27" name="Arc 2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F222CF1-585F-485C-AC11-5A5A8EDD38AD}"/>
              </a:ext>
            </a:extLst>
          </p:cNvPr>
          <p:cNvSpPr>
            <a:spLocks noGrp="1"/>
          </p:cNvSpPr>
          <p:nvPr>
            <p:ph idx="1"/>
          </p:nvPr>
        </p:nvSpPr>
        <p:spPr>
          <a:xfrm>
            <a:off x="4447308" y="591344"/>
            <a:ext cx="6906491" cy="5585619"/>
          </a:xfrm>
        </p:spPr>
        <p:txBody>
          <a:bodyPr anchor="ctr">
            <a:normAutofit/>
          </a:bodyPr>
          <a:lstStyle/>
          <a:p>
            <a:r>
              <a:rPr lang="en-US" sz="2200" dirty="0"/>
              <a:t>Nunit is Unit testing framework which is widely used for Automation Testing. </a:t>
            </a:r>
          </a:p>
          <a:p>
            <a:r>
              <a:rPr lang="en-US" sz="2200" dirty="0"/>
              <a:t>It only provides some custom attributes and some static Assert classes. With the combination of custom attributes and static classes, we can write unit test cases easily.</a:t>
            </a:r>
          </a:p>
          <a:p>
            <a:pPr marL="0" indent="0">
              <a:buNone/>
            </a:pPr>
            <a:r>
              <a:rPr lang="en-US" sz="2200" b="1" dirty="0"/>
              <a:t>Common Attributes:-</a:t>
            </a:r>
            <a:r>
              <a:rPr lang="en-US" sz="2200" dirty="0"/>
              <a:t> </a:t>
            </a:r>
          </a:p>
          <a:p>
            <a:pPr fontAlgn="base"/>
            <a:r>
              <a:rPr lang="en-US" sz="2200" dirty="0"/>
              <a:t>TestFixture</a:t>
            </a:r>
          </a:p>
          <a:p>
            <a:pPr fontAlgn="base"/>
            <a:r>
              <a:rPr lang="en-US" sz="2200" dirty="0"/>
              <a:t>Setup</a:t>
            </a:r>
          </a:p>
          <a:p>
            <a:pPr fontAlgn="base"/>
            <a:r>
              <a:rPr lang="en-US" sz="2200" dirty="0"/>
              <a:t>TearDown</a:t>
            </a:r>
          </a:p>
          <a:p>
            <a:pPr fontAlgn="base"/>
            <a:r>
              <a:rPr lang="en-US" sz="2200" dirty="0"/>
              <a:t>Test</a:t>
            </a:r>
          </a:p>
          <a:p>
            <a:pPr fontAlgn="base"/>
            <a:r>
              <a:rPr lang="en-US" sz="2200" dirty="0"/>
              <a:t>Category</a:t>
            </a:r>
          </a:p>
          <a:p>
            <a:r>
              <a:rPr lang="en-US" sz="2200" dirty="0"/>
              <a:t>Description</a:t>
            </a:r>
          </a:p>
        </p:txBody>
      </p:sp>
    </p:spTree>
    <p:extLst>
      <p:ext uri="{BB962C8B-B14F-4D97-AF65-F5344CB8AC3E}">
        <p14:creationId xmlns:p14="http://schemas.microsoft.com/office/powerpoint/2010/main" val="163931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735BD5-75FD-45FB-AA2C-11E64200985D}"/>
              </a:ext>
            </a:extLst>
          </p:cNvPr>
          <p:cNvSpPr>
            <a:spLocks noGrp="1"/>
          </p:cNvSpPr>
          <p:nvPr>
            <p:ph type="title"/>
          </p:nvPr>
        </p:nvSpPr>
        <p:spPr>
          <a:xfrm>
            <a:off x="838200" y="557188"/>
            <a:ext cx="10515600" cy="1133499"/>
          </a:xfrm>
        </p:spPr>
        <p:txBody>
          <a:bodyPr>
            <a:normAutofit/>
          </a:bodyPr>
          <a:lstStyle/>
          <a:p>
            <a:pPr algn="ctr"/>
            <a:r>
              <a:rPr lang="en-US" sz="5200" b="1"/>
              <a:t>Page Object Model </a:t>
            </a:r>
          </a:p>
        </p:txBody>
      </p:sp>
      <p:graphicFrame>
        <p:nvGraphicFramePr>
          <p:cNvPr id="20" name="Content Placeholder 2">
            <a:extLst>
              <a:ext uri="{FF2B5EF4-FFF2-40B4-BE49-F238E27FC236}">
                <a16:creationId xmlns:a16="http://schemas.microsoft.com/office/drawing/2014/main" id="{D2D93AEA-37DF-44A6-A1BA-EBA270F87830}"/>
              </a:ext>
            </a:extLst>
          </p:cNvPr>
          <p:cNvGraphicFramePr>
            <a:graphicFrameLocks noGrp="1"/>
          </p:cNvGraphicFramePr>
          <p:nvPr>
            <p:ph idx="1"/>
            <p:extLst>
              <p:ext uri="{D42A27DB-BD31-4B8C-83A1-F6EECF244321}">
                <p14:modId xmlns:p14="http://schemas.microsoft.com/office/powerpoint/2010/main" val="152736834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417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3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FCC02-4431-42FC-9E81-157BC6DA7F31}"/>
              </a:ext>
            </a:extLst>
          </p:cNvPr>
          <p:cNvSpPr>
            <a:spLocks noGrp="1"/>
          </p:cNvSpPr>
          <p:nvPr>
            <p:ph type="title"/>
          </p:nvPr>
        </p:nvSpPr>
        <p:spPr>
          <a:xfrm>
            <a:off x="594360" y="640263"/>
            <a:ext cx="3822192" cy="1344975"/>
          </a:xfrm>
          <a:prstGeom prst="ellipse">
            <a:avLst/>
          </a:prstGeom>
        </p:spPr>
        <p:txBody>
          <a:bodyPr>
            <a:normAutofit/>
          </a:bodyPr>
          <a:lstStyle/>
          <a:p>
            <a:r>
              <a:rPr lang="en-US" sz="2000" dirty="0">
                <a:solidFill>
                  <a:schemeClr val="bg1"/>
                </a:solidFill>
              </a:rPr>
              <a:t>Framework Architecture</a:t>
            </a:r>
            <a:br>
              <a:rPr lang="en-US" sz="2000" dirty="0">
                <a:solidFill>
                  <a:schemeClr val="bg1"/>
                </a:solidFill>
              </a:rPr>
            </a:br>
            <a:r>
              <a:rPr lang="en-US" sz="2000" dirty="0">
                <a:solidFill>
                  <a:schemeClr val="bg1"/>
                </a:solidFill>
              </a:rPr>
              <a:t>Specific to Consumer, Business and Portal </a:t>
            </a:r>
          </a:p>
        </p:txBody>
      </p:sp>
      <p:cxnSp>
        <p:nvCxnSpPr>
          <p:cNvPr id="33" name="Straight Connector 3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D9DAEBF-9C95-4375-AE65-11B2003EE0BE}"/>
              </a:ext>
            </a:extLst>
          </p:cNvPr>
          <p:cNvSpPr>
            <a:spLocks noGrp="1"/>
          </p:cNvSpPr>
          <p:nvPr>
            <p:ph idx="1"/>
          </p:nvPr>
        </p:nvSpPr>
        <p:spPr>
          <a:xfrm>
            <a:off x="593610" y="2121763"/>
            <a:ext cx="3822192" cy="3773010"/>
          </a:xfrm>
        </p:spPr>
        <p:txBody>
          <a:bodyPr>
            <a:normAutofit/>
          </a:bodyPr>
          <a:lstStyle/>
          <a:p>
            <a:pPr lvl="0"/>
            <a:r>
              <a:rPr lang="en-US" sz="1700" b="1">
                <a:solidFill>
                  <a:schemeClr val="bg1"/>
                </a:solidFill>
              </a:rPr>
              <a:t>Infrastructure</a:t>
            </a:r>
            <a:r>
              <a:rPr lang="en-US" sz="1700">
                <a:solidFill>
                  <a:schemeClr val="bg1"/>
                </a:solidFill>
              </a:rPr>
              <a:t> - Contains Application Independent Components.</a:t>
            </a:r>
          </a:p>
          <a:p>
            <a:pPr lvl="0"/>
            <a:r>
              <a:rPr lang="en-US" sz="1700" b="1">
                <a:solidFill>
                  <a:schemeClr val="bg1"/>
                </a:solidFill>
              </a:rPr>
              <a:t>Objects - </a:t>
            </a:r>
            <a:r>
              <a:rPr lang="en-US" sz="1700">
                <a:solidFill>
                  <a:schemeClr val="bg1"/>
                </a:solidFill>
              </a:rPr>
              <a:t>Contains Data Property.</a:t>
            </a:r>
          </a:p>
          <a:p>
            <a:pPr lvl="0"/>
            <a:r>
              <a:rPr lang="en-US" sz="1700" b="1">
                <a:solidFill>
                  <a:schemeClr val="bg1"/>
                </a:solidFill>
              </a:rPr>
              <a:t>Page Objects - </a:t>
            </a:r>
            <a:r>
              <a:rPr lang="en-US" sz="1700">
                <a:solidFill>
                  <a:schemeClr val="bg1"/>
                </a:solidFill>
              </a:rPr>
              <a:t>Isolated Storage of application specific Web Elements, and Module specific Workflows</a:t>
            </a:r>
          </a:p>
          <a:p>
            <a:pPr lvl="0"/>
            <a:r>
              <a:rPr lang="en-US" sz="1700" b="1">
                <a:solidFill>
                  <a:schemeClr val="bg1"/>
                </a:solidFill>
              </a:rPr>
              <a:t>Resources - </a:t>
            </a:r>
            <a:r>
              <a:rPr lang="en-US" sz="1700">
                <a:solidFill>
                  <a:schemeClr val="bg1"/>
                </a:solidFill>
              </a:rPr>
              <a:t>Contains  reusable functions to handle database checks, page connection factories</a:t>
            </a:r>
          </a:p>
          <a:p>
            <a:pPr lvl="0"/>
            <a:r>
              <a:rPr lang="en-US" sz="1700" b="1">
                <a:solidFill>
                  <a:schemeClr val="bg1"/>
                </a:solidFill>
              </a:rPr>
              <a:t>Test Suite - </a:t>
            </a:r>
            <a:r>
              <a:rPr lang="en-US" sz="1700">
                <a:solidFill>
                  <a:schemeClr val="bg1"/>
                </a:solidFill>
              </a:rPr>
              <a:t>Contains logical grouping of test cases constituting Test Scripts (includes data creation and Test Script)</a:t>
            </a:r>
          </a:p>
        </p:txBody>
      </p:sp>
      <p:pic>
        <p:nvPicPr>
          <p:cNvPr id="4" name="Content Placeholder 3">
            <a:extLst>
              <a:ext uri="{FF2B5EF4-FFF2-40B4-BE49-F238E27FC236}">
                <a16:creationId xmlns:a16="http://schemas.microsoft.com/office/drawing/2014/main" id="{6B0B2FE6-6129-4D51-8418-DD6EE981FB4D}"/>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110716" y="1742533"/>
            <a:ext cx="6596652" cy="3217484"/>
          </a:xfrm>
          <a:prstGeom prst="rect">
            <a:avLst/>
          </a:prstGeom>
          <a:noFill/>
        </p:spPr>
      </p:pic>
    </p:spTree>
    <p:extLst>
      <p:ext uri="{BB962C8B-B14F-4D97-AF65-F5344CB8AC3E}">
        <p14:creationId xmlns:p14="http://schemas.microsoft.com/office/powerpoint/2010/main" val="4166220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4C349C1-450A-42CA-A628-30714507E983}"/>
              </a:ext>
            </a:extLst>
          </p:cNvPr>
          <p:cNvSpPr>
            <a:spLocks noGrp="1"/>
          </p:cNvSpPr>
          <p:nvPr>
            <p:ph type="title"/>
          </p:nvPr>
        </p:nvSpPr>
        <p:spPr>
          <a:xfrm>
            <a:off x="1146879" y="998002"/>
            <a:ext cx="3182940" cy="1471959"/>
          </a:xfrm>
        </p:spPr>
        <p:txBody>
          <a:bodyPr>
            <a:normAutofit/>
          </a:bodyPr>
          <a:lstStyle/>
          <a:p>
            <a:r>
              <a:rPr lang="en-US" sz="3600" dirty="0">
                <a:solidFill>
                  <a:srgbClr val="FFFFFF"/>
                </a:solidFill>
              </a:rPr>
              <a:t>Infrastructure Component</a:t>
            </a:r>
          </a:p>
        </p:txBody>
      </p:sp>
      <p:sp>
        <p:nvSpPr>
          <p:cNvPr id="17" name="Content Placeholder 16">
            <a:extLst>
              <a:ext uri="{FF2B5EF4-FFF2-40B4-BE49-F238E27FC236}">
                <a16:creationId xmlns:a16="http://schemas.microsoft.com/office/drawing/2014/main" id="{CCAF8589-AD01-4635-BA3E-42173F657195}"/>
              </a:ext>
            </a:extLst>
          </p:cNvPr>
          <p:cNvSpPr>
            <a:spLocks noGrp="1"/>
          </p:cNvSpPr>
          <p:nvPr>
            <p:ph idx="1"/>
          </p:nvPr>
        </p:nvSpPr>
        <p:spPr>
          <a:xfrm>
            <a:off x="1139635" y="2546161"/>
            <a:ext cx="3200451" cy="2985929"/>
          </a:xfrm>
        </p:spPr>
        <p:txBody>
          <a:bodyPr anchor="t">
            <a:normAutofit/>
          </a:bodyPr>
          <a:lstStyle/>
          <a:p>
            <a:endParaRPr lang="en-US" sz="2400">
              <a:solidFill>
                <a:srgbClr val="FEFFFF"/>
              </a:solidFill>
            </a:endParaRPr>
          </a:p>
        </p:txBody>
      </p:sp>
      <p:pic>
        <p:nvPicPr>
          <p:cNvPr id="10" name="Content Placeholder 3">
            <a:extLst>
              <a:ext uri="{FF2B5EF4-FFF2-40B4-BE49-F238E27FC236}">
                <a16:creationId xmlns:a16="http://schemas.microsoft.com/office/drawing/2014/main" id="{0D3E8C74-571A-4666-905A-7E99AB30D986}"/>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53446" y="2281551"/>
            <a:ext cx="3998107" cy="4340530"/>
          </a:xfrm>
          <a:prstGeom prst="rect">
            <a:avLst/>
          </a:prstGeom>
          <a:noFill/>
        </p:spPr>
      </p:pic>
      <p:sp>
        <p:nvSpPr>
          <p:cNvPr id="6" name="TextBox 5">
            <a:extLst>
              <a:ext uri="{FF2B5EF4-FFF2-40B4-BE49-F238E27FC236}">
                <a16:creationId xmlns:a16="http://schemas.microsoft.com/office/drawing/2014/main" id="{D60B7680-C7DD-4BFF-B823-118DF483B089}"/>
              </a:ext>
            </a:extLst>
          </p:cNvPr>
          <p:cNvSpPr txBox="1"/>
          <p:nvPr/>
        </p:nvSpPr>
        <p:spPr>
          <a:xfrm>
            <a:off x="4777773" y="2378200"/>
            <a:ext cx="7394883" cy="4339650"/>
          </a:xfrm>
          <a:prstGeom prst="rect">
            <a:avLst/>
          </a:prstGeom>
          <a:noFill/>
        </p:spPr>
        <p:txBody>
          <a:bodyPr wrap="square" rtlCol="0">
            <a:spAutoFit/>
          </a:bodyPr>
          <a:lstStyle/>
          <a:p>
            <a:r>
              <a:rPr lang="en-US" b="1" dirty="0"/>
              <a:t>Attributes:-  </a:t>
            </a:r>
            <a:r>
              <a:rPr lang="en-US" dirty="0"/>
              <a:t>Testcases Source, TestTimeoutValue, Test description are customized Nunit attributes to provide more future.</a:t>
            </a:r>
          </a:p>
          <a:p>
            <a:r>
              <a:rPr lang="en-US" sz="2000" dirty="0"/>
              <a:t>BaseApp:- </a:t>
            </a:r>
            <a:r>
              <a:rPr lang="en-US" dirty="0"/>
              <a:t>Create Instance for Logger and Webdriver based on details in config file	</a:t>
            </a:r>
          </a:p>
          <a:p>
            <a:r>
              <a:rPr lang="en-US" b="1" dirty="0"/>
              <a:t>Configuration:- </a:t>
            </a:r>
            <a:r>
              <a:rPr lang="en-US" dirty="0"/>
              <a:t>To read the value from APP.config file</a:t>
            </a:r>
          </a:p>
          <a:p>
            <a:r>
              <a:rPr lang="en-US" b="1" dirty="0"/>
              <a:t>Database:- </a:t>
            </a:r>
            <a:r>
              <a:rPr lang="en-US" dirty="0"/>
              <a:t>Contains components to establish DB connectivity for SQL server, and Other DML operations </a:t>
            </a:r>
            <a:endParaRPr lang="en-US" b="1" dirty="0"/>
          </a:p>
          <a:p>
            <a:r>
              <a:rPr lang="en-US" b="1" dirty="0"/>
              <a:t>IO:- </a:t>
            </a:r>
            <a:r>
              <a:rPr lang="en-US" dirty="0"/>
              <a:t>Contains components to establish connection to the excel to read the data using OLEDB connectivity </a:t>
            </a:r>
          </a:p>
          <a:p>
            <a:r>
              <a:rPr lang="en-US" sz="2000" b="1" dirty="0"/>
              <a:t>Log:- </a:t>
            </a:r>
            <a:r>
              <a:rPr lang="en-US" dirty="0"/>
              <a:t>Contains utility component to generate Extent Report in Html </a:t>
            </a:r>
          </a:p>
          <a:p>
            <a:r>
              <a:rPr lang="en-US" dirty="0" err="1"/>
              <a:t>Nlog</a:t>
            </a:r>
            <a:r>
              <a:rPr lang="en-US" dirty="0"/>
              <a:t> to trace the test error, based on the warning level</a:t>
            </a:r>
            <a:endParaRPr lang="en-US" sz="3600" dirty="0"/>
          </a:p>
          <a:p>
            <a:endParaRPr lang="en-US" dirty="0"/>
          </a:p>
          <a:p>
            <a:endParaRPr lang="en-US" dirty="0"/>
          </a:p>
          <a:p>
            <a:endParaRPr lang="en-US" dirty="0"/>
          </a:p>
          <a:p>
            <a:endParaRPr lang="en-US" sz="2000" dirty="0"/>
          </a:p>
        </p:txBody>
      </p:sp>
    </p:spTree>
    <p:extLst>
      <p:ext uri="{BB962C8B-B14F-4D97-AF65-F5344CB8AC3E}">
        <p14:creationId xmlns:p14="http://schemas.microsoft.com/office/powerpoint/2010/main" val="1052280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4C349C1-450A-42CA-A628-30714507E983}"/>
              </a:ext>
            </a:extLst>
          </p:cNvPr>
          <p:cNvSpPr>
            <a:spLocks noGrp="1"/>
          </p:cNvSpPr>
          <p:nvPr>
            <p:ph type="title"/>
          </p:nvPr>
        </p:nvSpPr>
        <p:spPr>
          <a:xfrm>
            <a:off x="1146879" y="998002"/>
            <a:ext cx="3182940" cy="1471959"/>
          </a:xfrm>
        </p:spPr>
        <p:txBody>
          <a:bodyPr>
            <a:normAutofit/>
          </a:bodyPr>
          <a:lstStyle/>
          <a:p>
            <a:r>
              <a:rPr lang="en-US" sz="3600" dirty="0">
                <a:solidFill>
                  <a:srgbClr val="FFFFFF"/>
                </a:solidFill>
              </a:rPr>
              <a:t>Object Component</a:t>
            </a:r>
          </a:p>
        </p:txBody>
      </p:sp>
      <p:pic>
        <p:nvPicPr>
          <p:cNvPr id="18" name="Picture 17">
            <a:extLst>
              <a:ext uri="{FF2B5EF4-FFF2-40B4-BE49-F238E27FC236}">
                <a16:creationId xmlns:a16="http://schemas.microsoft.com/office/drawing/2014/main" id="{4433EC71-DD52-49CF-9186-4E8599C260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6879" y="2333652"/>
            <a:ext cx="3317545" cy="3526346"/>
          </a:xfrm>
          <a:prstGeom prst="rect">
            <a:avLst/>
          </a:prstGeom>
          <a:noFill/>
          <a:ln>
            <a:noFill/>
          </a:ln>
        </p:spPr>
      </p:pic>
      <p:sp>
        <p:nvSpPr>
          <p:cNvPr id="8" name="TextBox 7">
            <a:extLst>
              <a:ext uri="{FF2B5EF4-FFF2-40B4-BE49-F238E27FC236}">
                <a16:creationId xmlns:a16="http://schemas.microsoft.com/office/drawing/2014/main" id="{3F4F3EAA-AE1E-45D3-8C0B-1605B0E03245}"/>
              </a:ext>
            </a:extLst>
          </p:cNvPr>
          <p:cNvSpPr txBox="1"/>
          <p:nvPr/>
        </p:nvSpPr>
        <p:spPr>
          <a:xfrm>
            <a:off x="4998268" y="1573057"/>
            <a:ext cx="6920753" cy="2215991"/>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project contains data property, it stores test level data. Using Test case Source Attributes, data will be fetched from excel and stores data as property which will be used in the respective test method.</a:t>
            </a:r>
          </a:p>
          <a:p>
            <a:endParaRPr lang="en-US" dirty="0"/>
          </a:p>
        </p:txBody>
      </p:sp>
    </p:spTree>
    <p:extLst>
      <p:ext uri="{BB962C8B-B14F-4D97-AF65-F5344CB8AC3E}">
        <p14:creationId xmlns:p14="http://schemas.microsoft.com/office/powerpoint/2010/main" val="682149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4C349C1-450A-42CA-A628-30714507E983}"/>
              </a:ext>
            </a:extLst>
          </p:cNvPr>
          <p:cNvSpPr>
            <a:spLocks noGrp="1"/>
          </p:cNvSpPr>
          <p:nvPr>
            <p:ph type="title"/>
          </p:nvPr>
        </p:nvSpPr>
        <p:spPr>
          <a:xfrm>
            <a:off x="1146879" y="998002"/>
            <a:ext cx="3182940" cy="1471959"/>
          </a:xfrm>
        </p:spPr>
        <p:txBody>
          <a:bodyPr vert="horz" lIns="91440" tIns="45720" rIns="91440" bIns="45720" rtlCol="0" anchor="ctr">
            <a:normAutofit/>
          </a:bodyPr>
          <a:lstStyle/>
          <a:p>
            <a:r>
              <a:rPr lang="en-US" sz="3600" kern="1200" dirty="0">
                <a:solidFill>
                  <a:srgbClr val="FFFFFF"/>
                </a:solidFill>
                <a:latin typeface="+mj-lt"/>
                <a:ea typeface="+mj-ea"/>
                <a:cs typeface="+mj-cs"/>
              </a:rPr>
              <a:t>Page Object Component</a:t>
            </a:r>
          </a:p>
        </p:txBody>
      </p:sp>
      <p:pic>
        <p:nvPicPr>
          <p:cNvPr id="15" name="Picture 14">
            <a:extLst>
              <a:ext uri="{FF2B5EF4-FFF2-40B4-BE49-F238E27FC236}">
                <a16:creationId xmlns:a16="http://schemas.microsoft.com/office/drawing/2014/main" id="{80B15D51-7617-494D-A363-85B90AAAD7F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0461" y="2232961"/>
            <a:ext cx="3566160" cy="4389120"/>
          </a:xfrm>
          <a:prstGeom prst="rect">
            <a:avLst/>
          </a:prstGeom>
          <a:noFill/>
          <a:ln>
            <a:noFill/>
          </a:ln>
        </p:spPr>
      </p:pic>
      <p:sp>
        <p:nvSpPr>
          <p:cNvPr id="3" name="TextBox 2">
            <a:extLst>
              <a:ext uri="{FF2B5EF4-FFF2-40B4-BE49-F238E27FC236}">
                <a16:creationId xmlns:a16="http://schemas.microsoft.com/office/drawing/2014/main" id="{285683B8-D3F9-4B7B-B0E8-E9DC783A5661}"/>
              </a:ext>
            </a:extLst>
          </p:cNvPr>
          <p:cNvSpPr txBox="1"/>
          <p:nvPr/>
        </p:nvSpPr>
        <p:spPr>
          <a:xfrm>
            <a:off x="5041307" y="251106"/>
            <a:ext cx="6902823" cy="6370975"/>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project is used to store all the web elements used for interaction with the application. A class file will be created for each page, and it will be having the reusable components or the action oriented components.</a:t>
            </a:r>
          </a:p>
          <a:p>
            <a:pPr marL="285750" indent="-285750">
              <a:buFont typeface="Arial" panose="020B0604020202020204" pitchFamily="34" charset="0"/>
              <a:buChar char="•"/>
            </a:pPr>
            <a:r>
              <a:rPr lang="en-US" sz="2400" dirty="0"/>
              <a:t>In order to make the assertion in customizable way, check points have been added to make specific - Page loaded (check for URL), Root element of the page (locator) available, and then proceed with the action oriented components.</a:t>
            </a:r>
          </a:p>
          <a:p>
            <a:pPr marL="285750" indent="-285750">
              <a:buFont typeface="Arial" panose="020B0604020202020204" pitchFamily="34" charset="0"/>
              <a:buChar char="•"/>
            </a:pPr>
            <a:r>
              <a:rPr lang="en-US" sz="2400" dirty="0"/>
              <a:t>Pages have been grouped based on the feature available, and specific </a:t>
            </a:r>
            <a:r>
              <a:rPr lang="en-US" sz="2400" dirty="0" err="1"/>
              <a:t>XMl</a:t>
            </a:r>
            <a:r>
              <a:rPr lang="en-US" sz="2400" dirty="0"/>
              <a:t> file is mapped to add the locator to enhance the readability and maintainability.</a:t>
            </a:r>
          </a:p>
          <a:p>
            <a:pPr marL="285750" indent="-285750">
              <a:buFont typeface="Arial" panose="020B0604020202020204" pitchFamily="34" charset="0"/>
              <a:buChar char="•"/>
            </a:pPr>
            <a:r>
              <a:rPr lang="en-US" sz="2400" dirty="0"/>
              <a:t>Page Object also contains workflows, which is collection of user action oriented components, to be reused in the actual test.</a:t>
            </a:r>
          </a:p>
        </p:txBody>
      </p:sp>
    </p:spTree>
    <p:extLst>
      <p:ext uri="{BB962C8B-B14F-4D97-AF65-F5344CB8AC3E}">
        <p14:creationId xmlns:p14="http://schemas.microsoft.com/office/powerpoint/2010/main" val="1894954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4C349C1-450A-42CA-A628-30714507E983}"/>
              </a:ext>
            </a:extLst>
          </p:cNvPr>
          <p:cNvSpPr>
            <a:spLocks noGrp="1"/>
          </p:cNvSpPr>
          <p:nvPr>
            <p:ph type="title"/>
          </p:nvPr>
        </p:nvSpPr>
        <p:spPr>
          <a:xfrm>
            <a:off x="1146879" y="998002"/>
            <a:ext cx="3182940" cy="1471959"/>
          </a:xfrm>
        </p:spPr>
        <p:txBody>
          <a:bodyPr vert="horz" lIns="91440" tIns="45720" rIns="91440" bIns="45720" rtlCol="0" anchor="ctr">
            <a:normAutofit/>
          </a:bodyPr>
          <a:lstStyle/>
          <a:p>
            <a:r>
              <a:rPr lang="en-US" sz="3600" kern="1200" dirty="0">
                <a:solidFill>
                  <a:srgbClr val="FFFFFF"/>
                </a:solidFill>
                <a:latin typeface="+mj-lt"/>
                <a:ea typeface="+mj-ea"/>
                <a:cs typeface="+mj-cs"/>
              </a:rPr>
              <a:t>Resource Component</a:t>
            </a:r>
          </a:p>
        </p:txBody>
      </p:sp>
      <p:pic>
        <p:nvPicPr>
          <p:cNvPr id="16" name="Picture 15">
            <a:extLst>
              <a:ext uri="{FF2B5EF4-FFF2-40B4-BE49-F238E27FC236}">
                <a16:creationId xmlns:a16="http://schemas.microsoft.com/office/drawing/2014/main" id="{F0C5E8F4-96DF-4BBC-A4D5-E50C9C8A60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8370" y="2384681"/>
            <a:ext cx="3469842" cy="3298943"/>
          </a:xfrm>
          <a:prstGeom prst="rect">
            <a:avLst/>
          </a:prstGeom>
          <a:noFill/>
          <a:ln>
            <a:noFill/>
          </a:ln>
        </p:spPr>
      </p:pic>
      <p:sp>
        <p:nvSpPr>
          <p:cNvPr id="4" name="TextBox 3">
            <a:extLst>
              <a:ext uri="{FF2B5EF4-FFF2-40B4-BE49-F238E27FC236}">
                <a16:creationId xmlns:a16="http://schemas.microsoft.com/office/drawing/2014/main" id="{5F214B70-0987-406A-993B-FB641A1532AB}"/>
              </a:ext>
            </a:extLst>
          </p:cNvPr>
          <p:cNvSpPr txBox="1"/>
          <p:nvPr/>
        </p:nvSpPr>
        <p:spPr>
          <a:xfrm>
            <a:off x="4864927" y="2384681"/>
            <a:ext cx="7053943" cy="1200329"/>
          </a:xfrm>
          <a:prstGeom prst="rect">
            <a:avLst/>
          </a:prstGeom>
          <a:noFill/>
        </p:spPr>
        <p:txBody>
          <a:bodyPr wrap="square" rtlCol="0">
            <a:spAutoFit/>
          </a:bodyPr>
          <a:lstStyle/>
          <a:p>
            <a:r>
              <a:rPr lang="en-US" sz="2400" dirty="0"/>
              <a:t>This project contains reusable components that will interact with the data base like fetching User, or Permission or Report related details.</a:t>
            </a:r>
          </a:p>
        </p:txBody>
      </p:sp>
    </p:spTree>
    <p:extLst>
      <p:ext uri="{BB962C8B-B14F-4D97-AF65-F5344CB8AC3E}">
        <p14:creationId xmlns:p14="http://schemas.microsoft.com/office/powerpoint/2010/main" val="193972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4C349C1-450A-42CA-A628-30714507E983}"/>
              </a:ext>
            </a:extLst>
          </p:cNvPr>
          <p:cNvSpPr>
            <a:spLocks noGrp="1"/>
          </p:cNvSpPr>
          <p:nvPr>
            <p:ph type="title"/>
          </p:nvPr>
        </p:nvSpPr>
        <p:spPr>
          <a:xfrm>
            <a:off x="1146879" y="998002"/>
            <a:ext cx="3182940" cy="1471959"/>
          </a:xfrm>
        </p:spPr>
        <p:txBody>
          <a:bodyPr vert="horz" lIns="91440" tIns="45720" rIns="91440" bIns="45720" rtlCol="0" anchor="ctr">
            <a:normAutofit/>
          </a:bodyPr>
          <a:lstStyle/>
          <a:p>
            <a:r>
              <a:rPr lang="en-US" sz="3600" kern="1200" dirty="0">
                <a:solidFill>
                  <a:srgbClr val="FFFFFF"/>
                </a:solidFill>
                <a:latin typeface="+mj-lt"/>
                <a:ea typeface="+mj-ea"/>
                <a:cs typeface="+mj-cs"/>
              </a:rPr>
              <a:t>Test Suite Component</a:t>
            </a:r>
          </a:p>
        </p:txBody>
      </p:sp>
      <p:pic>
        <p:nvPicPr>
          <p:cNvPr id="15" name="Picture 14">
            <a:extLst>
              <a:ext uri="{FF2B5EF4-FFF2-40B4-BE49-F238E27FC236}">
                <a16:creationId xmlns:a16="http://schemas.microsoft.com/office/drawing/2014/main" id="{EB493823-232D-437B-91FF-2D0115B912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35490" y="2204773"/>
            <a:ext cx="3467100" cy="3919855"/>
          </a:xfrm>
          <a:prstGeom prst="rect">
            <a:avLst/>
          </a:prstGeom>
          <a:noFill/>
          <a:ln>
            <a:noFill/>
          </a:ln>
        </p:spPr>
      </p:pic>
      <p:sp>
        <p:nvSpPr>
          <p:cNvPr id="3" name="TextBox 2">
            <a:extLst>
              <a:ext uri="{FF2B5EF4-FFF2-40B4-BE49-F238E27FC236}">
                <a16:creationId xmlns:a16="http://schemas.microsoft.com/office/drawing/2014/main" id="{C3DDAAD2-FC62-4140-83D8-800FBE7C5685}"/>
              </a:ext>
            </a:extLst>
          </p:cNvPr>
          <p:cNvSpPr txBox="1"/>
          <p:nvPr/>
        </p:nvSpPr>
        <p:spPr>
          <a:xfrm>
            <a:off x="4849305" y="2184754"/>
            <a:ext cx="7046259" cy="2215991"/>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project contains actual test methods and here where we will interact with other sub projects.</a:t>
            </a:r>
          </a:p>
          <a:p>
            <a:pPr marL="285750" indent="-285750">
              <a:buFont typeface="Arial" panose="020B0604020202020204" pitchFamily="34" charset="0"/>
              <a:buChar char="•"/>
            </a:pPr>
            <a:r>
              <a:rPr lang="en-US" sz="2400" dirty="0"/>
              <a:t>Test Fixture has been grouped based on the features available in the application like Login, Payees, Payments and Transfers</a:t>
            </a:r>
          </a:p>
          <a:p>
            <a:endParaRPr lang="en-US" dirty="0"/>
          </a:p>
        </p:txBody>
      </p:sp>
    </p:spTree>
    <p:extLst>
      <p:ext uri="{BB962C8B-B14F-4D97-AF65-F5344CB8AC3E}">
        <p14:creationId xmlns:p14="http://schemas.microsoft.com/office/powerpoint/2010/main" val="78849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612B8-F3C0-4B53-B63F-9082B0FD420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Run Automation Cases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Content Placeholder 2">
            <a:extLst>
              <a:ext uri="{FF2B5EF4-FFF2-40B4-BE49-F238E27FC236}">
                <a16:creationId xmlns:a16="http://schemas.microsoft.com/office/drawing/2014/main" id="{8AA05596-D617-45EC-ABF8-2B6FAC872A1B}"/>
              </a:ext>
            </a:extLst>
          </p:cNvPr>
          <p:cNvSpPr>
            <a:spLocks noGrp="1"/>
          </p:cNvSpPr>
          <p:nvPr>
            <p:ph idx="1"/>
          </p:nvPr>
        </p:nvSpPr>
        <p:spPr>
          <a:xfrm>
            <a:off x="4447308" y="591344"/>
            <a:ext cx="6906491" cy="5585619"/>
          </a:xfrm>
        </p:spPr>
        <p:txBody>
          <a:bodyPr anchor="ctr">
            <a:normAutofit/>
          </a:bodyPr>
          <a:lstStyle/>
          <a:p>
            <a:r>
              <a:rPr lang="en-US" dirty="0"/>
              <a:t>Checklist before running any Automation Scripts:-</a:t>
            </a:r>
          </a:p>
          <a:p>
            <a:pPr>
              <a:buFont typeface="Wingdings" panose="05000000000000000000" pitchFamily="2" charset="2"/>
              <a:buChar char="Ø"/>
            </a:pPr>
            <a:r>
              <a:rPr lang="en-US" dirty="0"/>
              <a:t>We have do make some settings in App.config file present under Test Suite Project.	</a:t>
            </a:r>
          </a:p>
          <a:p>
            <a:pPr lvl="3">
              <a:buFont typeface="Wingdings" panose="05000000000000000000" pitchFamily="2" charset="2"/>
              <a:buChar char="Ø"/>
            </a:pPr>
            <a:r>
              <a:rPr lang="en-US" b="1" dirty="0"/>
              <a:t>Chrome Location - &gt; </a:t>
            </a:r>
            <a:r>
              <a:rPr lang="en-US" dirty="0"/>
              <a:t>Install Chrome Driver from </a:t>
            </a:r>
            <a:r>
              <a:rPr lang="en-US" dirty="0">
                <a:hlinkClick r:id="rId2"/>
              </a:rPr>
              <a:t>here</a:t>
            </a:r>
            <a:r>
              <a:rPr lang="en-US" dirty="0"/>
              <a:t> (Place it in your system)</a:t>
            </a:r>
          </a:p>
          <a:p>
            <a:pPr lvl="3">
              <a:buFont typeface="Wingdings" panose="05000000000000000000" pitchFamily="2" charset="2"/>
              <a:buChar char="Ø"/>
            </a:pPr>
            <a:r>
              <a:rPr lang="en-US" dirty="0"/>
              <a:t>Search for “ChromeDriverLocation” key in app.config file. Update the value with path where you stored the Chrome driver. </a:t>
            </a:r>
          </a:p>
          <a:p>
            <a:pPr lvl="3">
              <a:buFont typeface="Wingdings" panose="05000000000000000000" pitchFamily="2" charset="2"/>
              <a:buChar char="Ø"/>
            </a:pPr>
            <a:r>
              <a:rPr lang="en-US" b="1" dirty="0"/>
              <a:t>Appending String - &gt; </a:t>
            </a:r>
            <a:r>
              <a:rPr lang="en-US" dirty="0"/>
              <a:t>b1 – Smoke and b2 – Regression</a:t>
            </a:r>
          </a:p>
          <a:p>
            <a:pPr lvl="3">
              <a:buFont typeface="Wingdings" panose="05000000000000000000" pitchFamily="2" charset="2"/>
              <a:buChar char="Ø"/>
            </a:pPr>
            <a:r>
              <a:rPr lang="en-US" b="1" dirty="0"/>
              <a:t>UpdateResultsInMTM -&gt; </a:t>
            </a:r>
            <a:r>
              <a:rPr lang="en-US" dirty="0"/>
              <a:t>True</a:t>
            </a:r>
          </a:p>
          <a:p>
            <a:pPr marL="0" indent="0">
              <a:buNone/>
            </a:pPr>
            <a:r>
              <a:rPr lang="en-US" dirty="0"/>
              <a:t>		</a:t>
            </a:r>
          </a:p>
        </p:txBody>
      </p:sp>
    </p:spTree>
    <p:extLst>
      <p:ext uri="{BB962C8B-B14F-4D97-AF65-F5344CB8AC3E}">
        <p14:creationId xmlns:p14="http://schemas.microsoft.com/office/powerpoint/2010/main" val="97691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E32D1F-C73D-4331-9FE1-5C535EC36950}"/>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kern="1200">
                <a:solidFill>
                  <a:srgbClr val="FFFFFF"/>
                </a:solidFill>
                <a:latin typeface="+mj-lt"/>
                <a:ea typeface="+mj-ea"/>
                <a:cs typeface="+mj-cs"/>
              </a:rPr>
              <a:t>Introduction</a:t>
            </a:r>
          </a:p>
        </p:txBody>
      </p:sp>
      <p:sp>
        <p:nvSpPr>
          <p:cNvPr id="3" name="Subtitle 2">
            <a:extLst>
              <a:ext uri="{FF2B5EF4-FFF2-40B4-BE49-F238E27FC236}">
                <a16:creationId xmlns:a16="http://schemas.microsoft.com/office/drawing/2014/main" id="{033BE458-61E8-4206-9F6A-42DBBDE12635}"/>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solidFill>
                  <a:srgbClr val="000000"/>
                </a:solidFill>
              </a:rPr>
              <a:t>This training is planned to give idea on Basic components of Test Automation components, framework and how to run the Automation Test. </a:t>
            </a:r>
          </a:p>
          <a:p>
            <a:pPr marL="342900" indent="-228600" algn="l">
              <a:buFont typeface="Arial" panose="020B0604020202020204" pitchFamily="34" charset="0"/>
              <a:buChar char="•"/>
            </a:pPr>
            <a:endParaRPr lang="en-US" dirty="0">
              <a:solidFill>
                <a:srgbClr val="000000"/>
              </a:solidFill>
            </a:endParaRPr>
          </a:p>
          <a:p>
            <a:pPr marL="114300" algn="l"/>
            <a:r>
              <a:rPr lang="en-US" b="1" dirty="0">
                <a:solidFill>
                  <a:srgbClr val="000000"/>
                </a:solidFill>
              </a:rPr>
              <a:t>Pre-Requisite to Have:- </a:t>
            </a:r>
          </a:p>
          <a:p>
            <a:pPr indent="-228600" algn="l">
              <a:buFont typeface="Arial" panose="020B0604020202020204" pitchFamily="34" charset="0"/>
              <a:buChar char="•"/>
            </a:pPr>
            <a:r>
              <a:rPr lang="en-US" dirty="0">
                <a:solidFill>
                  <a:srgbClr val="000000"/>
                </a:solidFill>
              </a:rPr>
              <a:t> Visual Studio 2015 or above</a:t>
            </a:r>
          </a:p>
          <a:p>
            <a:pPr indent="-228600" algn="l">
              <a:buFont typeface="Arial" panose="020B0604020202020204" pitchFamily="34" charset="0"/>
              <a:buChar char="•"/>
            </a:pPr>
            <a:r>
              <a:rPr lang="en-US" dirty="0">
                <a:solidFill>
                  <a:srgbClr val="000000"/>
                </a:solidFill>
              </a:rPr>
              <a:t>Chrome/Firefox/Safari Browsers. </a:t>
            </a:r>
          </a:p>
          <a:p>
            <a:pPr indent="-228600" algn="l">
              <a:buFont typeface="Arial" panose="020B0604020202020204" pitchFamily="34" charset="0"/>
              <a:buChar char="•"/>
            </a:pPr>
            <a:r>
              <a:rPr lang="en-US" dirty="0">
                <a:solidFill>
                  <a:srgbClr val="000000"/>
                </a:solidFill>
              </a:rPr>
              <a:t>Basic Understanding of any         programming Language </a:t>
            </a:r>
          </a:p>
          <a:p>
            <a:pPr algn="l"/>
            <a:r>
              <a:rPr lang="en-US" dirty="0">
                <a:solidFill>
                  <a:srgbClr val="000000"/>
                </a:solidFill>
              </a:rPr>
              <a:t>					</a:t>
            </a:r>
          </a:p>
          <a:p>
            <a:pPr indent="-2286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8273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14350-C436-4B17-9F1B-57C32B066044}"/>
              </a:ext>
            </a:extLst>
          </p:cNvPr>
          <p:cNvSpPr>
            <a:spLocks noGrp="1"/>
          </p:cNvSpPr>
          <p:nvPr>
            <p:ph type="ctrTitle"/>
          </p:nvPr>
        </p:nvSpPr>
        <p:spPr>
          <a:xfrm>
            <a:off x="1524000" y="133535"/>
            <a:ext cx="8949070" cy="865925"/>
          </a:xfrm>
        </p:spPr>
        <p:txBody>
          <a:bodyPr>
            <a:normAutofit fontScale="90000"/>
          </a:bodyPr>
          <a:lstStyle/>
          <a:p>
            <a:r>
              <a:rPr lang="en-US" dirty="0"/>
              <a:t>Technical Stack</a:t>
            </a:r>
          </a:p>
        </p:txBody>
      </p:sp>
      <p:sp>
        <p:nvSpPr>
          <p:cNvPr id="4" name="Rectangle 3">
            <a:extLst>
              <a:ext uri="{FF2B5EF4-FFF2-40B4-BE49-F238E27FC236}">
                <a16:creationId xmlns:a16="http://schemas.microsoft.com/office/drawing/2014/main" id="{CC67DBBC-7156-4E03-8390-795D6A470DA7}"/>
              </a:ext>
            </a:extLst>
          </p:cNvPr>
          <p:cNvSpPr/>
          <p:nvPr/>
        </p:nvSpPr>
        <p:spPr>
          <a:xfrm>
            <a:off x="839973" y="1679944"/>
            <a:ext cx="1945758" cy="13078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C#</a:t>
            </a:r>
          </a:p>
        </p:txBody>
      </p:sp>
      <p:cxnSp>
        <p:nvCxnSpPr>
          <p:cNvPr id="6" name="Straight Connector 5">
            <a:extLst>
              <a:ext uri="{FF2B5EF4-FFF2-40B4-BE49-F238E27FC236}">
                <a16:creationId xmlns:a16="http://schemas.microsoft.com/office/drawing/2014/main" id="{C2983DAD-A2B1-4C11-B158-4D996FD93E05}"/>
              </a:ext>
            </a:extLst>
          </p:cNvPr>
          <p:cNvCxnSpPr/>
          <p:nvPr/>
        </p:nvCxnSpPr>
        <p:spPr>
          <a:xfrm>
            <a:off x="829340" y="2137144"/>
            <a:ext cx="198828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6083DFE-455A-4050-9576-4880BF95AB7D}"/>
              </a:ext>
            </a:extLst>
          </p:cNvPr>
          <p:cNvSpPr txBox="1"/>
          <p:nvPr/>
        </p:nvSpPr>
        <p:spPr>
          <a:xfrm>
            <a:off x="925033" y="1828800"/>
            <a:ext cx="1743739" cy="369332"/>
          </a:xfrm>
          <a:prstGeom prst="rect">
            <a:avLst/>
          </a:prstGeom>
          <a:noFill/>
        </p:spPr>
        <p:txBody>
          <a:bodyPr wrap="square" rtlCol="0">
            <a:spAutoFit/>
          </a:bodyPr>
          <a:lstStyle/>
          <a:p>
            <a:r>
              <a:rPr lang="en-US" dirty="0"/>
              <a:t>Language</a:t>
            </a:r>
          </a:p>
        </p:txBody>
      </p:sp>
      <p:sp>
        <p:nvSpPr>
          <p:cNvPr id="8" name="Rectangle 7">
            <a:extLst>
              <a:ext uri="{FF2B5EF4-FFF2-40B4-BE49-F238E27FC236}">
                <a16:creationId xmlns:a16="http://schemas.microsoft.com/office/drawing/2014/main" id="{E273EC3D-67A8-4949-9D80-711A1EB73F28}"/>
              </a:ext>
            </a:extLst>
          </p:cNvPr>
          <p:cNvSpPr/>
          <p:nvPr/>
        </p:nvSpPr>
        <p:spPr>
          <a:xfrm>
            <a:off x="3232299" y="1679944"/>
            <a:ext cx="1945758" cy="13078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p:txBody>
      </p:sp>
      <p:cxnSp>
        <p:nvCxnSpPr>
          <p:cNvPr id="13" name="Straight Connector 12">
            <a:extLst>
              <a:ext uri="{FF2B5EF4-FFF2-40B4-BE49-F238E27FC236}">
                <a16:creationId xmlns:a16="http://schemas.microsoft.com/office/drawing/2014/main" id="{583DF6B8-151A-440D-8B7D-6D37EA1A1D09}"/>
              </a:ext>
            </a:extLst>
          </p:cNvPr>
          <p:cNvCxnSpPr>
            <a:cxnSpLocks/>
          </p:cNvCxnSpPr>
          <p:nvPr/>
        </p:nvCxnSpPr>
        <p:spPr>
          <a:xfrm>
            <a:off x="3232299" y="2386097"/>
            <a:ext cx="1945758"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EEA88FF-4ECC-47C8-866F-CE739065D595}"/>
              </a:ext>
            </a:extLst>
          </p:cNvPr>
          <p:cNvSpPr txBox="1"/>
          <p:nvPr/>
        </p:nvSpPr>
        <p:spPr>
          <a:xfrm>
            <a:off x="3253563" y="1828800"/>
            <a:ext cx="1827888" cy="646331"/>
          </a:xfrm>
          <a:prstGeom prst="rect">
            <a:avLst/>
          </a:prstGeom>
          <a:noFill/>
        </p:spPr>
        <p:txBody>
          <a:bodyPr wrap="square" rtlCol="0">
            <a:spAutoFit/>
          </a:bodyPr>
          <a:lstStyle/>
          <a:p>
            <a:r>
              <a:rPr lang="en-US" dirty="0"/>
              <a:t>Automation Framework</a:t>
            </a:r>
          </a:p>
        </p:txBody>
      </p:sp>
      <p:sp>
        <p:nvSpPr>
          <p:cNvPr id="15" name="TextBox 14">
            <a:extLst>
              <a:ext uri="{FF2B5EF4-FFF2-40B4-BE49-F238E27FC236}">
                <a16:creationId xmlns:a16="http://schemas.microsoft.com/office/drawing/2014/main" id="{D0FD7EE7-DD03-4A26-AA97-1C9E7D79C4B3}"/>
              </a:ext>
            </a:extLst>
          </p:cNvPr>
          <p:cNvSpPr txBox="1"/>
          <p:nvPr/>
        </p:nvSpPr>
        <p:spPr>
          <a:xfrm>
            <a:off x="3274829" y="2475131"/>
            <a:ext cx="1817255" cy="646331"/>
          </a:xfrm>
          <a:prstGeom prst="rect">
            <a:avLst/>
          </a:prstGeom>
          <a:noFill/>
        </p:spPr>
        <p:txBody>
          <a:bodyPr wrap="square" rtlCol="0">
            <a:spAutoFit/>
          </a:bodyPr>
          <a:lstStyle/>
          <a:p>
            <a:r>
              <a:rPr lang="en-US" b="1" dirty="0"/>
              <a:t>Selenium WebDriver</a:t>
            </a:r>
          </a:p>
        </p:txBody>
      </p:sp>
      <p:sp>
        <p:nvSpPr>
          <p:cNvPr id="16" name="Rectangle 15">
            <a:extLst>
              <a:ext uri="{FF2B5EF4-FFF2-40B4-BE49-F238E27FC236}">
                <a16:creationId xmlns:a16="http://schemas.microsoft.com/office/drawing/2014/main" id="{481AF286-505E-48C5-BAB0-CD67D6663C5D}"/>
              </a:ext>
            </a:extLst>
          </p:cNvPr>
          <p:cNvSpPr/>
          <p:nvPr/>
        </p:nvSpPr>
        <p:spPr>
          <a:xfrm>
            <a:off x="5748873" y="1583929"/>
            <a:ext cx="1998921" cy="14577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b="1" dirty="0"/>
          </a:p>
          <a:p>
            <a:r>
              <a:rPr lang="en-US" b="1" dirty="0"/>
              <a:t>Nunit with hybrid framework</a:t>
            </a:r>
          </a:p>
        </p:txBody>
      </p:sp>
      <p:cxnSp>
        <p:nvCxnSpPr>
          <p:cNvPr id="18" name="Straight Connector 17">
            <a:extLst>
              <a:ext uri="{FF2B5EF4-FFF2-40B4-BE49-F238E27FC236}">
                <a16:creationId xmlns:a16="http://schemas.microsoft.com/office/drawing/2014/main" id="{C70CE091-85F6-4102-A3D3-58F110A109E2}"/>
              </a:ext>
            </a:extLst>
          </p:cNvPr>
          <p:cNvCxnSpPr/>
          <p:nvPr/>
        </p:nvCxnSpPr>
        <p:spPr>
          <a:xfrm flipV="1">
            <a:off x="5729129" y="2137144"/>
            <a:ext cx="1998920" cy="1482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D7C8157-B2EA-425B-BB01-33DCBC9E0A87}"/>
              </a:ext>
            </a:extLst>
          </p:cNvPr>
          <p:cNvSpPr txBox="1"/>
          <p:nvPr/>
        </p:nvSpPr>
        <p:spPr>
          <a:xfrm>
            <a:off x="5935246" y="1583929"/>
            <a:ext cx="1750423" cy="646331"/>
          </a:xfrm>
          <a:prstGeom prst="rect">
            <a:avLst/>
          </a:prstGeom>
          <a:noFill/>
        </p:spPr>
        <p:txBody>
          <a:bodyPr wrap="square" rtlCol="0">
            <a:spAutoFit/>
          </a:bodyPr>
          <a:lstStyle/>
          <a:p>
            <a:r>
              <a:rPr lang="en-US" dirty="0"/>
              <a:t>Testing Framework</a:t>
            </a:r>
          </a:p>
        </p:txBody>
      </p:sp>
      <p:sp>
        <p:nvSpPr>
          <p:cNvPr id="20" name="Rectangle 19">
            <a:extLst>
              <a:ext uri="{FF2B5EF4-FFF2-40B4-BE49-F238E27FC236}">
                <a16:creationId xmlns:a16="http://schemas.microsoft.com/office/drawing/2014/main" id="{C8E57A31-F925-4040-908A-C5A95D1FFB8A}"/>
              </a:ext>
            </a:extLst>
          </p:cNvPr>
          <p:cNvSpPr/>
          <p:nvPr/>
        </p:nvSpPr>
        <p:spPr>
          <a:xfrm>
            <a:off x="8647611" y="1679945"/>
            <a:ext cx="1885914" cy="13616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CSS, ID, name</a:t>
            </a:r>
          </a:p>
        </p:txBody>
      </p:sp>
      <p:cxnSp>
        <p:nvCxnSpPr>
          <p:cNvPr id="22" name="Straight Connector 21">
            <a:extLst>
              <a:ext uri="{FF2B5EF4-FFF2-40B4-BE49-F238E27FC236}">
                <a16:creationId xmlns:a16="http://schemas.microsoft.com/office/drawing/2014/main" id="{933C38DD-E1A2-4551-B4CA-A63D0A189C69}"/>
              </a:ext>
            </a:extLst>
          </p:cNvPr>
          <p:cNvCxnSpPr/>
          <p:nvPr/>
        </p:nvCxnSpPr>
        <p:spPr>
          <a:xfrm>
            <a:off x="8634549" y="2198132"/>
            <a:ext cx="1898976"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116C066-EC99-470B-8696-4BE826315EDE}"/>
              </a:ext>
            </a:extLst>
          </p:cNvPr>
          <p:cNvSpPr txBox="1"/>
          <p:nvPr/>
        </p:nvSpPr>
        <p:spPr>
          <a:xfrm>
            <a:off x="8765177" y="1828800"/>
            <a:ext cx="1707893" cy="369332"/>
          </a:xfrm>
          <a:prstGeom prst="rect">
            <a:avLst/>
          </a:prstGeom>
          <a:noFill/>
        </p:spPr>
        <p:txBody>
          <a:bodyPr wrap="square" rtlCol="0">
            <a:spAutoFit/>
          </a:bodyPr>
          <a:lstStyle/>
          <a:p>
            <a:r>
              <a:rPr lang="en-US" dirty="0"/>
              <a:t>Locator Strategy</a:t>
            </a:r>
          </a:p>
        </p:txBody>
      </p:sp>
      <p:sp>
        <p:nvSpPr>
          <p:cNvPr id="24" name="Rectangle 23">
            <a:extLst>
              <a:ext uri="{FF2B5EF4-FFF2-40B4-BE49-F238E27FC236}">
                <a16:creationId xmlns:a16="http://schemas.microsoft.com/office/drawing/2014/main" id="{20D0E5FA-0A56-41AE-A657-9ACFD41109F4}"/>
              </a:ext>
            </a:extLst>
          </p:cNvPr>
          <p:cNvSpPr/>
          <p:nvPr/>
        </p:nvSpPr>
        <p:spPr>
          <a:xfrm>
            <a:off x="824023" y="4019104"/>
            <a:ext cx="1945758" cy="13078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b="1" dirty="0"/>
          </a:p>
          <a:p>
            <a:endParaRPr lang="en-US" b="1" dirty="0"/>
          </a:p>
          <a:p>
            <a:r>
              <a:rPr lang="en-US" b="1" dirty="0"/>
              <a:t>Page Object Model</a:t>
            </a:r>
          </a:p>
        </p:txBody>
      </p:sp>
      <p:cxnSp>
        <p:nvCxnSpPr>
          <p:cNvPr id="26" name="Straight Connector 25">
            <a:extLst>
              <a:ext uri="{FF2B5EF4-FFF2-40B4-BE49-F238E27FC236}">
                <a16:creationId xmlns:a16="http://schemas.microsoft.com/office/drawing/2014/main" id="{B4BE9200-5251-47EE-B60D-EA584754DBD6}"/>
              </a:ext>
            </a:extLst>
          </p:cNvPr>
          <p:cNvCxnSpPr/>
          <p:nvPr/>
        </p:nvCxnSpPr>
        <p:spPr>
          <a:xfrm>
            <a:off x="829340" y="4611190"/>
            <a:ext cx="1956391"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0BBB32C-725B-4B7C-A31B-233D4B584EC3}"/>
              </a:ext>
            </a:extLst>
          </p:cNvPr>
          <p:cNvSpPr txBox="1"/>
          <p:nvPr/>
        </p:nvSpPr>
        <p:spPr>
          <a:xfrm>
            <a:off x="1205733" y="4045231"/>
            <a:ext cx="1828799" cy="646331"/>
          </a:xfrm>
          <a:prstGeom prst="rect">
            <a:avLst/>
          </a:prstGeom>
          <a:noFill/>
        </p:spPr>
        <p:txBody>
          <a:bodyPr wrap="square" rtlCol="0">
            <a:spAutoFit/>
          </a:bodyPr>
          <a:lstStyle/>
          <a:p>
            <a:r>
              <a:rPr lang="en-US" dirty="0"/>
              <a:t>Test Design Approach</a:t>
            </a:r>
          </a:p>
        </p:txBody>
      </p:sp>
      <p:sp>
        <p:nvSpPr>
          <p:cNvPr id="28" name="Rectangle 27">
            <a:extLst>
              <a:ext uri="{FF2B5EF4-FFF2-40B4-BE49-F238E27FC236}">
                <a16:creationId xmlns:a16="http://schemas.microsoft.com/office/drawing/2014/main" id="{2FF20D77-175D-417B-9FED-298AE38B59E4}"/>
              </a:ext>
            </a:extLst>
          </p:cNvPr>
          <p:cNvSpPr/>
          <p:nvPr/>
        </p:nvSpPr>
        <p:spPr>
          <a:xfrm>
            <a:off x="3232299" y="4019103"/>
            <a:ext cx="1945758" cy="13078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b="1" dirty="0"/>
          </a:p>
          <a:p>
            <a:endParaRPr lang="en-US" b="1" dirty="0"/>
          </a:p>
          <a:p>
            <a:r>
              <a:rPr lang="en-US" b="1" dirty="0"/>
              <a:t>NLog</a:t>
            </a:r>
          </a:p>
        </p:txBody>
      </p:sp>
      <p:cxnSp>
        <p:nvCxnSpPr>
          <p:cNvPr id="30" name="Straight Connector 29">
            <a:extLst>
              <a:ext uri="{FF2B5EF4-FFF2-40B4-BE49-F238E27FC236}">
                <a16:creationId xmlns:a16="http://schemas.microsoft.com/office/drawing/2014/main" id="{29B68DB9-1911-4DC9-BDD4-049679056D53}"/>
              </a:ext>
            </a:extLst>
          </p:cNvPr>
          <p:cNvCxnSpPr>
            <a:stCxn id="28" idx="1"/>
            <a:endCxn id="28" idx="3"/>
          </p:cNvCxnSpPr>
          <p:nvPr/>
        </p:nvCxnSpPr>
        <p:spPr>
          <a:xfrm>
            <a:off x="3232299" y="4673004"/>
            <a:ext cx="1945758"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F08876D-EBD7-4BB0-BD27-AAAD2BB2CF2A}"/>
              </a:ext>
            </a:extLst>
          </p:cNvPr>
          <p:cNvSpPr txBox="1"/>
          <p:nvPr/>
        </p:nvSpPr>
        <p:spPr>
          <a:xfrm>
            <a:off x="3274829" y="4202204"/>
            <a:ext cx="1806622" cy="369332"/>
          </a:xfrm>
          <a:prstGeom prst="rect">
            <a:avLst/>
          </a:prstGeom>
          <a:noFill/>
        </p:spPr>
        <p:txBody>
          <a:bodyPr wrap="square" rtlCol="0">
            <a:spAutoFit/>
          </a:bodyPr>
          <a:lstStyle/>
          <a:p>
            <a:r>
              <a:rPr lang="en-US" dirty="0"/>
              <a:t>Logging	</a:t>
            </a:r>
          </a:p>
        </p:txBody>
      </p:sp>
      <p:sp>
        <p:nvSpPr>
          <p:cNvPr id="32" name="Rectangle 31">
            <a:extLst>
              <a:ext uri="{FF2B5EF4-FFF2-40B4-BE49-F238E27FC236}">
                <a16:creationId xmlns:a16="http://schemas.microsoft.com/office/drawing/2014/main" id="{93818EB8-34AB-45C9-BD14-5E1C045F0166}"/>
              </a:ext>
            </a:extLst>
          </p:cNvPr>
          <p:cNvSpPr/>
          <p:nvPr/>
        </p:nvSpPr>
        <p:spPr>
          <a:xfrm>
            <a:off x="5729129" y="4077451"/>
            <a:ext cx="1945758" cy="13078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Reporting</a:t>
            </a:r>
          </a:p>
          <a:p>
            <a:endParaRPr lang="en-US" b="1" dirty="0"/>
          </a:p>
          <a:p>
            <a:r>
              <a:rPr lang="en-US" b="1" dirty="0"/>
              <a:t>Extent Reports</a:t>
            </a:r>
          </a:p>
        </p:txBody>
      </p:sp>
      <p:cxnSp>
        <p:nvCxnSpPr>
          <p:cNvPr id="34" name="Straight Connector 33">
            <a:extLst>
              <a:ext uri="{FF2B5EF4-FFF2-40B4-BE49-F238E27FC236}">
                <a16:creationId xmlns:a16="http://schemas.microsoft.com/office/drawing/2014/main" id="{C8FB9C13-7BD7-4C03-85F7-8B142D2FADD6}"/>
              </a:ext>
            </a:extLst>
          </p:cNvPr>
          <p:cNvCxnSpPr>
            <a:cxnSpLocks/>
          </p:cNvCxnSpPr>
          <p:nvPr/>
        </p:nvCxnSpPr>
        <p:spPr>
          <a:xfrm>
            <a:off x="5748873" y="4611190"/>
            <a:ext cx="1926014"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B74C7FE-944C-4103-8C91-FD74EFED1139}"/>
              </a:ext>
            </a:extLst>
          </p:cNvPr>
          <p:cNvSpPr/>
          <p:nvPr/>
        </p:nvSpPr>
        <p:spPr>
          <a:xfrm>
            <a:off x="8587767" y="4045231"/>
            <a:ext cx="2046468" cy="13078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b="1" dirty="0"/>
          </a:p>
          <a:p>
            <a:r>
              <a:rPr lang="en-US" b="1" dirty="0"/>
              <a:t>Selenium Grid, Browser Stack</a:t>
            </a:r>
          </a:p>
        </p:txBody>
      </p:sp>
      <p:cxnSp>
        <p:nvCxnSpPr>
          <p:cNvPr id="39" name="Straight Connector 38">
            <a:extLst>
              <a:ext uri="{FF2B5EF4-FFF2-40B4-BE49-F238E27FC236}">
                <a16:creationId xmlns:a16="http://schemas.microsoft.com/office/drawing/2014/main" id="{3679D513-95D6-4DDE-98B0-316139B317EB}"/>
              </a:ext>
            </a:extLst>
          </p:cNvPr>
          <p:cNvCxnSpPr>
            <a:cxnSpLocks/>
          </p:cNvCxnSpPr>
          <p:nvPr/>
        </p:nvCxnSpPr>
        <p:spPr>
          <a:xfrm>
            <a:off x="8587767" y="4571536"/>
            <a:ext cx="2046468"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162C1CB-6626-452B-89CE-58A1C24992A9}"/>
              </a:ext>
            </a:extLst>
          </p:cNvPr>
          <p:cNvSpPr txBox="1"/>
          <p:nvPr/>
        </p:nvSpPr>
        <p:spPr>
          <a:xfrm>
            <a:off x="8765177" y="4077451"/>
            <a:ext cx="1869058" cy="369332"/>
          </a:xfrm>
          <a:prstGeom prst="rect">
            <a:avLst/>
          </a:prstGeom>
          <a:noFill/>
        </p:spPr>
        <p:txBody>
          <a:bodyPr wrap="square" rtlCol="0">
            <a:spAutoFit/>
          </a:bodyPr>
          <a:lstStyle/>
          <a:p>
            <a:r>
              <a:rPr lang="en-US" dirty="0"/>
              <a:t>Parallel Execution</a:t>
            </a:r>
          </a:p>
        </p:txBody>
      </p:sp>
    </p:spTree>
    <p:extLst>
      <p:ext uri="{BB962C8B-B14F-4D97-AF65-F5344CB8AC3E}">
        <p14:creationId xmlns:p14="http://schemas.microsoft.com/office/powerpoint/2010/main" val="2115985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ABEFE-416F-42EB-89DF-0FBF3D7A7A11}"/>
              </a:ext>
            </a:extLst>
          </p:cNvPr>
          <p:cNvSpPr>
            <a:spLocks noGrp="1"/>
          </p:cNvSpPr>
          <p:nvPr>
            <p:ph type="ctrTitle"/>
          </p:nvPr>
        </p:nvSpPr>
        <p:spPr>
          <a:xfrm>
            <a:off x="1245072" y="1289765"/>
            <a:ext cx="3651101" cy="4270963"/>
          </a:xfrm>
        </p:spPr>
        <p:txBody>
          <a:bodyPr vert="horz" lIns="91440" tIns="45720" rIns="91440" bIns="45720" rtlCol="0" anchor="ctr">
            <a:normAutofit/>
          </a:bodyPr>
          <a:lstStyle/>
          <a:p>
            <a:r>
              <a:rPr lang="en-US" sz="5600" kern="1200">
                <a:solidFill>
                  <a:srgbClr val="FFFFFF"/>
                </a:solidFill>
                <a:latin typeface="+mj-lt"/>
                <a:ea typeface="+mj-ea"/>
                <a:cs typeface="+mj-cs"/>
              </a:rPr>
              <a:t>Selenium</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E0DAF66E-0C75-470C-8FDB-401791342EF5}"/>
              </a:ext>
            </a:extLst>
          </p:cNvPr>
          <p:cNvSpPr>
            <a:spLocks noGrp="1"/>
          </p:cNvSpPr>
          <p:nvPr>
            <p:ph type="subTitle" idx="1"/>
          </p:nvPr>
        </p:nvSpPr>
        <p:spPr>
          <a:xfrm>
            <a:off x="6297233" y="518400"/>
            <a:ext cx="4771607" cy="5837949"/>
          </a:xfrm>
        </p:spPr>
        <p:txBody>
          <a:bodyPr vert="horz" lIns="91440" tIns="45720" rIns="91440" bIns="45720" rtlCol="0" anchor="ctr">
            <a:normAutofit/>
          </a:bodyPr>
          <a:lstStyle/>
          <a:p>
            <a:pPr indent="-228600" algn="l">
              <a:buFont typeface="Arial" panose="020B0604020202020204" pitchFamily="34" charset="0"/>
              <a:buChar char="•"/>
            </a:pPr>
            <a:r>
              <a:rPr lang="en-US" sz="2000" b="1" dirty="0">
                <a:solidFill>
                  <a:schemeClr val="tx1">
                    <a:alpha val="80000"/>
                  </a:schemeClr>
                </a:solidFill>
              </a:rPr>
              <a:t>Selenium</a:t>
            </a:r>
            <a:r>
              <a:rPr lang="en-US" sz="2000" dirty="0">
                <a:solidFill>
                  <a:schemeClr val="tx1">
                    <a:alpha val="80000"/>
                  </a:schemeClr>
                </a:solidFill>
              </a:rPr>
              <a:t> is a free (open-source) automated testing framework used to validate web applications across different browsers and platforms</a:t>
            </a:r>
          </a:p>
          <a:p>
            <a:pPr indent="-228600" algn="l">
              <a:buFont typeface="Arial" panose="020B0604020202020204" pitchFamily="34" charset="0"/>
              <a:buChar char="•"/>
            </a:pPr>
            <a:endParaRPr lang="en-US" sz="2000" dirty="0">
              <a:solidFill>
                <a:schemeClr val="tx1">
                  <a:alpha val="80000"/>
                </a:schemeClr>
              </a:solidFill>
            </a:endParaRPr>
          </a:p>
          <a:p>
            <a:pPr indent="-228600" algn="l">
              <a:buFont typeface="Arial" panose="020B0604020202020204" pitchFamily="34" charset="0"/>
              <a:buChar char="•"/>
            </a:pPr>
            <a:r>
              <a:rPr lang="en-US" b="1" dirty="0">
                <a:solidFill>
                  <a:schemeClr val="tx1">
                    <a:alpha val="80000"/>
                  </a:schemeClr>
                </a:solidFill>
              </a:rPr>
              <a:t>Major Components:- </a:t>
            </a:r>
          </a:p>
          <a:p>
            <a:pPr marL="457200" indent="-228600" algn="l">
              <a:buFont typeface="Arial" panose="020B0604020202020204" pitchFamily="34" charset="0"/>
              <a:buChar char="•"/>
            </a:pPr>
            <a:r>
              <a:rPr lang="en-US" sz="2000" dirty="0">
                <a:solidFill>
                  <a:schemeClr val="tx1">
                    <a:alpha val="80000"/>
                  </a:schemeClr>
                </a:solidFill>
              </a:rPr>
              <a:t>Selenium IDE (Just an record and Playback tool)</a:t>
            </a:r>
          </a:p>
          <a:p>
            <a:pPr marL="457200" indent="-228600" algn="l">
              <a:buFont typeface="Arial" panose="020B0604020202020204" pitchFamily="34" charset="0"/>
              <a:buChar char="•"/>
            </a:pPr>
            <a:r>
              <a:rPr lang="en-US" sz="2000" dirty="0">
                <a:solidFill>
                  <a:schemeClr val="tx1">
                    <a:alpha val="80000"/>
                  </a:schemeClr>
                </a:solidFill>
              </a:rPr>
              <a:t>Selenium RC (Deprecated)</a:t>
            </a:r>
          </a:p>
          <a:p>
            <a:pPr marL="457200" indent="-228600" algn="l">
              <a:buFont typeface="Arial" panose="020B0604020202020204" pitchFamily="34" charset="0"/>
              <a:buChar char="•"/>
            </a:pPr>
            <a:r>
              <a:rPr lang="en-US" sz="2000" dirty="0">
                <a:solidFill>
                  <a:schemeClr val="tx1">
                    <a:alpha val="80000"/>
                  </a:schemeClr>
                </a:solidFill>
              </a:rPr>
              <a:t>Selenium WebDriver (We have used this in our framework)</a:t>
            </a:r>
          </a:p>
          <a:p>
            <a:pPr marL="457200" indent="-228600" algn="l">
              <a:buFont typeface="Arial" panose="020B0604020202020204" pitchFamily="34" charset="0"/>
              <a:buChar char="•"/>
            </a:pPr>
            <a:r>
              <a:rPr lang="en-US" sz="2000" dirty="0">
                <a:solidFill>
                  <a:schemeClr val="tx1">
                    <a:alpha val="80000"/>
                  </a:schemeClr>
                </a:solidFill>
              </a:rPr>
              <a:t>Selenium Grid (For parallel Execution)</a:t>
            </a:r>
          </a:p>
          <a:p>
            <a:pPr marL="457200" indent="-228600" algn="l">
              <a:buFont typeface="Arial" panose="020B0604020202020204" pitchFamily="34" charset="0"/>
              <a:buChar char="•"/>
            </a:pPr>
            <a:endParaRPr lang="en-US" sz="20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25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21E1D-80AD-4913-B6DF-B7AA8100DDC3}"/>
              </a:ext>
            </a:extLst>
          </p:cNvPr>
          <p:cNvSpPr>
            <a:spLocks noGrp="1"/>
          </p:cNvSpPr>
          <p:nvPr>
            <p:ph type="ctrTitle"/>
          </p:nvPr>
        </p:nvSpPr>
        <p:spPr>
          <a:xfrm>
            <a:off x="634276" y="803705"/>
            <a:ext cx="4208656" cy="3034857"/>
          </a:xfrm>
        </p:spPr>
        <p:txBody>
          <a:bodyPr anchor="b">
            <a:normAutofit/>
          </a:bodyPr>
          <a:lstStyle/>
          <a:p>
            <a:pPr algn="r"/>
            <a:r>
              <a:rPr lang="en-US" sz="5400" dirty="0">
                <a:solidFill>
                  <a:srgbClr val="FFFFFF"/>
                </a:solidFill>
              </a:rPr>
              <a:t>Selenium WebDriver</a:t>
            </a:r>
          </a:p>
        </p:txBody>
      </p:sp>
      <p:sp>
        <p:nvSpPr>
          <p:cNvPr id="3" name="Subtitle 2">
            <a:extLst>
              <a:ext uri="{FF2B5EF4-FFF2-40B4-BE49-F238E27FC236}">
                <a16:creationId xmlns:a16="http://schemas.microsoft.com/office/drawing/2014/main" id="{9ECBE41D-D218-4630-B81A-0469B7087DD2}"/>
              </a:ext>
            </a:extLst>
          </p:cNvPr>
          <p:cNvSpPr>
            <a:spLocks noGrp="1"/>
          </p:cNvSpPr>
          <p:nvPr>
            <p:ph type="subTitle" idx="1"/>
          </p:nvPr>
        </p:nvSpPr>
        <p:spPr>
          <a:xfrm>
            <a:off x="638921" y="4013165"/>
            <a:ext cx="4204012" cy="2205732"/>
          </a:xfrm>
        </p:spPr>
        <p:txBody>
          <a:bodyPr anchor="t">
            <a:normAutofit/>
          </a:bodyPr>
          <a:lstStyle/>
          <a:p>
            <a:pPr marL="342900" indent="-342900" algn="r">
              <a:buFont typeface="Arial" panose="020B0604020202020204" pitchFamily="34" charset="0"/>
              <a:buChar char="•"/>
            </a:pPr>
            <a:r>
              <a:rPr lang="en-US" sz="1800" dirty="0">
                <a:solidFill>
                  <a:srgbClr val="FFFFFF"/>
                </a:solidFill>
              </a:rPr>
              <a:t>Selenium WebDriver acts as  a Bridge between our Programming scripts and Web-browsers. </a:t>
            </a:r>
          </a:p>
          <a:p>
            <a:pPr marL="342900" indent="-342900" algn="r">
              <a:buFont typeface="Arial" panose="020B0604020202020204" pitchFamily="34" charset="0"/>
              <a:buChar char="•"/>
            </a:pPr>
            <a:r>
              <a:rPr lang="en-US" sz="1800" dirty="0">
                <a:solidFill>
                  <a:srgbClr val="FFFFFF"/>
                </a:solidFill>
              </a:rPr>
              <a:t>It converts our code into browser understandable format. </a:t>
            </a:r>
          </a:p>
          <a:p>
            <a:pPr algn="r"/>
            <a:endParaRPr lang="en-US" sz="1800" dirty="0">
              <a:solidFill>
                <a:srgbClr val="FFFFFF"/>
              </a:solidFill>
            </a:endParaRPr>
          </a:p>
          <a:p>
            <a:pPr algn="r"/>
            <a:endParaRPr lang="en-US" sz="1800" dirty="0">
              <a:solidFill>
                <a:srgbClr val="FFFFFF"/>
              </a:solidFill>
            </a:endParaRPr>
          </a:p>
        </p:txBody>
      </p:sp>
      <p:cxnSp>
        <p:nvCxnSpPr>
          <p:cNvPr id="73" name="Straight Connector 72">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026" name="Picture 2" descr="Selenium IDE 92">
            <a:extLst>
              <a:ext uri="{FF2B5EF4-FFF2-40B4-BE49-F238E27FC236}">
                <a16:creationId xmlns:a16="http://schemas.microsoft.com/office/drawing/2014/main" id="{9BA7B093-CF21-41E4-BC67-3E2BAA1AD9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52640" y="640080"/>
            <a:ext cx="4146189" cy="557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79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E6CDD0-1E26-4AF4-9FA0-9120D92E6565}"/>
              </a:ext>
            </a:extLst>
          </p:cNvPr>
          <p:cNvSpPr>
            <a:spLocks noGrp="1"/>
          </p:cNvSpPr>
          <p:nvPr>
            <p:ph type="title"/>
          </p:nvPr>
        </p:nvSpPr>
        <p:spPr>
          <a:xfrm>
            <a:off x="643467" y="321734"/>
            <a:ext cx="10905066" cy="1135737"/>
          </a:xfrm>
        </p:spPr>
        <p:txBody>
          <a:bodyPr>
            <a:normAutofit/>
          </a:bodyPr>
          <a:lstStyle/>
          <a:p>
            <a:r>
              <a:rPr lang="en-US" sz="3600" dirty="0"/>
              <a:t>Selenium WebDriver</a:t>
            </a:r>
          </a:p>
        </p:txBody>
      </p:sp>
      <p:grpSp>
        <p:nvGrpSpPr>
          <p:cNvPr id="75" name="Group 7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0" name="Rectangle 7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A8786A5C-914F-4A3E-BC33-3EEB50D06961}"/>
              </a:ext>
            </a:extLst>
          </p:cNvPr>
          <p:cNvPicPr>
            <a:picLocks noChangeAspect="1"/>
          </p:cNvPicPr>
          <p:nvPr/>
        </p:nvPicPr>
        <p:blipFill>
          <a:blip r:embed="rId2"/>
          <a:stretch>
            <a:fillRect/>
          </a:stretch>
        </p:blipFill>
        <p:spPr>
          <a:xfrm>
            <a:off x="670705" y="2013616"/>
            <a:ext cx="4910876" cy="2017580"/>
          </a:xfrm>
          <a:prstGeom prst="rect">
            <a:avLst/>
          </a:prstGeom>
        </p:spPr>
      </p:pic>
      <p:sp>
        <p:nvSpPr>
          <p:cNvPr id="5" name="TextBox 4">
            <a:extLst>
              <a:ext uri="{FF2B5EF4-FFF2-40B4-BE49-F238E27FC236}">
                <a16:creationId xmlns:a16="http://schemas.microsoft.com/office/drawing/2014/main" id="{B3A2E718-E822-4381-A968-C3F5D77C7EBF}"/>
              </a:ext>
            </a:extLst>
          </p:cNvPr>
          <p:cNvSpPr txBox="1"/>
          <p:nvPr/>
        </p:nvSpPr>
        <p:spPr>
          <a:xfrm>
            <a:off x="5844720" y="1122362"/>
            <a:ext cx="6019449" cy="5078313"/>
          </a:xfrm>
          <a:prstGeom prst="rect">
            <a:avLst/>
          </a:prstGeom>
          <a:noFill/>
        </p:spPr>
        <p:txBody>
          <a:bodyPr wrap="square" rtlCol="0">
            <a:spAutoFit/>
          </a:bodyPr>
          <a:lstStyle/>
          <a:p>
            <a:r>
              <a:rPr lang="en-US" b="1" dirty="0"/>
              <a:t>Selenium Client Libraries:- </a:t>
            </a:r>
            <a:r>
              <a:rPr lang="en-US" dirty="0"/>
              <a:t>The Selenium Client Library or the language bindings component of the Selenium WebDriver architecture allows us to write the Selenium automation scripts in the language of our choice – Java, Python, C#, Ruby, JavaScript, etc. </a:t>
            </a:r>
          </a:p>
          <a:p>
            <a:r>
              <a:rPr lang="en-US" b="1" dirty="0"/>
              <a:t>Browser Drivers:- </a:t>
            </a:r>
            <a:r>
              <a:rPr lang="en-US" dirty="0"/>
              <a:t>For each of the supported browsers in Selenium, we have a separate browser driver. These drivers take command from the selenium scripts and pass them to the respective browsers in order to automate the web application.</a:t>
            </a:r>
          </a:p>
          <a:p>
            <a:r>
              <a:rPr lang="en-US" b="1" dirty="0"/>
              <a:t>JSON Wire Protocol over HTTP:- </a:t>
            </a:r>
            <a:r>
              <a:rPr lang="en-US" dirty="0"/>
              <a:t>In the WebDriver architecture, the JSON wire protocol is used for communication between the selenium scripts and the Browser Drivers.</a:t>
            </a:r>
          </a:p>
          <a:p>
            <a:r>
              <a:rPr lang="en-US" b="1" dirty="0"/>
              <a:t>Browsers:- </a:t>
            </a:r>
            <a:r>
              <a:rPr lang="en-US" dirty="0"/>
              <a:t>This component of the Webdriver architecture in Selenium is pretty straightforward. The browsers receive the command and call the respective method to perform the desired automation task.</a:t>
            </a:r>
          </a:p>
          <a:p>
            <a:endParaRPr lang="en-US" dirty="0"/>
          </a:p>
        </p:txBody>
      </p:sp>
      <p:sp>
        <p:nvSpPr>
          <p:cNvPr id="6" name="TextBox 5">
            <a:extLst>
              <a:ext uri="{FF2B5EF4-FFF2-40B4-BE49-F238E27FC236}">
                <a16:creationId xmlns:a16="http://schemas.microsoft.com/office/drawing/2014/main" id="{26E1133C-61AB-4AC6-9EC4-59A940F5FF56}"/>
              </a:ext>
            </a:extLst>
          </p:cNvPr>
          <p:cNvSpPr txBox="1"/>
          <p:nvPr/>
        </p:nvSpPr>
        <p:spPr>
          <a:xfrm>
            <a:off x="531628" y="4178595"/>
            <a:ext cx="1275907" cy="338554"/>
          </a:xfrm>
          <a:prstGeom prst="rect">
            <a:avLst/>
          </a:prstGeom>
          <a:noFill/>
        </p:spPr>
        <p:txBody>
          <a:bodyPr wrap="square" rtlCol="0">
            <a:spAutoFit/>
          </a:bodyPr>
          <a:lstStyle/>
          <a:p>
            <a:r>
              <a:rPr lang="en-US" sz="800" dirty="0" err="1"/>
              <a:t>Driver.get</a:t>
            </a:r>
            <a:r>
              <a:rPr lang="en-US" sz="800" dirty="0"/>
              <a:t>(https://www.google.com)</a:t>
            </a:r>
          </a:p>
        </p:txBody>
      </p:sp>
      <p:cxnSp>
        <p:nvCxnSpPr>
          <p:cNvPr id="8" name="Straight Arrow Connector 7">
            <a:extLst>
              <a:ext uri="{FF2B5EF4-FFF2-40B4-BE49-F238E27FC236}">
                <a16:creationId xmlns:a16="http://schemas.microsoft.com/office/drawing/2014/main" id="{F123F1FB-117C-411C-B937-B379B8A8C278}"/>
              </a:ext>
            </a:extLst>
          </p:cNvPr>
          <p:cNvCxnSpPr>
            <a:cxnSpLocks/>
          </p:cNvCxnSpPr>
          <p:nvPr/>
        </p:nvCxnSpPr>
        <p:spPr>
          <a:xfrm>
            <a:off x="1584251" y="4369981"/>
            <a:ext cx="15418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117518D-55DC-46EF-9D93-941B14ADBA13}"/>
              </a:ext>
            </a:extLst>
          </p:cNvPr>
          <p:cNvSpPr/>
          <p:nvPr/>
        </p:nvSpPr>
        <p:spPr>
          <a:xfrm>
            <a:off x="1277199" y="4548335"/>
            <a:ext cx="2125220" cy="382156"/>
          </a:xfrm>
          <a:prstGeom prst="rect">
            <a:avLst/>
          </a:prstGeom>
        </p:spPr>
        <p:txBody>
          <a:bodyPr wrap="square">
            <a:spAutoFit/>
          </a:bodyPr>
          <a:lstStyle/>
          <a:p>
            <a:pPr fontAlgn="base">
              <a:lnSpc>
                <a:spcPct val="107000"/>
              </a:lnSpc>
            </a:pPr>
            <a:r>
              <a:rPr lang="en-US" sz="900" dirty="0">
                <a:solidFill>
                  <a:srgbClr val="000000"/>
                </a:solidFill>
                <a:latin typeface="Calibri" panose="020F0502020204030204" pitchFamily="34" charset="0"/>
                <a:ea typeface="Calibri" panose="020F0502020204030204" pitchFamily="34" charset="0"/>
                <a:cs typeface="Times New Roman" panose="02020603050405020304" pitchFamily="18" charset="0"/>
              </a:rPr>
              <a:t>http://localhost:7705/ {     "</a:t>
            </a:r>
            <a:r>
              <a:rPr lang="en-US" sz="9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url</a:t>
            </a:r>
            <a:r>
              <a:rPr lang="en-US" sz="9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"http://www.google.com" }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Oval 10">
            <a:extLst>
              <a:ext uri="{FF2B5EF4-FFF2-40B4-BE49-F238E27FC236}">
                <a16:creationId xmlns:a16="http://schemas.microsoft.com/office/drawing/2014/main" id="{46B2A303-01CE-482F-BB75-EFC097972735}"/>
              </a:ext>
            </a:extLst>
          </p:cNvPr>
          <p:cNvSpPr/>
          <p:nvPr/>
        </p:nvSpPr>
        <p:spPr>
          <a:xfrm>
            <a:off x="3242930" y="4178595"/>
            <a:ext cx="839972" cy="116958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57CF044E-5BB1-4506-864B-3F10B6DF462E}"/>
              </a:ext>
            </a:extLst>
          </p:cNvPr>
          <p:cNvSpPr txBox="1"/>
          <p:nvPr/>
        </p:nvSpPr>
        <p:spPr>
          <a:xfrm>
            <a:off x="3402419" y="4548335"/>
            <a:ext cx="552893" cy="369332"/>
          </a:xfrm>
          <a:prstGeom prst="rect">
            <a:avLst/>
          </a:prstGeom>
          <a:noFill/>
        </p:spPr>
        <p:txBody>
          <a:bodyPr wrap="square" rtlCol="0">
            <a:spAutoFit/>
          </a:bodyPr>
          <a:lstStyle/>
          <a:p>
            <a:r>
              <a:rPr lang="en-US" sz="900" dirty="0"/>
              <a:t>Chrome Driver</a:t>
            </a:r>
          </a:p>
        </p:txBody>
      </p:sp>
    </p:spTree>
    <p:extLst>
      <p:ext uri="{BB962C8B-B14F-4D97-AF65-F5344CB8AC3E}">
        <p14:creationId xmlns:p14="http://schemas.microsoft.com/office/powerpoint/2010/main" val="129479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32ED12-961E-45C9-83D6-0679B6103B42}"/>
              </a:ext>
            </a:extLst>
          </p:cNvPr>
          <p:cNvSpPr>
            <a:spLocks noGrp="1"/>
          </p:cNvSpPr>
          <p:nvPr>
            <p:ph type="title"/>
          </p:nvPr>
        </p:nvSpPr>
        <p:spPr>
          <a:xfrm>
            <a:off x="943277" y="712269"/>
            <a:ext cx="3370998" cy="5502264"/>
          </a:xfrm>
        </p:spPr>
        <p:txBody>
          <a:bodyPr>
            <a:normAutofit/>
          </a:bodyPr>
          <a:lstStyle/>
          <a:p>
            <a:r>
              <a:rPr lang="en-US">
                <a:solidFill>
                  <a:srgbClr val="FFFFFF"/>
                </a:solidFill>
              </a:rPr>
              <a:t>Locator Strategy</a:t>
            </a: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8EE2E8A-8260-435D-B7D3-2B3085D7A746}"/>
              </a:ext>
            </a:extLst>
          </p:cNvPr>
          <p:cNvGraphicFramePr>
            <a:graphicFrameLocks noGrp="1"/>
          </p:cNvGraphicFramePr>
          <p:nvPr>
            <p:ph idx="1"/>
            <p:extLst>
              <p:ext uri="{D42A27DB-BD31-4B8C-83A1-F6EECF244321}">
                <p14:modId xmlns:p14="http://schemas.microsoft.com/office/powerpoint/2010/main" val="398937447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08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F548-1DC8-4F2A-83A1-7E5E6961D360}"/>
              </a:ext>
            </a:extLst>
          </p:cNvPr>
          <p:cNvSpPr>
            <a:spLocks noGrp="1"/>
          </p:cNvSpPr>
          <p:nvPr>
            <p:ph type="title"/>
          </p:nvPr>
        </p:nvSpPr>
        <p:spPr>
          <a:xfrm>
            <a:off x="1913468" y="365125"/>
            <a:ext cx="9440332" cy="1325563"/>
          </a:xfrm>
        </p:spPr>
        <p:txBody>
          <a:bodyPr vert="horz" lIns="91440" tIns="45720" rIns="91440" bIns="45720" rtlCol="0" anchor="ctr">
            <a:normAutofit/>
          </a:bodyPr>
          <a:lstStyle/>
          <a:p>
            <a:r>
              <a:rPr lang="en-US" sz="4200" kern="1200" dirty="0">
                <a:solidFill>
                  <a:schemeClr val="tx1"/>
                </a:solidFill>
                <a:latin typeface="+mj-lt"/>
                <a:ea typeface="+mj-ea"/>
                <a:cs typeface="+mj-cs"/>
              </a:rPr>
              <a:t>Understanding DOM in Webpage</a:t>
            </a:r>
          </a:p>
        </p:txBody>
      </p:sp>
      <p:sp>
        <p:nvSpPr>
          <p:cNvPr id="14" name="Rectangle 11">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D92F88A2-DA6D-4C7F-88FC-8580C56CC4DA}"/>
              </a:ext>
            </a:extLst>
          </p:cNvPr>
          <p:cNvPicPr>
            <a:picLocks noGrp="1" noChangeAspect="1"/>
          </p:cNvPicPr>
          <p:nvPr>
            <p:ph idx="1"/>
          </p:nvPr>
        </p:nvPicPr>
        <p:blipFill>
          <a:blip r:embed="rId2"/>
          <a:stretch>
            <a:fillRect/>
          </a:stretch>
        </p:blipFill>
        <p:spPr>
          <a:xfrm>
            <a:off x="631846" y="1384410"/>
            <a:ext cx="11399498" cy="612555"/>
          </a:xfrm>
          <a:prstGeom prst="rect">
            <a:avLst/>
          </a:prstGeom>
        </p:spPr>
      </p:pic>
      <p:sp>
        <p:nvSpPr>
          <p:cNvPr id="5" name="TextBox 4">
            <a:extLst>
              <a:ext uri="{FF2B5EF4-FFF2-40B4-BE49-F238E27FC236}">
                <a16:creationId xmlns:a16="http://schemas.microsoft.com/office/drawing/2014/main" id="{4AC586D9-DE1A-4D9A-947E-07CEE19C072E}"/>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Input    -------------------------</a:t>
            </a:r>
            <a:r>
              <a:rPr lang="en-US" dirty="0">
                <a:sym typeface="Wingdings" panose="05000000000000000000" pitchFamily="2" charset="2"/>
              </a:rPr>
              <a:t> Tag Name      				</a:t>
            </a:r>
          </a:p>
          <a:p>
            <a:pPr indent="-228600">
              <a:lnSpc>
                <a:spcPct val="90000"/>
              </a:lnSpc>
              <a:spcAft>
                <a:spcPts val="600"/>
              </a:spcAft>
              <a:buFont typeface="Arial" panose="020B0604020202020204" pitchFamily="34" charset="0"/>
              <a:buChar char="•"/>
            </a:pPr>
            <a:r>
              <a:rPr lang="en-US" dirty="0">
                <a:sym typeface="Wingdings" panose="05000000000000000000" pitchFamily="2" charset="2"/>
              </a:rPr>
              <a:t>Auto capitalize</a:t>
            </a:r>
          </a:p>
          <a:p>
            <a:pPr indent="-228600">
              <a:lnSpc>
                <a:spcPct val="90000"/>
              </a:lnSpc>
              <a:spcAft>
                <a:spcPts val="600"/>
              </a:spcAft>
              <a:buFont typeface="Arial" panose="020B0604020202020204" pitchFamily="34" charset="0"/>
              <a:buChar char="•"/>
            </a:pPr>
            <a:r>
              <a:rPr lang="en-US" dirty="0">
                <a:sym typeface="Wingdings" panose="05000000000000000000" pitchFamily="2" charset="2"/>
              </a:rPr>
              <a:t>Autocomplete</a:t>
            </a:r>
          </a:p>
          <a:p>
            <a:pPr indent="-228600">
              <a:lnSpc>
                <a:spcPct val="90000"/>
              </a:lnSpc>
              <a:spcAft>
                <a:spcPts val="600"/>
              </a:spcAft>
              <a:buFont typeface="Arial" panose="020B0604020202020204" pitchFamily="34" charset="0"/>
              <a:buChar char="•"/>
            </a:pPr>
            <a:r>
              <a:rPr lang="en-US" dirty="0">
                <a:sym typeface="Wingdings" panose="05000000000000000000" pitchFamily="2" charset="2"/>
              </a:rPr>
              <a:t>Autocorrect</a:t>
            </a:r>
          </a:p>
          <a:p>
            <a:pPr indent="-228600">
              <a:lnSpc>
                <a:spcPct val="90000"/>
              </a:lnSpc>
              <a:spcAft>
                <a:spcPts val="600"/>
              </a:spcAft>
              <a:buFont typeface="Arial" panose="020B0604020202020204" pitchFamily="34" charset="0"/>
              <a:buChar char="•"/>
            </a:pPr>
            <a:r>
              <a:rPr lang="en-US" dirty="0">
                <a:sym typeface="Wingdings" panose="05000000000000000000" pitchFamily="2" charset="2"/>
              </a:rPr>
              <a:t>Class</a:t>
            </a:r>
          </a:p>
          <a:p>
            <a:pPr indent="-228600">
              <a:lnSpc>
                <a:spcPct val="90000"/>
              </a:lnSpc>
              <a:spcAft>
                <a:spcPts val="600"/>
              </a:spcAft>
              <a:buFont typeface="Arial" panose="020B0604020202020204" pitchFamily="34" charset="0"/>
              <a:buChar char="•"/>
            </a:pPr>
            <a:r>
              <a:rPr lang="en-US" dirty="0">
                <a:sym typeface="Wingdings" panose="05000000000000000000" pitchFamily="2" charset="2"/>
              </a:rPr>
              <a:t>Data-</a:t>
            </a:r>
            <a:r>
              <a:rPr lang="en-US" dirty="0" err="1">
                <a:sym typeface="Wingdings" panose="05000000000000000000" pitchFamily="2" charset="2"/>
              </a:rPr>
              <a:t>val</a:t>
            </a:r>
            <a:endParaRPr lang="en-US" dirty="0">
              <a:sym typeface="Wingdings" panose="05000000000000000000" pitchFamily="2" charset="2"/>
            </a:endParaRPr>
          </a:p>
          <a:p>
            <a:pPr indent="-228600">
              <a:lnSpc>
                <a:spcPct val="90000"/>
              </a:lnSpc>
              <a:spcAft>
                <a:spcPts val="600"/>
              </a:spcAft>
              <a:buFont typeface="Arial" panose="020B0604020202020204" pitchFamily="34" charset="0"/>
              <a:buChar char="•"/>
            </a:pPr>
            <a:r>
              <a:rPr lang="en-US" dirty="0">
                <a:sym typeface="Wingdings" panose="05000000000000000000" pitchFamily="2" charset="2"/>
              </a:rPr>
              <a:t>Data-</a:t>
            </a:r>
            <a:r>
              <a:rPr lang="en-US" dirty="0" err="1">
                <a:sym typeface="Wingdings" panose="05000000000000000000" pitchFamily="2" charset="2"/>
              </a:rPr>
              <a:t>val</a:t>
            </a:r>
            <a:r>
              <a:rPr lang="en-US" dirty="0">
                <a:sym typeface="Wingdings" panose="05000000000000000000" pitchFamily="2" charset="2"/>
              </a:rPr>
              <a:t>-required     ----------------- Attributes</a:t>
            </a:r>
          </a:p>
          <a:p>
            <a:pPr indent="-228600">
              <a:lnSpc>
                <a:spcPct val="90000"/>
              </a:lnSpc>
              <a:spcAft>
                <a:spcPts val="600"/>
              </a:spcAft>
              <a:buFont typeface="Arial" panose="020B0604020202020204" pitchFamily="34" charset="0"/>
              <a:buChar char="•"/>
            </a:pPr>
            <a:r>
              <a:rPr lang="en-US" dirty="0">
                <a:sym typeface="Wingdings" panose="05000000000000000000" pitchFamily="2" charset="2"/>
              </a:rPr>
              <a:t>Id</a:t>
            </a:r>
          </a:p>
          <a:p>
            <a:pPr indent="-228600">
              <a:lnSpc>
                <a:spcPct val="90000"/>
              </a:lnSpc>
              <a:spcAft>
                <a:spcPts val="600"/>
              </a:spcAft>
              <a:buFont typeface="Arial" panose="020B0604020202020204" pitchFamily="34" charset="0"/>
              <a:buChar char="•"/>
            </a:pPr>
            <a:r>
              <a:rPr lang="en-US" dirty="0">
                <a:sym typeface="Wingdings" panose="05000000000000000000" pitchFamily="2" charset="2"/>
              </a:rPr>
              <a:t>Name</a:t>
            </a:r>
          </a:p>
          <a:p>
            <a:pPr indent="-228600">
              <a:lnSpc>
                <a:spcPct val="90000"/>
              </a:lnSpc>
              <a:spcAft>
                <a:spcPts val="600"/>
              </a:spcAft>
              <a:buFont typeface="Arial" panose="020B0604020202020204" pitchFamily="34" charset="0"/>
              <a:buChar char="•"/>
            </a:pPr>
            <a:r>
              <a:rPr lang="en-US" dirty="0">
                <a:sym typeface="Wingdings" panose="05000000000000000000" pitchFamily="2" charset="2"/>
              </a:rPr>
              <a:t>Spellcheck</a:t>
            </a:r>
          </a:p>
          <a:p>
            <a:pPr indent="-228600">
              <a:lnSpc>
                <a:spcPct val="90000"/>
              </a:lnSpc>
              <a:spcAft>
                <a:spcPts val="600"/>
              </a:spcAft>
              <a:buFont typeface="Arial" panose="020B0604020202020204" pitchFamily="34" charset="0"/>
              <a:buChar char="•"/>
            </a:pPr>
            <a:r>
              <a:rPr lang="en-US" dirty="0">
                <a:sym typeface="Wingdings" panose="05000000000000000000" pitchFamily="2" charset="2"/>
              </a:rPr>
              <a:t>Type</a:t>
            </a:r>
          </a:p>
          <a:p>
            <a:pPr indent="-228600">
              <a:lnSpc>
                <a:spcPct val="90000"/>
              </a:lnSpc>
              <a:spcAft>
                <a:spcPts val="600"/>
              </a:spcAft>
              <a:buFont typeface="Arial" panose="020B0604020202020204" pitchFamily="34" charset="0"/>
              <a:buChar char="•"/>
            </a:pPr>
            <a:r>
              <a:rPr lang="en-US" dirty="0">
                <a:sym typeface="Wingdings" panose="05000000000000000000" pitchFamily="2" charset="2"/>
              </a:rPr>
              <a:t>value</a:t>
            </a:r>
            <a:endParaRPr lang="en-US" dirty="0"/>
          </a:p>
        </p:txBody>
      </p:sp>
      <p:sp>
        <p:nvSpPr>
          <p:cNvPr id="6" name="Right Brace 5">
            <a:extLst>
              <a:ext uri="{FF2B5EF4-FFF2-40B4-BE49-F238E27FC236}">
                <a16:creationId xmlns:a16="http://schemas.microsoft.com/office/drawing/2014/main" id="{0BE3E59F-DCF5-4440-AD14-A45F676642EC}"/>
              </a:ext>
            </a:extLst>
          </p:cNvPr>
          <p:cNvSpPr/>
          <p:nvPr/>
        </p:nvSpPr>
        <p:spPr>
          <a:xfrm>
            <a:off x="2510118" y="3429000"/>
            <a:ext cx="914400" cy="28104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5FAE44C-B63F-4B4F-B7A4-F0F3CD4FAF36}"/>
              </a:ext>
            </a:extLst>
          </p:cNvPr>
          <p:cNvSpPr txBox="1"/>
          <p:nvPr/>
        </p:nvSpPr>
        <p:spPr>
          <a:xfrm>
            <a:off x="6096000" y="2023829"/>
            <a:ext cx="5935344" cy="395492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Tag represent the type of Object. For example, Input represent Text box. Common tags and their object representations</a:t>
            </a:r>
          </a:p>
          <a:p>
            <a:pPr>
              <a:spcAft>
                <a:spcPts val="600"/>
              </a:spcAft>
            </a:pPr>
            <a:r>
              <a:rPr lang="en-US" dirty="0"/>
              <a:t>	* a  </a:t>
            </a:r>
            <a:r>
              <a:rPr lang="en-US" dirty="0">
                <a:sym typeface="Wingdings" panose="05000000000000000000" pitchFamily="2" charset="2"/>
              </a:rPr>
              <a:t> Link</a:t>
            </a:r>
          </a:p>
          <a:p>
            <a:pPr>
              <a:spcAft>
                <a:spcPts val="600"/>
              </a:spcAft>
            </a:pPr>
            <a:r>
              <a:rPr lang="en-US" dirty="0">
                <a:sym typeface="Wingdings" panose="05000000000000000000" pitchFamily="2" charset="2"/>
              </a:rPr>
              <a:t>	* Select  Dropdown</a:t>
            </a:r>
          </a:p>
          <a:p>
            <a:pPr>
              <a:spcAft>
                <a:spcPts val="600"/>
              </a:spcAft>
            </a:pPr>
            <a:r>
              <a:rPr lang="en-US" dirty="0">
                <a:sym typeface="Wingdings" panose="05000000000000000000" pitchFamily="2" charset="2"/>
              </a:rPr>
              <a:t>	* button  Button</a:t>
            </a:r>
          </a:p>
          <a:p>
            <a:pPr>
              <a:spcAft>
                <a:spcPts val="600"/>
              </a:spcAft>
            </a:pPr>
            <a:r>
              <a:rPr lang="en-US" dirty="0">
                <a:sym typeface="Wingdings" panose="05000000000000000000" pitchFamily="2" charset="2"/>
              </a:rPr>
              <a:t>For more details visit </a:t>
            </a:r>
            <a:r>
              <a:rPr lang="en-US" dirty="0">
                <a:sym typeface="Wingdings" panose="05000000000000000000" pitchFamily="2" charset="2"/>
                <a:hlinkClick r:id="rId3"/>
              </a:rPr>
              <a:t>https://www.tutorialspoint.com/html/html_tags_reference.htm</a:t>
            </a:r>
            <a:endParaRPr lang="en-US" dirty="0">
              <a:sym typeface="Wingdings" panose="05000000000000000000" pitchFamily="2" charset="2"/>
            </a:endParaRPr>
          </a:p>
          <a:p>
            <a:pPr>
              <a:spcAft>
                <a:spcPts val="600"/>
              </a:spcAft>
            </a:pPr>
            <a:endParaRPr lang="en-US" dirty="0">
              <a:sym typeface="Wingdings" panose="05000000000000000000" pitchFamily="2" charset="2"/>
            </a:endParaRPr>
          </a:p>
          <a:p>
            <a:pPr marL="285750" indent="-285750">
              <a:spcAft>
                <a:spcPts val="600"/>
              </a:spcAft>
              <a:buFont typeface="Arial" panose="020B0604020202020204" pitchFamily="34" charset="0"/>
              <a:buChar char="•"/>
            </a:pPr>
            <a:r>
              <a:rPr lang="en-US" dirty="0">
                <a:sym typeface="Wingdings" panose="05000000000000000000" pitchFamily="2" charset="2"/>
              </a:rPr>
              <a:t>Attributes corresponds to properties of tag. </a:t>
            </a:r>
          </a:p>
          <a:p>
            <a:pPr>
              <a:spcAft>
                <a:spcPts val="600"/>
              </a:spcAft>
            </a:pPr>
            <a:endParaRPr lang="en-US" dirty="0">
              <a:sym typeface="Wingdings" panose="05000000000000000000" pitchFamily="2" charset="2"/>
            </a:endParaRPr>
          </a:p>
        </p:txBody>
      </p:sp>
    </p:spTree>
    <p:extLst>
      <p:ext uri="{BB962C8B-B14F-4D97-AF65-F5344CB8AC3E}">
        <p14:creationId xmlns:p14="http://schemas.microsoft.com/office/powerpoint/2010/main" val="285300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6735-1890-4634-BC9B-0265F6F79844}"/>
              </a:ext>
            </a:extLst>
          </p:cNvPr>
          <p:cNvSpPr>
            <a:spLocks noGrp="1"/>
          </p:cNvSpPr>
          <p:nvPr>
            <p:ph type="title"/>
          </p:nvPr>
        </p:nvSpPr>
        <p:spPr/>
        <p:txBody>
          <a:bodyPr/>
          <a:lstStyle/>
          <a:p>
            <a:r>
              <a:rPr lang="en-US" dirty="0"/>
              <a:t>CSS selectors </a:t>
            </a:r>
          </a:p>
        </p:txBody>
      </p:sp>
      <p:sp>
        <p:nvSpPr>
          <p:cNvPr id="3" name="Content Placeholder 2">
            <a:extLst>
              <a:ext uri="{FF2B5EF4-FFF2-40B4-BE49-F238E27FC236}">
                <a16:creationId xmlns:a16="http://schemas.microsoft.com/office/drawing/2014/main" id="{E46CA589-4DE5-49CF-B00F-AE1F289072BE}"/>
              </a:ext>
            </a:extLst>
          </p:cNvPr>
          <p:cNvSpPr>
            <a:spLocks noGrp="1"/>
          </p:cNvSpPr>
          <p:nvPr>
            <p:ph idx="1"/>
          </p:nvPr>
        </p:nvSpPr>
        <p:spPr/>
        <p:txBody>
          <a:bodyPr/>
          <a:lstStyle/>
          <a:p>
            <a:r>
              <a:rPr lang="en-US" dirty="0"/>
              <a:t>Syntax:- </a:t>
            </a:r>
            <a:r>
              <a:rPr lang="en-US" b="1" dirty="0"/>
              <a:t>&lt;HTML tag&gt;&lt;attribute&gt;&lt;Value of ID attribute&gt;</a:t>
            </a:r>
          </a:p>
          <a:p>
            <a:pPr marL="0" indent="0">
              <a:buNone/>
            </a:pPr>
            <a:endParaRPr lang="en-US" b="1" dirty="0"/>
          </a:p>
        </p:txBody>
      </p:sp>
      <p:pic>
        <p:nvPicPr>
          <p:cNvPr id="4" name="Content Placeholder 3">
            <a:extLst>
              <a:ext uri="{FF2B5EF4-FFF2-40B4-BE49-F238E27FC236}">
                <a16:creationId xmlns:a16="http://schemas.microsoft.com/office/drawing/2014/main" id="{6E717C69-2E8B-4167-B572-DF5DE8010369}"/>
              </a:ext>
            </a:extLst>
          </p:cNvPr>
          <p:cNvPicPr>
            <a:picLocks noChangeAspect="1"/>
          </p:cNvPicPr>
          <p:nvPr/>
        </p:nvPicPr>
        <p:blipFill>
          <a:blip r:embed="rId2"/>
          <a:stretch>
            <a:fillRect/>
          </a:stretch>
        </p:blipFill>
        <p:spPr>
          <a:xfrm>
            <a:off x="631846" y="2370527"/>
            <a:ext cx="11399498" cy="612555"/>
          </a:xfrm>
          <a:prstGeom prst="rect">
            <a:avLst/>
          </a:prstGeom>
        </p:spPr>
      </p:pic>
      <p:sp>
        <p:nvSpPr>
          <p:cNvPr id="5" name="TextBox 4">
            <a:extLst>
              <a:ext uri="{FF2B5EF4-FFF2-40B4-BE49-F238E27FC236}">
                <a16:creationId xmlns:a16="http://schemas.microsoft.com/office/drawing/2014/main" id="{F145FCEF-6C17-4C04-9DB0-B2B323F5D1CD}"/>
              </a:ext>
            </a:extLst>
          </p:cNvPr>
          <p:cNvSpPr txBox="1"/>
          <p:nvPr/>
        </p:nvSpPr>
        <p:spPr>
          <a:xfrm>
            <a:off x="537882" y="3191435"/>
            <a:ext cx="11116236" cy="369332"/>
          </a:xfrm>
          <a:prstGeom prst="rect">
            <a:avLst/>
          </a:prstGeom>
          <a:noFill/>
        </p:spPr>
        <p:txBody>
          <a:bodyPr wrap="square" rtlCol="0">
            <a:spAutoFit/>
          </a:bodyPr>
          <a:lstStyle/>
          <a:p>
            <a:r>
              <a:rPr lang="en-US" b="1" dirty="0"/>
              <a:t>CSS Value    </a:t>
            </a:r>
            <a:r>
              <a:rPr lang="en-US" dirty="0"/>
              <a:t>-- &gt; Input[id=‘</a:t>
            </a:r>
            <a:r>
              <a:rPr lang="en-US" dirty="0" err="1"/>
              <a:t>UserID</a:t>
            </a:r>
            <a:r>
              <a:rPr lang="en-US" dirty="0"/>
              <a:t>’]</a:t>
            </a:r>
          </a:p>
        </p:txBody>
      </p:sp>
      <p:sp>
        <p:nvSpPr>
          <p:cNvPr id="6" name="TextBox 5">
            <a:extLst>
              <a:ext uri="{FF2B5EF4-FFF2-40B4-BE49-F238E27FC236}">
                <a16:creationId xmlns:a16="http://schemas.microsoft.com/office/drawing/2014/main" id="{1807283F-13FA-4E26-8F7B-9C9418D39A32}"/>
              </a:ext>
            </a:extLst>
          </p:cNvPr>
          <p:cNvSpPr txBox="1"/>
          <p:nvPr/>
        </p:nvSpPr>
        <p:spPr>
          <a:xfrm>
            <a:off x="631846" y="3765176"/>
            <a:ext cx="11399498" cy="923330"/>
          </a:xfrm>
          <a:prstGeom prst="rect">
            <a:avLst/>
          </a:prstGeom>
          <a:noFill/>
        </p:spPr>
        <p:txBody>
          <a:bodyPr wrap="square" rtlCol="0">
            <a:spAutoFit/>
          </a:bodyPr>
          <a:lstStyle/>
          <a:p>
            <a:endParaRPr lang="en-US" dirty="0"/>
          </a:p>
          <a:p>
            <a:endParaRPr lang="en-US" dirty="0"/>
          </a:p>
          <a:p>
            <a:r>
              <a:rPr lang="en-US" b="1" dirty="0"/>
              <a:t>CSS Value </a:t>
            </a:r>
            <a:r>
              <a:rPr lang="en-US" dirty="0">
                <a:sym typeface="Wingdings" panose="05000000000000000000" pitchFamily="2" charset="2"/>
              </a:rPr>
              <a:t> a[id=‘</a:t>
            </a:r>
            <a:r>
              <a:rPr lang="en-US" dirty="0" err="1">
                <a:sym typeface="Wingdings" panose="05000000000000000000" pitchFamily="2" charset="2"/>
              </a:rPr>
              <a:t>submitButton</a:t>
            </a:r>
            <a:r>
              <a:rPr lang="en-US" dirty="0">
                <a:sym typeface="Wingdings" panose="05000000000000000000" pitchFamily="2" charset="2"/>
              </a:rPr>
              <a:t>’]</a:t>
            </a:r>
            <a:endParaRPr lang="en-US" dirty="0"/>
          </a:p>
        </p:txBody>
      </p:sp>
      <p:pic>
        <p:nvPicPr>
          <p:cNvPr id="8" name="Picture 7">
            <a:extLst>
              <a:ext uri="{FF2B5EF4-FFF2-40B4-BE49-F238E27FC236}">
                <a16:creationId xmlns:a16="http://schemas.microsoft.com/office/drawing/2014/main" id="{8A906C25-05AF-46AA-9FAF-C6C2D767E704}"/>
              </a:ext>
            </a:extLst>
          </p:cNvPr>
          <p:cNvPicPr>
            <a:picLocks noChangeAspect="1"/>
          </p:cNvPicPr>
          <p:nvPr/>
        </p:nvPicPr>
        <p:blipFill>
          <a:blip r:embed="rId3"/>
          <a:stretch>
            <a:fillRect/>
          </a:stretch>
        </p:blipFill>
        <p:spPr>
          <a:xfrm>
            <a:off x="582794" y="3750997"/>
            <a:ext cx="10977360" cy="369332"/>
          </a:xfrm>
          <a:prstGeom prst="rect">
            <a:avLst/>
          </a:prstGeom>
        </p:spPr>
      </p:pic>
      <p:pic>
        <p:nvPicPr>
          <p:cNvPr id="9" name="Picture 8">
            <a:extLst>
              <a:ext uri="{FF2B5EF4-FFF2-40B4-BE49-F238E27FC236}">
                <a16:creationId xmlns:a16="http://schemas.microsoft.com/office/drawing/2014/main" id="{E3370866-1161-4ABF-BBC6-0F6707E172CA}"/>
              </a:ext>
            </a:extLst>
          </p:cNvPr>
          <p:cNvPicPr>
            <a:picLocks noChangeAspect="1"/>
          </p:cNvPicPr>
          <p:nvPr/>
        </p:nvPicPr>
        <p:blipFill>
          <a:blip r:embed="rId4"/>
          <a:stretch>
            <a:fillRect/>
          </a:stretch>
        </p:blipFill>
        <p:spPr>
          <a:xfrm>
            <a:off x="631846" y="4892915"/>
            <a:ext cx="11489784" cy="279976"/>
          </a:xfrm>
          <a:prstGeom prst="rect">
            <a:avLst/>
          </a:prstGeom>
        </p:spPr>
      </p:pic>
      <p:sp>
        <p:nvSpPr>
          <p:cNvPr id="10" name="TextBox 9">
            <a:extLst>
              <a:ext uri="{FF2B5EF4-FFF2-40B4-BE49-F238E27FC236}">
                <a16:creationId xmlns:a16="http://schemas.microsoft.com/office/drawing/2014/main" id="{47255BA6-0F25-40D3-8E3E-18DF5A0721BE}"/>
              </a:ext>
            </a:extLst>
          </p:cNvPr>
          <p:cNvSpPr txBox="1"/>
          <p:nvPr/>
        </p:nvSpPr>
        <p:spPr>
          <a:xfrm>
            <a:off x="631846" y="5434149"/>
            <a:ext cx="10515600" cy="369332"/>
          </a:xfrm>
          <a:prstGeom prst="rect">
            <a:avLst/>
          </a:prstGeom>
          <a:noFill/>
        </p:spPr>
        <p:txBody>
          <a:bodyPr wrap="square" rtlCol="0">
            <a:spAutoFit/>
          </a:bodyPr>
          <a:lstStyle/>
          <a:p>
            <a:r>
              <a:rPr lang="en-US" b="1" dirty="0"/>
              <a:t>CSS Value </a:t>
            </a:r>
            <a:r>
              <a:rPr lang="en-US" dirty="0">
                <a:sym typeface="Wingdings" panose="05000000000000000000" pitchFamily="2" charset="2"/>
              </a:rPr>
              <a:t> a[</a:t>
            </a:r>
            <a:r>
              <a:rPr lang="en-US" dirty="0" err="1">
                <a:sym typeface="Wingdings" panose="05000000000000000000" pitchFamily="2" charset="2"/>
              </a:rPr>
              <a:t>aria_label</a:t>
            </a:r>
            <a:r>
              <a:rPr lang="en-US" dirty="0">
                <a:sym typeface="Wingdings" panose="05000000000000000000" pitchFamily="2" charset="2"/>
              </a:rPr>
              <a:t>='Click here to find your user ID?']</a:t>
            </a:r>
            <a:endParaRPr lang="en-US" dirty="0"/>
          </a:p>
        </p:txBody>
      </p:sp>
    </p:spTree>
    <p:extLst>
      <p:ext uri="{BB962C8B-B14F-4D97-AF65-F5344CB8AC3E}">
        <p14:creationId xmlns:p14="http://schemas.microsoft.com/office/powerpoint/2010/main" val="601990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1165</Words>
  <Application>Microsoft Office PowerPoint</Application>
  <PresentationFormat>Widescreen</PresentationFormat>
  <Paragraphs>133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Selenium Test Automation – Training 1</vt:lpstr>
      <vt:lpstr>Introduction</vt:lpstr>
      <vt:lpstr>Technical Stack</vt:lpstr>
      <vt:lpstr>Selenium</vt:lpstr>
      <vt:lpstr>Selenium WebDriver</vt:lpstr>
      <vt:lpstr>Selenium WebDriver</vt:lpstr>
      <vt:lpstr>Locator Strategy</vt:lpstr>
      <vt:lpstr>Understanding DOM in Webpage</vt:lpstr>
      <vt:lpstr>CSS selectors </vt:lpstr>
      <vt:lpstr>Nunit</vt:lpstr>
      <vt:lpstr>Page Object Model </vt:lpstr>
      <vt:lpstr>Framework Architecture Specific to Consumer, Business and Portal </vt:lpstr>
      <vt:lpstr>Infrastructure Component</vt:lpstr>
      <vt:lpstr>Object Component</vt:lpstr>
      <vt:lpstr>Page Object Component</vt:lpstr>
      <vt:lpstr>Resource Component</vt:lpstr>
      <vt:lpstr>Test Suite Component</vt:lpstr>
      <vt:lpstr>Run Automation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Test Automation – Training 1</dc:title>
  <dc:creator>Karthik Rajasekar</dc:creator>
  <cp:lastModifiedBy>Karthik Rajasekar</cp:lastModifiedBy>
  <cp:revision>1</cp:revision>
  <dcterms:created xsi:type="dcterms:W3CDTF">2021-03-22T11:46:30Z</dcterms:created>
  <dcterms:modified xsi:type="dcterms:W3CDTF">2021-03-22T11:46:57Z</dcterms:modified>
</cp:coreProperties>
</file>