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0"/>
  </p:notesMasterIdLst>
  <p:handoutMasterIdLst>
    <p:handoutMasterId r:id="rId51"/>
  </p:handoutMasterIdLst>
  <p:sldIdLst>
    <p:sldId id="258" r:id="rId5"/>
    <p:sldId id="259" r:id="rId6"/>
    <p:sldId id="260" r:id="rId7"/>
    <p:sldId id="261" r:id="rId8"/>
    <p:sldId id="280" r:id="rId9"/>
    <p:sldId id="263" r:id="rId10"/>
    <p:sldId id="264" r:id="rId11"/>
    <p:sldId id="281" r:id="rId12"/>
    <p:sldId id="282" r:id="rId13"/>
    <p:sldId id="267" r:id="rId14"/>
    <p:sldId id="268" r:id="rId15"/>
    <p:sldId id="311" r:id="rId16"/>
    <p:sldId id="269" r:id="rId17"/>
    <p:sldId id="313" r:id="rId18"/>
    <p:sldId id="270" r:id="rId19"/>
    <p:sldId id="271" r:id="rId20"/>
    <p:sldId id="283" r:id="rId21"/>
    <p:sldId id="284" r:id="rId22"/>
    <p:sldId id="285" r:id="rId23"/>
    <p:sldId id="286" r:id="rId24"/>
    <p:sldId id="287" r:id="rId25"/>
    <p:sldId id="288" r:id="rId26"/>
    <p:sldId id="289" r:id="rId27"/>
    <p:sldId id="290" r:id="rId28"/>
    <p:sldId id="291" r:id="rId29"/>
    <p:sldId id="292" r:id="rId30"/>
    <p:sldId id="308" r:id="rId31"/>
    <p:sldId id="293" r:id="rId32"/>
    <p:sldId id="309" r:id="rId33"/>
    <p:sldId id="294" r:id="rId34"/>
    <p:sldId id="295" r:id="rId35"/>
    <p:sldId id="296" r:id="rId36"/>
    <p:sldId id="297" r:id="rId37"/>
    <p:sldId id="298" r:id="rId38"/>
    <p:sldId id="272" r:id="rId39"/>
    <p:sldId id="273" r:id="rId40"/>
    <p:sldId id="274" r:id="rId41"/>
    <p:sldId id="275" r:id="rId42"/>
    <p:sldId id="276" r:id="rId43"/>
    <p:sldId id="277" r:id="rId44"/>
    <p:sldId id="310" r:id="rId45"/>
    <p:sldId id="278" r:id="rId46"/>
    <p:sldId id="312" r:id="rId47"/>
    <p:sldId id="314" r:id="rId48"/>
    <p:sldId id="27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240" autoAdjust="0"/>
  </p:normalViewPr>
  <p:slideViewPr>
    <p:cSldViewPr snapToGrid="0">
      <p:cViewPr varScale="1">
        <p:scale>
          <a:sx n="62" d="100"/>
          <a:sy n="62" d="100"/>
        </p:scale>
        <p:origin x="868" y="5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3/23/2025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100000">
              <a:schemeClr val="accent1">
                <a:lumMod val="5000"/>
                <a:lumOff val="95000"/>
              </a:schemeClr>
            </a:gs>
            <a:gs pos="69000">
              <a:schemeClr val="accent1">
                <a:lumMod val="45000"/>
                <a:lumOff val="55000"/>
              </a:schemeClr>
            </a:gs>
            <a:gs pos="82000">
              <a:schemeClr val="accent1">
                <a:lumMod val="45000"/>
                <a:lumOff val="55000"/>
              </a:schemeClr>
            </a:gs>
            <a:gs pos="33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E31CE49-B2BD-FDC3-E671-9519DCEF1DCA}"/>
              </a:ext>
            </a:extLst>
          </p:cNvPr>
          <p:cNvSpPr/>
          <p:nvPr/>
        </p:nvSpPr>
        <p:spPr>
          <a:xfrm>
            <a:off x="1865745" y="2126673"/>
            <a:ext cx="8756072" cy="2604654"/>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5400" b="1" dirty="0">
                <a:solidFill>
                  <a:schemeClr val="bg1"/>
                </a:solidFill>
                <a:latin typeface="Times New Roman" panose="02020603050405020304" pitchFamily="18" charset="0"/>
                <a:cs typeface="Times New Roman" panose="02020603050405020304" pitchFamily="18" charset="0"/>
              </a:rPr>
              <a:t>SECOND</a:t>
            </a:r>
            <a:r>
              <a:rPr lang="en-IN" sz="5400" dirty="0">
                <a:solidFill>
                  <a:schemeClr val="bg1"/>
                </a:solidFill>
                <a:latin typeface="Times New Roman" panose="02020603050405020304" pitchFamily="18" charset="0"/>
                <a:cs typeface="Times New Roman" panose="02020603050405020304" pitchFamily="18" charset="0"/>
              </a:rPr>
              <a:t> – </a:t>
            </a:r>
            <a:r>
              <a:rPr lang="en-IN" sz="5400" b="1" dirty="0">
                <a:solidFill>
                  <a:schemeClr val="bg1"/>
                </a:solidFill>
                <a:latin typeface="Times New Roman" panose="02020603050405020304" pitchFamily="18" charset="0"/>
                <a:cs typeface="Times New Roman" panose="02020603050405020304" pitchFamily="18" charset="0"/>
              </a:rPr>
              <a:t>REVIEW</a:t>
            </a:r>
            <a:endParaRPr lang="en-IN" sz="5400" dirty="0">
              <a:solidFill>
                <a:schemeClr val="bg1"/>
              </a:solidFill>
            </a:endParaRPr>
          </a:p>
        </p:txBody>
      </p:sp>
    </p:spTree>
    <p:extLst>
      <p:ext uri="{BB962C8B-B14F-4D97-AF65-F5344CB8AC3E}">
        <p14:creationId xmlns:p14="http://schemas.microsoft.com/office/powerpoint/2010/main" val="305808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B7A84-BE4E-A70E-232D-8D61C29CB12D}"/>
            </a:ext>
          </a:extLst>
        </p:cNvPr>
        <p:cNvGrpSpPr/>
        <p:nvPr/>
      </p:nvGrpSpPr>
      <p:grpSpPr>
        <a:xfrm>
          <a:off x="0" y="0"/>
          <a:ext cx="0" cy="0"/>
          <a:chOff x="0" y="0"/>
          <a:chExt cx="0" cy="0"/>
        </a:xfrm>
      </p:grpSpPr>
      <p:sp>
        <p:nvSpPr>
          <p:cNvPr id="3" name="TextBox 8">
            <a:extLst>
              <a:ext uri="{FF2B5EF4-FFF2-40B4-BE49-F238E27FC236}">
                <a16:creationId xmlns:a16="http://schemas.microsoft.com/office/drawing/2014/main" id="{CAAB76C4-7626-0062-0A50-620684188378}"/>
              </a:ext>
            </a:extLst>
          </p:cNvPr>
          <p:cNvSpPr txBox="1"/>
          <p:nvPr/>
        </p:nvSpPr>
        <p:spPr>
          <a:xfrm>
            <a:off x="457199" y="1613954"/>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Reduce Power Consumption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Develop a multiplier that operates with lower energy requirements while maintaining computational efficiency.</a:t>
            </a:r>
          </a:p>
        </p:txBody>
      </p:sp>
      <p:sp>
        <p:nvSpPr>
          <p:cNvPr id="4" name="TextBox 1">
            <a:extLst>
              <a:ext uri="{FF2B5EF4-FFF2-40B4-BE49-F238E27FC236}">
                <a16:creationId xmlns:a16="http://schemas.microsoft.com/office/drawing/2014/main" id="{0BCE1033-C456-DEF1-E00F-FFEA9291D5FD}"/>
              </a:ext>
            </a:extLst>
          </p:cNvPr>
          <p:cNvSpPr txBox="1"/>
          <p:nvPr/>
        </p:nvSpPr>
        <p:spPr>
          <a:xfrm>
            <a:off x="457199" y="3330208"/>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Support Error-Tolerant Computing</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Leverage approximate computing techniques to achieve higher performance with minimal impact on output quality</a:t>
            </a:r>
          </a:p>
        </p:txBody>
      </p:sp>
      <p:sp>
        <p:nvSpPr>
          <p:cNvPr id="5" name="TextBox 2">
            <a:extLst>
              <a:ext uri="{FF2B5EF4-FFF2-40B4-BE49-F238E27FC236}">
                <a16:creationId xmlns:a16="http://schemas.microsoft.com/office/drawing/2014/main" id="{CB2C9E1D-58FF-EB52-DD6D-D91046623ADD}"/>
              </a:ext>
            </a:extLst>
          </p:cNvPr>
          <p:cNvSpPr txBox="1"/>
          <p:nvPr/>
        </p:nvSpPr>
        <p:spPr>
          <a:xfrm>
            <a:off x="457199" y="4188807"/>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Implement Accuracy Configurability</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Allow dynamic adjustment of precision to balance energy efficiency and computational accuracy.</a:t>
            </a:r>
          </a:p>
        </p:txBody>
      </p:sp>
      <p:sp>
        <p:nvSpPr>
          <p:cNvPr id="6" name="TextBox 3">
            <a:extLst>
              <a:ext uri="{FF2B5EF4-FFF2-40B4-BE49-F238E27FC236}">
                <a16:creationId xmlns:a16="http://schemas.microsoft.com/office/drawing/2014/main" id="{3D5648DE-3B08-A5EC-08F5-EBE6DA8E7CA3}"/>
              </a:ext>
            </a:extLst>
          </p:cNvPr>
          <p:cNvSpPr txBox="1"/>
          <p:nvPr/>
        </p:nvSpPr>
        <p:spPr>
          <a:xfrm>
            <a:off x="457199" y="4992279"/>
            <a:ext cx="11277602" cy="12464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Develop a Low-Power Circuit Architecture</a:t>
            </a:r>
            <a:r>
              <a:rPr lang="en-US" sz="24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 Minimize the number of transistors and logic gates required to implement the design, reducing area and energy consumption.</a:t>
            </a:r>
          </a:p>
        </p:txBody>
      </p:sp>
      <p:sp>
        <p:nvSpPr>
          <p:cNvPr id="7" name="TextBox 4">
            <a:extLst>
              <a:ext uri="{FF2B5EF4-FFF2-40B4-BE49-F238E27FC236}">
                <a16:creationId xmlns:a16="http://schemas.microsoft.com/office/drawing/2014/main" id="{3F567309-0ECB-53E2-8A03-906D85F6CB2A}"/>
              </a:ext>
            </a:extLst>
          </p:cNvPr>
          <p:cNvSpPr txBox="1"/>
          <p:nvPr/>
        </p:nvSpPr>
        <p:spPr>
          <a:xfrm>
            <a:off x="457199" y="2483876"/>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Enable Voltage Over Scaling (VOS)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Reduce supply voltage dynamically to save power while compensating for potential computation errors.</a:t>
            </a:r>
          </a:p>
        </p:txBody>
      </p:sp>
      <p:sp>
        <p:nvSpPr>
          <p:cNvPr id="8" name="Rectangle: Rounded Corners 7">
            <a:extLst>
              <a:ext uri="{FF2B5EF4-FFF2-40B4-BE49-F238E27FC236}">
                <a16:creationId xmlns:a16="http://schemas.microsoft.com/office/drawing/2014/main" id="{998DAFD2-35FF-248F-1085-D0C3AA0C75F8}"/>
              </a:ext>
            </a:extLst>
          </p:cNvPr>
          <p:cNvSpPr/>
          <p:nvPr/>
        </p:nvSpPr>
        <p:spPr>
          <a:xfrm>
            <a:off x="457199" y="526865"/>
            <a:ext cx="3523674" cy="8572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6">
            <a:extLst>
              <a:ext uri="{FF2B5EF4-FFF2-40B4-BE49-F238E27FC236}">
                <a16:creationId xmlns:a16="http://schemas.microsoft.com/office/drawing/2014/main" id="{FFB74967-5FE4-8181-1C24-D79BEC6CAB73}"/>
              </a:ext>
            </a:extLst>
          </p:cNvPr>
          <p:cNvSpPr txBox="1"/>
          <p:nvPr/>
        </p:nvSpPr>
        <p:spPr>
          <a:xfrm>
            <a:off x="457199" y="439881"/>
            <a:ext cx="3791528"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Objectives:</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17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1DB57-FBB3-74C6-05F6-8B5D1C453AD8}"/>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0B82A789-4CB7-A3CE-7C66-B250AA3672D9}"/>
              </a:ext>
            </a:extLst>
          </p:cNvPr>
          <p:cNvSpPr txBox="1"/>
          <p:nvPr/>
        </p:nvSpPr>
        <p:spPr>
          <a:xfrm>
            <a:off x="532614" y="4904968"/>
            <a:ext cx="7515727"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852AEC-85CF-2269-FBBB-DDF1509C030F}"/>
              </a:ext>
            </a:extLst>
          </p:cNvPr>
          <p:cNvPicPr>
            <a:picLocks noGrp="1" noChangeAspect="1" noChangeArrowheads="1"/>
          </p:cNvPicPr>
          <p:nvPr/>
        </p:nvPicPr>
        <p:blipFill>
          <a:blip r:embed="rId2"/>
          <a:srcRect/>
          <a:stretch>
            <a:fillRect/>
          </a:stretch>
        </p:blipFill>
        <p:spPr bwMode="auto">
          <a:xfrm>
            <a:off x="6811140" y="1034105"/>
            <a:ext cx="4959079" cy="4910280"/>
          </a:xfrm>
          <a:prstGeom prst="rect">
            <a:avLst/>
          </a:prstGeom>
          <a:noFill/>
          <a:ln w="9525">
            <a:noFill/>
            <a:miter lim="800000"/>
            <a:headEnd/>
            <a:tailEnd/>
          </a:ln>
          <a:effectLst/>
        </p:spPr>
      </p:pic>
      <p:sp>
        <p:nvSpPr>
          <p:cNvPr id="5" name="TextBox 2">
            <a:extLst>
              <a:ext uri="{FF2B5EF4-FFF2-40B4-BE49-F238E27FC236}">
                <a16:creationId xmlns:a16="http://schemas.microsoft.com/office/drawing/2014/main" id="{759ABE05-4D3D-382E-D0C0-A134343B8DD2}"/>
              </a:ext>
            </a:extLst>
          </p:cNvPr>
          <p:cNvSpPr txBox="1"/>
          <p:nvPr/>
        </p:nvSpPr>
        <p:spPr>
          <a:xfrm>
            <a:off x="532614" y="2547953"/>
            <a:ext cx="6408024"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No accuracy adjustment, high power consumption</a:t>
            </a:r>
          </a:p>
        </p:txBody>
      </p:sp>
      <p:sp>
        <p:nvSpPr>
          <p:cNvPr id="6" name="TextBox 7">
            <a:extLst>
              <a:ext uri="{FF2B5EF4-FFF2-40B4-BE49-F238E27FC236}">
                <a16:creationId xmlns:a16="http://schemas.microsoft.com/office/drawing/2014/main" id="{2FE3C1A0-31BB-8CA0-1AE8-08D6196540F5}"/>
              </a:ext>
            </a:extLst>
          </p:cNvPr>
          <p:cNvSpPr txBox="1"/>
          <p:nvPr/>
        </p:nvSpPr>
        <p:spPr>
          <a:xfrm>
            <a:off x="532614" y="3334807"/>
            <a:ext cx="6408024"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Inefficient for applications that tolerate small inaccuracies</a:t>
            </a:r>
          </a:p>
        </p:txBody>
      </p:sp>
      <p:sp>
        <p:nvSpPr>
          <p:cNvPr id="7" name="TextBox 8">
            <a:extLst>
              <a:ext uri="{FF2B5EF4-FFF2-40B4-BE49-F238E27FC236}">
                <a16:creationId xmlns:a16="http://schemas.microsoft.com/office/drawing/2014/main" id="{6BB5A8FC-46AE-E0E6-1B9D-8631FAE125B6}"/>
              </a:ext>
            </a:extLst>
          </p:cNvPr>
          <p:cNvSpPr txBox="1"/>
          <p:nvPr/>
        </p:nvSpPr>
        <p:spPr>
          <a:xfrm>
            <a:off x="532614" y="4156154"/>
            <a:ext cx="6408024" cy="47705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No built-in error Recovery</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Box 9">
            <a:extLst>
              <a:ext uri="{FF2B5EF4-FFF2-40B4-BE49-F238E27FC236}">
                <a16:creationId xmlns:a16="http://schemas.microsoft.com/office/drawing/2014/main" id="{3C0D40F0-259D-52CE-C264-4AC1A5FCF472}"/>
              </a:ext>
            </a:extLst>
          </p:cNvPr>
          <p:cNvSpPr txBox="1"/>
          <p:nvPr/>
        </p:nvSpPr>
        <p:spPr>
          <a:xfrm>
            <a:off x="532614" y="4679183"/>
            <a:ext cx="6408024"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No flexibility in precision; power is wasted on unnecessary accuracy.</a:t>
            </a:r>
          </a:p>
        </p:txBody>
      </p:sp>
      <p:sp>
        <p:nvSpPr>
          <p:cNvPr id="9" name="TextBox 10">
            <a:extLst>
              <a:ext uri="{FF2B5EF4-FFF2-40B4-BE49-F238E27FC236}">
                <a16:creationId xmlns:a16="http://schemas.microsoft.com/office/drawing/2014/main" id="{4855CA6A-554A-6E55-D130-24E0BC6601B8}"/>
              </a:ext>
            </a:extLst>
          </p:cNvPr>
          <p:cNvSpPr txBox="1"/>
          <p:nvPr/>
        </p:nvSpPr>
        <p:spPr>
          <a:xfrm>
            <a:off x="532614" y="5511694"/>
            <a:ext cx="6408024"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Lack of configurability leading to inefficiency</a:t>
            </a:r>
          </a:p>
        </p:txBody>
      </p:sp>
      <p:sp>
        <p:nvSpPr>
          <p:cNvPr id="10" name="TextBox 5">
            <a:extLst>
              <a:ext uri="{FF2B5EF4-FFF2-40B4-BE49-F238E27FC236}">
                <a16:creationId xmlns:a16="http://schemas.microsoft.com/office/drawing/2014/main" id="{4F24285F-1984-84A8-A4D7-9B52C3913BD3}"/>
              </a:ext>
            </a:extLst>
          </p:cNvPr>
          <p:cNvSpPr txBox="1"/>
          <p:nvPr/>
        </p:nvSpPr>
        <p:spPr>
          <a:xfrm>
            <a:off x="532614" y="1401788"/>
            <a:ext cx="6408024" cy="12464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DACA- Dynamic Accuracy-Configurable Adders For Energy-Efficient Multi-Precision Computing</a:t>
            </a:r>
          </a:p>
        </p:txBody>
      </p:sp>
      <p:sp>
        <p:nvSpPr>
          <p:cNvPr id="11" name="Rectangle: Rounded Corners 10">
            <a:extLst>
              <a:ext uri="{FF2B5EF4-FFF2-40B4-BE49-F238E27FC236}">
                <a16:creationId xmlns:a16="http://schemas.microsoft.com/office/drawing/2014/main" id="{5F1DFE71-8E2E-EEA8-2179-8169CBC1E073}"/>
              </a:ext>
            </a:extLst>
          </p:cNvPr>
          <p:cNvSpPr/>
          <p:nvPr/>
        </p:nvSpPr>
        <p:spPr>
          <a:xfrm>
            <a:off x="532613" y="415636"/>
            <a:ext cx="5129278" cy="8309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6">
            <a:extLst>
              <a:ext uri="{FF2B5EF4-FFF2-40B4-BE49-F238E27FC236}">
                <a16:creationId xmlns:a16="http://schemas.microsoft.com/office/drawing/2014/main" id="{884CBEB7-5E04-98BB-260A-CF8010A5A8CF}"/>
              </a:ext>
            </a:extLst>
          </p:cNvPr>
          <p:cNvSpPr txBox="1"/>
          <p:nvPr/>
        </p:nvSpPr>
        <p:spPr>
          <a:xfrm>
            <a:off x="532613" y="338447"/>
            <a:ext cx="5129278"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81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D4F99-DB33-708D-F861-28813B59CAA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4228A6A-6AE9-E6D2-F3FE-8FB0822DA414}"/>
              </a:ext>
            </a:extLst>
          </p:cNvPr>
          <p:cNvSpPr txBox="1"/>
          <p:nvPr/>
        </p:nvSpPr>
        <p:spPr>
          <a:xfrm>
            <a:off x="532614" y="4904968"/>
            <a:ext cx="7515727"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Box 5">
            <a:extLst>
              <a:ext uri="{FF2B5EF4-FFF2-40B4-BE49-F238E27FC236}">
                <a16:creationId xmlns:a16="http://schemas.microsoft.com/office/drawing/2014/main" id="{87265DF3-0FC8-2E12-5AAA-48960CE24861}"/>
              </a:ext>
            </a:extLst>
          </p:cNvPr>
          <p:cNvSpPr txBox="1"/>
          <p:nvPr/>
        </p:nvSpPr>
        <p:spPr>
          <a:xfrm>
            <a:off x="809704" y="1718239"/>
            <a:ext cx="11126773" cy="480131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None/>
            </a:pPr>
            <a:r>
              <a:rPr lang="en-US" b="1" dirty="0">
                <a:latin typeface="Times New Roman" panose="02020603050405020304" pitchFamily="18" charset="0"/>
                <a:cs typeface="Times New Roman" panose="02020603050405020304" pitchFamily="18" charset="0"/>
              </a:rPr>
              <a:t>1. Accuracy vs. Power Trade-off</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the design allows configurable accuracy, reducing accuracy can lead to incorrect results in some applications, especially those requiring high precision.</a:t>
            </a: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2. Increased Complexity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 of dynamic accuracy control and multiple precision levels adds design complexity.</a:t>
            </a: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3. Area Overhead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 circuitry for error recovery and accuracy configuration can increase the area footprint on the FPGA or ASIC.</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Latency Issues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dynamic switching mechanism and error correction introduce additional delay.</a:t>
            </a: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5. Energy Overhead in Certain Cases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energy efficiency is a goal, the additional logic for error detection and correction may consume extra power in some configurations.</a:t>
            </a:r>
          </a:p>
        </p:txBody>
      </p:sp>
      <p:sp>
        <p:nvSpPr>
          <p:cNvPr id="11" name="Rectangle: Rounded Corners 10">
            <a:extLst>
              <a:ext uri="{FF2B5EF4-FFF2-40B4-BE49-F238E27FC236}">
                <a16:creationId xmlns:a16="http://schemas.microsoft.com/office/drawing/2014/main" id="{E53017F0-FDD4-332B-2E5C-7CCC14862F35}"/>
              </a:ext>
            </a:extLst>
          </p:cNvPr>
          <p:cNvSpPr/>
          <p:nvPr/>
        </p:nvSpPr>
        <p:spPr>
          <a:xfrm>
            <a:off x="532613" y="415636"/>
            <a:ext cx="5129278" cy="8309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6">
            <a:extLst>
              <a:ext uri="{FF2B5EF4-FFF2-40B4-BE49-F238E27FC236}">
                <a16:creationId xmlns:a16="http://schemas.microsoft.com/office/drawing/2014/main" id="{B90075C1-ED6E-C887-0C7A-DD9928AFCD7C}"/>
              </a:ext>
            </a:extLst>
          </p:cNvPr>
          <p:cNvSpPr txBox="1"/>
          <p:nvPr/>
        </p:nvSpPr>
        <p:spPr>
          <a:xfrm>
            <a:off x="532613" y="338447"/>
            <a:ext cx="5129278"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FA0DADF9-ED1D-FBBC-5EA4-E2961094F1B4}"/>
              </a:ext>
            </a:extLst>
          </p:cNvPr>
          <p:cNvSpPr txBox="1"/>
          <p:nvPr/>
        </p:nvSpPr>
        <p:spPr>
          <a:xfrm>
            <a:off x="902066" y="1222684"/>
            <a:ext cx="5129278"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Draw backs</a:t>
            </a:r>
            <a:endParaRPr lang="en-I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65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FCDBA-6D8C-050C-53E6-FD719FBE0423}"/>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2A423F6-48EB-DF42-001B-034880AF24C2}"/>
              </a:ext>
            </a:extLst>
          </p:cNvPr>
          <p:cNvSpPr txBox="1"/>
          <p:nvPr/>
        </p:nvSpPr>
        <p:spPr>
          <a:xfrm>
            <a:off x="521368" y="4879543"/>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4">
            <a:extLst>
              <a:ext uri="{FF2B5EF4-FFF2-40B4-BE49-F238E27FC236}">
                <a16:creationId xmlns:a16="http://schemas.microsoft.com/office/drawing/2014/main" id="{F3F05C12-12B8-12E1-0358-C9BDB5841589}"/>
              </a:ext>
            </a:extLst>
          </p:cNvPr>
          <p:cNvSpPr txBox="1"/>
          <p:nvPr/>
        </p:nvSpPr>
        <p:spPr>
          <a:xfrm>
            <a:off x="393031" y="1758462"/>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EE5C43FD-BC94-1086-E3EA-750CA71C71B6}"/>
              </a:ext>
            </a:extLst>
          </p:cNvPr>
          <p:cNvSpPr txBox="1"/>
          <p:nvPr/>
        </p:nvSpPr>
        <p:spPr>
          <a:xfrm>
            <a:off x="521368" y="2671219"/>
            <a:ext cx="6408024"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Accuracy-configurable multiplier based on dual sub-adders</a:t>
            </a:r>
          </a:p>
        </p:txBody>
      </p:sp>
      <p:sp>
        <p:nvSpPr>
          <p:cNvPr id="6" name="TextBox 7">
            <a:extLst>
              <a:ext uri="{FF2B5EF4-FFF2-40B4-BE49-F238E27FC236}">
                <a16:creationId xmlns:a16="http://schemas.microsoft.com/office/drawing/2014/main" id="{805483B4-C800-10A1-A879-EA8280BB963A}"/>
              </a:ext>
            </a:extLst>
          </p:cNvPr>
          <p:cNvSpPr txBox="1"/>
          <p:nvPr/>
        </p:nvSpPr>
        <p:spPr>
          <a:xfrm>
            <a:off x="521368" y="3432138"/>
            <a:ext cx="6408024" cy="47705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Reduces power consumption</a:t>
            </a:r>
          </a:p>
        </p:txBody>
      </p:sp>
      <p:sp>
        <p:nvSpPr>
          <p:cNvPr id="7" name="TextBox 8">
            <a:extLst>
              <a:ext uri="{FF2B5EF4-FFF2-40B4-BE49-F238E27FC236}">
                <a16:creationId xmlns:a16="http://schemas.microsoft.com/office/drawing/2014/main" id="{3D633ADB-BDAD-8378-72EE-F4CCFB401AD8}"/>
              </a:ext>
            </a:extLst>
          </p:cNvPr>
          <p:cNvSpPr txBox="1"/>
          <p:nvPr/>
        </p:nvSpPr>
        <p:spPr>
          <a:xfrm>
            <a:off x="521368" y="3836384"/>
            <a:ext cx="6408024" cy="47705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Improves overall system performance</a:t>
            </a:r>
          </a:p>
        </p:txBody>
      </p:sp>
      <p:sp>
        <p:nvSpPr>
          <p:cNvPr id="8" name="TextBox 9">
            <a:extLst>
              <a:ext uri="{FF2B5EF4-FFF2-40B4-BE49-F238E27FC236}">
                <a16:creationId xmlns:a16="http://schemas.microsoft.com/office/drawing/2014/main" id="{500C8513-05A4-5A7C-4E90-C37D7A0DFB05}"/>
              </a:ext>
            </a:extLst>
          </p:cNvPr>
          <p:cNvSpPr txBox="1"/>
          <p:nvPr/>
        </p:nvSpPr>
        <p:spPr>
          <a:xfrm>
            <a:off x="521368" y="4246824"/>
            <a:ext cx="6408024" cy="46166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Adapts to application-specific accuracy needs</a:t>
            </a:r>
          </a:p>
        </p:txBody>
      </p:sp>
      <p:sp>
        <p:nvSpPr>
          <p:cNvPr id="9" name="TextBox 10">
            <a:extLst>
              <a:ext uri="{FF2B5EF4-FFF2-40B4-BE49-F238E27FC236}">
                <a16:creationId xmlns:a16="http://schemas.microsoft.com/office/drawing/2014/main" id="{0216140A-C8A3-2F9A-56A4-58ED3DA208EB}"/>
              </a:ext>
            </a:extLst>
          </p:cNvPr>
          <p:cNvSpPr txBox="1"/>
          <p:nvPr/>
        </p:nvSpPr>
        <p:spPr>
          <a:xfrm>
            <a:off x="521368" y="4690016"/>
            <a:ext cx="6408024"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Incorporates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voltage over scaling (VOS)</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for energy savings.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0" name="Content Placeholder 5">
            <a:extLst>
              <a:ext uri="{FF2B5EF4-FFF2-40B4-BE49-F238E27FC236}">
                <a16:creationId xmlns:a16="http://schemas.microsoft.com/office/drawing/2014/main" id="{711C14D4-37E9-3E79-728A-9B6229D348AB}"/>
              </a:ext>
            </a:extLst>
          </p:cNvPr>
          <p:cNvPicPr>
            <a:picLocks noGrp="1" noChangeAspect="1"/>
          </p:cNvPicPr>
          <p:nvPr/>
        </p:nvPicPr>
        <p:blipFill>
          <a:blip r:embed="rId2"/>
          <a:stretch>
            <a:fillRect/>
          </a:stretch>
        </p:blipFill>
        <p:spPr>
          <a:xfrm>
            <a:off x="6867216" y="555215"/>
            <a:ext cx="4849595" cy="5676725"/>
          </a:xfrm>
          <a:prstGeom prst="rect">
            <a:avLst/>
          </a:prstGeom>
        </p:spPr>
      </p:pic>
      <p:sp>
        <p:nvSpPr>
          <p:cNvPr id="11" name="TextBox 11">
            <a:extLst>
              <a:ext uri="{FF2B5EF4-FFF2-40B4-BE49-F238E27FC236}">
                <a16:creationId xmlns:a16="http://schemas.microsoft.com/office/drawing/2014/main" id="{9C9F2CB6-0526-25FC-0BB6-387DE51CF6E1}"/>
              </a:ext>
            </a:extLst>
          </p:cNvPr>
          <p:cNvSpPr txBox="1"/>
          <p:nvPr/>
        </p:nvSpPr>
        <p:spPr>
          <a:xfrm>
            <a:off x="521368" y="5456537"/>
            <a:ext cx="6408024"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Built-in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error recovery</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to maintain acceptable accuracy</a:t>
            </a:r>
          </a:p>
        </p:txBody>
      </p:sp>
      <p:sp>
        <p:nvSpPr>
          <p:cNvPr id="12" name="TextBox 1">
            <a:extLst>
              <a:ext uri="{FF2B5EF4-FFF2-40B4-BE49-F238E27FC236}">
                <a16:creationId xmlns:a16="http://schemas.microsoft.com/office/drawing/2014/main" id="{B9EF72F8-8E4D-456C-FEF2-7847ECE8C5C4}"/>
              </a:ext>
            </a:extLst>
          </p:cNvPr>
          <p:cNvSpPr txBox="1"/>
          <p:nvPr/>
        </p:nvSpPr>
        <p:spPr>
          <a:xfrm>
            <a:off x="521369" y="1552695"/>
            <a:ext cx="6408023" cy="12464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b="0" i="0" kern="1200" dirty="0">
                <a:solidFill>
                  <a:schemeClr val="tx1">
                    <a:lumMod val="95000"/>
                    <a:lumOff val="5000"/>
                  </a:schemeClr>
                </a:solidFill>
                <a:effectLst/>
                <a:latin typeface="Times New Roman" panose="02020603050405020304" pitchFamily="18" charset="0"/>
                <a:ea typeface="+mj-ea"/>
                <a:cs typeface="Times New Roman" panose="02020603050405020304" pitchFamily="18" charset="0"/>
              </a:rPr>
              <a:t>An Energy-Efficient Generic Accuracy Configurable Multiplier Based on Dual Sub-Adders with Error Recovery</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E3E0646D-45DB-E769-677D-74B6725040CF}"/>
              </a:ext>
            </a:extLst>
          </p:cNvPr>
          <p:cNvSpPr/>
          <p:nvPr/>
        </p:nvSpPr>
        <p:spPr>
          <a:xfrm>
            <a:off x="521368" y="526805"/>
            <a:ext cx="5371433" cy="8656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6">
            <a:extLst>
              <a:ext uri="{FF2B5EF4-FFF2-40B4-BE49-F238E27FC236}">
                <a16:creationId xmlns:a16="http://schemas.microsoft.com/office/drawing/2014/main" id="{9A43817F-F632-6537-E06E-8CF6F37B575E}"/>
              </a:ext>
            </a:extLst>
          </p:cNvPr>
          <p:cNvSpPr txBox="1"/>
          <p:nvPr/>
        </p:nvSpPr>
        <p:spPr>
          <a:xfrm>
            <a:off x="521367" y="463113"/>
            <a:ext cx="5574633"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19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B409D-16B2-B0A0-C04D-0D2039A8420A}"/>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089D4AA6-89EB-9D54-16A8-3B7CAE105C4C}"/>
              </a:ext>
            </a:extLst>
          </p:cNvPr>
          <p:cNvSpPr txBox="1"/>
          <p:nvPr/>
        </p:nvSpPr>
        <p:spPr>
          <a:xfrm>
            <a:off x="521368" y="4879543"/>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4">
            <a:extLst>
              <a:ext uri="{FF2B5EF4-FFF2-40B4-BE49-F238E27FC236}">
                <a16:creationId xmlns:a16="http://schemas.microsoft.com/office/drawing/2014/main" id="{CB439704-65F9-D050-4D49-A2389424B6E8}"/>
              </a:ext>
            </a:extLst>
          </p:cNvPr>
          <p:cNvSpPr txBox="1"/>
          <p:nvPr/>
        </p:nvSpPr>
        <p:spPr>
          <a:xfrm>
            <a:off x="393031" y="1758462"/>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B5DF987-B442-57E2-A74A-6E9F3E9B0FB8}"/>
              </a:ext>
            </a:extLst>
          </p:cNvPr>
          <p:cNvSpPr txBox="1"/>
          <p:nvPr/>
        </p:nvSpPr>
        <p:spPr>
          <a:xfrm>
            <a:off x="393030" y="1016000"/>
            <a:ext cx="11405939" cy="5509200"/>
          </a:xfrm>
          <a:prstGeom prst="rect">
            <a:avLst/>
          </a:prstGeom>
          <a:noFill/>
        </p:spPr>
        <p:txBody>
          <a:bodyPr wrap="square">
            <a:spAutoFit/>
          </a:bodyPr>
          <a:lstStyle/>
          <a:p>
            <a:pPr>
              <a:buNone/>
            </a:pPr>
            <a:r>
              <a:rPr lang="en-US" sz="1600" dirty="0">
                <a:latin typeface="Times New Roman" panose="02020603050405020304" pitchFamily="18" charset="0"/>
                <a:cs typeface="Times New Roman" panose="02020603050405020304" pitchFamily="18" charset="0"/>
              </a:rPr>
              <a:t>GACM Working Mechanism</a:t>
            </a:r>
          </a:p>
          <a:p>
            <a:pPr>
              <a:buNone/>
            </a:pPr>
            <a:r>
              <a:rPr lang="en-US" sz="1600" dirty="0">
                <a:latin typeface="Times New Roman" panose="02020603050405020304" pitchFamily="18" charset="0"/>
                <a:cs typeface="Times New Roman" panose="02020603050405020304" pitchFamily="18" charset="0"/>
              </a:rPr>
              <a:t>GACM improves upon this standard method by dividing the multiplication into two approximate sub-multiplications and using an error recovery mechanism.</a:t>
            </a:r>
          </a:p>
          <a:p>
            <a:pPr>
              <a:buNone/>
            </a:pPr>
            <a:r>
              <a:rPr lang="en-US" sz="1600" dirty="0">
                <a:latin typeface="Times New Roman" panose="02020603050405020304" pitchFamily="18" charset="0"/>
                <a:cs typeface="Times New Roman" panose="02020603050405020304" pitchFamily="18" charset="0"/>
              </a:rPr>
              <a:t>🔹 Step 1: Divide the Multiplication into Two Parts</a:t>
            </a:r>
          </a:p>
          <a:p>
            <a:pPr>
              <a:buNone/>
            </a:pPr>
            <a:r>
              <a:rPr lang="en-US" sz="1600" dirty="0">
                <a:latin typeface="Times New Roman" panose="02020603050405020304" pitchFamily="18" charset="0"/>
                <a:cs typeface="Times New Roman" panose="02020603050405020304" pitchFamily="18" charset="0"/>
              </a:rPr>
              <a:t>GACM splits the multiplication into:</a:t>
            </a:r>
          </a:p>
          <a:p>
            <a:pPr>
              <a:buFont typeface="+mj-lt"/>
              <a:buAutoNum type="arabicPeriod"/>
            </a:pPr>
            <a:r>
              <a:rPr lang="en-US" sz="1600" dirty="0">
                <a:latin typeface="Times New Roman" panose="02020603050405020304" pitchFamily="18" charset="0"/>
                <a:cs typeface="Times New Roman" panose="02020603050405020304" pitchFamily="18" charset="0"/>
              </a:rPr>
              <a:t>High-precision part (Most Significant Bits - MSB)</a:t>
            </a:r>
          </a:p>
          <a:p>
            <a:pPr>
              <a:buFont typeface="+mj-lt"/>
              <a:buAutoNum type="arabicPeriod"/>
            </a:pPr>
            <a:r>
              <a:rPr lang="en-US" sz="1600" dirty="0">
                <a:latin typeface="Times New Roman" panose="02020603050405020304" pitchFamily="18" charset="0"/>
                <a:cs typeface="Times New Roman" panose="02020603050405020304" pitchFamily="18" charset="0"/>
              </a:rPr>
              <a:t>Low-precision part (Least Significant Bits - LSB)</a:t>
            </a:r>
          </a:p>
          <a:p>
            <a:pPr>
              <a:buNone/>
            </a:pPr>
            <a:r>
              <a:rPr lang="en-US" sz="1600" dirty="0">
                <a:latin typeface="Times New Roman" panose="02020603050405020304" pitchFamily="18" charset="0"/>
                <a:cs typeface="Times New Roman" panose="02020603050405020304" pitchFamily="18" charset="0"/>
              </a:rPr>
              <a:t>If we have two 8-bit numbers, we divide them into two 4-bit sections:</a:t>
            </a:r>
          </a:p>
          <a:p>
            <a:pPr>
              <a:buNone/>
            </a:pPr>
            <a:r>
              <a:rPr lang="en-US" sz="1600" dirty="0">
                <a:latin typeface="Times New Roman" panose="02020603050405020304" pitchFamily="18" charset="0"/>
                <a:cs typeface="Times New Roman" panose="02020603050405020304" pitchFamily="18" charset="0"/>
              </a:rPr>
              <a:t>A=(AH×24)+ALA = (A_H \times 2^4) + A_LA=(AH​×24)+AL​ B=(BH×24)+BLB = (B_H \times 2^4) + B_LB=(BH​×24)+BL​ </a:t>
            </a:r>
          </a:p>
          <a:p>
            <a:pPr>
              <a:buNone/>
            </a:pPr>
            <a:r>
              <a:rPr lang="en-US" sz="1600" dirty="0">
                <a:latin typeface="Times New Roman" panose="02020603050405020304" pitchFamily="18" charset="0"/>
                <a:cs typeface="Times New Roman" panose="02020603050405020304" pitchFamily="18" charset="0"/>
              </a:rPr>
              <a:t>🔹 Step 2: Perform Approximate Multiplications</a:t>
            </a:r>
          </a:p>
          <a:p>
            <a:pPr>
              <a:buNone/>
            </a:pPr>
            <a:r>
              <a:rPr lang="en-US" sz="1600" dirty="0">
                <a:latin typeface="Times New Roman" panose="02020603050405020304" pitchFamily="18" charset="0"/>
                <a:cs typeface="Times New Roman" panose="02020603050405020304" pitchFamily="18" charset="0"/>
              </a:rPr>
              <a:t>The multiplication of A×BA \times BA×B is broken down into:</a:t>
            </a:r>
          </a:p>
          <a:p>
            <a:pPr>
              <a:buNone/>
            </a:pPr>
            <a:r>
              <a:rPr lang="en-US" sz="1600" dirty="0">
                <a:latin typeface="Times New Roman" panose="02020603050405020304" pitchFamily="18" charset="0"/>
                <a:cs typeface="Times New Roman" panose="02020603050405020304" pitchFamily="18" charset="0"/>
              </a:rPr>
              <a:t>A×B=(AH×BH)×28+(AH×BL+AL×BH)×24+(AL×BL)A \times B = (A_H \times B_H) \times 2^8 + (A_H \times B_L + A_L \times B_H) \times 2^4 + (A_L \times B_L)A×B=(AH​×BH​)×28+(AH​×BL​+AL​×BH​)×24+(AL​×BL​) Instead of calculating all terms precisely, GACM:</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Uses approximate adders for low-precision parts.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Uses energy-efficient truncated multiplication for low-significant bits.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Uses exact multiplication for high-significant bits.</a:t>
            </a:r>
          </a:p>
          <a:p>
            <a:pPr>
              <a:buNone/>
            </a:pPr>
            <a:r>
              <a:rPr lang="en-US" sz="1600" dirty="0">
                <a:latin typeface="Times New Roman" panose="02020603050405020304" pitchFamily="18" charset="0"/>
                <a:cs typeface="Times New Roman" panose="02020603050405020304" pitchFamily="18" charset="0"/>
              </a:rPr>
              <a:t>This reduces the number of logic operations, saving power.</a:t>
            </a:r>
          </a:p>
          <a:p>
            <a:pPr>
              <a:buNone/>
            </a:pPr>
            <a:r>
              <a:rPr lang="en-US" sz="1600" dirty="0">
                <a:latin typeface="Times New Roman" panose="02020603050405020304" pitchFamily="18" charset="0"/>
                <a:cs typeface="Times New Roman" panose="02020603050405020304" pitchFamily="18" charset="0"/>
              </a:rPr>
              <a:t>🔹 Step 3: Error Recovery Mechanism</a:t>
            </a:r>
          </a:p>
          <a:p>
            <a:pPr>
              <a:buNone/>
            </a:pPr>
            <a:r>
              <a:rPr lang="en-US" sz="1600" dirty="0">
                <a:latin typeface="Times New Roman" panose="02020603050405020304" pitchFamily="18" charset="0"/>
                <a:cs typeface="Times New Roman" panose="02020603050405020304" pitchFamily="18" charset="0"/>
              </a:rPr>
              <a:t>After performing approximate multiplication, GACM estimates the error and applies a correction step to improve accuracy.</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error correction logic dynamically adjusts the final result by compensating for approximation errors in the LSB section.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helps balance power efficiency and accuracy.</a:t>
            </a:r>
          </a:p>
        </p:txBody>
      </p:sp>
      <p:sp>
        <p:nvSpPr>
          <p:cNvPr id="17" name="Rectangle: Rounded Corners 16">
            <a:extLst>
              <a:ext uri="{FF2B5EF4-FFF2-40B4-BE49-F238E27FC236}">
                <a16:creationId xmlns:a16="http://schemas.microsoft.com/office/drawing/2014/main" id="{4533BC23-885B-F94D-EA77-636990274CC9}"/>
              </a:ext>
            </a:extLst>
          </p:cNvPr>
          <p:cNvSpPr/>
          <p:nvPr/>
        </p:nvSpPr>
        <p:spPr>
          <a:xfrm>
            <a:off x="120072" y="174360"/>
            <a:ext cx="5495636" cy="8032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6">
            <a:extLst>
              <a:ext uri="{FF2B5EF4-FFF2-40B4-BE49-F238E27FC236}">
                <a16:creationId xmlns:a16="http://schemas.microsoft.com/office/drawing/2014/main" id="{C00FCCC8-B3C2-D9D7-BB1F-F1AD29A34344}"/>
              </a:ext>
            </a:extLst>
          </p:cNvPr>
          <p:cNvSpPr txBox="1"/>
          <p:nvPr/>
        </p:nvSpPr>
        <p:spPr>
          <a:xfrm>
            <a:off x="216566" y="54303"/>
            <a:ext cx="5574633"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93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13544-A6BA-FBA2-8975-7881BE10A93B}"/>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69AAEE35-356F-0549-9B10-6D121224D92D}"/>
              </a:ext>
            </a:extLst>
          </p:cNvPr>
          <p:cNvSpPr txBox="1"/>
          <p:nvPr/>
        </p:nvSpPr>
        <p:spPr>
          <a:xfrm>
            <a:off x="521368" y="4798942"/>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4" name="TextBox 4">
            <a:extLst>
              <a:ext uri="{FF2B5EF4-FFF2-40B4-BE49-F238E27FC236}">
                <a16:creationId xmlns:a16="http://schemas.microsoft.com/office/drawing/2014/main" id="{83C9BEAC-CE0C-687D-68FB-E429B16BA3D3}"/>
              </a:ext>
            </a:extLst>
          </p:cNvPr>
          <p:cNvSpPr txBox="1"/>
          <p:nvPr/>
        </p:nvSpPr>
        <p:spPr>
          <a:xfrm>
            <a:off x="393031" y="1677861"/>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E5538A60-DF8E-42F7-60E7-1AB8A8BB1788}"/>
              </a:ext>
            </a:extLst>
          </p:cNvPr>
          <p:cNvPicPr>
            <a:picLocks noGrp="1" noChangeAspect="1"/>
          </p:cNvPicPr>
          <p:nvPr/>
        </p:nvPicPr>
        <p:blipFill>
          <a:blip r:embed="rId2"/>
          <a:stretch>
            <a:fillRect/>
          </a:stretch>
        </p:blipFill>
        <p:spPr>
          <a:xfrm>
            <a:off x="1263316" y="1333444"/>
            <a:ext cx="9280358" cy="5114443"/>
          </a:xfrm>
          <a:prstGeom prst="rect">
            <a:avLst/>
          </a:prstGeom>
        </p:spPr>
      </p:pic>
      <p:sp>
        <p:nvSpPr>
          <p:cNvPr id="6" name="Rectangle: Rounded Corners 5">
            <a:extLst>
              <a:ext uri="{FF2B5EF4-FFF2-40B4-BE49-F238E27FC236}">
                <a16:creationId xmlns:a16="http://schemas.microsoft.com/office/drawing/2014/main" id="{DEA584CC-64A3-6EDC-C364-C33CFB99A839}"/>
              </a:ext>
            </a:extLst>
          </p:cNvPr>
          <p:cNvSpPr/>
          <p:nvPr/>
        </p:nvSpPr>
        <p:spPr>
          <a:xfrm>
            <a:off x="641441" y="405439"/>
            <a:ext cx="4812145" cy="8162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C59CFF-7E27-7D36-93A9-CBAB2996F28A}"/>
              </a:ext>
            </a:extLst>
          </p:cNvPr>
          <p:cNvSpPr txBox="1"/>
          <p:nvPr/>
        </p:nvSpPr>
        <p:spPr>
          <a:xfrm>
            <a:off x="641441" y="298317"/>
            <a:ext cx="4937323"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17510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240D3-4954-6DDC-97C5-395B7A35A32A}"/>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6D8E7F81-51AD-2715-6524-EEE865D4C05D}"/>
              </a:ext>
            </a:extLst>
          </p:cNvPr>
          <p:cNvSpPr txBox="1"/>
          <p:nvPr/>
        </p:nvSpPr>
        <p:spPr>
          <a:xfrm>
            <a:off x="963618" y="5361804"/>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 name="TextBox 4">
            <a:extLst>
              <a:ext uri="{FF2B5EF4-FFF2-40B4-BE49-F238E27FC236}">
                <a16:creationId xmlns:a16="http://schemas.microsoft.com/office/drawing/2014/main" id="{E652A5D8-BAE8-DAF8-35FE-67F36779F471}"/>
              </a:ext>
            </a:extLst>
          </p:cNvPr>
          <p:cNvSpPr txBox="1"/>
          <p:nvPr/>
        </p:nvSpPr>
        <p:spPr>
          <a:xfrm>
            <a:off x="835281" y="2240723"/>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636665AF-B25A-35A3-EC8C-E6A70E8436BE}"/>
              </a:ext>
            </a:extLst>
          </p:cNvPr>
          <p:cNvSpPr txBox="1"/>
          <p:nvPr/>
        </p:nvSpPr>
        <p:spPr>
          <a:xfrm>
            <a:off x="477256" y="2610461"/>
            <a:ext cx="6104020" cy="64633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marR="0" lvl="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3600" dirty="0">
                <a:latin typeface="Times New Roman" panose="02020603050405020304" pitchFamily="18" charset="0"/>
                <a:cs typeface="Times New Roman" panose="02020603050405020304" pitchFamily="18" charset="0"/>
              </a:rPr>
              <a:t>Xilinx 12.1</a:t>
            </a:r>
            <a:endParaRPr kumimoji="0" lang="en-US" altLang="en-US" sz="3600" b="1" i="0" u="none" strike="noStrike" cap="none" normalizeH="0" baseline="0" dirty="0">
              <a:ln>
                <a:noFill/>
              </a:ln>
              <a:effectLst/>
            </a:endParaRPr>
          </a:p>
        </p:txBody>
      </p:sp>
      <p:sp>
        <p:nvSpPr>
          <p:cNvPr id="6" name="TextBox 1">
            <a:extLst>
              <a:ext uri="{FF2B5EF4-FFF2-40B4-BE49-F238E27FC236}">
                <a16:creationId xmlns:a16="http://schemas.microsoft.com/office/drawing/2014/main" id="{06A94D31-2FE5-948D-8B47-63F979E8E3C2}"/>
              </a:ext>
            </a:extLst>
          </p:cNvPr>
          <p:cNvSpPr txBox="1"/>
          <p:nvPr/>
        </p:nvSpPr>
        <p:spPr>
          <a:xfrm>
            <a:off x="458776" y="1948335"/>
            <a:ext cx="6104020" cy="64633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marR="0" lvl="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a:latin typeface="Times New Roman" panose="02020603050405020304" pitchFamily="18" charset="0"/>
                <a:cs typeface="Times New Roman" panose="02020603050405020304" pitchFamily="18" charset="0"/>
              </a:rPr>
              <a:t>Virtual box</a:t>
            </a:r>
            <a:endParaRPr kumimoji="0" lang="en-US" altLang="en-US" sz="36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6015D60C-1F95-B699-11F3-3342FD6ABE7F}"/>
              </a:ext>
            </a:extLst>
          </p:cNvPr>
          <p:cNvSpPr/>
          <p:nvPr/>
        </p:nvSpPr>
        <p:spPr>
          <a:xfrm>
            <a:off x="982091" y="71450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140F5EF5-19B6-A96B-3923-251CB36DB55E}"/>
              </a:ext>
            </a:extLst>
          </p:cNvPr>
          <p:cNvSpPr txBox="1"/>
          <p:nvPr/>
        </p:nvSpPr>
        <p:spPr>
          <a:xfrm>
            <a:off x="982091" y="627624"/>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Tree>
    <p:extLst>
      <p:ext uri="{BB962C8B-B14F-4D97-AF65-F5344CB8AC3E}">
        <p14:creationId xmlns:p14="http://schemas.microsoft.com/office/powerpoint/2010/main" val="63041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7FFB4-FAA7-9B9A-0A3B-E021B0E66871}"/>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27B35BCD-E9E6-8DEF-0FA5-8629BA2C4E3B}"/>
              </a:ext>
            </a:extLst>
          </p:cNvPr>
          <p:cNvSpPr txBox="1"/>
          <p:nvPr/>
        </p:nvSpPr>
        <p:spPr>
          <a:xfrm>
            <a:off x="401172" y="1187778"/>
            <a:ext cx="6858610"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Download VirtualBox From The Site</a:t>
            </a:r>
          </a:p>
        </p:txBody>
      </p:sp>
      <p:sp>
        <p:nvSpPr>
          <p:cNvPr id="7" name="Rectangle: Rounded Corners 6">
            <a:extLst>
              <a:ext uri="{FF2B5EF4-FFF2-40B4-BE49-F238E27FC236}">
                <a16:creationId xmlns:a16="http://schemas.microsoft.com/office/drawing/2014/main" id="{0FE94ADC-A3B7-84A5-CA3E-01279DD78385}"/>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B7AE1C18-90F6-AF38-78A3-78DB58D3F189}"/>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
        <p:nvSpPr>
          <p:cNvPr id="2" name="TextBox 4">
            <a:extLst>
              <a:ext uri="{FF2B5EF4-FFF2-40B4-BE49-F238E27FC236}">
                <a16:creationId xmlns:a16="http://schemas.microsoft.com/office/drawing/2014/main" id="{EA73E8A0-FB1A-757C-DD91-16160033B806}"/>
              </a:ext>
            </a:extLst>
          </p:cNvPr>
          <p:cNvSpPr txBox="1"/>
          <p:nvPr/>
        </p:nvSpPr>
        <p:spPr>
          <a:xfrm>
            <a:off x="401172" y="1710998"/>
            <a:ext cx="7495921"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Link: https://www.virtualbox.org/wiki/ Downloads</a:t>
            </a:r>
          </a:p>
        </p:txBody>
      </p:sp>
      <p:sp>
        <p:nvSpPr>
          <p:cNvPr id="6" name="TextBox 4">
            <a:extLst>
              <a:ext uri="{FF2B5EF4-FFF2-40B4-BE49-F238E27FC236}">
                <a16:creationId xmlns:a16="http://schemas.microsoft.com/office/drawing/2014/main" id="{25305003-36BE-605A-09AF-8D9963D4AC57}"/>
              </a:ext>
            </a:extLst>
          </p:cNvPr>
          <p:cNvSpPr txBox="1"/>
          <p:nvPr/>
        </p:nvSpPr>
        <p:spPr>
          <a:xfrm>
            <a:off x="628072" y="2151091"/>
            <a:ext cx="10825019"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Launch the VirtualBox installer from Windows Explorer by double-clicking the self-extracting executable. Allow the installer to make changes to your computer, if so prompted. </a:t>
            </a:r>
          </a:p>
        </p:txBody>
      </p:sp>
      <p:pic>
        <p:nvPicPr>
          <p:cNvPr id="10" name="Picture 9">
            <a:extLst>
              <a:ext uri="{FF2B5EF4-FFF2-40B4-BE49-F238E27FC236}">
                <a16:creationId xmlns:a16="http://schemas.microsoft.com/office/drawing/2014/main" id="{FCA839A7-D3E7-00AC-8025-EE44AF03B944}"/>
              </a:ext>
            </a:extLst>
          </p:cNvPr>
          <p:cNvPicPr>
            <a:picLocks noChangeAspect="1"/>
          </p:cNvPicPr>
          <p:nvPr/>
        </p:nvPicPr>
        <p:blipFill>
          <a:blip r:embed="rId2"/>
          <a:stretch>
            <a:fillRect/>
          </a:stretch>
        </p:blipFill>
        <p:spPr>
          <a:xfrm>
            <a:off x="1325476" y="3582770"/>
            <a:ext cx="5934306" cy="990738"/>
          </a:xfrm>
          <a:prstGeom prst="rect">
            <a:avLst/>
          </a:prstGeom>
        </p:spPr>
      </p:pic>
      <p:sp>
        <p:nvSpPr>
          <p:cNvPr id="11" name="TextBox 4">
            <a:extLst>
              <a:ext uri="{FF2B5EF4-FFF2-40B4-BE49-F238E27FC236}">
                <a16:creationId xmlns:a16="http://schemas.microsoft.com/office/drawing/2014/main" id="{A2A543E5-8205-FD4C-DF6A-C71FA054F1A4}"/>
              </a:ext>
            </a:extLst>
          </p:cNvPr>
          <p:cNvSpPr txBox="1"/>
          <p:nvPr/>
        </p:nvSpPr>
        <p:spPr>
          <a:xfrm>
            <a:off x="558799" y="4769600"/>
            <a:ext cx="5537201"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Once the VirtualBox installation wizard appears, click the Next button.</a:t>
            </a:r>
          </a:p>
        </p:txBody>
      </p:sp>
      <p:pic>
        <p:nvPicPr>
          <p:cNvPr id="13" name="Picture 12">
            <a:extLst>
              <a:ext uri="{FF2B5EF4-FFF2-40B4-BE49-F238E27FC236}">
                <a16:creationId xmlns:a16="http://schemas.microsoft.com/office/drawing/2014/main" id="{5319D93E-2FB3-6B43-FF4F-3651F9D308CB}"/>
              </a:ext>
            </a:extLst>
          </p:cNvPr>
          <p:cNvPicPr>
            <a:picLocks noChangeAspect="1"/>
          </p:cNvPicPr>
          <p:nvPr/>
        </p:nvPicPr>
        <p:blipFill>
          <a:blip r:embed="rId3"/>
          <a:stretch>
            <a:fillRect/>
          </a:stretch>
        </p:blipFill>
        <p:spPr>
          <a:xfrm>
            <a:off x="7897093" y="3470488"/>
            <a:ext cx="3639127" cy="2970955"/>
          </a:xfrm>
          <a:prstGeom prst="rect">
            <a:avLst/>
          </a:prstGeom>
        </p:spPr>
      </p:pic>
    </p:spTree>
    <p:extLst>
      <p:ext uri="{BB962C8B-B14F-4D97-AF65-F5344CB8AC3E}">
        <p14:creationId xmlns:p14="http://schemas.microsoft.com/office/powerpoint/2010/main" val="62488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358B3-7BD3-B07A-98D0-077CC6B1541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D280E6C3-BFBA-C843-1E98-D7B3FA1E4190}"/>
              </a:ext>
            </a:extLst>
          </p:cNvPr>
          <p:cNvSpPr txBox="1"/>
          <p:nvPr/>
        </p:nvSpPr>
        <p:spPr>
          <a:xfrm>
            <a:off x="484300" y="1118570"/>
            <a:ext cx="10922609"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You may accept all the installation defaults, although you may wish to change the installation location on your development platform using the Browse button. If the options are acceptable, click the Next button</a:t>
            </a:r>
          </a:p>
        </p:txBody>
      </p:sp>
      <p:sp>
        <p:nvSpPr>
          <p:cNvPr id="7" name="Rectangle: Rounded Corners 6">
            <a:extLst>
              <a:ext uri="{FF2B5EF4-FFF2-40B4-BE49-F238E27FC236}">
                <a16:creationId xmlns:a16="http://schemas.microsoft.com/office/drawing/2014/main" id="{7B8D19C8-3722-27E4-2558-22F4156CA57C}"/>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833A1209-A6DA-03AB-0FD8-965AB30A2FFE}"/>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pic>
        <p:nvPicPr>
          <p:cNvPr id="9" name="Picture 8">
            <a:extLst>
              <a:ext uri="{FF2B5EF4-FFF2-40B4-BE49-F238E27FC236}">
                <a16:creationId xmlns:a16="http://schemas.microsoft.com/office/drawing/2014/main" id="{CF5095BD-18E2-BEF7-E393-F738E721DE20}"/>
              </a:ext>
            </a:extLst>
          </p:cNvPr>
          <p:cNvPicPr>
            <a:picLocks noChangeAspect="1"/>
          </p:cNvPicPr>
          <p:nvPr/>
        </p:nvPicPr>
        <p:blipFill>
          <a:blip r:embed="rId2"/>
          <a:stretch>
            <a:fillRect/>
          </a:stretch>
        </p:blipFill>
        <p:spPr>
          <a:xfrm>
            <a:off x="3075709" y="2574747"/>
            <a:ext cx="5283200" cy="3916217"/>
          </a:xfrm>
          <a:prstGeom prst="rect">
            <a:avLst/>
          </a:prstGeom>
        </p:spPr>
      </p:pic>
    </p:spTree>
    <p:extLst>
      <p:ext uri="{BB962C8B-B14F-4D97-AF65-F5344CB8AC3E}">
        <p14:creationId xmlns:p14="http://schemas.microsoft.com/office/powerpoint/2010/main" val="379988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3BE3A-71DD-A39C-51B2-D651EFB3FC52}"/>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E986F9CE-619A-EF9D-C9B4-226F3559DAAC}"/>
              </a:ext>
            </a:extLst>
          </p:cNvPr>
          <p:cNvSpPr txBox="1"/>
          <p:nvPr/>
        </p:nvSpPr>
        <p:spPr>
          <a:xfrm>
            <a:off x="622844" y="1102876"/>
            <a:ext cx="5288429"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You may again accept the default options and click the Next button. </a:t>
            </a:r>
          </a:p>
        </p:txBody>
      </p:sp>
      <p:sp>
        <p:nvSpPr>
          <p:cNvPr id="7" name="Rectangle: Rounded Corners 6">
            <a:extLst>
              <a:ext uri="{FF2B5EF4-FFF2-40B4-BE49-F238E27FC236}">
                <a16:creationId xmlns:a16="http://schemas.microsoft.com/office/drawing/2014/main" id="{6769EC2C-6809-0CA7-73CE-F1ABE5F32587}"/>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B4E12A7A-F572-68A1-5B62-21FAB656A039}"/>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pic>
        <p:nvPicPr>
          <p:cNvPr id="3" name="Picture 2">
            <a:extLst>
              <a:ext uri="{FF2B5EF4-FFF2-40B4-BE49-F238E27FC236}">
                <a16:creationId xmlns:a16="http://schemas.microsoft.com/office/drawing/2014/main" id="{597EB347-243C-1389-E75B-263BCE6B1353}"/>
              </a:ext>
            </a:extLst>
          </p:cNvPr>
          <p:cNvPicPr>
            <a:picLocks noChangeAspect="1"/>
          </p:cNvPicPr>
          <p:nvPr/>
        </p:nvPicPr>
        <p:blipFill>
          <a:blip r:embed="rId2"/>
          <a:stretch>
            <a:fillRect/>
          </a:stretch>
        </p:blipFill>
        <p:spPr>
          <a:xfrm>
            <a:off x="6929041" y="613467"/>
            <a:ext cx="3886742" cy="3173441"/>
          </a:xfrm>
          <a:prstGeom prst="rect">
            <a:avLst/>
          </a:prstGeom>
        </p:spPr>
      </p:pic>
      <p:sp>
        <p:nvSpPr>
          <p:cNvPr id="5" name="TextBox 4">
            <a:extLst>
              <a:ext uri="{FF2B5EF4-FFF2-40B4-BE49-F238E27FC236}">
                <a16:creationId xmlns:a16="http://schemas.microsoft.com/office/drawing/2014/main" id="{C3113B26-3302-B858-B61B-50D0119B1697}"/>
              </a:ext>
            </a:extLst>
          </p:cNvPr>
          <p:cNvSpPr txBox="1"/>
          <p:nvPr/>
        </p:nvSpPr>
        <p:spPr>
          <a:xfrm>
            <a:off x="6551469" y="4432585"/>
            <a:ext cx="4264314"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Click the Yes button to continue with the installation wizard. </a:t>
            </a:r>
          </a:p>
        </p:txBody>
      </p:sp>
      <p:pic>
        <p:nvPicPr>
          <p:cNvPr id="9" name="Picture 8">
            <a:extLst>
              <a:ext uri="{FF2B5EF4-FFF2-40B4-BE49-F238E27FC236}">
                <a16:creationId xmlns:a16="http://schemas.microsoft.com/office/drawing/2014/main" id="{FF010235-41DA-7280-39B0-9C25F9C7DE14}"/>
              </a:ext>
            </a:extLst>
          </p:cNvPr>
          <p:cNvPicPr>
            <a:picLocks noChangeAspect="1"/>
          </p:cNvPicPr>
          <p:nvPr/>
        </p:nvPicPr>
        <p:blipFill>
          <a:blip r:embed="rId3"/>
          <a:stretch>
            <a:fillRect/>
          </a:stretch>
        </p:blipFill>
        <p:spPr>
          <a:xfrm>
            <a:off x="1496292" y="3132174"/>
            <a:ext cx="3980872" cy="3173441"/>
          </a:xfrm>
          <a:prstGeom prst="rect">
            <a:avLst/>
          </a:prstGeom>
        </p:spPr>
      </p:pic>
    </p:spTree>
    <p:extLst>
      <p:ext uri="{BB962C8B-B14F-4D97-AF65-F5344CB8AC3E}">
        <p14:creationId xmlns:p14="http://schemas.microsoft.com/office/powerpoint/2010/main" val="161500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1C987-3EA0-CE5B-326F-F3E49271A29F}"/>
            </a:ext>
          </a:extLst>
        </p:cNvPr>
        <p:cNvGrpSpPr/>
        <p:nvPr/>
      </p:nvGrpSpPr>
      <p:grpSpPr>
        <a:xfrm>
          <a:off x="0" y="0"/>
          <a:ext cx="0" cy="0"/>
          <a:chOff x="0" y="0"/>
          <a:chExt cx="0" cy="0"/>
        </a:xfrm>
      </p:grpSpPr>
      <p:sp>
        <p:nvSpPr>
          <p:cNvPr id="3" name="TextBox 20">
            <a:extLst>
              <a:ext uri="{FF2B5EF4-FFF2-40B4-BE49-F238E27FC236}">
                <a16:creationId xmlns:a16="http://schemas.microsoft.com/office/drawing/2014/main" id="{017AEF3D-A7FE-8858-DEEF-C91ED23A79BC}"/>
              </a:ext>
            </a:extLst>
          </p:cNvPr>
          <p:cNvSpPr txBox="1"/>
          <p:nvPr/>
        </p:nvSpPr>
        <p:spPr>
          <a:xfrm>
            <a:off x="285136" y="464102"/>
            <a:ext cx="11621728"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spcBef>
                <a:spcPts val="0"/>
              </a:spcBef>
              <a:spcAft>
                <a:spcPts val="0"/>
              </a:spcAft>
            </a:pPr>
            <a:r>
              <a:rPr lang="en-US" sz="3000" b="1" i="0" u="none" strike="noStrike" dirty="0">
                <a:solidFill>
                  <a:srgbClr val="FFC000"/>
                </a:solidFill>
                <a:effectLst/>
                <a:latin typeface="Times New Roman" panose="02020603050405020304" pitchFamily="18" charset="0"/>
                <a:cs typeface="Times New Roman" panose="02020603050405020304" pitchFamily="18" charset="0"/>
              </a:rPr>
              <a:t>SIDDHARTH INSTITUTE OF ENGINEERING &amp; TECHNOLOGY (AUTONOMOUS)</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59B8A7A-2606-37A7-AF61-B8609922E62A}"/>
              </a:ext>
            </a:extLst>
          </p:cNvPr>
          <p:cNvSpPr>
            <a:spLocks noChangeArrowheads="1"/>
          </p:cNvSpPr>
          <p:nvPr/>
        </p:nvSpPr>
        <p:spPr bwMode="auto">
          <a:xfrm>
            <a:off x="724842" y="2852382"/>
            <a:ext cx="10855842" cy="107721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b="1" i="0" kern="1200" dirty="0">
                <a:solidFill>
                  <a:srgbClr val="002060"/>
                </a:solidFill>
                <a:effectLst/>
                <a:latin typeface="Times New Roman" panose="02020603050405020304" pitchFamily="18" charset="0"/>
                <a:ea typeface="+mj-ea"/>
                <a:cs typeface="Times New Roman" panose="02020603050405020304" pitchFamily="18" charset="0"/>
              </a:rPr>
              <a:t>An Energy-Efficient Generic Accuracy Configurable Multiplier Based on Dual Sub-Adders with Error Recovery</a:t>
            </a:r>
            <a:endParaRPr lang="en-US" sz="3200" b="1" dirty="0">
              <a:solidFill>
                <a:srgbClr val="002060"/>
              </a:solidFill>
              <a:latin typeface="Times New Roman" pitchFamily="18" charset="0"/>
              <a:ea typeface="Tahoma" pitchFamily="34" charset="0"/>
              <a:cs typeface="Times New Roman" pitchFamily="18" charset="0"/>
            </a:endParaRPr>
          </a:p>
        </p:txBody>
      </p:sp>
      <p:pic>
        <p:nvPicPr>
          <p:cNvPr id="5" name="Picture 4">
            <a:extLst>
              <a:ext uri="{FF2B5EF4-FFF2-40B4-BE49-F238E27FC236}">
                <a16:creationId xmlns:a16="http://schemas.microsoft.com/office/drawing/2014/main" id="{5E636421-0149-D43E-9E33-D560B6A326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10" y="976793"/>
            <a:ext cx="1438458" cy="14556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3">
            <a:extLst>
              <a:ext uri="{FF2B5EF4-FFF2-40B4-BE49-F238E27FC236}">
                <a16:creationId xmlns:a16="http://schemas.microsoft.com/office/drawing/2014/main" id="{AE77A626-FEE4-B189-0664-1B6B2BC57942}"/>
              </a:ext>
            </a:extLst>
          </p:cNvPr>
          <p:cNvSpPr txBox="1"/>
          <p:nvPr/>
        </p:nvSpPr>
        <p:spPr>
          <a:xfrm>
            <a:off x="1806598" y="1592877"/>
            <a:ext cx="911352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DEPARTMENT OF ELECTRONICS AND COMMUNICATION ENGINEERING</a:t>
            </a:r>
            <a:endParaRPr kumimoji="0" lang="en-US" altLang="en-US" sz="7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8" name="TextBox 24">
            <a:extLst>
              <a:ext uri="{FF2B5EF4-FFF2-40B4-BE49-F238E27FC236}">
                <a16:creationId xmlns:a16="http://schemas.microsoft.com/office/drawing/2014/main" id="{FCBC24D5-610B-2846-E2D8-6841C03D3C2F}"/>
              </a:ext>
            </a:extLst>
          </p:cNvPr>
          <p:cNvSpPr txBox="1"/>
          <p:nvPr/>
        </p:nvSpPr>
        <p:spPr>
          <a:xfrm>
            <a:off x="823060" y="4325537"/>
            <a:ext cx="6958077" cy="1754326"/>
          </a:xfrm>
          <a:prstGeom prst="rect">
            <a:avLst/>
          </a:prstGeom>
          <a:noFill/>
          <a:ln>
            <a:solidFill>
              <a:schemeClr val="accent1"/>
            </a:solidFill>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rtl="0" fontAlgn="base">
              <a:spcBef>
                <a:spcPts val="0"/>
              </a:spcBef>
              <a:spcAft>
                <a:spcPts val="0"/>
              </a:spcAft>
            </a:pPr>
            <a:r>
              <a:rPr lang="en-IN" sz="1800" b="1" i="0" u="sng" strike="noStrike" dirty="0">
                <a:solidFill>
                  <a:srgbClr val="7030A0"/>
                </a:solidFill>
                <a:effectLst/>
                <a:latin typeface="Times New Roman" panose="02020603050405020304" pitchFamily="18" charset="0"/>
                <a:cs typeface="Times New Roman" panose="02020603050405020304" pitchFamily="18" charset="0"/>
              </a:rPr>
              <a:t>TEAM MEMBERS:</a:t>
            </a:r>
            <a:endParaRPr lang="en-IN" b="1" dirty="0">
              <a:solidFill>
                <a:srgbClr val="7030A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solidFill>
                  <a:srgbClr val="7030A0"/>
                </a:solidFill>
                <a:latin typeface="Times New Roman" pitchFamily="18" charset="0"/>
                <a:cs typeface="Times New Roman" pitchFamily="18" charset="0"/>
              </a:rPr>
              <a:t>MATAVALAM JAHNAVI                                         21F61A0469                                                    </a:t>
            </a:r>
          </a:p>
          <a:p>
            <a:pPr marL="342900" indent="-342900" algn="just">
              <a:buFont typeface="+mj-lt"/>
              <a:buAutoNum type="arabicPeriod"/>
            </a:pPr>
            <a:r>
              <a:rPr lang="en-US" b="1" dirty="0">
                <a:solidFill>
                  <a:srgbClr val="7030A0"/>
                </a:solidFill>
                <a:latin typeface="Times New Roman" pitchFamily="18" charset="0"/>
                <a:cs typeface="Times New Roman" pitchFamily="18" charset="0"/>
              </a:rPr>
              <a:t>DURGESAM HEMANTH KUMAR                        21F61A0462</a:t>
            </a:r>
          </a:p>
          <a:p>
            <a:pPr marL="342900" indent="-342900" algn="just">
              <a:buFont typeface="+mj-lt"/>
              <a:buAutoNum type="arabicPeriod"/>
            </a:pPr>
            <a:r>
              <a:rPr lang="en-US" b="1" dirty="0">
                <a:solidFill>
                  <a:srgbClr val="7030A0"/>
                </a:solidFill>
                <a:latin typeface="Times New Roman" pitchFamily="18" charset="0"/>
                <a:cs typeface="Times New Roman" pitchFamily="18" charset="0"/>
              </a:rPr>
              <a:t>BURUGULA KANAKA DURGA PRASADU         21F61A0482                                                         </a:t>
            </a:r>
          </a:p>
          <a:p>
            <a:pPr marL="342900" indent="-342900" algn="just">
              <a:buFont typeface="+mj-lt"/>
              <a:buAutoNum type="arabicPeriod"/>
            </a:pPr>
            <a:r>
              <a:rPr lang="en-US" b="1" dirty="0">
                <a:solidFill>
                  <a:srgbClr val="7030A0"/>
                </a:solidFill>
                <a:latin typeface="Times New Roman" pitchFamily="18" charset="0"/>
                <a:cs typeface="Times New Roman" pitchFamily="18" charset="0"/>
              </a:rPr>
              <a:t>M.KARTHIK                                                              21F61A0486                                                           </a:t>
            </a:r>
          </a:p>
          <a:p>
            <a:pPr marL="342900" indent="-342900" algn="just">
              <a:buFont typeface="+mj-lt"/>
              <a:buAutoNum type="arabicPeriod"/>
            </a:pPr>
            <a:r>
              <a:rPr lang="en-US" b="1" dirty="0">
                <a:solidFill>
                  <a:srgbClr val="7030A0"/>
                </a:solidFill>
                <a:latin typeface="Times New Roman" pitchFamily="18" charset="0"/>
                <a:cs typeface="Times New Roman" pitchFamily="18" charset="0"/>
              </a:rPr>
              <a:t>THANDLAM LOKESH                                            21F61A04A3                                                                   </a:t>
            </a:r>
          </a:p>
        </p:txBody>
      </p:sp>
      <p:sp>
        <p:nvSpPr>
          <p:cNvPr id="9" name="TextBox 25">
            <a:extLst>
              <a:ext uri="{FF2B5EF4-FFF2-40B4-BE49-F238E27FC236}">
                <a16:creationId xmlns:a16="http://schemas.microsoft.com/office/drawing/2014/main" id="{DDF4B111-F7DE-3E00-7108-0FEB51E41FE3}"/>
              </a:ext>
            </a:extLst>
          </p:cNvPr>
          <p:cNvSpPr txBox="1"/>
          <p:nvPr/>
        </p:nvSpPr>
        <p:spPr>
          <a:xfrm>
            <a:off x="2167236" y="2221863"/>
            <a:ext cx="1948273"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rtl="0" fontAlgn="base">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SECTION :– </a:t>
            </a:r>
            <a:r>
              <a:rPr lang="en-IN" b="1" dirty="0">
                <a:solidFill>
                  <a:srgbClr val="000000"/>
                </a:solidFill>
                <a:latin typeface="Times New Roman" panose="02020603050405020304" pitchFamily="18" charset="0"/>
                <a:cs typeface="Times New Roman" panose="02020603050405020304" pitchFamily="18" charset="0"/>
              </a:rPr>
              <a:t>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10" name="TextBox 26">
            <a:extLst>
              <a:ext uri="{FF2B5EF4-FFF2-40B4-BE49-F238E27FC236}">
                <a16:creationId xmlns:a16="http://schemas.microsoft.com/office/drawing/2014/main" id="{E468266F-4B5F-4DBC-A3DA-91F5B71C8455}"/>
              </a:ext>
            </a:extLst>
          </p:cNvPr>
          <p:cNvSpPr txBox="1"/>
          <p:nvPr/>
        </p:nvSpPr>
        <p:spPr>
          <a:xfrm>
            <a:off x="8808744" y="2221863"/>
            <a:ext cx="1948273"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rtl="0" fontAlgn="base">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BATCH NO :- 5</a:t>
            </a:r>
          </a:p>
        </p:txBody>
      </p:sp>
      <p:sp>
        <p:nvSpPr>
          <p:cNvPr id="11" name="TextBox 27">
            <a:extLst>
              <a:ext uri="{FF2B5EF4-FFF2-40B4-BE49-F238E27FC236}">
                <a16:creationId xmlns:a16="http://schemas.microsoft.com/office/drawing/2014/main" id="{FCB5DA45-3587-DE63-4936-60246AE0B09D}"/>
              </a:ext>
            </a:extLst>
          </p:cNvPr>
          <p:cNvSpPr txBox="1"/>
          <p:nvPr/>
        </p:nvSpPr>
        <p:spPr>
          <a:xfrm>
            <a:off x="8139558" y="4694607"/>
            <a:ext cx="3441126" cy="646331"/>
          </a:xfrm>
          <a:prstGeom prst="rect">
            <a:avLst/>
          </a:prstGeom>
          <a:noFill/>
          <a:ln>
            <a:solidFill>
              <a:schemeClr val="accent6"/>
            </a:solidFill>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FF0000"/>
                </a:solidFill>
                <a:latin typeface="Times New Roman" panose="02020603050405020304" pitchFamily="18" charset="0"/>
                <a:cs typeface="Times New Roman" panose="02020603050405020304" pitchFamily="18" charset="0"/>
              </a:rPr>
              <a:t>Under the esteemed guidance of : </a:t>
            </a:r>
          </a:p>
          <a:p>
            <a:r>
              <a:rPr lang="en-US" b="1" dirty="0">
                <a:solidFill>
                  <a:srgbClr val="FF0000"/>
                </a:solidFill>
                <a:latin typeface="Times New Roman" panose="02020603050405020304" pitchFamily="18" charset="0"/>
                <a:cs typeface="Times New Roman" panose="02020603050405020304" pitchFamily="18" charset="0"/>
              </a:rPr>
              <a:t>MR.G.RAGHUL  /</a:t>
            </a:r>
            <a:r>
              <a:rPr lang="en-IN" sz="1800" b="1" dirty="0">
                <a:solidFill>
                  <a:srgbClr val="FF0000"/>
                </a:solidFill>
                <a:effectLst/>
                <a:latin typeface="Times New Roman" panose="02020603050405020304" pitchFamily="18" charset="0"/>
                <a:ea typeface="Times New Roman" panose="02020603050405020304" pitchFamily="18" charset="0"/>
              </a:rPr>
              <a:t>AP/ECE</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395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37C31-A765-B8EB-8536-E56C154F85FA}"/>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D1CB7C42-E5A1-E0E2-429A-449FB2DE5AA5}"/>
              </a:ext>
            </a:extLst>
          </p:cNvPr>
          <p:cNvSpPr txBox="1"/>
          <p:nvPr/>
        </p:nvSpPr>
        <p:spPr>
          <a:xfrm>
            <a:off x="872225" y="1224723"/>
            <a:ext cx="5520309"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Click the Install button to load VirtualBox to your development system. </a:t>
            </a:r>
          </a:p>
        </p:txBody>
      </p:sp>
      <p:sp>
        <p:nvSpPr>
          <p:cNvPr id="7" name="Rectangle: Rounded Corners 6">
            <a:extLst>
              <a:ext uri="{FF2B5EF4-FFF2-40B4-BE49-F238E27FC236}">
                <a16:creationId xmlns:a16="http://schemas.microsoft.com/office/drawing/2014/main" id="{61EC8B30-D0CD-CD30-669B-9EF1F9D80844}"/>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59C3319B-906C-D814-B5F0-0F71E2560E03}"/>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pic>
        <p:nvPicPr>
          <p:cNvPr id="3" name="Picture 2">
            <a:extLst>
              <a:ext uri="{FF2B5EF4-FFF2-40B4-BE49-F238E27FC236}">
                <a16:creationId xmlns:a16="http://schemas.microsoft.com/office/drawing/2014/main" id="{50674A0D-6496-FDD9-96A3-D4219557E5FE}"/>
              </a:ext>
            </a:extLst>
          </p:cNvPr>
          <p:cNvPicPr>
            <a:picLocks noChangeAspect="1"/>
          </p:cNvPicPr>
          <p:nvPr/>
        </p:nvPicPr>
        <p:blipFill>
          <a:blip r:embed="rId2"/>
          <a:stretch>
            <a:fillRect/>
          </a:stretch>
        </p:blipFill>
        <p:spPr>
          <a:xfrm>
            <a:off x="7268306" y="585723"/>
            <a:ext cx="3867690" cy="2715372"/>
          </a:xfrm>
          <a:prstGeom prst="rect">
            <a:avLst/>
          </a:prstGeom>
        </p:spPr>
      </p:pic>
      <p:sp>
        <p:nvSpPr>
          <p:cNvPr id="5" name="TextBox 4">
            <a:extLst>
              <a:ext uri="{FF2B5EF4-FFF2-40B4-BE49-F238E27FC236}">
                <a16:creationId xmlns:a16="http://schemas.microsoft.com/office/drawing/2014/main" id="{8F887054-6EB3-74C7-FA57-4A44B9B83FCC}"/>
              </a:ext>
            </a:extLst>
          </p:cNvPr>
          <p:cNvSpPr txBox="1"/>
          <p:nvPr/>
        </p:nvSpPr>
        <p:spPr>
          <a:xfrm>
            <a:off x="684804" y="3556905"/>
            <a:ext cx="6390250" cy="267765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During the installation you may receive prompts to authorize installation of various components. If prompted, allow the installer to make changes to your system, including installation of the USB interface and Network adapters. </a:t>
            </a:r>
          </a:p>
        </p:txBody>
      </p:sp>
      <p:pic>
        <p:nvPicPr>
          <p:cNvPr id="9" name="Picture 8">
            <a:extLst>
              <a:ext uri="{FF2B5EF4-FFF2-40B4-BE49-F238E27FC236}">
                <a16:creationId xmlns:a16="http://schemas.microsoft.com/office/drawing/2014/main" id="{00399CC7-687F-4C0E-2336-1CF40005FF0C}"/>
              </a:ext>
            </a:extLst>
          </p:cNvPr>
          <p:cNvPicPr>
            <a:picLocks noChangeAspect="1"/>
          </p:cNvPicPr>
          <p:nvPr/>
        </p:nvPicPr>
        <p:blipFill>
          <a:blip r:embed="rId3"/>
          <a:stretch>
            <a:fillRect/>
          </a:stretch>
        </p:blipFill>
        <p:spPr>
          <a:xfrm>
            <a:off x="7392149" y="3488131"/>
            <a:ext cx="3743847" cy="2953162"/>
          </a:xfrm>
          <a:prstGeom prst="rect">
            <a:avLst/>
          </a:prstGeom>
        </p:spPr>
      </p:pic>
    </p:spTree>
    <p:extLst>
      <p:ext uri="{BB962C8B-B14F-4D97-AF65-F5344CB8AC3E}">
        <p14:creationId xmlns:p14="http://schemas.microsoft.com/office/powerpoint/2010/main" val="608773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F607D-BDE0-FAF1-38F1-BB07C7D39EC9}"/>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B1332F61-9317-F88C-1D1E-870095C6BF18}"/>
              </a:ext>
            </a:extLst>
          </p:cNvPr>
          <p:cNvSpPr txBox="1"/>
          <p:nvPr/>
        </p:nvSpPr>
        <p:spPr>
          <a:xfrm>
            <a:off x="761390" y="1182231"/>
            <a:ext cx="5898028" cy="224676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you are asked to install the Oracle Corporation Universal Serial Bus device driver, or Oracle Corporation Network Adapters/Network Service, choose to install them </a:t>
            </a:r>
          </a:p>
        </p:txBody>
      </p:sp>
      <p:sp>
        <p:nvSpPr>
          <p:cNvPr id="7" name="Rectangle: Rounded Corners 6">
            <a:extLst>
              <a:ext uri="{FF2B5EF4-FFF2-40B4-BE49-F238E27FC236}">
                <a16:creationId xmlns:a16="http://schemas.microsoft.com/office/drawing/2014/main" id="{7BA44C94-D013-6000-FCB4-A1C716B1FAF8}"/>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FAABD6BB-EE99-9227-45F3-5076DEAA9036}"/>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pic>
        <p:nvPicPr>
          <p:cNvPr id="3" name="Picture 2">
            <a:extLst>
              <a:ext uri="{FF2B5EF4-FFF2-40B4-BE49-F238E27FC236}">
                <a16:creationId xmlns:a16="http://schemas.microsoft.com/office/drawing/2014/main" id="{1F2FE941-0468-BBD9-1F5A-7AF7E1962695}"/>
              </a:ext>
            </a:extLst>
          </p:cNvPr>
          <p:cNvPicPr>
            <a:picLocks noChangeAspect="1"/>
          </p:cNvPicPr>
          <p:nvPr/>
        </p:nvPicPr>
        <p:blipFill>
          <a:blip r:embed="rId2"/>
          <a:stretch>
            <a:fillRect/>
          </a:stretch>
        </p:blipFill>
        <p:spPr>
          <a:xfrm>
            <a:off x="7238153" y="858982"/>
            <a:ext cx="4192457" cy="4932218"/>
          </a:xfrm>
          <a:prstGeom prst="rect">
            <a:avLst/>
          </a:prstGeom>
        </p:spPr>
      </p:pic>
      <p:pic>
        <p:nvPicPr>
          <p:cNvPr id="6" name="Picture 5">
            <a:extLst>
              <a:ext uri="{FF2B5EF4-FFF2-40B4-BE49-F238E27FC236}">
                <a16:creationId xmlns:a16="http://schemas.microsoft.com/office/drawing/2014/main" id="{E5647A9A-08A4-7380-75F2-EF3756B15C50}"/>
              </a:ext>
            </a:extLst>
          </p:cNvPr>
          <p:cNvPicPr>
            <a:picLocks noChangeAspect="1"/>
          </p:cNvPicPr>
          <p:nvPr/>
        </p:nvPicPr>
        <p:blipFill>
          <a:blip r:embed="rId3"/>
          <a:stretch>
            <a:fillRect/>
          </a:stretch>
        </p:blipFill>
        <p:spPr>
          <a:xfrm>
            <a:off x="1559813" y="3429000"/>
            <a:ext cx="4665496" cy="2759364"/>
          </a:xfrm>
          <a:prstGeom prst="rect">
            <a:avLst/>
          </a:prstGeom>
        </p:spPr>
      </p:pic>
    </p:spTree>
    <p:extLst>
      <p:ext uri="{BB962C8B-B14F-4D97-AF65-F5344CB8AC3E}">
        <p14:creationId xmlns:p14="http://schemas.microsoft.com/office/powerpoint/2010/main" val="128654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823FB-C3E2-5874-4557-DA44423B2FBC}"/>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58AA94A7-E8D7-E555-EA52-F616A25A24A7}"/>
              </a:ext>
            </a:extLst>
          </p:cNvPr>
          <p:cNvSpPr txBox="1"/>
          <p:nvPr/>
        </p:nvSpPr>
        <p:spPr>
          <a:xfrm>
            <a:off x="862991" y="1183201"/>
            <a:ext cx="5233009" cy="224676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Click the Finish button to complete the installation. Leave the checkbox enabled so VirtualBox will start after the installer finishes. </a:t>
            </a:r>
          </a:p>
        </p:txBody>
      </p:sp>
      <p:sp>
        <p:nvSpPr>
          <p:cNvPr id="7" name="Rectangle: Rounded Corners 6">
            <a:extLst>
              <a:ext uri="{FF2B5EF4-FFF2-40B4-BE49-F238E27FC236}">
                <a16:creationId xmlns:a16="http://schemas.microsoft.com/office/drawing/2014/main" id="{000B7BA7-6FCE-D4B8-3DBF-332F0350D560}"/>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E53F94BF-8E06-6611-AE87-0880CD772395}"/>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pic>
        <p:nvPicPr>
          <p:cNvPr id="3" name="Picture 2">
            <a:extLst>
              <a:ext uri="{FF2B5EF4-FFF2-40B4-BE49-F238E27FC236}">
                <a16:creationId xmlns:a16="http://schemas.microsoft.com/office/drawing/2014/main" id="{C3EF1650-4AE2-8D51-972A-662798F5B526}"/>
              </a:ext>
            </a:extLst>
          </p:cNvPr>
          <p:cNvPicPr>
            <a:picLocks noChangeAspect="1"/>
          </p:cNvPicPr>
          <p:nvPr/>
        </p:nvPicPr>
        <p:blipFill>
          <a:blip r:embed="rId2"/>
          <a:stretch>
            <a:fillRect/>
          </a:stretch>
        </p:blipFill>
        <p:spPr>
          <a:xfrm>
            <a:off x="7288519" y="585723"/>
            <a:ext cx="3877216" cy="2889154"/>
          </a:xfrm>
          <a:prstGeom prst="rect">
            <a:avLst/>
          </a:prstGeom>
        </p:spPr>
      </p:pic>
      <p:sp>
        <p:nvSpPr>
          <p:cNvPr id="5" name="TextBox 4">
            <a:extLst>
              <a:ext uri="{FF2B5EF4-FFF2-40B4-BE49-F238E27FC236}">
                <a16:creationId xmlns:a16="http://schemas.microsoft.com/office/drawing/2014/main" id="{5AC400D1-2AC5-F86E-A60A-02964A94617A}"/>
              </a:ext>
            </a:extLst>
          </p:cNvPr>
          <p:cNvSpPr txBox="1"/>
          <p:nvPr/>
        </p:nvSpPr>
        <p:spPr>
          <a:xfrm>
            <a:off x="862991" y="3565783"/>
            <a:ext cx="6105845" cy="267765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Once VirtualBox starts (you can also start it from the Desktop shortcut, or the Windows Start button), the Extension Pack must be added. From the main menu, select File &gt; Preferences.</a:t>
            </a:r>
          </a:p>
        </p:txBody>
      </p:sp>
      <p:pic>
        <p:nvPicPr>
          <p:cNvPr id="10" name="Picture 9">
            <a:extLst>
              <a:ext uri="{FF2B5EF4-FFF2-40B4-BE49-F238E27FC236}">
                <a16:creationId xmlns:a16="http://schemas.microsoft.com/office/drawing/2014/main" id="{D79D1D2A-144E-E991-30C8-1307435FEB39}"/>
              </a:ext>
            </a:extLst>
          </p:cNvPr>
          <p:cNvPicPr>
            <a:picLocks noChangeAspect="1"/>
          </p:cNvPicPr>
          <p:nvPr/>
        </p:nvPicPr>
        <p:blipFill>
          <a:blip r:embed="rId3"/>
          <a:stretch>
            <a:fillRect/>
          </a:stretch>
        </p:blipFill>
        <p:spPr>
          <a:xfrm>
            <a:off x="7361382" y="4137629"/>
            <a:ext cx="4095942" cy="1686160"/>
          </a:xfrm>
          <a:prstGeom prst="rect">
            <a:avLst/>
          </a:prstGeom>
        </p:spPr>
      </p:pic>
    </p:spTree>
    <p:extLst>
      <p:ext uri="{BB962C8B-B14F-4D97-AF65-F5344CB8AC3E}">
        <p14:creationId xmlns:p14="http://schemas.microsoft.com/office/powerpoint/2010/main" val="2318790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13BF3-EB78-DF82-302A-0B87670B0120}"/>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D1724933-5E51-A21F-0F98-164F8902EE78}"/>
              </a:ext>
            </a:extLst>
          </p:cNvPr>
          <p:cNvSpPr txBox="1"/>
          <p:nvPr/>
        </p:nvSpPr>
        <p:spPr>
          <a:xfrm>
            <a:off x="484300" y="1118570"/>
            <a:ext cx="5371555" cy="181588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Extensions. Right-click in the Extension Packages whitespace box and select Add Package</a:t>
            </a:r>
          </a:p>
        </p:txBody>
      </p:sp>
      <p:sp>
        <p:nvSpPr>
          <p:cNvPr id="7" name="Rectangle: Rounded Corners 6">
            <a:extLst>
              <a:ext uri="{FF2B5EF4-FFF2-40B4-BE49-F238E27FC236}">
                <a16:creationId xmlns:a16="http://schemas.microsoft.com/office/drawing/2014/main" id="{D128A3AB-2D2C-7F1F-8132-CFAA581A7658}"/>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58216EC4-B4F1-1EE0-3A38-68F2B0B8CF9E}"/>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pic>
        <p:nvPicPr>
          <p:cNvPr id="3" name="Picture 2">
            <a:extLst>
              <a:ext uri="{FF2B5EF4-FFF2-40B4-BE49-F238E27FC236}">
                <a16:creationId xmlns:a16="http://schemas.microsoft.com/office/drawing/2014/main" id="{0B824A29-261A-56BB-9CB1-DA9C170D0BE6}"/>
              </a:ext>
            </a:extLst>
          </p:cNvPr>
          <p:cNvPicPr>
            <a:picLocks noChangeAspect="1"/>
          </p:cNvPicPr>
          <p:nvPr/>
        </p:nvPicPr>
        <p:blipFill>
          <a:blip r:embed="rId2"/>
          <a:stretch>
            <a:fillRect/>
          </a:stretch>
        </p:blipFill>
        <p:spPr>
          <a:xfrm>
            <a:off x="7710245" y="700568"/>
            <a:ext cx="3477110" cy="1840802"/>
          </a:xfrm>
          <a:prstGeom prst="rect">
            <a:avLst/>
          </a:prstGeom>
        </p:spPr>
      </p:pic>
      <p:sp>
        <p:nvSpPr>
          <p:cNvPr id="5" name="TextBox 4">
            <a:extLst>
              <a:ext uri="{FF2B5EF4-FFF2-40B4-BE49-F238E27FC236}">
                <a16:creationId xmlns:a16="http://schemas.microsoft.com/office/drawing/2014/main" id="{756B8445-425C-0C09-F06A-B362A1185F09}"/>
              </a:ext>
            </a:extLst>
          </p:cNvPr>
          <p:cNvSpPr txBox="1"/>
          <p:nvPr/>
        </p:nvSpPr>
        <p:spPr>
          <a:xfrm>
            <a:off x="484300" y="2934452"/>
            <a:ext cx="7015627" cy="224676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Browse to the location where you downloaded the VirtualBox Extension Pack compatible with your VirtualBox version. Select the Extension Pack and click the Open button. </a:t>
            </a:r>
          </a:p>
        </p:txBody>
      </p:sp>
      <p:sp>
        <p:nvSpPr>
          <p:cNvPr id="6" name="TextBox 4">
            <a:extLst>
              <a:ext uri="{FF2B5EF4-FFF2-40B4-BE49-F238E27FC236}">
                <a16:creationId xmlns:a16="http://schemas.microsoft.com/office/drawing/2014/main" id="{0461BFB1-2024-CE19-B78A-8E2B7BC14F50}"/>
              </a:ext>
            </a:extLst>
          </p:cNvPr>
          <p:cNvSpPr txBox="1"/>
          <p:nvPr/>
        </p:nvSpPr>
        <p:spPr>
          <a:xfrm>
            <a:off x="484300" y="5181221"/>
            <a:ext cx="5966354" cy="95410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Click the Install button to add the VirtualBox Extension Pack. </a:t>
            </a:r>
          </a:p>
        </p:txBody>
      </p:sp>
      <p:pic>
        <p:nvPicPr>
          <p:cNvPr id="11" name="Picture 10">
            <a:extLst>
              <a:ext uri="{FF2B5EF4-FFF2-40B4-BE49-F238E27FC236}">
                <a16:creationId xmlns:a16="http://schemas.microsoft.com/office/drawing/2014/main" id="{01DCF94B-AFB8-736A-7B7A-999D05273C81}"/>
              </a:ext>
            </a:extLst>
          </p:cNvPr>
          <p:cNvPicPr>
            <a:picLocks noChangeAspect="1"/>
          </p:cNvPicPr>
          <p:nvPr/>
        </p:nvPicPr>
        <p:blipFill>
          <a:blip r:embed="rId3"/>
          <a:stretch>
            <a:fillRect/>
          </a:stretch>
        </p:blipFill>
        <p:spPr>
          <a:xfrm>
            <a:off x="7816312" y="2934452"/>
            <a:ext cx="3371043" cy="933580"/>
          </a:xfrm>
          <a:prstGeom prst="rect">
            <a:avLst/>
          </a:prstGeom>
        </p:spPr>
      </p:pic>
      <p:pic>
        <p:nvPicPr>
          <p:cNvPr id="13" name="Picture 12">
            <a:extLst>
              <a:ext uri="{FF2B5EF4-FFF2-40B4-BE49-F238E27FC236}">
                <a16:creationId xmlns:a16="http://schemas.microsoft.com/office/drawing/2014/main" id="{E8851B29-451A-0EFA-AA6B-506F1EA0048B}"/>
              </a:ext>
            </a:extLst>
          </p:cNvPr>
          <p:cNvPicPr>
            <a:picLocks noChangeAspect="1"/>
          </p:cNvPicPr>
          <p:nvPr/>
        </p:nvPicPr>
        <p:blipFill>
          <a:blip r:embed="rId4"/>
          <a:stretch>
            <a:fillRect/>
          </a:stretch>
        </p:blipFill>
        <p:spPr>
          <a:xfrm>
            <a:off x="7710245" y="4408995"/>
            <a:ext cx="3238952" cy="1991003"/>
          </a:xfrm>
          <a:prstGeom prst="rect">
            <a:avLst/>
          </a:prstGeom>
        </p:spPr>
      </p:pic>
    </p:spTree>
    <p:extLst>
      <p:ext uri="{BB962C8B-B14F-4D97-AF65-F5344CB8AC3E}">
        <p14:creationId xmlns:p14="http://schemas.microsoft.com/office/powerpoint/2010/main" val="313723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F83E2-192D-5BEA-5F1E-C2DA172FA476}"/>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327FEA6B-30C7-8291-EEBF-4DCABBF618CB}"/>
              </a:ext>
            </a:extLst>
          </p:cNvPr>
          <p:cNvSpPr txBox="1"/>
          <p:nvPr/>
        </p:nvSpPr>
        <p:spPr>
          <a:xfrm>
            <a:off x="733682" y="1118570"/>
            <a:ext cx="5971918" cy="526297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Read the VirtualBox Extension Pack PUEL License to ensure you will not be in violation of the Oracle definition of Personal Use. See the VirtualBox Licensing Frequently Asked Questions for additional details. If you can accept the license conditions, scroll to the bottom of the agreement text box and click the I Agree button1. If prompted, allow the installer to make changes to your development system. </a:t>
            </a:r>
          </a:p>
        </p:txBody>
      </p:sp>
      <p:sp>
        <p:nvSpPr>
          <p:cNvPr id="7" name="Rectangle: Rounded Corners 6">
            <a:extLst>
              <a:ext uri="{FF2B5EF4-FFF2-40B4-BE49-F238E27FC236}">
                <a16:creationId xmlns:a16="http://schemas.microsoft.com/office/drawing/2014/main" id="{9B9E8298-DD81-D1AB-C671-AEBAC93F02A1}"/>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A58374F0-DE07-B0EA-C3A4-A68E5DE7AF5F}"/>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pic>
        <p:nvPicPr>
          <p:cNvPr id="3" name="Picture 2">
            <a:extLst>
              <a:ext uri="{FF2B5EF4-FFF2-40B4-BE49-F238E27FC236}">
                <a16:creationId xmlns:a16="http://schemas.microsoft.com/office/drawing/2014/main" id="{1811A790-5465-E0F8-EF94-041C4B3139A7}"/>
              </a:ext>
            </a:extLst>
          </p:cNvPr>
          <p:cNvPicPr>
            <a:picLocks noChangeAspect="1"/>
          </p:cNvPicPr>
          <p:nvPr/>
        </p:nvPicPr>
        <p:blipFill>
          <a:blip r:embed="rId2"/>
          <a:stretch>
            <a:fillRect/>
          </a:stretch>
        </p:blipFill>
        <p:spPr>
          <a:xfrm>
            <a:off x="6881091" y="1413163"/>
            <a:ext cx="4753638" cy="4501543"/>
          </a:xfrm>
          <a:prstGeom prst="rect">
            <a:avLst/>
          </a:prstGeom>
        </p:spPr>
      </p:pic>
    </p:spTree>
    <p:extLst>
      <p:ext uri="{BB962C8B-B14F-4D97-AF65-F5344CB8AC3E}">
        <p14:creationId xmlns:p14="http://schemas.microsoft.com/office/powerpoint/2010/main" val="1085551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E779F-DD41-A2F1-C572-F121D0D8A47D}"/>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434826E1-C264-7184-F343-F0E907942D44}"/>
              </a:ext>
            </a:extLst>
          </p:cNvPr>
          <p:cNvSpPr txBox="1"/>
          <p:nvPr/>
        </p:nvSpPr>
        <p:spPr>
          <a:xfrm>
            <a:off x="484301" y="1118570"/>
            <a:ext cx="6027336" cy="95410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Click the OK button to complete the installation.</a:t>
            </a:r>
          </a:p>
        </p:txBody>
      </p:sp>
      <p:sp>
        <p:nvSpPr>
          <p:cNvPr id="7" name="Rectangle: Rounded Corners 6">
            <a:extLst>
              <a:ext uri="{FF2B5EF4-FFF2-40B4-BE49-F238E27FC236}">
                <a16:creationId xmlns:a16="http://schemas.microsoft.com/office/drawing/2014/main" id="{769A01BD-0640-5E89-689D-E447EA60586B}"/>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ACA5BED2-57BB-72C8-418A-8B17C2197FA8}"/>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
        <p:nvSpPr>
          <p:cNvPr id="2" name="TextBox 4">
            <a:extLst>
              <a:ext uri="{FF2B5EF4-FFF2-40B4-BE49-F238E27FC236}">
                <a16:creationId xmlns:a16="http://schemas.microsoft.com/office/drawing/2014/main" id="{5CA29CEC-3653-CC07-C991-41C0ECDB8697}"/>
              </a:ext>
            </a:extLst>
          </p:cNvPr>
          <p:cNvSpPr txBox="1"/>
          <p:nvPr/>
        </p:nvSpPr>
        <p:spPr>
          <a:xfrm>
            <a:off x="422970" y="2951946"/>
            <a:ext cx="6027336" cy="95410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Click the OK button to return to VirtualBox. </a:t>
            </a:r>
          </a:p>
        </p:txBody>
      </p:sp>
      <p:sp>
        <p:nvSpPr>
          <p:cNvPr id="3" name="TextBox 4">
            <a:extLst>
              <a:ext uri="{FF2B5EF4-FFF2-40B4-BE49-F238E27FC236}">
                <a16:creationId xmlns:a16="http://schemas.microsoft.com/office/drawing/2014/main" id="{AD01004B-4044-727D-366F-C9D459D021B5}"/>
              </a:ext>
            </a:extLst>
          </p:cNvPr>
          <p:cNvSpPr txBox="1"/>
          <p:nvPr/>
        </p:nvSpPr>
        <p:spPr>
          <a:xfrm>
            <a:off x="422970" y="4385482"/>
            <a:ext cx="6027336" cy="181588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completes the installation of VirtualBox on your host development system. VirtualBox is now ready to accept a new Virtual Machine.</a:t>
            </a:r>
          </a:p>
        </p:txBody>
      </p:sp>
      <p:pic>
        <p:nvPicPr>
          <p:cNvPr id="13" name="Picture 12">
            <a:extLst>
              <a:ext uri="{FF2B5EF4-FFF2-40B4-BE49-F238E27FC236}">
                <a16:creationId xmlns:a16="http://schemas.microsoft.com/office/drawing/2014/main" id="{33A4D582-422E-CD7A-3E77-5834C3DF3FBB}"/>
              </a:ext>
            </a:extLst>
          </p:cNvPr>
          <p:cNvPicPr>
            <a:picLocks noChangeAspect="1"/>
          </p:cNvPicPr>
          <p:nvPr/>
        </p:nvPicPr>
        <p:blipFill>
          <a:blip r:embed="rId2"/>
          <a:stretch>
            <a:fillRect/>
          </a:stretch>
        </p:blipFill>
        <p:spPr>
          <a:xfrm>
            <a:off x="7331692" y="3188854"/>
            <a:ext cx="3858163" cy="2648320"/>
          </a:xfrm>
          <a:prstGeom prst="rect">
            <a:avLst/>
          </a:prstGeom>
        </p:spPr>
      </p:pic>
      <p:pic>
        <p:nvPicPr>
          <p:cNvPr id="15" name="Picture 14">
            <a:extLst>
              <a:ext uri="{FF2B5EF4-FFF2-40B4-BE49-F238E27FC236}">
                <a16:creationId xmlns:a16="http://schemas.microsoft.com/office/drawing/2014/main" id="{32401C54-3FB2-D4FF-9C36-5A0E86617F14}"/>
              </a:ext>
            </a:extLst>
          </p:cNvPr>
          <p:cNvPicPr>
            <a:picLocks noChangeAspect="1"/>
          </p:cNvPicPr>
          <p:nvPr/>
        </p:nvPicPr>
        <p:blipFill>
          <a:blip r:embed="rId3"/>
          <a:srcRect b="15919"/>
          <a:stretch/>
        </p:blipFill>
        <p:spPr>
          <a:xfrm>
            <a:off x="7580543" y="1125045"/>
            <a:ext cx="3194205" cy="1858903"/>
          </a:xfrm>
          <a:prstGeom prst="rect">
            <a:avLst/>
          </a:prstGeom>
        </p:spPr>
      </p:pic>
    </p:spTree>
    <p:extLst>
      <p:ext uri="{BB962C8B-B14F-4D97-AF65-F5344CB8AC3E}">
        <p14:creationId xmlns:p14="http://schemas.microsoft.com/office/powerpoint/2010/main" val="1815073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30B61-44C1-B324-5B18-997902A2C441}"/>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4BDC769-D591-6D56-5565-247CBB79E8ED}"/>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0572B73C-3B5B-2F0B-7585-E8A890916EC0}"/>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
        <p:nvSpPr>
          <p:cNvPr id="6" name="TextBox 4">
            <a:extLst>
              <a:ext uri="{FF2B5EF4-FFF2-40B4-BE49-F238E27FC236}">
                <a16:creationId xmlns:a16="http://schemas.microsoft.com/office/drawing/2014/main" id="{61A03849-B653-3D29-F511-7088994AAF7B}"/>
              </a:ext>
            </a:extLst>
          </p:cNvPr>
          <p:cNvSpPr txBox="1"/>
          <p:nvPr/>
        </p:nvSpPr>
        <p:spPr>
          <a:xfrm>
            <a:off x="401172" y="1187778"/>
            <a:ext cx="6858610"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Download Xilinx ISE From The Site</a:t>
            </a:r>
          </a:p>
        </p:txBody>
      </p:sp>
      <p:sp>
        <p:nvSpPr>
          <p:cNvPr id="10" name="TextBox 4">
            <a:extLst>
              <a:ext uri="{FF2B5EF4-FFF2-40B4-BE49-F238E27FC236}">
                <a16:creationId xmlns:a16="http://schemas.microsoft.com/office/drawing/2014/main" id="{0670514F-AF70-FD7D-2B0A-33C1E88ABB42}"/>
              </a:ext>
            </a:extLst>
          </p:cNvPr>
          <p:cNvSpPr txBox="1"/>
          <p:nvPr/>
        </p:nvSpPr>
        <p:spPr>
          <a:xfrm>
            <a:off x="849440" y="1635741"/>
            <a:ext cx="10493118" cy="95410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https://www.xilinx.com/support/download/index.html/content/xilinx/en/downloadNav/design-tools/14_7-windows.html</a:t>
            </a:r>
          </a:p>
        </p:txBody>
      </p:sp>
      <p:pic>
        <p:nvPicPr>
          <p:cNvPr id="14" name="Picture 13">
            <a:extLst>
              <a:ext uri="{FF2B5EF4-FFF2-40B4-BE49-F238E27FC236}">
                <a16:creationId xmlns:a16="http://schemas.microsoft.com/office/drawing/2014/main" id="{EE27E67F-D4C3-2635-FD01-F4CC5BB3168F}"/>
              </a:ext>
            </a:extLst>
          </p:cNvPr>
          <p:cNvPicPr>
            <a:picLocks noChangeAspect="1"/>
          </p:cNvPicPr>
          <p:nvPr/>
        </p:nvPicPr>
        <p:blipFill>
          <a:blip r:embed="rId2"/>
          <a:stretch>
            <a:fillRect/>
          </a:stretch>
        </p:blipFill>
        <p:spPr>
          <a:xfrm>
            <a:off x="2047309" y="2748269"/>
            <a:ext cx="8097380" cy="3523221"/>
          </a:xfrm>
          <a:prstGeom prst="rect">
            <a:avLst/>
          </a:prstGeom>
        </p:spPr>
      </p:pic>
    </p:spTree>
    <p:extLst>
      <p:ext uri="{BB962C8B-B14F-4D97-AF65-F5344CB8AC3E}">
        <p14:creationId xmlns:p14="http://schemas.microsoft.com/office/powerpoint/2010/main" val="327986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CBD94-1180-DBE9-10A0-20F5B405420E}"/>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A294C92-BF35-BA94-A38C-234643F83C70}"/>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E3B7521E-B1EC-053C-7025-B32BE44B8BB5}"/>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
        <p:nvSpPr>
          <p:cNvPr id="12" name="TextBox 4">
            <a:extLst>
              <a:ext uri="{FF2B5EF4-FFF2-40B4-BE49-F238E27FC236}">
                <a16:creationId xmlns:a16="http://schemas.microsoft.com/office/drawing/2014/main" id="{201F29CB-96DE-964B-D9AA-E8211C7381E1}"/>
              </a:ext>
            </a:extLst>
          </p:cNvPr>
          <p:cNvSpPr txBox="1"/>
          <p:nvPr/>
        </p:nvSpPr>
        <p:spPr>
          <a:xfrm>
            <a:off x="849439" y="1118570"/>
            <a:ext cx="6825979" cy="39703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Whether you are a Mac or Windows user, download the compressed file. (Despite, if you on Mac, the fact that the download says “windows”) You may need to create an account with Xilinx and provide a company, I just used the campus address and contact info. If that works, skip the next slides and proceed to either “Windows Install” or “Mac Install”</a:t>
            </a:r>
          </a:p>
        </p:txBody>
      </p:sp>
      <p:pic>
        <p:nvPicPr>
          <p:cNvPr id="3" name="Picture 2">
            <a:extLst>
              <a:ext uri="{FF2B5EF4-FFF2-40B4-BE49-F238E27FC236}">
                <a16:creationId xmlns:a16="http://schemas.microsoft.com/office/drawing/2014/main" id="{5C5ACAA4-45F3-C6E5-432F-7197EAFC3BBB}"/>
              </a:ext>
            </a:extLst>
          </p:cNvPr>
          <p:cNvPicPr>
            <a:picLocks noChangeAspect="1"/>
          </p:cNvPicPr>
          <p:nvPr/>
        </p:nvPicPr>
        <p:blipFill>
          <a:blip r:embed="rId2"/>
          <a:stretch>
            <a:fillRect/>
          </a:stretch>
        </p:blipFill>
        <p:spPr>
          <a:xfrm>
            <a:off x="8035636" y="1300321"/>
            <a:ext cx="3814619" cy="4712551"/>
          </a:xfrm>
          <a:prstGeom prst="rect">
            <a:avLst/>
          </a:prstGeom>
        </p:spPr>
      </p:pic>
      <p:sp>
        <p:nvSpPr>
          <p:cNvPr id="4" name="TextBox 4">
            <a:extLst>
              <a:ext uri="{FF2B5EF4-FFF2-40B4-BE49-F238E27FC236}">
                <a16:creationId xmlns:a16="http://schemas.microsoft.com/office/drawing/2014/main" id="{EA12CD57-E553-9490-4F6F-6D5FA4C2A4C8}"/>
              </a:ext>
            </a:extLst>
          </p:cNvPr>
          <p:cNvSpPr txBox="1"/>
          <p:nvPr/>
        </p:nvSpPr>
        <p:spPr>
          <a:xfrm>
            <a:off x="849438" y="5046932"/>
            <a:ext cx="7186197" cy="95410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Navigate to Xilinx’s Products listing, and look for the product page for the “Spartan 6”</a:t>
            </a:r>
          </a:p>
        </p:txBody>
      </p:sp>
    </p:spTree>
    <p:extLst>
      <p:ext uri="{BB962C8B-B14F-4D97-AF65-F5344CB8AC3E}">
        <p14:creationId xmlns:p14="http://schemas.microsoft.com/office/powerpoint/2010/main" val="3722866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B40ED-B8DD-A9D3-63B5-C97370DFA58D}"/>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2384C546-72B3-D0F7-DF95-D5E7A12A99A8}"/>
              </a:ext>
            </a:extLst>
          </p:cNvPr>
          <p:cNvSpPr txBox="1"/>
          <p:nvPr/>
        </p:nvSpPr>
        <p:spPr>
          <a:xfrm>
            <a:off x="558191" y="1367952"/>
            <a:ext cx="10922609"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Look for the associated downloads tab </a:t>
            </a:r>
          </a:p>
        </p:txBody>
      </p:sp>
      <p:sp>
        <p:nvSpPr>
          <p:cNvPr id="7" name="Rectangle: Rounded Corners 6">
            <a:extLst>
              <a:ext uri="{FF2B5EF4-FFF2-40B4-BE49-F238E27FC236}">
                <a16:creationId xmlns:a16="http://schemas.microsoft.com/office/drawing/2014/main" id="{8EA83528-70E9-40A2-AE1F-C494C740FE96}"/>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6F1C428F-5D17-981D-299A-B5BD444A28F5}"/>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pic>
        <p:nvPicPr>
          <p:cNvPr id="6" name="Picture 5">
            <a:extLst>
              <a:ext uri="{FF2B5EF4-FFF2-40B4-BE49-F238E27FC236}">
                <a16:creationId xmlns:a16="http://schemas.microsoft.com/office/drawing/2014/main" id="{121C4C3E-9614-E101-57E5-3AF3BB2BA3DB}"/>
              </a:ext>
            </a:extLst>
          </p:cNvPr>
          <p:cNvPicPr>
            <a:picLocks noChangeAspect="1"/>
          </p:cNvPicPr>
          <p:nvPr/>
        </p:nvPicPr>
        <p:blipFill>
          <a:blip r:embed="rId2"/>
          <a:stretch>
            <a:fillRect/>
          </a:stretch>
        </p:blipFill>
        <p:spPr>
          <a:xfrm>
            <a:off x="1932699" y="2029288"/>
            <a:ext cx="8173591" cy="3900457"/>
          </a:xfrm>
          <a:prstGeom prst="rect">
            <a:avLst/>
          </a:prstGeom>
        </p:spPr>
      </p:pic>
    </p:spTree>
    <p:extLst>
      <p:ext uri="{BB962C8B-B14F-4D97-AF65-F5344CB8AC3E}">
        <p14:creationId xmlns:p14="http://schemas.microsoft.com/office/powerpoint/2010/main" val="826014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9849B-C255-6869-7798-587362032544}"/>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3B4397F4-B9AD-B070-0DC9-D8D825C141FC}"/>
              </a:ext>
            </a:extLst>
          </p:cNvPr>
          <p:cNvSpPr txBox="1"/>
          <p:nvPr/>
        </p:nvSpPr>
        <p:spPr>
          <a:xfrm>
            <a:off x="484300" y="1118570"/>
            <a:ext cx="10922609"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Look for the Windows 10 Installer compressed download (tar or zip)</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Note: even if you are installing for Mac, we will use the Windows 10 install files</a:t>
            </a:r>
          </a:p>
        </p:txBody>
      </p:sp>
      <p:sp>
        <p:nvSpPr>
          <p:cNvPr id="7" name="Rectangle: Rounded Corners 6">
            <a:extLst>
              <a:ext uri="{FF2B5EF4-FFF2-40B4-BE49-F238E27FC236}">
                <a16:creationId xmlns:a16="http://schemas.microsoft.com/office/drawing/2014/main" id="{A91FBF66-F644-F41C-6549-9FE158298FC3}"/>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02045BE8-4C2B-3B69-5713-493F93380E7F}"/>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pic>
        <p:nvPicPr>
          <p:cNvPr id="6" name="Picture 5">
            <a:extLst>
              <a:ext uri="{FF2B5EF4-FFF2-40B4-BE49-F238E27FC236}">
                <a16:creationId xmlns:a16="http://schemas.microsoft.com/office/drawing/2014/main" id="{00E37604-646B-4A37-316F-BF4FD42FFF90}"/>
              </a:ext>
            </a:extLst>
          </p:cNvPr>
          <p:cNvPicPr>
            <a:picLocks noChangeAspect="1"/>
          </p:cNvPicPr>
          <p:nvPr/>
        </p:nvPicPr>
        <p:blipFill>
          <a:blip r:embed="rId2"/>
          <a:stretch>
            <a:fillRect/>
          </a:stretch>
        </p:blipFill>
        <p:spPr>
          <a:xfrm>
            <a:off x="1980625" y="2503565"/>
            <a:ext cx="8230749" cy="4010585"/>
          </a:xfrm>
          <a:prstGeom prst="rect">
            <a:avLst/>
          </a:prstGeom>
        </p:spPr>
      </p:pic>
    </p:spTree>
    <p:extLst>
      <p:ext uri="{BB962C8B-B14F-4D97-AF65-F5344CB8AC3E}">
        <p14:creationId xmlns:p14="http://schemas.microsoft.com/office/powerpoint/2010/main" val="150819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BEECF-7F66-72E9-FBEA-B4998021070C}"/>
            </a:ext>
          </a:extLst>
        </p:cNvPr>
        <p:cNvGrpSpPr/>
        <p:nvPr/>
      </p:nvGrpSpPr>
      <p:grpSpPr>
        <a:xfrm>
          <a:off x="0" y="0"/>
          <a:ext cx="0" cy="0"/>
          <a:chOff x="0" y="0"/>
          <a:chExt cx="0" cy="0"/>
        </a:xfrm>
      </p:grpSpPr>
      <p:sp>
        <p:nvSpPr>
          <p:cNvPr id="3" name="TextBox 8">
            <a:extLst>
              <a:ext uri="{FF2B5EF4-FFF2-40B4-BE49-F238E27FC236}">
                <a16:creationId xmlns:a16="http://schemas.microsoft.com/office/drawing/2014/main" id="{01B3C803-2A59-FDBE-2A78-BB88A2C8EABF}"/>
              </a:ext>
            </a:extLst>
          </p:cNvPr>
          <p:cNvSpPr txBox="1"/>
          <p:nvPr/>
        </p:nvSpPr>
        <p:spPr>
          <a:xfrm>
            <a:off x="1055619" y="1824888"/>
            <a:ext cx="10491537" cy="393954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500" dirty="0">
                <a:solidFill>
                  <a:schemeClr val="tx1">
                    <a:lumMod val="95000"/>
                    <a:lumOff val="5000"/>
                  </a:schemeClr>
                </a:solidFill>
                <a:latin typeface="Times New Roman" panose="02020603050405020304" pitchFamily="18" charset="0"/>
                <a:cs typeface="Times New Roman" panose="02020603050405020304" pitchFamily="18" charset="0"/>
              </a:rPr>
              <a:t>Approximate computing can decrease the design complexity with an increase in performance and power efficiency for error resilient applications. This brief deals with a new design approach for approximation of multipliers. This work  proposes a generic accuracy-configurable multiplier that employs  a novel dual sub-adder based approximate adder that splits a precise adder into two to significantly reduce the latency. The proposed error recovery and reduction technique effectively compensates for the catastrophic accuracy degradation incurred by the split. The proposed approximation is utilized in two variants of multipliers. Performance of the proposed multipliers is evaluated with a Xilinx 12.1.</a:t>
            </a:r>
          </a:p>
        </p:txBody>
      </p:sp>
      <p:sp>
        <p:nvSpPr>
          <p:cNvPr id="4" name="Rectangle: Rounded Corners 3">
            <a:extLst>
              <a:ext uri="{FF2B5EF4-FFF2-40B4-BE49-F238E27FC236}">
                <a16:creationId xmlns:a16="http://schemas.microsoft.com/office/drawing/2014/main" id="{BC3C5921-52BE-BB4A-3E16-879C7E016FFD}"/>
              </a:ext>
            </a:extLst>
          </p:cNvPr>
          <p:cNvSpPr/>
          <p:nvPr/>
        </p:nvSpPr>
        <p:spPr>
          <a:xfrm>
            <a:off x="656267" y="634722"/>
            <a:ext cx="2966575" cy="923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6">
            <a:extLst>
              <a:ext uri="{FF2B5EF4-FFF2-40B4-BE49-F238E27FC236}">
                <a16:creationId xmlns:a16="http://schemas.microsoft.com/office/drawing/2014/main" id="{EE9E9A4F-7A21-425A-288A-DC1C42D093A1}"/>
              </a:ext>
            </a:extLst>
          </p:cNvPr>
          <p:cNvSpPr txBox="1"/>
          <p:nvPr/>
        </p:nvSpPr>
        <p:spPr>
          <a:xfrm>
            <a:off x="656267" y="634722"/>
            <a:ext cx="2966575"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Abstract:</a:t>
            </a:r>
            <a:endParaRPr lang="en-IN" sz="5400" b="1" dirty="0"/>
          </a:p>
        </p:txBody>
      </p:sp>
    </p:spTree>
    <p:extLst>
      <p:ext uri="{BB962C8B-B14F-4D97-AF65-F5344CB8AC3E}">
        <p14:creationId xmlns:p14="http://schemas.microsoft.com/office/powerpoint/2010/main" val="1342378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915B9-01A6-67BA-DFEE-641AD17FAB40}"/>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BDC8E5D6-3EF1-CCB8-7CED-EDDA5E004364}"/>
              </a:ext>
            </a:extLst>
          </p:cNvPr>
          <p:cNvSpPr txBox="1"/>
          <p:nvPr/>
        </p:nvSpPr>
        <p:spPr>
          <a:xfrm>
            <a:off x="484300" y="1118570"/>
            <a:ext cx="5371555"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Installing Xilinx In Virtual Box</a:t>
            </a:r>
          </a:p>
        </p:txBody>
      </p:sp>
      <p:sp>
        <p:nvSpPr>
          <p:cNvPr id="7" name="Rectangle: Rounded Corners 6">
            <a:extLst>
              <a:ext uri="{FF2B5EF4-FFF2-40B4-BE49-F238E27FC236}">
                <a16:creationId xmlns:a16="http://schemas.microsoft.com/office/drawing/2014/main" id="{0EE17A11-FB49-513A-2387-4299D1010FA6}"/>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5DA48A61-58BC-4189-D7DF-F80EFDB4D162}"/>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
        <p:nvSpPr>
          <p:cNvPr id="2" name="TextBox 4">
            <a:extLst>
              <a:ext uri="{FF2B5EF4-FFF2-40B4-BE49-F238E27FC236}">
                <a16:creationId xmlns:a16="http://schemas.microsoft.com/office/drawing/2014/main" id="{1C491135-C771-AEBD-0660-C68B0A3A522B}"/>
              </a:ext>
            </a:extLst>
          </p:cNvPr>
          <p:cNvSpPr txBox="1"/>
          <p:nvPr/>
        </p:nvSpPr>
        <p:spPr>
          <a:xfrm>
            <a:off x="1159860" y="1498634"/>
            <a:ext cx="9696788"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Just unzip the installer and click “</a:t>
            </a:r>
            <a:r>
              <a:rPr lang="en-US" sz="2800" dirty="0" err="1">
                <a:latin typeface="Times New Roman" panose="02020603050405020304" pitchFamily="18" charset="0"/>
                <a:cs typeface="Times New Roman" panose="02020603050405020304" pitchFamily="18" charset="0"/>
              </a:rPr>
              <a:t>xsetup</a:t>
            </a:r>
            <a:r>
              <a:rPr lang="en-US" sz="28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 	It’s pretty straightforward, but there’s a couple options that you might want to pay attention to (see next two slides before install)</a:t>
            </a:r>
          </a:p>
        </p:txBody>
      </p:sp>
      <p:pic>
        <p:nvPicPr>
          <p:cNvPr id="6" name="Picture 5">
            <a:extLst>
              <a:ext uri="{FF2B5EF4-FFF2-40B4-BE49-F238E27FC236}">
                <a16:creationId xmlns:a16="http://schemas.microsoft.com/office/drawing/2014/main" id="{A14091C1-CB89-82A6-60B5-FD985830EAEE}"/>
              </a:ext>
            </a:extLst>
          </p:cNvPr>
          <p:cNvPicPr>
            <a:picLocks noChangeAspect="1"/>
          </p:cNvPicPr>
          <p:nvPr/>
        </p:nvPicPr>
        <p:blipFill>
          <a:blip r:embed="rId2"/>
          <a:stretch>
            <a:fillRect/>
          </a:stretch>
        </p:blipFill>
        <p:spPr>
          <a:xfrm>
            <a:off x="2598698" y="3041100"/>
            <a:ext cx="6763694" cy="3184210"/>
          </a:xfrm>
          <a:prstGeom prst="rect">
            <a:avLst/>
          </a:prstGeom>
        </p:spPr>
      </p:pic>
    </p:spTree>
    <p:extLst>
      <p:ext uri="{BB962C8B-B14F-4D97-AF65-F5344CB8AC3E}">
        <p14:creationId xmlns:p14="http://schemas.microsoft.com/office/powerpoint/2010/main" val="1833438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C25CB-16B0-F166-F89C-4B189DF2B5DB}"/>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7EB47545-61DB-5000-F426-911402E0ADEB}"/>
              </a:ext>
            </a:extLst>
          </p:cNvPr>
          <p:cNvSpPr txBox="1"/>
          <p:nvPr/>
        </p:nvSpPr>
        <p:spPr>
          <a:xfrm>
            <a:off x="484300" y="1118570"/>
            <a:ext cx="4835845"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Installer – File Location</a:t>
            </a:r>
          </a:p>
        </p:txBody>
      </p:sp>
      <p:sp>
        <p:nvSpPr>
          <p:cNvPr id="7" name="Rectangle: Rounded Corners 6">
            <a:extLst>
              <a:ext uri="{FF2B5EF4-FFF2-40B4-BE49-F238E27FC236}">
                <a16:creationId xmlns:a16="http://schemas.microsoft.com/office/drawing/2014/main" id="{CC347CB1-B2AD-6DED-8B8A-9576F63C6E33}"/>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6181625F-B56C-7961-69AC-AF8A2E89ED9F}"/>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
        <p:nvSpPr>
          <p:cNvPr id="2" name="TextBox 4">
            <a:extLst>
              <a:ext uri="{FF2B5EF4-FFF2-40B4-BE49-F238E27FC236}">
                <a16:creationId xmlns:a16="http://schemas.microsoft.com/office/drawing/2014/main" id="{034959F7-AF2F-336A-5DB5-731C00208372}"/>
              </a:ext>
            </a:extLst>
          </p:cNvPr>
          <p:cNvSpPr txBox="1"/>
          <p:nvPr/>
        </p:nvSpPr>
        <p:spPr>
          <a:xfrm>
            <a:off x="881464" y="1703041"/>
            <a:ext cx="10488500"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 this stage, you can select the install directory. Xilinx takes up a large swath of memory so it’s a good idea to set this to a bigger hard drive </a:t>
            </a:r>
          </a:p>
        </p:txBody>
      </p:sp>
      <p:pic>
        <p:nvPicPr>
          <p:cNvPr id="5" name="Picture 4">
            <a:extLst>
              <a:ext uri="{FF2B5EF4-FFF2-40B4-BE49-F238E27FC236}">
                <a16:creationId xmlns:a16="http://schemas.microsoft.com/office/drawing/2014/main" id="{8514AB41-950E-55A6-681A-C62144728E6A}"/>
              </a:ext>
            </a:extLst>
          </p:cNvPr>
          <p:cNvPicPr>
            <a:picLocks noChangeAspect="1"/>
          </p:cNvPicPr>
          <p:nvPr/>
        </p:nvPicPr>
        <p:blipFill>
          <a:blip r:embed="rId2"/>
          <a:stretch>
            <a:fillRect/>
          </a:stretch>
        </p:blipFill>
        <p:spPr>
          <a:xfrm>
            <a:off x="2957154" y="2781206"/>
            <a:ext cx="5868219" cy="3419952"/>
          </a:xfrm>
          <a:prstGeom prst="rect">
            <a:avLst/>
          </a:prstGeom>
        </p:spPr>
      </p:pic>
    </p:spTree>
    <p:extLst>
      <p:ext uri="{BB962C8B-B14F-4D97-AF65-F5344CB8AC3E}">
        <p14:creationId xmlns:p14="http://schemas.microsoft.com/office/powerpoint/2010/main" val="3763564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5CADC-F708-8670-A655-CF8EC0E22BB6}"/>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0E8911DF-ED31-49E4-3283-5286029B28F7}"/>
              </a:ext>
            </a:extLst>
          </p:cNvPr>
          <p:cNvSpPr txBox="1"/>
          <p:nvPr/>
        </p:nvSpPr>
        <p:spPr>
          <a:xfrm>
            <a:off x="715210" y="1641790"/>
            <a:ext cx="10922609"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You can set up a folder to be visible from both your (host) operating system and the virtual machine’s (guest) operating system. This is good for quickly moving files around. (See Usage Notes)</a:t>
            </a:r>
          </a:p>
        </p:txBody>
      </p:sp>
      <p:sp>
        <p:nvSpPr>
          <p:cNvPr id="7" name="Rectangle: Rounded Corners 6">
            <a:extLst>
              <a:ext uri="{FF2B5EF4-FFF2-40B4-BE49-F238E27FC236}">
                <a16:creationId xmlns:a16="http://schemas.microsoft.com/office/drawing/2014/main" id="{86F75E95-AA2D-8108-EDE5-FBFDCD826ADD}"/>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B1C6C031-0F2C-5D20-F7E7-0DAF721696EB}"/>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
        <p:nvSpPr>
          <p:cNvPr id="5" name="TextBox 4">
            <a:extLst>
              <a:ext uri="{FF2B5EF4-FFF2-40B4-BE49-F238E27FC236}">
                <a16:creationId xmlns:a16="http://schemas.microsoft.com/office/drawing/2014/main" id="{1720C4A5-311C-33F3-8F4F-F7528E0B1376}"/>
              </a:ext>
            </a:extLst>
          </p:cNvPr>
          <p:cNvSpPr txBox="1"/>
          <p:nvPr/>
        </p:nvSpPr>
        <p:spPr>
          <a:xfrm>
            <a:off x="493537" y="1118570"/>
            <a:ext cx="10922609"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Installer – Shared Folder</a:t>
            </a:r>
          </a:p>
        </p:txBody>
      </p:sp>
      <p:pic>
        <p:nvPicPr>
          <p:cNvPr id="10" name="Picture 9">
            <a:extLst>
              <a:ext uri="{FF2B5EF4-FFF2-40B4-BE49-F238E27FC236}">
                <a16:creationId xmlns:a16="http://schemas.microsoft.com/office/drawing/2014/main" id="{65204B39-0A04-7D21-AF96-B6E43F4DEBE0}"/>
              </a:ext>
            </a:extLst>
          </p:cNvPr>
          <p:cNvPicPr>
            <a:picLocks noChangeAspect="1"/>
          </p:cNvPicPr>
          <p:nvPr/>
        </p:nvPicPr>
        <p:blipFill>
          <a:blip r:embed="rId2"/>
          <a:stretch>
            <a:fillRect/>
          </a:stretch>
        </p:blipFill>
        <p:spPr>
          <a:xfrm>
            <a:off x="2823706" y="3145483"/>
            <a:ext cx="6544588" cy="3153215"/>
          </a:xfrm>
          <a:prstGeom prst="rect">
            <a:avLst/>
          </a:prstGeom>
        </p:spPr>
      </p:pic>
    </p:spTree>
    <p:extLst>
      <p:ext uri="{BB962C8B-B14F-4D97-AF65-F5344CB8AC3E}">
        <p14:creationId xmlns:p14="http://schemas.microsoft.com/office/powerpoint/2010/main" val="3968044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1A00D-E83D-8B44-CA1C-C14FB379490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191A0B76-5F1C-968C-EF7B-AE7E882044A3}"/>
              </a:ext>
            </a:extLst>
          </p:cNvPr>
          <p:cNvSpPr txBox="1"/>
          <p:nvPr/>
        </p:nvSpPr>
        <p:spPr>
          <a:xfrm>
            <a:off x="785092" y="1613118"/>
            <a:ext cx="10677236" cy="181588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shared folder in the VM should have a desktop shortcut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you forgot to do this in the installer, you can create a new shared folder following the Mac instructions for a shared folder later in these slides.</a:t>
            </a:r>
          </a:p>
        </p:txBody>
      </p:sp>
      <p:sp>
        <p:nvSpPr>
          <p:cNvPr id="7" name="Rectangle: Rounded Corners 6">
            <a:extLst>
              <a:ext uri="{FF2B5EF4-FFF2-40B4-BE49-F238E27FC236}">
                <a16:creationId xmlns:a16="http://schemas.microsoft.com/office/drawing/2014/main" id="{66C63F4A-B591-76BB-29E3-CD7C17E3AA88}"/>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A65C282B-9155-A06A-7367-0DCCF20A1E9E}"/>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
        <p:nvSpPr>
          <p:cNvPr id="2" name="TextBox 4">
            <a:extLst>
              <a:ext uri="{FF2B5EF4-FFF2-40B4-BE49-F238E27FC236}">
                <a16:creationId xmlns:a16="http://schemas.microsoft.com/office/drawing/2014/main" id="{05B8B2E4-6EFB-8177-EFB8-249CE6EDFE39}"/>
              </a:ext>
            </a:extLst>
          </p:cNvPr>
          <p:cNvSpPr txBox="1"/>
          <p:nvPr/>
        </p:nvSpPr>
        <p:spPr>
          <a:xfrm>
            <a:off x="484300" y="1118570"/>
            <a:ext cx="3515045" cy="58477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rtl="0" eaLnBrk="1" latinLnBrk="0" hangingPunct="1">
              <a:buClrTx/>
              <a:buSzPts val="2800"/>
            </a:pPr>
            <a:r>
              <a:rPr lang="en-US" sz="3200" kern="1200" dirty="0">
                <a:solidFill>
                  <a:srgbClr val="000000"/>
                </a:solidFill>
                <a:effectLst/>
                <a:latin typeface="Times New Roman" panose="02020603050405020304" pitchFamily="18" charset="0"/>
                <a:ea typeface="+mn-ea"/>
                <a:cs typeface="Times New Roman" panose="02020603050405020304" pitchFamily="18" charset="0"/>
              </a:rPr>
              <a:t>Shared Folder </a:t>
            </a:r>
            <a:endParaRPr lang="en-IN" sz="3200" dirty="0">
              <a:effectLst/>
            </a:endParaRPr>
          </a:p>
        </p:txBody>
      </p:sp>
      <p:pic>
        <p:nvPicPr>
          <p:cNvPr id="5" name="Picture 4">
            <a:extLst>
              <a:ext uri="{FF2B5EF4-FFF2-40B4-BE49-F238E27FC236}">
                <a16:creationId xmlns:a16="http://schemas.microsoft.com/office/drawing/2014/main" id="{C70FD981-7D85-9039-BB44-9FA2ED11EED7}"/>
              </a:ext>
            </a:extLst>
          </p:cNvPr>
          <p:cNvPicPr>
            <a:picLocks noChangeAspect="1"/>
          </p:cNvPicPr>
          <p:nvPr/>
        </p:nvPicPr>
        <p:blipFill>
          <a:blip r:embed="rId2"/>
          <a:stretch>
            <a:fillRect/>
          </a:stretch>
        </p:blipFill>
        <p:spPr>
          <a:xfrm>
            <a:off x="2351986" y="2967181"/>
            <a:ext cx="7802064" cy="3429000"/>
          </a:xfrm>
          <a:prstGeom prst="rect">
            <a:avLst/>
          </a:prstGeom>
        </p:spPr>
      </p:pic>
    </p:spTree>
    <p:extLst>
      <p:ext uri="{BB962C8B-B14F-4D97-AF65-F5344CB8AC3E}">
        <p14:creationId xmlns:p14="http://schemas.microsoft.com/office/powerpoint/2010/main" val="33414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2076F-B7B7-4BB2-46F5-4148126C829E}"/>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B7A41B54-FD3B-6974-A3D1-09CA4AEDBC0B}"/>
              </a:ext>
            </a:extLst>
          </p:cNvPr>
          <p:cNvSpPr txBox="1"/>
          <p:nvPr/>
        </p:nvSpPr>
        <p:spPr>
          <a:xfrm>
            <a:off x="484300" y="1118570"/>
            <a:ext cx="10922609"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Additional Setup</a:t>
            </a:r>
          </a:p>
        </p:txBody>
      </p:sp>
      <p:sp>
        <p:nvSpPr>
          <p:cNvPr id="7" name="Rectangle: Rounded Corners 6">
            <a:extLst>
              <a:ext uri="{FF2B5EF4-FFF2-40B4-BE49-F238E27FC236}">
                <a16:creationId xmlns:a16="http://schemas.microsoft.com/office/drawing/2014/main" id="{297AEBF8-A8ED-3D3D-1925-EA77DAF476AC}"/>
              </a:ext>
            </a:extLst>
          </p:cNvPr>
          <p:cNvSpPr/>
          <p:nvPr/>
        </p:nvSpPr>
        <p:spPr>
          <a:xfrm>
            <a:off x="197000" y="195240"/>
            <a:ext cx="5280164" cy="83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B56294DA-DBAF-5E62-433D-D5DE393F586E}"/>
              </a:ext>
            </a:extLst>
          </p:cNvPr>
          <p:cNvSpPr txBox="1"/>
          <p:nvPr/>
        </p:nvSpPr>
        <p:spPr>
          <a:xfrm>
            <a:off x="197000" y="124058"/>
            <a:ext cx="552030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Software Details:</a:t>
            </a:r>
          </a:p>
        </p:txBody>
      </p:sp>
      <p:sp>
        <p:nvSpPr>
          <p:cNvPr id="2" name="TextBox 4">
            <a:extLst>
              <a:ext uri="{FF2B5EF4-FFF2-40B4-BE49-F238E27FC236}">
                <a16:creationId xmlns:a16="http://schemas.microsoft.com/office/drawing/2014/main" id="{126FF0CD-9293-1D1A-B2DA-590541794D96}"/>
              </a:ext>
            </a:extLst>
          </p:cNvPr>
          <p:cNvSpPr txBox="1"/>
          <p:nvPr/>
        </p:nvSpPr>
        <p:spPr>
          <a:xfrm>
            <a:off x="856368" y="1549426"/>
            <a:ext cx="10134905" cy="13849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800" dirty="0">
                <a:latin typeface="Times New Roman" panose="02020603050405020304" pitchFamily="18" charset="0"/>
                <a:cs typeface="Times New Roman" panose="02020603050405020304" pitchFamily="18" charset="0"/>
              </a:rPr>
              <a:t>• You may need to enable hardware virtualization on your computer </a:t>
            </a:r>
          </a:p>
          <a:p>
            <a:pPr algn="just"/>
            <a:r>
              <a:rPr lang="en-US" sz="2800" dirty="0">
                <a:latin typeface="Times New Roman" panose="02020603050405020304" pitchFamily="18" charset="0"/>
                <a:cs typeface="Times New Roman" panose="02020603050405020304" pitchFamily="18" charset="0"/>
              </a:rPr>
              <a:t>• For that, you will need to restart and enter the BIOS and find the setting “virtualization” and enable it</a:t>
            </a:r>
          </a:p>
        </p:txBody>
      </p:sp>
      <p:pic>
        <p:nvPicPr>
          <p:cNvPr id="5" name="Picture 4">
            <a:extLst>
              <a:ext uri="{FF2B5EF4-FFF2-40B4-BE49-F238E27FC236}">
                <a16:creationId xmlns:a16="http://schemas.microsoft.com/office/drawing/2014/main" id="{F3BD0A83-4031-4089-746A-2B0E3B7ACE85}"/>
              </a:ext>
            </a:extLst>
          </p:cNvPr>
          <p:cNvPicPr>
            <a:picLocks noChangeAspect="1"/>
          </p:cNvPicPr>
          <p:nvPr/>
        </p:nvPicPr>
        <p:blipFill>
          <a:blip r:embed="rId2"/>
          <a:stretch>
            <a:fillRect/>
          </a:stretch>
        </p:blipFill>
        <p:spPr>
          <a:xfrm>
            <a:off x="3127703" y="2934421"/>
            <a:ext cx="5592234" cy="3364681"/>
          </a:xfrm>
          <a:prstGeom prst="rect">
            <a:avLst/>
          </a:prstGeom>
        </p:spPr>
      </p:pic>
    </p:spTree>
    <p:extLst>
      <p:ext uri="{BB962C8B-B14F-4D97-AF65-F5344CB8AC3E}">
        <p14:creationId xmlns:p14="http://schemas.microsoft.com/office/powerpoint/2010/main" val="2157857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B7200-4DE1-A3CE-DD33-132018C2C2BE}"/>
            </a:ext>
          </a:extLst>
        </p:cNvPr>
        <p:cNvGrpSpPr/>
        <p:nvPr/>
      </p:nvGrpSpPr>
      <p:grpSpPr>
        <a:xfrm>
          <a:off x="0" y="0"/>
          <a:ext cx="0" cy="0"/>
          <a:chOff x="0" y="0"/>
          <a:chExt cx="0" cy="0"/>
        </a:xfrm>
      </p:grpSpPr>
      <p:sp>
        <p:nvSpPr>
          <p:cNvPr id="3" name="TextBox 15">
            <a:extLst>
              <a:ext uri="{FF2B5EF4-FFF2-40B4-BE49-F238E27FC236}">
                <a16:creationId xmlns:a16="http://schemas.microsoft.com/office/drawing/2014/main" id="{F26AA5D8-C93A-7EB4-32EA-12D864B070FD}"/>
              </a:ext>
            </a:extLst>
          </p:cNvPr>
          <p:cNvSpPr txBox="1"/>
          <p:nvPr/>
        </p:nvSpPr>
        <p:spPr>
          <a:xfrm>
            <a:off x="802481" y="1858590"/>
            <a:ext cx="10587037"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results of this project focus on evaluating the performance improvements of the proposed </a:t>
            </a:r>
            <a:r>
              <a:rPr lang="en-US" sz="2000" b="1" dirty="0">
                <a:latin typeface="Times New Roman" panose="02020603050405020304" pitchFamily="18" charset="0"/>
                <a:cs typeface="Times New Roman" panose="02020603050405020304" pitchFamily="18" charset="0"/>
              </a:rPr>
              <a:t>Generic Accuracy-Configurable Multiplier (GACM)</a:t>
            </a:r>
            <a:r>
              <a:rPr lang="en-US" sz="2000" dirty="0">
                <a:latin typeface="Times New Roman" panose="02020603050405020304" pitchFamily="18" charset="0"/>
                <a:cs typeface="Times New Roman" panose="02020603050405020304" pitchFamily="18" charset="0"/>
              </a:rPr>
              <a:t> with a </a:t>
            </a:r>
            <a:r>
              <a:rPr lang="en-US" sz="2000" b="1" dirty="0">
                <a:latin typeface="Times New Roman" panose="02020603050405020304" pitchFamily="18" charset="0"/>
                <a:cs typeface="Times New Roman" panose="02020603050405020304" pitchFamily="18" charset="0"/>
              </a:rPr>
              <a:t>dual sub-adder architecture and error recovery mechanism</a:t>
            </a:r>
            <a:r>
              <a:rPr lang="en-US" sz="2000" dirty="0">
                <a:latin typeface="Times New Roman" panose="02020603050405020304" pitchFamily="18" charset="0"/>
                <a:cs typeface="Times New Roman" panose="02020603050405020304" pitchFamily="18" charset="0"/>
              </a:rPr>
              <a:t>. Based on FPGA simulations using </a:t>
            </a:r>
            <a:r>
              <a:rPr lang="en-US" sz="2000" b="1" dirty="0">
                <a:latin typeface="Times New Roman" panose="02020603050405020304" pitchFamily="18" charset="0"/>
                <a:cs typeface="Times New Roman" panose="02020603050405020304" pitchFamily="18" charset="0"/>
              </a:rPr>
              <a:t>Xilinx ISE 12.1</a:t>
            </a:r>
            <a:endParaRPr lang="en-IN" sz="2000" dirty="0">
              <a:latin typeface="Times New Roman" panose="02020603050405020304" pitchFamily="18" charset="0"/>
              <a:cs typeface="Times New Roman" panose="02020603050405020304" pitchFamily="18" charset="0"/>
            </a:endParaRPr>
          </a:p>
        </p:txBody>
      </p:sp>
      <p:pic>
        <p:nvPicPr>
          <p:cNvPr id="4" name="table">
            <a:extLst>
              <a:ext uri="{FF2B5EF4-FFF2-40B4-BE49-F238E27FC236}">
                <a16:creationId xmlns:a16="http://schemas.microsoft.com/office/drawing/2014/main" id="{C9E9C823-6A36-5F77-5821-F5325F2D8587}"/>
              </a:ext>
            </a:extLst>
          </p:cNvPr>
          <p:cNvPicPr>
            <a:picLocks noChangeAspect="1"/>
          </p:cNvPicPr>
          <p:nvPr/>
        </p:nvPicPr>
        <p:blipFill>
          <a:blip r:embed="rId2"/>
          <a:stretch>
            <a:fillRect/>
          </a:stretch>
        </p:blipFill>
        <p:spPr>
          <a:xfrm>
            <a:off x="1320801" y="3020291"/>
            <a:ext cx="9393382" cy="3094852"/>
          </a:xfrm>
          <a:prstGeom prst="rect">
            <a:avLst/>
          </a:prstGeom>
        </p:spPr>
      </p:pic>
      <p:sp>
        <p:nvSpPr>
          <p:cNvPr id="5" name="Rectangle: Rounded Corners 4">
            <a:extLst>
              <a:ext uri="{FF2B5EF4-FFF2-40B4-BE49-F238E27FC236}">
                <a16:creationId xmlns:a16="http://schemas.microsoft.com/office/drawing/2014/main" id="{FBCC8B6F-A0CA-88B7-7D96-3EF751FE9B51}"/>
              </a:ext>
            </a:extLst>
          </p:cNvPr>
          <p:cNvSpPr/>
          <p:nvPr/>
        </p:nvSpPr>
        <p:spPr>
          <a:xfrm>
            <a:off x="461819" y="742857"/>
            <a:ext cx="8515927" cy="775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6">
            <a:extLst>
              <a:ext uri="{FF2B5EF4-FFF2-40B4-BE49-F238E27FC236}">
                <a16:creationId xmlns:a16="http://schemas.microsoft.com/office/drawing/2014/main" id="{4A57AC3C-CCC6-B032-CEAE-CA8E32576416}"/>
              </a:ext>
            </a:extLst>
          </p:cNvPr>
          <p:cNvSpPr txBox="1"/>
          <p:nvPr/>
        </p:nvSpPr>
        <p:spPr>
          <a:xfrm>
            <a:off x="549746" y="652664"/>
            <a:ext cx="9280358"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Result &amp; comparison table:</a:t>
            </a:r>
          </a:p>
        </p:txBody>
      </p:sp>
    </p:spTree>
    <p:extLst>
      <p:ext uri="{BB962C8B-B14F-4D97-AF65-F5344CB8AC3E}">
        <p14:creationId xmlns:p14="http://schemas.microsoft.com/office/powerpoint/2010/main" val="990302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00E17-63F0-8A13-D9E9-B7F225F1D47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753521D-6A11-A283-47BF-132A29F96D51}"/>
              </a:ext>
            </a:extLst>
          </p:cNvPr>
          <p:cNvSpPr txBox="1"/>
          <p:nvPr/>
        </p:nvSpPr>
        <p:spPr>
          <a:xfrm>
            <a:off x="737547" y="1350025"/>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446E40F-67D8-4D2A-8323-E1FFACFF4B0E}"/>
              </a:ext>
            </a:extLst>
          </p:cNvPr>
          <p:cNvSpPr/>
          <p:nvPr/>
        </p:nvSpPr>
        <p:spPr>
          <a:xfrm>
            <a:off x="844446" y="1179800"/>
            <a:ext cx="11063804" cy="535531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None/>
            </a:pPr>
            <a:r>
              <a:rPr lang="en-US" b="1" dirty="0">
                <a:latin typeface="Times New Roman" panose="02020603050405020304" pitchFamily="18" charset="0"/>
                <a:cs typeface="Times New Roman" panose="02020603050405020304" pitchFamily="18" charset="0"/>
              </a:rPr>
              <a:t>1. Trade-off Between Accuracy and Power Efficiency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the design offers configurable accuracy, </a:t>
            </a:r>
            <a:r>
              <a:rPr lang="en-US" b="1" dirty="0">
                <a:latin typeface="Times New Roman" panose="02020603050405020304" pitchFamily="18" charset="0"/>
                <a:cs typeface="Times New Roman" panose="02020603050405020304" pitchFamily="18" charset="0"/>
              </a:rPr>
              <a:t>higher accuracy settings may reduce energy savings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error recovery mechanism may introduce additional </a:t>
            </a:r>
            <a:r>
              <a:rPr lang="en-US" b="1" dirty="0">
                <a:latin typeface="Times New Roman" panose="02020603050405020304" pitchFamily="18" charset="0"/>
                <a:cs typeface="Times New Roman" panose="02020603050405020304" pitchFamily="18" charset="0"/>
              </a:rPr>
              <a:t>latency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power overhead</a:t>
            </a:r>
            <a:r>
              <a:rPr lang="en-US" dirty="0">
                <a:latin typeface="Times New Roman" panose="02020603050405020304" pitchFamily="18" charset="0"/>
                <a:cs typeface="Times New Roman" panose="02020603050405020304" pitchFamily="18" charset="0"/>
              </a:rPr>
              <a:t> in some cases.</a:t>
            </a:r>
          </a:p>
          <a:p>
            <a:pPr>
              <a:buNone/>
            </a:pPr>
            <a:r>
              <a:rPr lang="en-US" b="1" dirty="0">
                <a:latin typeface="Times New Roman" panose="02020603050405020304" pitchFamily="18" charset="0"/>
                <a:cs typeface="Times New Roman" panose="02020603050405020304" pitchFamily="18" charset="0"/>
              </a:rPr>
              <a:t>2. Hardware Complexity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dual sub-adder architecture adds </a:t>
            </a:r>
            <a:r>
              <a:rPr lang="en-US" b="1" dirty="0">
                <a:latin typeface="Times New Roman" panose="02020603050405020304" pitchFamily="18" charset="0"/>
                <a:cs typeface="Times New Roman" panose="02020603050405020304" pitchFamily="18" charset="0"/>
              </a:rPr>
              <a:t>design complexity</a:t>
            </a:r>
            <a:r>
              <a:rPr lang="en-US" dirty="0">
                <a:latin typeface="Times New Roman" panose="02020603050405020304" pitchFamily="18" charset="0"/>
                <a:cs typeface="Times New Roman" panose="02020603050405020304" pitchFamily="18" charset="0"/>
              </a:rPr>
              <a:t>, making implementation more challenging compared to conventional multipliers.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Increased </a:t>
            </a:r>
            <a:r>
              <a:rPr lang="en-US" b="1" dirty="0">
                <a:latin typeface="Times New Roman" panose="02020603050405020304" pitchFamily="18" charset="0"/>
                <a:cs typeface="Times New Roman" panose="02020603050405020304" pitchFamily="18" charset="0"/>
              </a:rPr>
              <a:t>circuit area</a:t>
            </a:r>
            <a:r>
              <a:rPr lang="en-US" dirty="0">
                <a:latin typeface="Times New Roman" panose="02020603050405020304" pitchFamily="18" charset="0"/>
                <a:cs typeface="Times New Roman" panose="02020603050405020304" pitchFamily="18" charset="0"/>
              </a:rPr>
              <a:t> may limit applicability in resource-constrained embedded systems.</a:t>
            </a:r>
          </a:p>
          <a:p>
            <a:pPr>
              <a:buNone/>
            </a:pPr>
            <a:r>
              <a:rPr lang="en-US" b="1" dirty="0">
                <a:latin typeface="Times New Roman" panose="02020603050405020304" pitchFamily="18" charset="0"/>
                <a:cs typeface="Times New Roman" panose="02020603050405020304" pitchFamily="18" charset="0"/>
              </a:rPr>
              <a:t>3. Performance in High-Speed Applications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design might not be as fast as </a:t>
            </a:r>
            <a:r>
              <a:rPr lang="en-US" b="1" dirty="0">
                <a:latin typeface="Times New Roman" panose="02020603050405020304" pitchFamily="18" charset="0"/>
                <a:cs typeface="Times New Roman" panose="02020603050405020304" pitchFamily="18" charset="0"/>
              </a:rPr>
              <a:t>fully parallel multipliers</a:t>
            </a:r>
            <a:r>
              <a:rPr lang="en-US" dirty="0">
                <a:latin typeface="Times New Roman" panose="02020603050405020304" pitchFamily="18" charset="0"/>
                <a:cs typeface="Times New Roman" panose="02020603050405020304" pitchFamily="18" charset="0"/>
              </a:rPr>
              <a:t>, making it less suitable for ultra-high-speed applications like high-frequency trading or advanced DSP applications.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a:t>
            </a:r>
            <a:r>
              <a:rPr lang="en-US" b="1" dirty="0">
                <a:latin typeface="Times New Roman" panose="02020603050405020304" pitchFamily="18" charset="0"/>
                <a:cs typeface="Times New Roman" panose="02020603050405020304" pitchFamily="18" charset="0"/>
              </a:rPr>
              <a:t>delay overhead</a:t>
            </a:r>
            <a:r>
              <a:rPr lang="en-US" dirty="0">
                <a:latin typeface="Times New Roman" panose="02020603050405020304" pitchFamily="18" charset="0"/>
                <a:cs typeface="Times New Roman" panose="02020603050405020304" pitchFamily="18" charset="0"/>
              </a:rPr>
              <a:t> may arise due to error recovery and accuracy reconfiguration.</a:t>
            </a:r>
          </a:p>
          <a:p>
            <a:pPr>
              <a:buNone/>
            </a:pPr>
            <a:r>
              <a:rPr lang="en-US" b="1" dirty="0">
                <a:latin typeface="Times New Roman" panose="02020603050405020304" pitchFamily="18" charset="0"/>
                <a:cs typeface="Times New Roman" panose="02020603050405020304" pitchFamily="18" charset="0"/>
              </a:rPr>
              <a:t>4. Scalability Issues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Scaling the design to </a:t>
            </a:r>
            <a:r>
              <a:rPr lang="en-US" b="1" dirty="0">
                <a:latin typeface="Times New Roman" panose="02020603050405020304" pitchFamily="18" charset="0"/>
                <a:cs typeface="Times New Roman" panose="02020603050405020304" pitchFamily="18" charset="0"/>
              </a:rPr>
              <a:t>very large bit-width operations</a:t>
            </a:r>
            <a:r>
              <a:rPr lang="en-US" dirty="0">
                <a:latin typeface="Times New Roman" panose="02020603050405020304" pitchFamily="18" charset="0"/>
                <a:cs typeface="Times New Roman" panose="02020603050405020304" pitchFamily="18" charset="0"/>
              </a:rPr>
              <a:t> (e.g., 64-bit or higher) may lead to increased </a:t>
            </a:r>
            <a:r>
              <a:rPr lang="en-US" b="1" dirty="0">
                <a:latin typeface="Times New Roman" panose="02020603050405020304" pitchFamily="18" charset="0"/>
                <a:cs typeface="Times New Roman" panose="02020603050405020304" pitchFamily="18" charset="0"/>
              </a:rPr>
              <a:t>propagation delays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power consumption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Effectiveness in massively parallel architectures (e.g., GPUs) is yet to be fully explored.</a:t>
            </a:r>
          </a:p>
          <a:p>
            <a:pPr>
              <a:buNone/>
            </a:pPr>
            <a:r>
              <a:rPr lang="en-US" b="1" dirty="0">
                <a:latin typeface="Times New Roman" panose="02020603050405020304" pitchFamily="18" charset="0"/>
                <a:cs typeface="Times New Roman" panose="02020603050405020304" pitchFamily="18" charset="0"/>
              </a:rPr>
              <a:t>5. Application-Specific Constraints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multiplier may not be suitable for </a:t>
            </a:r>
            <a:r>
              <a:rPr lang="en-US" b="1" dirty="0">
                <a:latin typeface="Times New Roman" panose="02020603050405020304" pitchFamily="18" charset="0"/>
                <a:cs typeface="Times New Roman" panose="02020603050405020304" pitchFamily="18" charset="0"/>
              </a:rPr>
              <a:t>mission-critical applications</a:t>
            </a:r>
            <a:r>
              <a:rPr lang="en-US" dirty="0">
                <a:latin typeface="Times New Roman" panose="02020603050405020304" pitchFamily="18" charset="0"/>
                <a:cs typeface="Times New Roman" panose="02020603050405020304" pitchFamily="18" charset="0"/>
              </a:rPr>
              <a:t> (e.g., aerospace, cryptography) that require </a:t>
            </a:r>
            <a:r>
              <a:rPr lang="en-US" b="1" dirty="0">
                <a:latin typeface="Times New Roman" panose="02020603050405020304" pitchFamily="18" charset="0"/>
                <a:cs typeface="Times New Roman" panose="02020603050405020304" pitchFamily="18" charset="0"/>
              </a:rPr>
              <a:t>100% accuracy at all times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applications may require </a:t>
            </a:r>
            <a:r>
              <a:rPr lang="en-US" b="1" dirty="0">
                <a:latin typeface="Times New Roman" panose="02020603050405020304" pitchFamily="18" charset="0"/>
                <a:cs typeface="Times New Roman" panose="02020603050405020304" pitchFamily="18" charset="0"/>
              </a:rPr>
              <a:t>fixed-precision arithmetic</a:t>
            </a:r>
            <a:r>
              <a:rPr lang="en-US" dirty="0">
                <a:latin typeface="Times New Roman" panose="02020603050405020304" pitchFamily="18" charset="0"/>
                <a:cs typeface="Times New Roman" panose="02020603050405020304" pitchFamily="18" charset="0"/>
              </a:rPr>
              <a:t>, reducing the benefit of accuracy configurability.</a:t>
            </a:r>
          </a:p>
        </p:txBody>
      </p:sp>
      <p:sp>
        <p:nvSpPr>
          <p:cNvPr id="5" name="Rectangle: Rounded Corners 4">
            <a:extLst>
              <a:ext uri="{FF2B5EF4-FFF2-40B4-BE49-F238E27FC236}">
                <a16:creationId xmlns:a16="http://schemas.microsoft.com/office/drawing/2014/main" id="{8AF308F6-55DC-E42C-D32E-B8BCD1CD2174}"/>
              </a:ext>
            </a:extLst>
          </p:cNvPr>
          <p:cNvSpPr/>
          <p:nvPr/>
        </p:nvSpPr>
        <p:spPr>
          <a:xfrm>
            <a:off x="424873" y="322888"/>
            <a:ext cx="3722254" cy="7485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6">
            <a:extLst>
              <a:ext uri="{FF2B5EF4-FFF2-40B4-BE49-F238E27FC236}">
                <a16:creationId xmlns:a16="http://schemas.microsoft.com/office/drawing/2014/main" id="{A20BE2FB-514A-6D43-3166-7CA57B031025}"/>
              </a:ext>
            </a:extLst>
          </p:cNvPr>
          <p:cNvSpPr txBox="1"/>
          <p:nvPr/>
        </p:nvSpPr>
        <p:spPr>
          <a:xfrm>
            <a:off x="407761" y="171358"/>
            <a:ext cx="3896384"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latin typeface="Times New Roman" panose="02020603050405020304" pitchFamily="18" charset="0"/>
                <a:cs typeface="Times New Roman" panose="02020603050405020304" pitchFamily="18" charset="0"/>
              </a:rPr>
              <a:t>Limitations:</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293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A4480-F9BE-1DF7-2A65-88B5B4931C64}"/>
            </a:ext>
          </a:extLst>
        </p:cNvPr>
        <p:cNvGrpSpPr/>
        <p:nvPr/>
      </p:nvGrpSpPr>
      <p:grpSpPr>
        <a:xfrm>
          <a:off x="0" y="0"/>
          <a:ext cx="0" cy="0"/>
          <a:chOff x="0" y="0"/>
          <a:chExt cx="0" cy="0"/>
        </a:xfrm>
      </p:grpSpPr>
      <p:sp>
        <p:nvSpPr>
          <p:cNvPr id="3" name="TextBox 8">
            <a:extLst>
              <a:ext uri="{FF2B5EF4-FFF2-40B4-BE49-F238E27FC236}">
                <a16:creationId xmlns:a16="http://schemas.microsoft.com/office/drawing/2014/main" id="{5B4E2D0D-1D66-36C5-ECA9-8993FB8C0F4F}"/>
              </a:ext>
            </a:extLst>
          </p:cNvPr>
          <p:cNvSpPr txBox="1"/>
          <p:nvPr/>
        </p:nvSpPr>
        <p:spPr>
          <a:xfrm>
            <a:off x="457199" y="1482187"/>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Low-Power IoT Devices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Enables efficient data processing in battery-powered IoT sensors and edge computing applications.</a:t>
            </a:r>
          </a:p>
        </p:txBody>
      </p:sp>
      <p:sp>
        <p:nvSpPr>
          <p:cNvPr id="4" name="TextBox 1">
            <a:extLst>
              <a:ext uri="{FF2B5EF4-FFF2-40B4-BE49-F238E27FC236}">
                <a16:creationId xmlns:a16="http://schemas.microsoft.com/office/drawing/2014/main" id="{8F9F15EB-5051-4BB2-81A4-5D60B0F077E5}"/>
              </a:ext>
            </a:extLst>
          </p:cNvPr>
          <p:cNvSpPr txBox="1"/>
          <p:nvPr/>
        </p:nvSpPr>
        <p:spPr>
          <a:xfrm>
            <a:off x="457199" y="3091703"/>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Neural Networks &amp; Deep Learning</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Optimizes multiplication operations in neural network training and inference for faster, energy-efficient computations.</a:t>
            </a:r>
          </a:p>
        </p:txBody>
      </p:sp>
      <p:sp>
        <p:nvSpPr>
          <p:cNvPr id="5" name="TextBox 2">
            <a:extLst>
              <a:ext uri="{FF2B5EF4-FFF2-40B4-BE49-F238E27FC236}">
                <a16:creationId xmlns:a16="http://schemas.microsoft.com/office/drawing/2014/main" id="{55B285E3-976D-C7F6-CA65-B1A883B628FC}"/>
              </a:ext>
            </a:extLst>
          </p:cNvPr>
          <p:cNvSpPr txBox="1"/>
          <p:nvPr/>
        </p:nvSpPr>
        <p:spPr>
          <a:xfrm>
            <a:off x="457199" y="3917351"/>
            <a:ext cx="11277602" cy="124649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Wireless Communication Systems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Improves efficiency in error-tolerant computations like modulation, demodulation, and encoding in 5G and other communication technologies.</a:t>
            </a:r>
          </a:p>
        </p:txBody>
      </p:sp>
      <p:sp>
        <p:nvSpPr>
          <p:cNvPr id="6" name="TextBox 3">
            <a:extLst>
              <a:ext uri="{FF2B5EF4-FFF2-40B4-BE49-F238E27FC236}">
                <a16:creationId xmlns:a16="http://schemas.microsoft.com/office/drawing/2014/main" id="{937F66F6-7FC6-077F-896F-5EA66764B3AE}"/>
              </a:ext>
            </a:extLst>
          </p:cNvPr>
          <p:cNvSpPr txBox="1"/>
          <p:nvPr/>
        </p:nvSpPr>
        <p:spPr>
          <a:xfrm>
            <a:off x="457199" y="5073923"/>
            <a:ext cx="11277602"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Image &amp; Video Processing</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Allows configurable accuracy for tasks like image filtering, compression, and enhancement, saving energy in multimedia applications.</a:t>
            </a:r>
          </a:p>
        </p:txBody>
      </p:sp>
      <p:sp>
        <p:nvSpPr>
          <p:cNvPr id="7" name="TextBox 4">
            <a:extLst>
              <a:ext uri="{FF2B5EF4-FFF2-40B4-BE49-F238E27FC236}">
                <a16:creationId xmlns:a16="http://schemas.microsoft.com/office/drawing/2014/main" id="{21F6FAFF-35A9-2CFA-FF46-2F0D96DB8ED3}"/>
              </a:ext>
            </a:extLst>
          </p:cNvPr>
          <p:cNvSpPr txBox="1"/>
          <p:nvPr/>
        </p:nvSpPr>
        <p:spPr>
          <a:xfrm>
            <a:off x="457199" y="2258090"/>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Autonomous Systems &amp; Robotics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Helps in efficient real-time processing for object detection, motion planning, and AI-driven decision-making.</a:t>
            </a:r>
          </a:p>
        </p:txBody>
      </p:sp>
      <p:sp>
        <p:nvSpPr>
          <p:cNvPr id="8" name="Rectangle: Rounded Corners 7">
            <a:extLst>
              <a:ext uri="{FF2B5EF4-FFF2-40B4-BE49-F238E27FC236}">
                <a16:creationId xmlns:a16="http://schemas.microsoft.com/office/drawing/2014/main" id="{4B81FE9A-BD69-42CF-A9BB-757893C2769F}"/>
              </a:ext>
            </a:extLst>
          </p:cNvPr>
          <p:cNvSpPr/>
          <p:nvPr/>
        </p:nvSpPr>
        <p:spPr>
          <a:xfrm>
            <a:off x="457199" y="460299"/>
            <a:ext cx="4160983" cy="7773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6">
            <a:extLst>
              <a:ext uri="{FF2B5EF4-FFF2-40B4-BE49-F238E27FC236}">
                <a16:creationId xmlns:a16="http://schemas.microsoft.com/office/drawing/2014/main" id="{824A6BFC-3528-D077-A038-1BD1A5D7A2AD}"/>
              </a:ext>
            </a:extLst>
          </p:cNvPr>
          <p:cNvSpPr txBox="1"/>
          <p:nvPr/>
        </p:nvSpPr>
        <p:spPr>
          <a:xfrm>
            <a:off x="457199" y="327488"/>
            <a:ext cx="4160983"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Applications:</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198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71107-CFDE-1CD5-6FB6-111B4E10BD81}"/>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5FB3091F-B335-FC60-76C2-060170BE962B}"/>
              </a:ext>
            </a:extLst>
          </p:cNvPr>
          <p:cNvSpPr txBox="1"/>
          <p:nvPr/>
        </p:nvSpPr>
        <p:spPr>
          <a:xfrm>
            <a:off x="732375" y="1567128"/>
            <a:ext cx="10859261" cy="470898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IN" sz="2000" dirty="0">
                <a:effectLst/>
                <a:latin typeface="Times New Roman" panose="02020603050405020304" pitchFamily="18" charset="0"/>
                <a:ea typeface="Aptos" panose="020B0004020202020204" pitchFamily="34" charset="0"/>
              </a:rPr>
              <a:t>In conclusion, this work presents an innovative design for an accuracy-configurable approximate multiplier aimed at enhancing power efficiency and performance in error-resilient applications. By introducing a novel dual sub-adder based approximate adder, the system effectively reduces latency and hardware complexity, making it well-suited for real-time, low-power applications such as image processing, signal processing, and machine learning. The proposed error recovery and reduction technique successfully mitigates the accuracy loss introduced by the approximation, enabling the multiplier to deliver reliable results even in scenarios where a high degree of precision is not </a:t>
            </a:r>
            <a:r>
              <a:rPr lang="en-IN" sz="2000" dirty="0" err="1">
                <a:effectLst/>
                <a:latin typeface="Times New Roman" panose="02020603050405020304" pitchFamily="18" charset="0"/>
                <a:ea typeface="Aptos" panose="020B0004020202020204" pitchFamily="34" charset="0"/>
              </a:rPr>
              <a:t>critical.The</a:t>
            </a:r>
            <a:r>
              <a:rPr lang="en-IN" sz="2000" dirty="0">
                <a:effectLst/>
                <a:latin typeface="Times New Roman" panose="02020603050405020304" pitchFamily="18" charset="0"/>
                <a:ea typeface="Aptos" panose="020B0004020202020204" pitchFamily="34" charset="0"/>
              </a:rPr>
              <a:t> system's adaptability is further enhanced by the inclusion of two multiplier variants, each optimized to balance accuracy and performance for different application requirements. Extensive evaluation using Xilinx 12.1 confirms that the proposed multiplier meets its design goals, achieving significant improvements in speed and power efficiency over traditional precise multipliers. Overall, this work contributes to the field of approximate computing by providing a practical, configurable solution for applications where power and speed are prioritized over exact precision. Future research may explore further refinements in error recovery and adaptive configuration to enhance the multiplier’s versatility in a wider range of computational contexts.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C886D1AB-236C-46BA-C744-255B8C7E666F}"/>
              </a:ext>
            </a:extLst>
          </p:cNvPr>
          <p:cNvSpPr/>
          <p:nvPr/>
        </p:nvSpPr>
        <p:spPr>
          <a:xfrm>
            <a:off x="283623" y="581891"/>
            <a:ext cx="3817322" cy="8312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6">
            <a:extLst>
              <a:ext uri="{FF2B5EF4-FFF2-40B4-BE49-F238E27FC236}">
                <a16:creationId xmlns:a16="http://schemas.microsoft.com/office/drawing/2014/main" id="{8585F770-9B91-9069-EA13-7249A79B64C6}"/>
              </a:ext>
            </a:extLst>
          </p:cNvPr>
          <p:cNvSpPr txBox="1"/>
          <p:nvPr/>
        </p:nvSpPr>
        <p:spPr>
          <a:xfrm>
            <a:off x="283623" y="489834"/>
            <a:ext cx="9280358"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188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A9CF7-622E-69F1-20B7-2AC26BE793F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705DF42A-D2F2-184A-D008-4CBCE5268592}"/>
              </a:ext>
            </a:extLst>
          </p:cNvPr>
          <p:cNvSpPr txBox="1"/>
          <p:nvPr/>
        </p:nvSpPr>
        <p:spPr>
          <a:xfrm>
            <a:off x="787793" y="1074749"/>
            <a:ext cx="11404207" cy="563231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None/>
            </a:pPr>
            <a:r>
              <a:rPr lang="en-US" sz="2000" b="1" dirty="0">
                <a:latin typeface="Times New Roman" panose="02020603050405020304" pitchFamily="18" charset="0"/>
                <a:cs typeface="Times New Roman" panose="02020603050405020304" pitchFamily="18" charset="0"/>
              </a:rPr>
              <a:t>1. Optimization for Emerging Technologies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Implementing the design on </a:t>
            </a:r>
            <a:r>
              <a:rPr lang="en-US" sz="2000" b="1" dirty="0">
                <a:latin typeface="Times New Roman" panose="02020603050405020304" pitchFamily="18" charset="0"/>
                <a:cs typeface="Times New Roman" panose="02020603050405020304" pitchFamily="18" charset="0"/>
              </a:rPr>
              <a:t>advanced process nodes</a:t>
            </a:r>
            <a:r>
              <a:rPr lang="en-US" sz="2000" dirty="0">
                <a:latin typeface="Times New Roman" panose="02020603050405020304" pitchFamily="18" charset="0"/>
                <a:cs typeface="Times New Roman" panose="02020603050405020304" pitchFamily="18" charset="0"/>
              </a:rPr>
              <a:t> (e.g., 5nm, 3nm) to further improve power efficiency.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Exploring </a:t>
            </a:r>
            <a:r>
              <a:rPr lang="en-US" sz="2000" b="1" dirty="0">
                <a:latin typeface="Times New Roman" panose="02020603050405020304" pitchFamily="18" charset="0"/>
                <a:cs typeface="Times New Roman" panose="02020603050405020304" pitchFamily="18" charset="0"/>
              </a:rPr>
              <a:t>low-power FPGA</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ASIC implementations</a:t>
            </a:r>
            <a:r>
              <a:rPr lang="en-US" sz="2000" dirty="0">
                <a:latin typeface="Times New Roman" panose="02020603050405020304" pitchFamily="18" charset="0"/>
                <a:cs typeface="Times New Roman" panose="02020603050405020304" pitchFamily="18" charset="0"/>
              </a:rPr>
              <a:t> for real-world applications.</a:t>
            </a:r>
          </a:p>
          <a:p>
            <a:pPr>
              <a:buNone/>
            </a:pPr>
            <a:r>
              <a:rPr lang="en-US" sz="2000" b="1" dirty="0">
                <a:latin typeface="Times New Roman" panose="02020603050405020304" pitchFamily="18" charset="0"/>
                <a:cs typeface="Times New Roman" panose="02020603050405020304" pitchFamily="18" charset="0"/>
              </a:rPr>
              <a:t>2. Integration with AI and Machine Learning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Enhancing the multiplier for </a:t>
            </a:r>
            <a:r>
              <a:rPr lang="en-US" sz="2000" b="1" dirty="0">
                <a:latin typeface="Times New Roman" panose="02020603050405020304" pitchFamily="18" charset="0"/>
                <a:cs typeface="Times New Roman" panose="02020603050405020304" pitchFamily="18" charset="0"/>
              </a:rPr>
              <a:t>deep learning accelerators</a:t>
            </a:r>
            <a:r>
              <a:rPr lang="en-US" sz="2000" dirty="0">
                <a:latin typeface="Times New Roman" panose="02020603050405020304" pitchFamily="18" charset="0"/>
                <a:cs typeface="Times New Roman" panose="02020603050405020304" pitchFamily="18" charset="0"/>
              </a:rPr>
              <a:t> where configurable accuracy can improve efficiency.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Utilizing it in </a:t>
            </a:r>
            <a:r>
              <a:rPr lang="en-US" sz="2000" b="1" dirty="0">
                <a:latin typeface="Times New Roman" panose="02020603050405020304" pitchFamily="18" charset="0"/>
                <a:cs typeface="Times New Roman" panose="02020603050405020304" pitchFamily="18" charset="0"/>
              </a:rPr>
              <a:t>edge AI devices</a:t>
            </a:r>
            <a:r>
              <a:rPr lang="en-US" sz="2000" dirty="0">
                <a:latin typeface="Times New Roman" panose="02020603050405020304" pitchFamily="18" charset="0"/>
                <a:cs typeface="Times New Roman" panose="02020603050405020304" pitchFamily="18" charset="0"/>
              </a:rPr>
              <a:t> to balance performance and power consumption dynamically.</a:t>
            </a:r>
          </a:p>
          <a:p>
            <a:pPr>
              <a:buNone/>
            </a:pPr>
            <a:r>
              <a:rPr lang="en-US" sz="2000" b="1" dirty="0">
                <a:latin typeface="Times New Roman" panose="02020603050405020304" pitchFamily="18" charset="0"/>
                <a:cs typeface="Times New Roman" panose="02020603050405020304" pitchFamily="18" charset="0"/>
              </a:rPr>
              <a:t>3. Application in High-Performance Computing (HPC)</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Adapting the design for </a:t>
            </a:r>
            <a:r>
              <a:rPr lang="en-US" sz="2000" b="1" dirty="0">
                <a:latin typeface="Times New Roman" panose="02020603050405020304" pitchFamily="18" charset="0"/>
                <a:cs typeface="Times New Roman" panose="02020603050405020304" pitchFamily="18" charset="0"/>
              </a:rPr>
              <a:t>parallel computing architectures</a:t>
            </a:r>
            <a:r>
              <a:rPr lang="en-US" sz="2000" dirty="0">
                <a:latin typeface="Times New Roman" panose="02020603050405020304" pitchFamily="18" charset="0"/>
                <a:cs typeface="Times New Roman" panose="02020603050405020304" pitchFamily="18" charset="0"/>
              </a:rPr>
              <a:t> to boost efficiency in scientific and cryptographic computations.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Integrating with </a:t>
            </a:r>
            <a:r>
              <a:rPr lang="en-US" sz="2000" b="1" dirty="0">
                <a:latin typeface="Times New Roman" panose="02020603050405020304" pitchFamily="18" charset="0"/>
                <a:cs typeface="Times New Roman" panose="02020603050405020304" pitchFamily="18" charset="0"/>
              </a:rPr>
              <a:t>quantum-inspired computing</a:t>
            </a:r>
            <a:r>
              <a:rPr lang="en-US" sz="2000" dirty="0">
                <a:latin typeface="Times New Roman" panose="02020603050405020304" pitchFamily="18" charset="0"/>
                <a:cs typeface="Times New Roman" panose="02020603050405020304" pitchFamily="18" charset="0"/>
              </a:rPr>
              <a:t> for hybrid precision calculations.</a:t>
            </a:r>
          </a:p>
          <a:p>
            <a:pPr>
              <a:buNone/>
            </a:pPr>
            <a:r>
              <a:rPr lang="en-US" sz="2000" b="1" dirty="0">
                <a:latin typeface="Times New Roman" panose="02020603050405020304" pitchFamily="18" charset="0"/>
                <a:cs typeface="Times New Roman" panose="02020603050405020304" pitchFamily="18" charset="0"/>
              </a:rPr>
              <a:t>4. Extension to Approximate Computing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Enhancing approximate computing techniques by </a:t>
            </a:r>
            <a:r>
              <a:rPr lang="en-US" sz="2000" b="1" dirty="0">
                <a:latin typeface="Times New Roman" panose="02020603050405020304" pitchFamily="18" charset="0"/>
                <a:cs typeface="Times New Roman" panose="02020603050405020304" pitchFamily="18" charset="0"/>
              </a:rPr>
              <a:t>introducing adaptive error recovery mechanisms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Applying the design in </a:t>
            </a:r>
            <a:r>
              <a:rPr lang="en-US" sz="2000" b="1" dirty="0">
                <a:latin typeface="Times New Roman" panose="02020603050405020304" pitchFamily="18" charset="0"/>
                <a:cs typeface="Times New Roman" panose="02020603050405020304" pitchFamily="18" charset="0"/>
              </a:rPr>
              <a:t>energy-aware IoT devices</a:t>
            </a:r>
            <a:r>
              <a:rPr lang="en-US" sz="2000" dirty="0">
                <a:latin typeface="Times New Roman" panose="02020603050405020304" pitchFamily="18" charset="0"/>
                <a:cs typeface="Times New Roman" panose="02020603050405020304" pitchFamily="18" charset="0"/>
              </a:rPr>
              <a:t> where lower power consumption is critical.</a:t>
            </a:r>
          </a:p>
          <a:p>
            <a:pPr>
              <a:buNone/>
            </a:pPr>
            <a:r>
              <a:rPr lang="en-US" sz="2000" b="1" dirty="0">
                <a:latin typeface="Times New Roman" panose="02020603050405020304" pitchFamily="18" charset="0"/>
                <a:cs typeface="Times New Roman" panose="02020603050405020304" pitchFamily="18" charset="0"/>
              </a:rPr>
              <a:t>5. Security and Reliability Improvements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Investigating </a:t>
            </a:r>
            <a:r>
              <a:rPr lang="en-US" sz="2000" b="1" dirty="0">
                <a:latin typeface="Times New Roman" panose="02020603050405020304" pitchFamily="18" charset="0"/>
                <a:cs typeface="Times New Roman" panose="02020603050405020304" pitchFamily="18" charset="0"/>
              </a:rPr>
              <a:t>fault-tolerant mechanisms</a:t>
            </a:r>
            <a:r>
              <a:rPr lang="en-US" sz="2000" dirty="0">
                <a:latin typeface="Times New Roman" panose="02020603050405020304" pitchFamily="18" charset="0"/>
                <a:cs typeface="Times New Roman" panose="02020603050405020304" pitchFamily="18" charset="0"/>
              </a:rPr>
              <a:t> to enhance reliability in safety-critical applications like aerospace and healthcare.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Exploring the use of </a:t>
            </a:r>
            <a:r>
              <a:rPr lang="en-US" sz="2000" b="1" dirty="0">
                <a:latin typeface="Times New Roman" panose="02020603050405020304" pitchFamily="18" charset="0"/>
                <a:cs typeface="Times New Roman" panose="02020603050405020304" pitchFamily="18" charset="0"/>
              </a:rPr>
              <a:t>hardware security techniques</a:t>
            </a:r>
            <a:r>
              <a:rPr lang="en-US" sz="2000" dirty="0">
                <a:latin typeface="Times New Roman" panose="02020603050405020304" pitchFamily="18" charset="0"/>
                <a:cs typeface="Times New Roman" panose="02020603050405020304" pitchFamily="18" charset="0"/>
              </a:rPr>
              <a:t> to prevent vulnerabilities in cryptographic applications.</a:t>
            </a:r>
          </a:p>
        </p:txBody>
      </p:sp>
      <p:sp>
        <p:nvSpPr>
          <p:cNvPr id="3" name="Rectangle: Rounded Corners 2">
            <a:extLst>
              <a:ext uri="{FF2B5EF4-FFF2-40B4-BE49-F238E27FC236}">
                <a16:creationId xmlns:a16="http://schemas.microsoft.com/office/drawing/2014/main" id="{25B4FF80-31C2-22F0-6BC2-CD3B0F98A456}"/>
              </a:ext>
            </a:extLst>
          </p:cNvPr>
          <p:cNvSpPr/>
          <p:nvPr/>
        </p:nvSpPr>
        <p:spPr>
          <a:xfrm>
            <a:off x="406400" y="286327"/>
            <a:ext cx="4239491" cy="7884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6">
            <a:extLst>
              <a:ext uri="{FF2B5EF4-FFF2-40B4-BE49-F238E27FC236}">
                <a16:creationId xmlns:a16="http://schemas.microsoft.com/office/drawing/2014/main" id="{E67A11F0-27C6-4868-FB3C-D2C9C40869A4}"/>
              </a:ext>
            </a:extLst>
          </p:cNvPr>
          <p:cNvSpPr txBox="1"/>
          <p:nvPr/>
        </p:nvSpPr>
        <p:spPr>
          <a:xfrm>
            <a:off x="357515" y="150940"/>
            <a:ext cx="9280358"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latin typeface="Times New Roman" panose="02020603050405020304" pitchFamily="18" charset="0"/>
                <a:cs typeface="Times New Roman" panose="02020603050405020304" pitchFamily="18" charset="0"/>
              </a:rPr>
              <a:t>Future Scope:</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37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70C7C-E0AF-809D-285A-56AC45C90C03}"/>
            </a:ext>
          </a:extLst>
        </p:cNvPr>
        <p:cNvGrpSpPr/>
        <p:nvPr/>
      </p:nvGrpSpPr>
      <p:grpSpPr>
        <a:xfrm>
          <a:off x="0" y="0"/>
          <a:ext cx="0" cy="0"/>
          <a:chOff x="0" y="0"/>
          <a:chExt cx="0" cy="0"/>
        </a:xfrm>
      </p:grpSpPr>
      <p:sp>
        <p:nvSpPr>
          <p:cNvPr id="3" name="TextBox 8">
            <a:extLst>
              <a:ext uri="{FF2B5EF4-FFF2-40B4-BE49-F238E27FC236}">
                <a16:creationId xmlns:a16="http://schemas.microsoft.com/office/drawing/2014/main" id="{DE142FFF-1CC6-4EAE-BEF7-A792A8A12ACF}"/>
              </a:ext>
            </a:extLst>
          </p:cNvPr>
          <p:cNvSpPr txBox="1"/>
          <p:nvPr/>
        </p:nvSpPr>
        <p:spPr>
          <a:xfrm>
            <a:off x="649509" y="1539503"/>
            <a:ext cx="10597417" cy="479342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15000"/>
              </a:lnSpc>
              <a:spcAft>
                <a:spcPts val="1000"/>
              </a:spcAft>
            </a:pPr>
            <a:r>
              <a:rPr lang="en-US" sz="20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With the growing demand for high-performance and energy-efficient computing, approximate computing has emerged as a promising solution for applications where exact computations are not always necessary. Traditional computing architectures focus on achieving high accuracy, but this often comes at the cost of increased power consumption, </a:t>
            </a:r>
            <a:r>
              <a:rPr lang="en-IN" sz="20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higher latency, and greater hardware complexity. In contrast, approximate computing introduces intentional errors in computation to</a:t>
            </a:r>
            <a:r>
              <a:rPr lang="en-US" sz="20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 </a:t>
            </a:r>
            <a:r>
              <a:rPr lang="en-IN" sz="2000" dirty="0">
                <a:solidFill>
                  <a:schemeClr val="tx1">
                    <a:lumMod val="95000"/>
                    <a:lumOff val="5000"/>
                  </a:schemeClr>
                </a:solidFill>
                <a:latin typeface="Times New Roman" panose="02020603050405020304" pitchFamily="18" charset="0"/>
                <a:ea typeface="MS Mincho" panose="02020609040205080304" pitchFamily="49" charset="-128"/>
                <a:cs typeface="Times New Roman" panose="02020603050405020304" pitchFamily="18" charset="0"/>
              </a:rPr>
              <a:t>improve power efficiency, performance, and area utilization, making it highly suitable for error-resilient applications such as image processing, deep learning, and multimedia processing.</a:t>
            </a:r>
          </a:p>
          <a:p>
            <a:pPr marL="0" algn="just" rtl="0" eaLnBrk="1" latinLnBrk="0" hangingPunct="1">
              <a:lnSpc>
                <a:spcPct val="115000"/>
              </a:lnSpc>
              <a:spcAft>
                <a:spcPts val="1000"/>
              </a:spcAft>
              <a:buNone/>
            </a:pPr>
            <a:r>
              <a:rPr lang="en-IN" sz="2000" kern="1200" dirty="0">
                <a:solidFill>
                  <a:srgbClr val="0D0D0D"/>
                </a:solidFill>
                <a:effectLst/>
                <a:latin typeface="Times New Roman" panose="02020603050405020304" pitchFamily="18" charset="0"/>
                <a:ea typeface="MS Mincho" panose="02020609040205080304" pitchFamily="49" charset="-128"/>
                <a:cs typeface="Times New Roman" panose="02020603050405020304" pitchFamily="18" charset="0"/>
              </a:rPr>
              <a:t>Multiplication is one of the most power-hungry arithmetic operations in modern processors and digital systems. As a result, designing approximate multipliers that balance computational accuracy with efficiency has become a key research focus in low-power VLSI design. Multiplication is a fundamental operation in various applications such as digital signal processing (DSP), machine learning, cryptography, and embedded systems. Multipliers can be broadly classified into exact and approximate multipliers:</a:t>
            </a:r>
            <a:endParaRPr lang="en-IN" sz="2000" dirty="0">
              <a:effectLst/>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D6478745-DD16-1A69-8A84-AAB75E19048C}"/>
              </a:ext>
            </a:extLst>
          </p:cNvPr>
          <p:cNvSpPr/>
          <p:nvPr/>
        </p:nvSpPr>
        <p:spPr>
          <a:xfrm>
            <a:off x="444694" y="405878"/>
            <a:ext cx="412730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08F3D693-B50E-214C-978C-D33D0E6263D3}"/>
              </a:ext>
            </a:extLst>
          </p:cNvPr>
          <p:cNvSpPr txBox="1"/>
          <p:nvPr/>
        </p:nvSpPr>
        <p:spPr>
          <a:xfrm>
            <a:off x="444694" y="405878"/>
            <a:ext cx="4201197"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Introduction:</a:t>
            </a:r>
            <a:endParaRPr lang="en-IN" sz="5400" b="1" dirty="0"/>
          </a:p>
        </p:txBody>
      </p:sp>
    </p:spTree>
    <p:extLst>
      <p:ext uri="{BB962C8B-B14F-4D97-AF65-F5344CB8AC3E}">
        <p14:creationId xmlns:p14="http://schemas.microsoft.com/office/powerpoint/2010/main" val="1379687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A5335-8518-CF9E-FBAC-123994ED5DC7}"/>
            </a:ext>
          </a:extLst>
        </p:cNvPr>
        <p:cNvGrpSpPr/>
        <p:nvPr/>
      </p:nvGrpSpPr>
      <p:grpSpPr>
        <a:xfrm>
          <a:off x="0" y="0"/>
          <a:ext cx="0" cy="0"/>
          <a:chOff x="0" y="0"/>
          <a:chExt cx="0" cy="0"/>
        </a:xfrm>
      </p:grpSpPr>
      <p:sp>
        <p:nvSpPr>
          <p:cNvPr id="3" name="TextBox 8">
            <a:extLst>
              <a:ext uri="{FF2B5EF4-FFF2-40B4-BE49-F238E27FC236}">
                <a16:creationId xmlns:a16="http://schemas.microsoft.com/office/drawing/2014/main" id="{257089A5-0C3C-A965-549F-A8B4C63CBF51}"/>
              </a:ext>
            </a:extLst>
          </p:cNvPr>
          <p:cNvSpPr txBox="1"/>
          <p:nvPr/>
        </p:nvSpPr>
        <p:spPr>
          <a:xfrm>
            <a:off x="457199" y="1597213"/>
            <a:ext cx="11277602"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 Kulkarni, P. Gupta, and M. D.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Ercegovac</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“Trading accuracy for power in a multiplier architecture,” </a:t>
            </a: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J. Low Power Electron.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vol. 7, no. 4,pp. 490–501, 2011.</a:t>
            </a:r>
          </a:p>
        </p:txBody>
      </p:sp>
      <p:sp>
        <p:nvSpPr>
          <p:cNvPr id="4" name="TextBox 1">
            <a:extLst>
              <a:ext uri="{FF2B5EF4-FFF2-40B4-BE49-F238E27FC236}">
                <a16:creationId xmlns:a16="http://schemas.microsoft.com/office/drawing/2014/main" id="{ACFCBD55-D6D3-0CBF-601A-3A0C6C384EBA}"/>
              </a:ext>
            </a:extLst>
          </p:cNvPr>
          <p:cNvSpPr txBox="1"/>
          <p:nvPr/>
        </p:nvSpPr>
        <p:spPr>
          <a:xfrm>
            <a:off x="457199" y="3333006"/>
            <a:ext cx="11277602"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 Liu, J. Han, and F. Lombardi, “A low-power, high-performance approximate multiplier with configurable partial error recovery,” in </a:t>
            </a: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Proc. Conf. Exhibit. (DATE)</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2014, pp. 1–4.</a:t>
            </a:r>
          </a:p>
        </p:txBody>
      </p:sp>
      <p:sp>
        <p:nvSpPr>
          <p:cNvPr id="5" name="TextBox 2">
            <a:extLst>
              <a:ext uri="{FF2B5EF4-FFF2-40B4-BE49-F238E27FC236}">
                <a16:creationId xmlns:a16="http://schemas.microsoft.com/office/drawing/2014/main" id="{6A1FD247-BE2C-F655-85C0-8DA2D4AE9682}"/>
              </a:ext>
            </a:extLst>
          </p:cNvPr>
          <p:cNvSpPr txBox="1"/>
          <p:nvPr/>
        </p:nvSpPr>
        <p:spPr>
          <a:xfrm>
            <a:off x="457199" y="4198481"/>
            <a:ext cx="11277602"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 Venkatesan, A. Agarwal, K. Roy, and A. Raghunathan, “MACACO: Modeling and analysis of circuits for approximate computing,” in </a:t>
            </a: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Proc. IEEE/ACM Int. Conf. </a:t>
            </a:r>
            <a:r>
              <a:rPr lang="en-US" sz="2000" i="1" dirty="0" err="1">
                <a:solidFill>
                  <a:schemeClr val="tx1">
                    <a:lumMod val="95000"/>
                    <a:lumOff val="5000"/>
                  </a:schemeClr>
                </a:solidFill>
                <a:latin typeface="Times New Roman" panose="02020603050405020304" pitchFamily="18" charset="0"/>
                <a:cs typeface="Times New Roman" panose="02020603050405020304" pitchFamily="18" charset="0"/>
              </a:rPr>
              <a:t>Comput</a:t>
            </a: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.-Aided Design (ICCAD)</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Oct. 2011, pp. 667–673.</a:t>
            </a:r>
          </a:p>
        </p:txBody>
      </p:sp>
      <p:sp>
        <p:nvSpPr>
          <p:cNvPr id="6" name="TextBox 3">
            <a:extLst>
              <a:ext uri="{FF2B5EF4-FFF2-40B4-BE49-F238E27FC236}">
                <a16:creationId xmlns:a16="http://schemas.microsoft.com/office/drawing/2014/main" id="{8968EF7D-51D4-9B6E-D3ED-5E8A2EAABF52}"/>
              </a:ext>
            </a:extLst>
          </p:cNvPr>
          <p:cNvSpPr txBox="1"/>
          <p:nvPr/>
        </p:nvSpPr>
        <p:spPr>
          <a:xfrm>
            <a:off x="457199" y="5371733"/>
            <a:ext cx="11277602"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J. Liang, J. Han, and F. Lombardi, “New metrics for the reliability of approximate and probabilistic adders,” </a:t>
            </a: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IEEE Trans. </a:t>
            </a:r>
            <a:r>
              <a:rPr lang="en-US" sz="2000" i="1" dirty="0" err="1">
                <a:solidFill>
                  <a:schemeClr val="tx1">
                    <a:lumMod val="95000"/>
                    <a:lumOff val="5000"/>
                  </a:schemeClr>
                </a:solidFill>
                <a:latin typeface="Times New Roman" panose="02020603050405020304" pitchFamily="18" charset="0"/>
                <a:cs typeface="Times New Roman" panose="02020603050405020304" pitchFamily="18" charset="0"/>
              </a:rPr>
              <a:t>Comput</a:t>
            </a: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vol. 63, no. 9, pp. 1760–1771, Sep. 2013</a:t>
            </a:r>
          </a:p>
        </p:txBody>
      </p:sp>
      <p:sp>
        <p:nvSpPr>
          <p:cNvPr id="7" name="TextBox 4">
            <a:extLst>
              <a:ext uri="{FF2B5EF4-FFF2-40B4-BE49-F238E27FC236}">
                <a16:creationId xmlns:a16="http://schemas.microsoft.com/office/drawing/2014/main" id="{172535EA-E38E-F790-910E-3C7BDCEBC312}"/>
              </a:ext>
            </a:extLst>
          </p:cNvPr>
          <p:cNvSpPr txBox="1"/>
          <p:nvPr/>
        </p:nvSpPr>
        <p:spPr>
          <a:xfrm>
            <a:off x="457199" y="2465109"/>
            <a:ext cx="11277602"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C.-H. Lin and C. Lin, “High accuracy approximate multiplier with error correction,” in </a:t>
            </a: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Proc. IEEE 31st Int. Conf. </a:t>
            </a:r>
            <a:r>
              <a:rPr lang="en-US" sz="2000" i="1" dirty="0" err="1">
                <a:solidFill>
                  <a:schemeClr val="tx1">
                    <a:lumMod val="95000"/>
                    <a:lumOff val="5000"/>
                  </a:schemeClr>
                </a:solidFill>
                <a:latin typeface="Times New Roman" panose="02020603050405020304" pitchFamily="18" charset="0"/>
                <a:cs typeface="Times New Roman" panose="02020603050405020304" pitchFamily="18" charset="0"/>
              </a:rPr>
              <a:t>Comput</a:t>
            </a: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 Design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Sep. 2013, pp. 33–38.</a:t>
            </a:r>
          </a:p>
        </p:txBody>
      </p:sp>
      <p:sp>
        <p:nvSpPr>
          <p:cNvPr id="8" name="Rectangle: Rounded Corners 7">
            <a:extLst>
              <a:ext uri="{FF2B5EF4-FFF2-40B4-BE49-F238E27FC236}">
                <a16:creationId xmlns:a16="http://schemas.microsoft.com/office/drawing/2014/main" id="{0BD70DC0-CB5D-223F-4ED4-D9AB20093158}"/>
              </a:ext>
            </a:extLst>
          </p:cNvPr>
          <p:cNvSpPr/>
          <p:nvPr/>
        </p:nvSpPr>
        <p:spPr>
          <a:xfrm>
            <a:off x="457199" y="263905"/>
            <a:ext cx="3329710" cy="923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6">
            <a:extLst>
              <a:ext uri="{FF2B5EF4-FFF2-40B4-BE49-F238E27FC236}">
                <a16:creationId xmlns:a16="http://schemas.microsoft.com/office/drawing/2014/main" id="{639F16D6-8C93-3F0A-35BF-82D04E4DB3C5}"/>
              </a:ext>
            </a:extLst>
          </p:cNvPr>
          <p:cNvSpPr txBox="1"/>
          <p:nvPr/>
        </p:nvSpPr>
        <p:spPr>
          <a:xfrm>
            <a:off x="457199" y="225480"/>
            <a:ext cx="376381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Reference:</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106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5CEF0-6E90-EB34-1882-9D10BF850BE5}"/>
            </a:ext>
          </a:extLst>
        </p:cNvPr>
        <p:cNvGrpSpPr/>
        <p:nvPr/>
      </p:nvGrpSpPr>
      <p:grpSpPr>
        <a:xfrm>
          <a:off x="0" y="0"/>
          <a:ext cx="0" cy="0"/>
          <a:chOff x="0" y="0"/>
          <a:chExt cx="0" cy="0"/>
        </a:xfrm>
      </p:grpSpPr>
      <p:sp>
        <p:nvSpPr>
          <p:cNvPr id="4" name="TextBox 1">
            <a:extLst>
              <a:ext uri="{FF2B5EF4-FFF2-40B4-BE49-F238E27FC236}">
                <a16:creationId xmlns:a16="http://schemas.microsoft.com/office/drawing/2014/main" id="{02EC25D5-66A9-B975-3A30-144567AEA561}"/>
              </a:ext>
            </a:extLst>
          </p:cNvPr>
          <p:cNvSpPr txBox="1"/>
          <p:nvPr/>
        </p:nvSpPr>
        <p:spPr>
          <a:xfrm>
            <a:off x="457196" y="2484864"/>
            <a:ext cx="11277602" cy="14305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lvl="0" indent="-285750" algn="just">
              <a:lnSpc>
                <a:spcPct val="150000"/>
              </a:lnSpc>
              <a:spcAft>
                <a:spcPts val="800"/>
              </a:spcAft>
              <a:buFont typeface="Arial" panose="020B0604020202020204" pitchFamily="34" charset="0"/>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M. Zhang, S. Nishizawa and S. Kimura, "Area Efficient Approximate 4–2 Compressor and Probability-Based Error Adjustment for Approximate Multiplier," in IEEE Transactions on Circuits and Systems II: Express Briefs, vol. 70, no. 5, pp. 1714-1718, May 2023,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doi</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10.1109/TCSII.2023.3257852.</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2">
            <a:extLst>
              <a:ext uri="{FF2B5EF4-FFF2-40B4-BE49-F238E27FC236}">
                <a16:creationId xmlns:a16="http://schemas.microsoft.com/office/drawing/2014/main" id="{6954E8C4-6010-5EE4-1AD4-CB8C2E979DA9}"/>
              </a:ext>
            </a:extLst>
          </p:cNvPr>
          <p:cNvSpPr txBox="1"/>
          <p:nvPr/>
        </p:nvSpPr>
        <p:spPr>
          <a:xfrm>
            <a:off x="457196" y="3795582"/>
            <a:ext cx="11277602" cy="14305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lvl="0" indent="-285750" algn="just">
              <a:lnSpc>
                <a:spcPct val="150000"/>
              </a:lnSpc>
              <a:spcAft>
                <a:spcPts val="800"/>
              </a:spcAft>
              <a:buFont typeface="Arial" panose="020B0604020202020204" pitchFamily="34" charset="0"/>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W. Liu, T. Zhang, E. McLarnon, M. O’Neill, P.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Montuschi</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and F. Lombardi, "Design and Analysis of Majority Logic-Based Approximate Adders and Multipliers," in IEEE Transactions on Emerging Topics in Computing, vol. 9, no. 3, pp. 1609-1624, 1 July-Sept. 2021,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doi</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10.1109/TETC.2019.2929100.</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3">
            <a:extLst>
              <a:ext uri="{FF2B5EF4-FFF2-40B4-BE49-F238E27FC236}">
                <a16:creationId xmlns:a16="http://schemas.microsoft.com/office/drawing/2014/main" id="{298D6F47-A6E2-0010-77BE-E4150D560A49}"/>
              </a:ext>
            </a:extLst>
          </p:cNvPr>
          <p:cNvSpPr txBox="1"/>
          <p:nvPr/>
        </p:nvSpPr>
        <p:spPr>
          <a:xfrm>
            <a:off x="457199" y="5131587"/>
            <a:ext cx="11277602" cy="14305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lvl="0" indent="-285750" algn="just">
              <a:lnSpc>
                <a:spcPct val="150000"/>
              </a:lnSpc>
              <a:spcAft>
                <a:spcPts val="800"/>
              </a:spcAft>
              <a:buFont typeface="Arial" panose="020B0604020202020204" pitchFamily="34" charset="0"/>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Z. Aizaz and K. Khare, "Area and Power Efficient Truncated Booth Multipliers Using Approximate Carry-Based Error Compensation," in IEEE Transactions on Circuits and Systems II: Express Briefs, vol. 69, no. 2, pp. 579-583, Feb. 2022,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doi</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10.1109/TCSII.2021.3094910.</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4">
            <a:extLst>
              <a:ext uri="{FF2B5EF4-FFF2-40B4-BE49-F238E27FC236}">
                <a16:creationId xmlns:a16="http://schemas.microsoft.com/office/drawing/2014/main" id="{C50391C2-4DB9-1B9B-560A-C3597AE9844E}"/>
              </a:ext>
            </a:extLst>
          </p:cNvPr>
          <p:cNvSpPr txBox="1"/>
          <p:nvPr/>
        </p:nvSpPr>
        <p:spPr>
          <a:xfrm>
            <a:off x="457196" y="1174145"/>
            <a:ext cx="11277602" cy="14305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lvl="0" indent="-285750" algn="just">
              <a:lnSpc>
                <a:spcPct val="150000"/>
              </a:lnSpc>
              <a:spcAft>
                <a:spcPts val="800"/>
              </a:spcAft>
              <a:buFont typeface="Arial" panose="020B0604020202020204" pitchFamily="34" charset="0"/>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H. Waris, C. Wang and W. Liu, "Hybrid Low Radix Encoding-Based Approximate Booth Multipliers," in IEEE Transactions on Circuits and Systems II: Express Briefs, vol. 67, no. 12, pp. 3367-3371, Dec. 2020,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doi</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10.1109/TCSII.2020.2975094.</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E26C28B-FE3E-A0D9-0788-D04F8C4AC3E1}"/>
              </a:ext>
            </a:extLst>
          </p:cNvPr>
          <p:cNvSpPr/>
          <p:nvPr/>
        </p:nvSpPr>
        <p:spPr>
          <a:xfrm>
            <a:off x="457196" y="250815"/>
            <a:ext cx="3329710" cy="923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6">
            <a:extLst>
              <a:ext uri="{FF2B5EF4-FFF2-40B4-BE49-F238E27FC236}">
                <a16:creationId xmlns:a16="http://schemas.microsoft.com/office/drawing/2014/main" id="{2A79491C-B496-FFF9-6ABC-CA253A538FF9}"/>
              </a:ext>
            </a:extLst>
          </p:cNvPr>
          <p:cNvSpPr txBox="1"/>
          <p:nvPr/>
        </p:nvSpPr>
        <p:spPr>
          <a:xfrm>
            <a:off x="457196" y="210099"/>
            <a:ext cx="3763819"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Reference:</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431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EF3DC-01A0-B95A-3F18-644369A1225F}"/>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1BA92091-8FF4-17B6-AC13-24F42B5BCB36}"/>
              </a:ext>
            </a:extLst>
          </p:cNvPr>
          <p:cNvSpPr txBox="1"/>
          <p:nvPr/>
        </p:nvSpPr>
        <p:spPr>
          <a:xfrm>
            <a:off x="283624" y="4900139"/>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4">
            <a:extLst>
              <a:ext uri="{FF2B5EF4-FFF2-40B4-BE49-F238E27FC236}">
                <a16:creationId xmlns:a16="http://schemas.microsoft.com/office/drawing/2014/main" id="{EE036606-D036-CE5A-1F6A-0B163CC5EEBA}"/>
              </a:ext>
            </a:extLst>
          </p:cNvPr>
          <p:cNvSpPr txBox="1"/>
          <p:nvPr/>
        </p:nvSpPr>
        <p:spPr>
          <a:xfrm>
            <a:off x="630775" y="1434641"/>
            <a:ext cx="11277602" cy="16312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Configurable accuracy multiplier working successfully.</a:t>
            </a:r>
          </a:p>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Error detection &amp; recovery mechanism implemented.</a:t>
            </a:r>
          </a:p>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Power consumption reduced compared to traditional multipliers.</a:t>
            </a:r>
          </a:p>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FPGA synthesis and timing constraints met.</a:t>
            </a:r>
          </a:p>
          <a:p>
            <a:pPr marL="457200" indent="-457200"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Simulation results verify correct functionality.</a:t>
            </a:r>
          </a:p>
        </p:txBody>
      </p:sp>
      <p:sp>
        <p:nvSpPr>
          <p:cNvPr id="5" name="TextBox 1">
            <a:extLst>
              <a:ext uri="{FF2B5EF4-FFF2-40B4-BE49-F238E27FC236}">
                <a16:creationId xmlns:a16="http://schemas.microsoft.com/office/drawing/2014/main" id="{16AEBB37-7265-4A99-0597-52EEA10CCA41}"/>
              </a:ext>
            </a:extLst>
          </p:cNvPr>
          <p:cNvSpPr txBox="1"/>
          <p:nvPr/>
        </p:nvSpPr>
        <p:spPr>
          <a:xfrm>
            <a:off x="630775" y="3176590"/>
            <a:ext cx="11277602" cy="317009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Example Calculation for Expected Output:</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Multiplication Example: 23 × 45</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Full-Accuracy Mode (16-bit multiplication)</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Exact Calculation: 23 × 45 = 1035</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Output: 1035 (Exact Result)</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Low-Accuracy Mode (8-bit approximation)</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Approximated Calculation: (Rounded to 20 × 40 = 800)</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Output: ~800 (Reduced accuracy but lower power consumption)</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Error Recovery Check If the error is detected (&gt;5% deviation), a correction step is 	applied.</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Adjusted Output: 1030 (After error correction)</a:t>
            </a:r>
          </a:p>
        </p:txBody>
      </p:sp>
      <p:sp>
        <p:nvSpPr>
          <p:cNvPr id="6" name="Rectangle: Rounded Corners 5">
            <a:extLst>
              <a:ext uri="{FF2B5EF4-FFF2-40B4-BE49-F238E27FC236}">
                <a16:creationId xmlns:a16="http://schemas.microsoft.com/office/drawing/2014/main" id="{F875B15E-D91B-32E6-1F18-17583D50C9FA}"/>
              </a:ext>
            </a:extLst>
          </p:cNvPr>
          <p:cNvSpPr/>
          <p:nvPr/>
        </p:nvSpPr>
        <p:spPr>
          <a:xfrm>
            <a:off x="283624" y="618836"/>
            <a:ext cx="5507576" cy="8158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3317223-3521-AE36-BC67-80D252F32EDD}"/>
              </a:ext>
            </a:extLst>
          </p:cNvPr>
          <p:cNvSpPr txBox="1"/>
          <p:nvPr/>
        </p:nvSpPr>
        <p:spPr>
          <a:xfrm>
            <a:off x="327890" y="520511"/>
            <a:ext cx="5507576"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Expected Output:</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132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F5BDE-4562-62E6-4D02-3FED8F5BC742}"/>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DF845E2E-192A-913A-B719-C98A3AEF6D34}"/>
              </a:ext>
            </a:extLst>
          </p:cNvPr>
          <p:cNvSpPr txBox="1"/>
          <p:nvPr/>
        </p:nvSpPr>
        <p:spPr>
          <a:xfrm>
            <a:off x="283624" y="4900139"/>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40ADA9B-0A15-D46A-ED15-733D51CEDBCC}"/>
              </a:ext>
            </a:extLst>
          </p:cNvPr>
          <p:cNvSpPr/>
          <p:nvPr/>
        </p:nvSpPr>
        <p:spPr>
          <a:xfrm>
            <a:off x="283624" y="618836"/>
            <a:ext cx="5507576" cy="8158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163A62B-144C-6DF7-9F8E-729B6517AEFE}"/>
              </a:ext>
            </a:extLst>
          </p:cNvPr>
          <p:cNvSpPr txBox="1"/>
          <p:nvPr/>
        </p:nvSpPr>
        <p:spPr>
          <a:xfrm>
            <a:off x="327890" y="520511"/>
            <a:ext cx="5507576"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Expected Output:</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1B590D1-7DA7-4DD3-D61F-84C03F1EC569}"/>
              </a:ext>
            </a:extLst>
          </p:cNvPr>
          <p:cNvGraphicFramePr>
            <a:graphicFrameLocks noGrp="1"/>
          </p:cNvGraphicFramePr>
          <p:nvPr>
            <p:extLst>
              <p:ext uri="{D42A27DB-BD31-4B8C-83A1-F6EECF244321}">
                <p14:modId xmlns:p14="http://schemas.microsoft.com/office/powerpoint/2010/main" val="680975460"/>
              </p:ext>
            </p:extLst>
          </p:nvPr>
        </p:nvGraphicFramePr>
        <p:xfrm>
          <a:off x="600364" y="4293069"/>
          <a:ext cx="9821862" cy="2011680"/>
        </p:xfrm>
        <a:graphic>
          <a:graphicData uri="http://schemas.openxmlformats.org/drawingml/2006/table">
            <a:tbl>
              <a:tblPr/>
              <a:tblGrid>
                <a:gridCol w="3273954">
                  <a:extLst>
                    <a:ext uri="{9D8B030D-6E8A-4147-A177-3AD203B41FA5}">
                      <a16:colId xmlns:a16="http://schemas.microsoft.com/office/drawing/2014/main" val="1359524964"/>
                    </a:ext>
                  </a:extLst>
                </a:gridCol>
                <a:gridCol w="3273954">
                  <a:extLst>
                    <a:ext uri="{9D8B030D-6E8A-4147-A177-3AD203B41FA5}">
                      <a16:colId xmlns:a16="http://schemas.microsoft.com/office/drawing/2014/main" val="308311415"/>
                    </a:ext>
                  </a:extLst>
                </a:gridCol>
                <a:gridCol w="3273954">
                  <a:extLst>
                    <a:ext uri="{9D8B030D-6E8A-4147-A177-3AD203B41FA5}">
                      <a16:colId xmlns:a16="http://schemas.microsoft.com/office/drawing/2014/main" val="2908141807"/>
                    </a:ext>
                  </a:extLst>
                </a:gridCol>
              </a:tblGrid>
              <a:tr h="0">
                <a:tc>
                  <a:txBody>
                    <a:bodyPr/>
                    <a:lstStyle/>
                    <a:p>
                      <a:r>
                        <a:rPr lang="en-IN">
                          <a:latin typeface="Times New Roman" panose="02020603050405020304" pitchFamily="18" charset="0"/>
                          <a:cs typeface="Times New Roman" panose="02020603050405020304" pitchFamily="18" charset="0"/>
                        </a:rPr>
                        <a:t>Accuracy Mode</a:t>
                      </a: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Expected Output</a:t>
                      </a: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Error Recovery</a:t>
                      </a:r>
                    </a:p>
                  </a:txBody>
                  <a:tcPr anchor="ctr">
                    <a:lnL>
                      <a:noFill/>
                    </a:lnL>
                    <a:lnR>
                      <a:noFill/>
                    </a:lnR>
                    <a:lnT>
                      <a:noFill/>
                    </a:lnT>
                    <a:lnB>
                      <a:noFill/>
                    </a:lnB>
                    <a:noFill/>
                  </a:tcPr>
                </a:tc>
                <a:extLst>
                  <a:ext uri="{0D108BD9-81ED-4DB2-BD59-A6C34878D82A}">
                    <a16:rowId xmlns:a16="http://schemas.microsoft.com/office/drawing/2014/main" val="3351942646"/>
                  </a:ext>
                </a:extLst>
              </a:tr>
              <a:tr h="0">
                <a:tc>
                  <a:txBody>
                    <a:bodyPr/>
                    <a:lstStyle/>
                    <a:p>
                      <a:r>
                        <a:rPr lang="en-IN" b="1" dirty="0">
                          <a:latin typeface="Times New Roman" panose="02020603050405020304" pitchFamily="18" charset="0"/>
                          <a:cs typeface="Times New Roman" panose="02020603050405020304" pitchFamily="18" charset="0"/>
                        </a:rPr>
                        <a:t>Full Accuracy</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dirty="0">
                          <a:latin typeface="Times New Roman" panose="02020603050405020304" pitchFamily="18" charset="0"/>
                          <a:cs typeface="Times New Roman" panose="02020603050405020304" pitchFamily="18" charset="0"/>
                        </a:rPr>
                        <a:t>Exact product (A × B)</a:t>
                      </a:r>
                    </a:p>
                  </a:txBody>
                  <a:tcPr anchor="ctr">
                    <a:lnL>
                      <a:noFill/>
                    </a:lnL>
                    <a:lnR>
                      <a:noFill/>
                    </a:lnR>
                    <a:lnT>
                      <a:noFill/>
                    </a:lnT>
                    <a:lnB>
                      <a:noFill/>
                    </a:lnB>
                    <a:noFill/>
                  </a:tcPr>
                </a:tc>
                <a:tc>
                  <a:txBody>
                    <a:bodyPr/>
                    <a:lstStyle/>
                    <a:p>
                      <a:r>
                        <a:rPr lang="en-IN" dirty="0">
                          <a:latin typeface="Times New Roman" panose="02020603050405020304" pitchFamily="18" charset="0"/>
                          <a:cs typeface="Times New Roman" panose="02020603050405020304" pitchFamily="18" charset="0"/>
                        </a:rPr>
                        <a:t>Not needed</a:t>
                      </a:r>
                    </a:p>
                  </a:txBody>
                  <a:tcPr anchor="ctr">
                    <a:lnL>
                      <a:noFill/>
                    </a:lnL>
                    <a:lnR>
                      <a:noFill/>
                    </a:lnR>
                    <a:lnT>
                      <a:noFill/>
                    </a:lnT>
                    <a:lnB>
                      <a:noFill/>
                    </a:lnB>
                    <a:noFill/>
                  </a:tcPr>
                </a:tc>
                <a:extLst>
                  <a:ext uri="{0D108BD9-81ED-4DB2-BD59-A6C34878D82A}">
                    <a16:rowId xmlns:a16="http://schemas.microsoft.com/office/drawing/2014/main" val="1295859066"/>
                  </a:ext>
                </a:extLst>
              </a:tr>
              <a:tr h="0">
                <a:tc>
                  <a:txBody>
                    <a:bodyPr/>
                    <a:lstStyle/>
                    <a:p>
                      <a:r>
                        <a:rPr lang="en-IN" b="1" dirty="0">
                          <a:latin typeface="Times New Roman" panose="02020603050405020304" pitchFamily="18" charset="0"/>
                          <a:cs typeface="Times New Roman" panose="02020603050405020304" pitchFamily="18" charset="0"/>
                        </a:rPr>
                        <a:t>Reduced Accuracy</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Approximate product (A × B ± small error)</a:t>
                      </a: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Applied if required</a:t>
                      </a:r>
                    </a:p>
                  </a:txBody>
                  <a:tcPr anchor="ctr">
                    <a:lnL>
                      <a:noFill/>
                    </a:lnL>
                    <a:lnR>
                      <a:noFill/>
                    </a:lnR>
                    <a:lnT>
                      <a:noFill/>
                    </a:lnT>
                    <a:lnB>
                      <a:noFill/>
                    </a:lnB>
                    <a:noFill/>
                  </a:tcPr>
                </a:tc>
                <a:extLst>
                  <a:ext uri="{0D108BD9-81ED-4DB2-BD59-A6C34878D82A}">
                    <a16:rowId xmlns:a16="http://schemas.microsoft.com/office/drawing/2014/main" val="448278676"/>
                  </a:ext>
                </a:extLst>
              </a:tr>
              <a:tr h="0">
                <a:tc>
                  <a:txBody>
                    <a:bodyPr/>
                    <a:lstStyle/>
                    <a:p>
                      <a:r>
                        <a:rPr lang="en-IN" b="1">
                          <a:latin typeface="Times New Roman" panose="02020603050405020304" pitchFamily="18" charset="0"/>
                          <a:cs typeface="Times New Roman" panose="02020603050405020304" pitchFamily="18" charset="0"/>
                        </a:rPr>
                        <a:t>Error Recovery Applied</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Corrected product (closer to A × B)</a:t>
                      </a:r>
                    </a:p>
                  </a:txBody>
                  <a:tcPr anchor="ctr">
                    <a:lnL>
                      <a:noFill/>
                    </a:lnL>
                    <a:lnR>
                      <a:noFill/>
                    </a:lnR>
                    <a:lnT>
                      <a:noFill/>
                    </a:lnT>
                    <a:lnB>
                      <a:noFill/>
                    </a:lnB>
                    <a:noFill/>
                  </a:tcPr>
                </a:tc>
                <a:tc>
                  <a:txBody>
                    <a:bodyPr/>
                    <a:lstStyle/>
                    <a:p>
                      <a:r>
                        <a:rPr lang="en-IN" dirty="0">
                          <a:latin typeface="Times New Roman" panose="02020603050405020304" pitchFamily="18" charset="0"/>
                          <a:cs typeface="Times New Roman" panose="02020603050405020304" pitchFamily="18" charset="0"/>
                        </a:rPr>
                        <a:t>Improves accuracy</a:t>
                      </a:r>
                    </a:p>
                  </a:txBody>
                  <a:tcPr anchor="ctr">
                    <a:lnL>
                      <a:noFill/>
                    </a:lnL>
                    <a:lnR>
                      <a:noFill/>
                    </a:lnR>
                    <a:lnT>
                      <a:noFill/>
                    </a:lnT>
                    <a:lnB>
                      <a:noFill/>
                    </a:lnB>
                    <a:noFill/>
                  </a:tcPr>
                </a:tc>
                <a:extLst>
                  <a:ext uri="{0D108BD9-81ED-4DB2-BD59-A6C34878D82A}">
                    <a16:rowId xmlns:a16="http://schemas.microsoft.com/office/drawing/2014/main" val="2260456689"/>
                  </a:ext>
                </a:extLst>
              </a:tr>
            </a:tbl>
          </a:graphicData>
        </a:graphic>
      </p:graphicFrame>
      <p:sp>
        <p:nvSpPr>
          <p:cNvPr id="10" name="Rectangle 3">
            <a:extLst>
              <a:ext uri="{FF2B5EF4-FFF2-40B4-BE49-F238E27FC236}">
                <a16:creationId xmlns:a16="http://schemas.microsoft.com/office/drawing/2014/main" id="{8BFE8EF4-5B88-DDDB-A21F-DA3EB1EC2A3A}"/>
              </a:ext>
            </a:extLst>
          </p:cNvPr>
          <p:cNvSpPr>
            <a:spLocks noChangeArrowheads="1"/>
          </p:cNvSpPr>
          <p:nvPr/>
        </p:nvSpPr>
        <p:spPr bwMode="auto">
          <a:xfrm>
            <a:off x="600364" y="1671979"/>
            <a:ext cx="9806211"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Full Accuracy Mode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Produces a result identical to a traditional multiplier.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Accuracy Mode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Produces an approximate result with lower power consumption.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output may have slight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reduced accuracy mode, depending on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tolerance level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inputs are:</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 13 (Binary: 1101) B = 7 (Binary: 0111)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Full Accuracy Mode 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91</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(Binary: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1011011</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Accuracy Mode 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Approximate value (e.g.,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89</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92</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depending on the error model).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228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5E838-E45B-6EF7-DC3F-5B38EE578D43}"/>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0C8D422-13CB-FE64-C8AF-86B3E79CD652}"/>
              </a:ext>
            </a:extLst>
          </p:cNvPr>
          <p:cNvSpPr txBox="1"/>
          <p:nvPr/>
        </p:nvSpPr>
        <p:spPr>
          <a:xfrm>
            <a:off x="283624" y="4900139"/>
            <a:ext cx="11277602"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0644DA56-E2E1-F9F4-E1BE-6E34C5C3ACA0}"/>
              </a:ext>
            </a:extLst>
          </p:cNvPr>
          <p:cNvSpPr/>
          <p:nvPr/>
        </p:nvSpPr>
        <p:spPr>
          <a:xfrm>
            <a:off x="283623" y="618836"/>
            <a:ext cx="9349903" cy="8158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D55095E-C1E9-5956-E1A4-80E7DEE8552D}"/>
              </a:ext>
            </a:extLst>
          </p:cNvPr>
          <p:cNvSpPr txBox="1"/>
          <p:nvPr/>
        </p:nvSpPr>
        <p:spPr>
          <a:xfrm>
            <a:off x="283623" y="511311"/>
            <a:ext cx="9821862"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Expected Output Wave forms:</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ECC793-7ED0-BE2B-EE0A-6D17B4182A7E}"/>
              </a:ext>
            </a:extLst>
          </p:cNvPr>
          <p:cNvPicPr>
            <a:picLocks noChangeAspect="1"/>
          </p:cNvPicPr>
          <p:nvPr/>
        </p:nvPicPr>
        <p:blipFill>
          <a:blip r:embed="rId2"/>
          <a:stretch>
            <a:fillRect/>
          </a:stretch>
        </p:blipFill>
        <p:spPr>
          <a:xfrm>
            <a:off x="336600" y="1554787"/>
            <a:ext cx="3442646" cy="2352059"/>
          </a:xfrm>
          <a:prstGeom prst="rect">
            <a:avLst/>
          </a:prstGeom>
        </p:spPr>
      </p:pic>
      <p:pic>
        <p:nvPicPr>
          <p:cNvPr id="9" name="Picture 8">
            <a:extLst>
              <a:ext uri="{FF2B5EF4-FFF2-40B4-BE49-F238E27FC236}">
                <a16:creationId xmlns:a16="http://schemas.microsoft.com/office/drawing/2014/main" id="{76280112-478A-0AC4-B35F-458B4CE2C171}"/>
              </a:ext>
            </a:extLst>
          </p:cNvPr>
          <p:cNvPicPr>
            <a:picLocks noChangeAspect="1"/>
          </p:cNvPicPr>
          <p:nvPr/>
        </p:nvPicPr>
        <p:blipFill>
          <a:blip r:embed="rId3"/>
          <a:stretch>
            <a:fillRect/>
          </a:stretch>
        </p:blipFill>
        <p:spPr>
          <a:xfrm>
            <a:off x="283623" y="4034042"/>
            <a:ext cx="3307869" cy="2312647"/>
          </a:xfrm>
          <a:prstGeom prst="rect">
            <a:avLst/>
          </a:prstGeom>
        </p:spPr>
      </p:pic>
      <p:pic>
        <p:nvPicPr>
          <p:cNvPr id="12" name="Picture 11">
            <a:extLst>
              <a:ext uri="{FF2B5EF4-FFF2-40B4-BE49-F238E27FC236}">
                <a16:creationId xmlns:a16="http://schemas.microsoft.com/office/drawing/2014/main" id="{F7E35D57-644C-CE6C-E9C6-1CB39CF406E3}"/>
              </a:ext>
            </a:extLst>
          </p:cNvPr>
          <p:cNvPicPr>
            <a:picLocks noChangeAspect="1"/>
          </p:cNvPicPr>
          <p:nvPr/>
        </p:nvPicPr>
        <p:blipFill>
          <a:blip r:embed="rId4"/>
          <a:stretch>
            <a:fillRect/>
          </a:stretch>
        </p:blipFill>
        <p:spPr>
          <a:xfrm>
            <a:off x="3903776" y="1645968"/>
            <a:ext cx="2315062" cy="2030105"/>
          </a:xfrm>
          <a:prstGeom prst="rect">
            <a:avLst/>
          </a:prstGeom>
        </p:spPr>
      </p:pic>
      <p:pic>
        <p:nvPicPr>
          <p:cNvPr id="14" name="Picture 13">
            <a:extLst>
              <a:ext uri="{FF2B5EF4-FFF2-40B4-BE49-F238E27FC236}">
                <a16:creationId xmlns:a16="http://schemas.microsoft.com/office/drawing/2014/main" id="{D78BE331-BA4C-D149-08EF-0AA8E20765A8}"/>
              </a:ext>
            </a:extLst>
          </p:cNvPr>
          <p:cNvPicPr>
            <a:picLocks noChangeAspect="1"/>
          </p:cNvPicPr>
          <p:nvPr/>
        </p:nvPicPr>
        <p:blipFill>
          <a:blip r:embed="rId5"/>
          <a:stretch>
            <a:fillRect/>
          </a:stretch>
        </p:blipFill>
        <p:spPr>
          <a:xfrm>
            <a:off x="6309943" y="1510973"/>
            <a:ext cx="5495322" cy="2300547"/>
          </a:xfrm>
          <a:prstGeom prst="rect">
            <a:avLst/>
          </a:prstGeom>
        </p:spPr>
      </p:pic>
      <p:pic>
        <p:nvPicPr>
          <p:cNvPr id="16" name="Picture 15">
            <a:extLst>
              <a:ext uri="{FF2B5EF4-FFF2-40B4-BE49-F238E27FC236}">
                <a16:creationId xmlns:a16="http://schemas.microsoft.com/office/drawing/2014/main" id="{8984289F-6B1B-1868-6079-200BD9AD0F11}"/>
              </a:ext>
            </a:extLst>
          </p:cNvPr>
          <p:cNvPicPr>
            <a:picLocks noChangeAspect="1"/>
          </p:cNvPicPr>
          <p:nvPr/>
        </p:nvPicPr>
        <p:blipFill>
          <a:blip r:embed="rId6"/>
          <a:stretch>
            <a:fillRect/>
          </a:stretch>
        </p:blipFill>
        <p:spPr>
          <a:xfrm>
            <a:off x="3726268" y="3811520"/>
            <a:ext cx="7957731" cy="2700458"/>
          </a:xfrm>
          <a:prstGeom prst="rect">
            <a:avLst/>
          </a:prstGeom>
        </p:spPr>
      </p:pic>
    </p:spTree>
    <p:extLst>
      <p:ext uri="{BB962C8B-B14F-4D97-AF65-F5344CB8AC3E}">
        <p14:creationId xmlns:p14="http://schemas.microsoft.com/office/powerpoint/2010/main" val="1792212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1666B-693B-92A0-3B61-326E39E913FD}"/>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F4CD0D-3FEE-AD20-4CAC-1827436BCC43}"/>
              </a:ext>
            </a:extLst>
          </p:cNvPr>
          <p:cNvSpPr/>
          <p:nvPr/>
        </p:nvSpPr>
        <p:spPr>
          <a:xfrm>
            <a:off x="1865745" y="2126673"/>
            <a:ext cx="8756072" cy="2604654"/>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5400" b="1" dirty="0">
                <a:solidFill>
                  <a:schemeClr val="bg1"/>
                </a:solidFill>
                <a:latin typeface="Times New Roman" panose="02020603050405020304" pitchFamily="18" charset="0"/>
                <a:cs typeface="Times New Roman" panose="02020603050405020304" pitchFamily="18" charset="0"/>
              </a:rPr>
              <a:t>THANK</a:t>
            </a:r>
            <a:r>
              <a:rPr lang="en-IN" sz="5400" dirty="0">
                <a:solidFill>
                  <a:schemeClr val="bg1"/>
                </a:solidFill>
                <a:latin typeface="Times New Roman" panose="02020603050405020304" pitchFamily="18" charset="0"/>
                <a:cs typeface="Times New Roman" panose="02020603050405020304" pitchFamily="18" charset="0"/>
              </a:rPr>
              <a:t>– </a:t>
            </a:r>
            <a:r>
              <a:rPr lang="en-IN" sz="5400" b="1" dirty="0">
                <a:solidFill>
                  <a:schemeClr val="bg1"/>
                </a:solidFill>
                <a:latin typeface="Times New Roman" panose="02020603050405020304" pitchFamily="18" charset="0"/>
                <a:cs typeface="Times New Roman" panose="02020603050405020304" pitchFamily="18" charset="0"/>
              </a:rPr>
              <a:t>YOU</a:t>
            </a:r>
            <a:endParaRPr lang="en-IN" sz="5400" dirty="0">
              <a:solidFill>
                <a:schemeClr val="bg1"/>
              </a:solidFill>
            </a:endParaRPr>
          </a:p>
        </p:txBody>
      </p:sp>
    </p:spTree>
    <p:extLst>
      <p:ext uri="{BB962C8B-B14F-4D97-AF65-F5344CB8AC3E}">
        <p14:creationId xmlns:p14="http://schemas.microsoft.com/office/powerpoint/2010/main" val="173240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407DE-4DD1-7D51-F54D-C2A4A60D5FFD}"/>
            </a:ext>
          </a:extLst>
        </p:cNvPr>
        <p:cNvGrpSpPr/>
        <p:nvPr/>
      </p:nvGrpSpPr>
      <p:grpSpPr>
        <a:xfrm>
          <a:off x="0" y="0"/>
          <a:ext cx="0" cy="0"/>
          <a:chOff x="0" y="0"/>
          <a:chExt cx="0" cy="0"/>
        </a:xfrm>
      </p:grpSpPr>
      <p:sp>
        <p:nvSpPr>
          <p:cNvPr id="3" name="TextBox 8">
            <a:extLst>
              <a:ext uri="{FF2B5EF4-FFF2-40B4-BE49-F238E27FC236}">
                <a16:creationId xmlns:a16="http://schemas.microsoft.com/office/drawing/2014/main" id="{5EC3F44E-2C60-92A0-ECC7-FBE42EBE59F6}"/>
              </a:ext>
            </a:extLst>
          </p:cNvPr>
          <p:cNvSpPr txBox="1"/>
          <p:nvPr/>
        </p:nvSpPr>
        <p:spPr>
          <a:xfrm>
            <a:off x="934354" y="1604595"/>
            <a:ext cx="10323291" cy="470898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b="1" kern="1200" dirty="0">
                <a:solidFill>
                  <a:srgbClr val="0D0D0D"/>
                </a:solidFill>
                <a:effectLst/>
                <a:latin typeface="Cambria" panose="02040503050406030204" pitchFamily="18" charset="0"/>
                <a:ea typeface="MS Mincho" panose="02020609040205080304" pitchFamily="49" charset="-128"/>
                <a:cs typeface="Times New Roman" panose="02020603050405020304" pitchFamily="18" charset="0"/>
              </a:rPr>
              <a:t>Exact Multipliers</a:t>
            </a:r>
            <a:r>
              <a:rPr lang="en-IN" sz="2000" kern="1200" dirty="0">
                <a:solidFill>
                  <a:srgbClr val="0D0D0D"/>
                </a:solidFill>
                <a:effectLst/>
                <a:latin typeface="Cambria" panose="02040503050406030204" pitchFamily="18" charset="0"/>
                <a:ea typeface="MS Mincho" panose="02020609040205080304" pitchFamily="49" charset="-128"/>
                <a:cs typeface="Times New Roman" panose="02020603050405020304" pitchFamily="18" charset="0"/>
              </a:rPr>
              <a:t>: These multipliers provide fully accurate results but suffer from high hardware complexity, power consumption, and delay.</a:t>
            </a:r>
            <a:endParaRPr lang="en-IN" sz="2000" dirty="0">
              <a:effectLst/>
            </a:endParaRPr>
          </a:p>
          <a:p>
            <a:endParaRPr lang="en-IN" sz="2000" b="1" kern="1200" dirty="0">
              <a:solidFill>
                <a:srgbClr val="0D0D0D"/>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IN" sz="2000" b="1" kern="1200" dirty="0">
                <a:solidFill>
                  <a:srgbClr val="0D0D0D"/>
                </a:solidFill>
                <a:effectLst/>
                <a:latin typeface="Cambria" panose="02040503050406030204" pitchFamily="18" charset="0"/>
                <a:ea typeface="MS Mincho" panose="02020609040205080304" pitchFamily="49" charset="-128"/>
                <a:cs typeface="Times New Roman" panose="02020603050405020304" pitchFamily="18" charset="0"/>
              </a:rPr>
              <a:t>Approximate Multipliers</a:t>
            </a:r>
            <a:r>
              <a:rPr lang="en-IN" sz="2000" kern="1200" dirty="0">
                <a:solidFill>
                  <a:srgbClr val="0D0D0D"/>
                </a:solidFill>
                <a:effectLst/>
                <a:latin typeface="Cambria" panose="02040503050406030204" pitchFamily="18" charset="0"/>
                <a:ea typeface="MS Mincho" panose="02020609040205080304" pitchFamily="49" charset="-128"/>
                <a:cs typeface="Times New Roman" panose="02020603050405020304" pitchFamily="18" charset="0"/>
              </a:rPr>
              <a:t>: These multipliers trade off a small amount of accuracy for significant improvements in speed, power efficiency, and area. They are particularly useful in applications</a:t>
            </a:r>
            <a:r>
              <a:rPr lang="en-US" sz="2000" kern="1200" dirty="0">
                <a:solidFill>
                  <a:srgbClr val="0D0D0D"/>
                </a:solidFill>
                <a:effectLst/>
                <a:latin typeface="Cambria" panose="02040503050406030204" pitchFamily="18" charset="0"/>
                <a:ea typeface="MS Mincho" panose="02020609040205080304" pitchFamily="49" charset="-128"/>
                <a:cs typeface="Times New Roman" panose="02020603050405020304" pitchFamily="18" charset="0"/>
              </a:rPr>
              <a:t>where minor errors do not significantly impact the overall system performance.</a:t>
            </a:r>
            <a:endParaRPr lang="en-US" sz="2000" kern="1200" dirty="0">
              <a:solidFill>
                <a:schemeClr val="tx1">
                  <a:lumMod val="95000"/>
                  <a:lumOff val="5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Approximate computing aligns well with low-power VLSI by simplifying arithmetic operations, reducing switching activity, and lowering overall energy dissipation . Existing approximate multipliers often suffer from severe accuracy degradation, making them unsuitable for applications requiring a balance between efficiency and precision. To address this, we propose a Generic Accuracy-Configurable Multiplier (GACM) based on a novel dual sub-adder architecture with error recovery mechanisms. The proposed design effectively reduces latency and power consumption while maintaining accuracy levels suitable for practical applications. In this work, we implement and evaluate the proposed multiplier using Xilinx 12.1 FPGA tools.</a:t>
            </a:r>
          </a:p>
        </p:txBody>
      </p:sp>
      <p:sp>
        <p:nvSpPr>
          <p:cNvPr id="7" name="Rectangle: Rounded Corners 6">
            <a:extLst>
              <a:ext uri="{FF2B5EF4-FFF2-40B4-BE49-F238E27FC236}">
                <a16:creationId xmlns:a16="http://schemas.microsoft.com/office/drawing/2014/main" id="{3E5AA2BA-32F5-94D3-E9C8-FB5201EFAF8F}"/>
              </a:ext>
            </a:extLst>
          </p:cNvPr>
          <p:cNvSpPr/>
          <p:nvPr/>
        </p:nvSpPr>
        <p:spPr>
          <a:xfrm>
            <a:off x="444694" y="405878"/>
            <a:ext cx="412730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6">
            <a:extLst>
              <a:ext uri="{FF2B5EF4-FFF2-40B4-BE49-F238E27FC236}">
                <a16:creationId xmlns:a16="http://schemas.microsoft.com/office/drawing/2014/main" id="{FA8CB9B2-DD2D-C243-04B6-D8756FD0D766}"/>
              </a:ext>
            </a:extLst>
          </p:cNvPr>
          <p:cNvSpPr txBox="1"/>
          <p:nvPr/>
        </p:nvSpPr>
        <p:spPr>
          <a:xfrm>
            <a:off x="444694" y="405878"/>
            <a:ext cx="4201197"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Introduction:</a:t>
            </a:r>
            <a:endParaRPr lang="en-IN" sz="5400" b="1" dirty="0"/>
          </a:p>
        </p:txBody>
      </p:sp>
    </p:spTree>
    <p:extLst>
      <p:ext uri="{BB962C8B-B14F-4D97-AF65-F5344CB8AC3E}">
        <p14:creationId xmlns:p14="http://schemas.microsoft.com/office/powerpoint/2010/main" val="47278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1FFEC-C1B1-38C9-09E9-71C8AC05B7F2}"/>
            </a:ext>
          </a:extLst>
        </p:cNvPr>
        <p:cNvGrpSpPr/>
        <p:nvPr/>
      </p:nvGrpSpPr>
      <p:grpSpPr>
        <a:xfrm>
          <a:off x="0" y="0"/>
          <a:ext cx="0" cy="0"/>
          <a:chOff x="0" y="0"/>
          <a:chExt cx="0" cy="0"/>
        </a:xfrm>
      </p:grpSpPr>
      <p:sp>
        <p:nvSpPr>
          <p:cNvPr id="3" name="TextBox 8">
            <a:extLst>
              <a:ext uri="{FF2B5EF4-FFF2-40B4-BE49-F238E27FC236}">
                <a16:creationId xmlns:a16="http://schemas.microsoft.com/office/drawing/2014/main" id="{99ADDBE3-51AB-DB2D-DEB9-AFDABFABEA7F}"/>
              </a:ext>
            </a:extLst>
          </p:cNvPr>
          <p:cNvSpPr txBox="1"/>
          <p:nvPr/>
        </p:nvSpPr>
        <p:spPr>
          <a:xfrm>
            <a:off x="457199" y="1599474"/>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Need for Energy-Efficient Computing</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Many applications (AI, image processing, IoT) require low-power operations with configurable accuracy.</a:t>
            </a:r>
          </a:p>
        </p:txBody>
      </p:sp>
      <p:sp>
        <p:nvSpPr>
          <p:cNvPr id="4" name="TextBox 1">
            <a:extLst>
              <a:ext uri="{FF2B5EF4-FFF2-40B4-BE49-F238E27FC236}">
                <a16:creationId xmlns:a16="http://schemas.microsoft.com/office/drawing/2014/main" id="{86AD385A-137D-2CC5-1676-AAEA88AF83DA}"/>
              </a:ext>
            </a:extLst>
          </p:cNvPr>
          <p:cNvSpPr txBox="1"/>
          <p:nvPr/>
        </p:nvSpPr>
        <p:spPr>
          <a:xfrm>
            <a:off x="457199" y="3276856"/>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Error Recovery for Reliable Computation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The system ensures that errors introduced by approximate calculations are corrected when needed.</a:t>
            </a:r>
          </a:p>
        </p:txBody>
      </p:sp>
      <p:sp>
        <p:nvSpPr>
          <p:cNvPr id="5" name="TextBox 2">
            <a:extLst>
              <a:ext uri="{FF2B5EF4-FFF2-40B4-BE49-F238E27FC236}">
                <a16:creationId xmlns:a16="http://schemas.microsoft.com/office/drawing/2014/main" id="{1783E35B-DD4E-6A9A-1360-1A64E5758A56}"/>
              </a:ext>
            </a:extLst>
          </p:cNvPr>
          <p:cNvSpPr txBox="1"/>
          <p:nvPr/>
        </p:nvSpPr>
        <p:spPr>
          <a:xfrm>
            <a:off x="457199" y="4138630"/>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Dual Sub-Adder Concept for Flexibility</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Using two sub-adders enables configurable precision and improved energy efficiency.</a:t>
            </a:r>
          </a:p>
        </p:txBody>
      </p:sp>
      <p:sp>
        <p:nvSpPr>
          <p:cNvPr id="6" name="TextBox 3">
            <a:extLst>
              <a:ext uri="{FF2B5EF4-FFF2-40B4-BE49-F238E27FC236}">
                <a16:creationId xmlns:a16="http://schemas.microsoft.com/office/drawing/2014/main" id="{69C18CC1-D26A-01DF-D9B0-0D2266E5B62E}"/>
              </a:ext>
            </a:extLst>
          </p:cNvPr>
          <p:cNvSpPr txBox="1"/>
          <p:nvPr/>
        </p:nvSpPr>
        <p:spPr>
          <a:xfrm>
            <a:off x="457199" y="5000404"/>
            <a:ext cx="11277602"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Bridging the Gap Between Speed and Accuracy</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Balancing computational speed, energy efficiency, and precision is crucial for modern computing applications.</a:t>
            </a:r>
          </a:p>
        </p:txBody>
      </p:sp>
      <p:sp>
        <p:nvSpPr>
          <p:cNvPr id="8" name="TextBox 4">
            <a:extLst>
              <a:ext uri="{FF2B5EF4-FFF2-40B4-BE49-F238E27FC236}">
                <a16:creationId xmlns:a16="http://schemas.microsoft.com/office/drawing/2014/main" id="{8DFAC410-F51C-AE61-9A1E-1242B1D7FA8F}"/>
              </a:ext>
            </a:extLst>
          </p:cNvPr>
          <p:cNvSpPr txBox="1"/>
          <p:nvPr/>
        </p:nvSpPr>
        <p:spPr>
          <a:xfrm>
            <a:off x="457199" y="2461248"/>
            <a:ext cx="11277602" cy="8617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Voltage Over Scaling (VOS) Challenges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 Reducing power by lowering voltage can introduce errors, necessitating an error recovery mechanism.</a:t>
            </a:r>
          </a:p>
        </p:txBody>
      </p:sp>
      <p:sp>
        <p:nvSpPr>
          <p:cNvPr id="7" name="Rectangle: Rounded Corners 6">
            <a:extLst>
              <a:ext uri="{FF2B5EF4-FFF2-40B4-BE49-F238E27FC236}">
                <a16:creationId xmlns:a16="http://schemas.microsoft.com/office/drawing/2014/main" id="{67CD31B8-1210-F830-187D-CC6C3344F702}"/>
              </a:ext>
            </a:extLst>
          </p:cNvPr>
          <p:cNvSpPr/>
          <p:nvPr/>
        </p:nvSpPr>
        <p:spPr>
          <a:xfrm>
            <a:off x="258618" y="291423"/>
            <a:ext cx="9550400" cy="923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6">
            <a:extLst>
              <a:ext uri="{FF2B5EF4-FFF2-40B4-BE49-F238E27FC236}">
                <a16:creationId xmlns:a16="http://schemas.microsoft.com/office/drawing/2014/main" id="{4AF06764-6169-69A7-76D0-1F6A595117C5}"/>
              </a:ext>
            </a:extLst>
          </p:cNvPr>
          <p:cNvSpPr txBox="1"/>
          <p:nvPr/>
        </p:nvSpPr>
        <p:spPr>
          <a:xfrm>
            <a:off x="258618" y="291423"/>
            <a:ext cx="10388236"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solidFill>
                  <a:schemeClr val="tx1">
                    <a:lumMod val="95000"/>
                    <a:lumOff val="5000"/>
                  </a:schemeClr>
                </a:solidFill>
                <a:latin typeface="Times New Roman" panose="02020603050405020304" pitchFamily="18" charset="0"/>
                <a:cs typeface="Times New Roman" panose="02020603050405020304" pitchFamily="18" charset="0"/>
              </a:rPr>
              <a:t>Motivation Behind The Project:</a:t>
            </a:r>
          </a:p>
        </p:txBody>
      </p:sp>
    </p:spTree>
    <p:extLst>
      <p:ext uri="{BB962C8B-B14F-4D97-AF65-F5344CB8AC3E}">
        <p14:creationId xmlns:p14="http://schemas.microsoft.com/office/powerpoint/2010/main" val="65590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1F060-86F6-A750-FF24-374FAE25DB69}"/>
            </a:ext>
          </a:extLst>
        </p:cNvPr>
        <p:cNvGrpSpPr/>
        <p:nvPr/>
      </p:nvGrpSpPr>
      <p:grpSpPr>
        <a:xfrm>
          <a:off x="0" y="0"/>
          <a:ext cx="0" cy="0"/>
          <a:chOff x="0" y="0"/>
          <a:chExt cx="0" cy="0"/>
        </a:xfrm>
      </p:grpSpPr>
      <p:pic>
        <p:nvPicPr>
          <p:cNvPr id="5" name="table">
            <a:extLst>
              <a:ext uri="{FF2B5EF4-FFF2-40B4-BE49-F238E27FC236}">
                <a16:creationId xmlns:a16="http://schemas.microsoft.com/office/drawing/2014/main" id="{0DD4CAC6-BDEE-A90F-0215-00B37F4BB7D2}"/>
              </a:ext>
            </a:extLst>
          </p:cNvPr>
          <p:cNvPicPr>
            <a:picLocks noChangeAspect="1"/>
          </p:cNvPicPr>
          <p:nvPr/>
        </p:nvPicPr>
        <p:blipFill>
          <a:blip r:embed="rId2"/>
          <a:stretch>
            <a:fillRect/>
          </a:stretch>
        </p:blipFill>
        <p:spPr>
          <a:xfrm>
            <a:off x="923638" y="1301126"/>
            <a:ext cx="10446206" cy="5090438"/>
          </a:xfrm>
          <a:prstGeom prst="rect">
            <a:avLst/>
          </a:prstGeom>
        </p:spPr>
      </p:pic>
      <p:sp>
        <p:nvSpPr>
          <p:cNvPr id="3" name="Rectangle: Rounded Corners 2">
            <a:extLst>
              <a:ext uri="{FF2B5EF4-FFF2-40B4-BE49-F238E27FC236}">
                <a16:creationId xmlns:a16="http://schemas.microsoft.com/office/drawing/2014/main" id="{9122D58A-BBCC-C06B-3593-BDD929697334}"/>
              </a:ext>
            </a:extLst>
          </p:cNvPr>
          <p:cNvSpPr/>
          <p:nvPr/>
        </p:nvSpPr>
        <p:spPr>
          <a:xfrm>
            <a:off x="530605" y="360218"/>
            <a:ext cx="5648522" cy="763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6">
            <a:extLst>
              <a:ext uri="{FF2B5EF4-FFF2-40B4-BE49-F238E27FC236}">
                <a16:creationId xmlns:a16="http://schemas.microsoft.com/office/drawing/2014/main" id="{F6395020-5675-FC8E-FAB0-B77703F3AF1B}"/>
              </a:ext>
            </a:extLst>
          </p:cNvPr>
          <p:cNvSpPr txBox="1"/>
          <p:nvPr/>
        </p:nvSpPr>
        <p:spPr>
          <a:xfrm>
            <a:off x="530605" y="200708"/>
            <a:ext cx="5824013"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686463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5F466-080D-F896-D4EB-92C896D18C3C}"/>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87EEC2F-A53C-5FA7-CEBF-AFA3E9E96B23}"/>
              </a:ext>
            </a:extLst>
          </p:cNvPr>
          <p:cNvSpPr/>
          <p:nvPr/>
        </p:nvSpPr>
        <p:spPr>
          <a:xfrm>
            <a:off x="530605" y="360218"/>
            <a:ext cx="5648522" cy="763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6">
            <a:extLst>
              <a:ext uri="{FF2B5EF4-FFF2-40B4-BE49-F238E27FC236}">
                <a16:creationId xmlns:a16="http://schemas.microsoft.com/office/drawing/2014/main" id="{58F9365F-0F64-3860-8E84-90892E7F247C}"/>
              </a:ext>
            </a:extLst>
          </p:cNvPr>
          <p:cNvSpPr txBox="1"/>
          <p:nvPr/>
        </p:nvSpPr>
        <p:spPr>
          <a:xfrm>
            <a:off x="530605" y="200708"/>
            <a:ext cx="5824013"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Literature Survey:</a:t>
            </a:r>
          </a:p>
        </p:txBody>
      </p:sp>
      <p:pic>
        <p:nvPicPr>
          <p:cNvPr id="2" name="table">
            <a:extLst>
              <a:ext uri="{FF2B5EF4-FFF2-40B4-BE49-F238E27FC236}">
                <a16:creationId xmlns:a16="http://schemas.microsoft.com/office/drawing/2014/main" id="{D4FE4D0E-5E9A-9DBA-0751-AF76598F6138}"/>
              </a:ext>
            </a:extLst>
          </p:cNvPr>
          <p:cNvPicPr>
            <a:picLocks noChangeAspect="1"/>
          </p:cNvPicPr>
          <p:nvPr/>
        </p:nvPicPr>
        <p:blipFill>
          <a:blip r:embed="rId2"/>
          <a:stretch>
            <a:fillRect/>
          </a:stretch>
        </p:blipFill>
        <p:spPr>
          <a:xfrm>
            <a:off x="942106" y="1272299"/>
            <a:ext cx="10237902" cy="5225483"/>
          </a:xfrm>
          <a:prstGeom prst="rect">
            <a:avLst/>
          </a:prstGeom>
        </p:spPr>
      </p:pic>
    </p:spTree>
    <p:extLst>
      <p:ext uri="{BB962C8B-B14F-4D97-AF65-F5344CB8AC3E}">
        <p14:creationId xmlns:p14="http://schemas.microsoft.com/office/powerpoint/2010/main" val="14064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9DEEC-0104-836B-DE8B-6A590CB3C43E}"/>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9D17DF1-3BC0-72F9-388F-43C387C805A6}"/>
              </a:ext>
            </a:extLst>
          </p:cNvPr>
          <p:cNvSpPr/>
          <p:nvPr/>
        </p:nvSpPr>
        <p:spPr>
          <a:xfrm>
            <a:off x="530605" y="360218"/>
            <a:ext cx="5648522" cy="763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6">
            <a:extLst>
              <a:ext uri="{FF2B5EF4-FFF2-40B4-BE49-F238E27FC236}">
                <a16:creationId xmlns:a16="http://schemas.microsoft.com/office/drawing/2014/main" id="{73DCEF1B-AF37-AE4A-1FDE-815F6BE4DF4E}"/>
              </a:ext>
            </a:extLst>
          </p:cNvPr>
          <p:cNvSpPr txBox="1"/>
          <p:nvPr/>
        </p:nvSpPr>
        <p:spPr>
          <a:xfrm>
            <a:off x="530605" y="200708"/>
            <a:ext cx="5824013"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5400" b="1" dirty="0">
                <a:latin typeface="Times New Roman" panose="02020603050405020304" pitchFamily="18" charset="0"/>
                <a:cs typeface="Times New Roman" panose="02020603050405020304" pitchFamily="18" charset="0"/>
              </a:rPr>
              <a:t>Literature Survey:</a:t>
            </a:r>
          </a:p>
        </p:txBody>
      </p:sp>
      <p:pic>
        <p:nvPicPr>
          <p:cNvPr id="6" name="table">
            <a:extLst>
              <a:ext uri="{FF2B5EF4-FFF2-40B4-BE49-F238E27FC236}">
                <a16:creationId xmlns:a16="http://schemas.microsoft.com/office/drawing/2014/main" id="{1203FAAB-73FE-B638-2633-B98C805CB6A8}"/>
              </a:ext>
            </a:extLst>
          </p:cNvPr>
          <p:cNvPicPr>
            <a:picLocks noChangeAspect="1"/>
          </p:cNvPicPr>
          <p:nvPr/>
        </p:nvPicPr>
        <p:blipFill>
          <a:blip r:embed="rId2"/>
          <a:stretch>
            <a:fillRect/>
          </a:stretch>
        </p:blipFill>
        <p:spPr>
          <a:xfrm>
            <a:off x="951345" y="1283548"/>
            <a:ext cx="10455564" cy="5163679"/>
          </a:xfrm>
          <a:prstGeom prst="rect">
            <a:avLst/>
          </a:prstGeom>
        </p:spPr>
      </p:pic>
    </p:spTree>
    <p:extLst>
      <p:ext uri="{BB962C8B-B14F-4D97-AF65-F5344CB8AC3E}">
        <p14:creationId xmlns:p14="http://schemas.microsoft.com/office/powerpoint/2010/main" val="3078737409"/>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1D8D6-8849-400B-8BC9-21D401C7DD06}">
  <ds:schemaRefs>
    <ds:schemaRef ds:uri="http://purl.org/dc/terms/"/>
    <ds:schemaRef ds:uri="http://schemas.microsoft.com/office/2006/metadata/properties"/>
    <ds:schemaRef ds:uri="230e9df3-be65-4c73-a93b-d1236ebd677e"/>
    <ds:schemaRef ds:uri="http://purl.org/dc/elements/1.1/"/>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www.w3.org/XML/1998/namespace"/>
    <ds:schemaRef ds:uri="16c05727-aa75-4e4a-9b5f-8a80a1165891"/>
    <ds:schemaRef ds:uri="71af3243-3dd4-4a8d-8c0d-dd76da1f02a5"/>
    <ds:schemaRef ds:uri="http://schemas.microsoft.com/sharepoint/v3"/>
  </ds:schemaRefs>
</ds:datastoreItem>
</file>

<file path=customXml/itemProps2.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{9EDE7B67-C491-4F54-8801-5526560D68DB}tf67061901_win32</Template>
  <TotalTime>236</TotalTime>
  <Words>3704</Words>
  <Application>Microsoft Office PowerPoint</Application>
  <PresentationFormat>Widescreen</PresentationFormat>
  <Paragraphs>243</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MS Mincho</vt:lpstr>
      <vt:lpstr>Aptos</vt:lpstr>
      <vt:lpstr>Arial</vt:lpstr>
      <vt:lpstr>Calibri</vt:lpstr>
      <vt:lpstr>Cambria</vt:lpstr>
      <vt:lpstr>Courier New</vt:lpstr>
      <vt:lpstr>Daytona Condensed Light</vt:lpstr>
      <vt:lpstr>Posterama</vt:lpstr>
      <vt:lpstr>Tahoma</vt:lpstr>
      <vt:lpstr>Times New Roman</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KARTHIK REDDY;m.jahnavi</dc:creator>
  <cp:lastModifiedBy>Jahnavi Matavalam</cp:lastModifiedBy>
  <cp:revision>8</cp:revision>
  <dcterms:created xsi:type="dcterms:W3CDTF">2025-03-20T06:27:45Z</dcterms:created>
  <dcterms:modified xsi:type="dcterms:W3CDTF">2025-03-23T15:16:35Z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