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BE5E-20A8-4A12-A1A7-9F0AFE0863B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2C51-D803-403F-94D8-F705FDE5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13,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13,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6C4-137C-15C8-B650-76115B105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CodeBasics Resume Project Challenge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98A8-E476-7F5E-F6C1-48D9B1A7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Providing Insights to Management in Consumer Goods Domain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Developed By:  Aryan Pokhriyal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A4723-207B-0F6B-2322-DF77B844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2054">
            <a:off x="1310640" y="4285753"/>
            <a:ext cx="1451113" cy="14511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369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#3</a:t>
            </a:r>
            <a:br>
              <a:rPr lang="en-US" dirty="0"/>
            </a:br>
            <a:r>
              <a:rPr lang="en-US" sz="2400" dirty="0"/>
              <a:t>Provide a report with all the unique product counts for each segment and sort them in descending order of the product counts.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D2F5A5-4869-A88A-246E-6BC697B9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03" y="2623931"/>
            <a:ext cx="5542593" cy="3285799"/>
          </a:xfrm>
        </p:spPr>
      </p:pic>
    </p:spTree>
    <p:extLst>
      <p:ext uri="{BB962C8B-B14F-4D97-AF65-F5344CB8AC3E}">
        <p14:creationId xmlns:p14="http://schemas.microsoft.com/office/powerpoint/2010/main" val="213511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181798" y="3260033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6EEC-F892-509F-E54B-8373672D6DD3}"/>
              </a:ext>
            </a:extLst>
          </p:cNvPr>
          <p:cNvSpPr txBox="1"/>
          <p:nvPr/>
        </p:nvSpPr>
        <p:spPr>
          <a:xfrm>
            <a:off x="7381721" y="4417302"/>
            <a:ext cx="243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Visualization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2D3C6-3817-B583-C680-522ABA594C55}"/>
              </a:ext>
            </a:extLst>
          </p:cNvPr>
          <p:cNvSpPr txBox="1"/>
          <p:nvPr/>
        </p:nvSpPr>
        <p:spPr>
          <a:xfrm>
            <a:off x="487610" y="4316568"/>
            <a:ext cx="432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Segment with most product count in 2 yrs: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Notebooks</a:t>
            </a:r>
            <a:r>
              <a:rPr lang="en-US" sz="1600" dirty="0">
                <a:latin typeface="+mj-lt"/>
              </a:rPr>
              <a:t> (129)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3D296-F927-A826-45A1-288C47C9B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1" y="793319"/>
            <a:ext cx="3376201" cy="23352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3357E-4FB7-BB6C-01AD-0FC2EA171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64" y="793319"/>
            <a:ext cx="6161827" cy="34667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998B09-ED7E-1D75-486D-7D41AEA00F75}"/>
              </a:ext>
            </a:extLst>
          </p:cNvPr>
          <p:cNvSpPr txBox="1"/>
          <p:nvPr/>
        </p:nvSpPr>
        <p:spPr>
          <a:xfrm>
            <a:off x="503236" y="5032851"/>
            <a:ext cx="430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Segment with least product count in 2 yrs: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Networking</a:t>
            </a:r>
            <a:r>
              <a:rPr lang="en-US" sz="1600" dirty="0">
                <a:latin typeface="+mj-lt"/>
              </a:rPr>
              <a:t> (9)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D9662-02AE-A1D0-EC20-4616205EFD35}"/>
              </a:ext>
            </a:extLst>
          </p:cNvPr>
          <p:cNvSpPr txBox="1"/>
          <p:nvPr/>
        </p:nvSpPr>
        <p:spPr>
          <a:xfrm>
            <a:off x="487610" y="5796998"/>
            <a:ext cx="431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Segments with the least product count: 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Desktop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Storage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Networking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3D9E1-B367-CD20-F10E-3A2F50FC5BBB}"/>
              </a:ext>
            </a:extLst>
          </p:cNvPr>
          <p:cNvSpPr txBox="1"/>
          <p:nvPr/>
        </p:nvSpPr>
        <p:spPr>
          <a:xfrm>
            <a:off x="5518363" y="5541461"/>
            <a:ext cx="616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Notebooks, Accessories and Peripherals contribute to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83%</a:t>
            </a:r>
            <a:r>
              <a:rPr lang="en-US" sz="2000" dirty="0">
                <a:latin typeface="+mj-lt"/>
              </a:rPr>
              <a:t> of the total Unique Product Count.</a:t>
            </a:r>
          </a:p>
        </p:txBody>
      </p:sp>
    </p:spTree>
    <p:extLst>
      <p:ext uri="{BB962C8B-B14F-4D97-AF65-F5344CB8AC3E}">
        <p14:creationId xmlns:p14="http://schemas.microsoft.com/office/powerpoint/2010/main" val="293183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9420074" cy="1332000"/>
          </a:xfrm>
        </p:spPr>
        <p:txBody>
          <a:bodyPr>
            <a:normAutofit/>
          </a:bodyPr>
          <a:lstStyle/>
          <a:p>
            <a:r>
              <a:rPr lang="en-US" dirty="0"/>
              <a:t>Request #4</a:t>
            </a:r>
            <a:br>
              <a:rPr lang="en-US" dirty="0"/>
            </a:br>
            <a:r>
              <a:rPr lang="en-US" sz="2400" dirty="0"/>
              <a:t>Follow-up: which segment had the most increase in unique products in 2021 v/s 2020?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37BAC-F4AC-B688-6ECB-1A65BC704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74" y="1881275"/>
            <a:ext cx="4642852" cy="4588231"/>
          </a:xfrm>
        </p:spPr>
      </p:pic>
    </p:spTree>
    <p:extLst>
      <p:ext uri="{BB962C8B-B14F-4D97-AF65-F5344CB8AC3E}">
        <p14:creationId xmlns:p14="http://schemas.microsoft.com/office/powerpoint/2010/main" val="11522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818198" y="288102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6EEC-F892-509F-E54B-8373672D6DD3}"/>
              </a:ext>
            </a:extLst>
          </p:cNvPr>
          <p:cNvSpPr txBox="1"/>
          <p:nvPr/>
        </p:nvSpPr>
        <p:spPr>
          <a:xfrm>
            <a:off x="7381719" y="3398422"/>
            <a:ext cx="243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3D9E1-B367-CD20-F10E-3A2F50FC5BBB}"/>
              </a:ext>
            </a:extLst>
          </p:cNvPr>
          <p:cNvSpPr txBox="1"/>
          <p:nvPr/>
        </p:nvSpPr>
        <p:spPr>
          <a:xfrm>
            <a:off x="5518362" y="4252113"/>
            <a:ext cx="616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Accessories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Notebook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Peripherals</a:t>
            </a:r>
            <a:r>
              <a:rPr lang="en-US" sz="2000" dirty="0">
                <a:latin typeface="+mj-lt"/>
              </a:rPr>
              <a:t> </a:t>
            </a:r>
          </a:p>
          <a:p>
            <a:pPr algn="ctr"/>
            <a:r>
              <a:rPr lang="en-US" sz="2000" dirty="0">
                <a:latin typeface="+mj-lt"/>
              </a:rPr>
              <a:t>had the most increase in unique product because of their higher manufacturing growth.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754DE2-293A-BBF9-09E3-A67443F8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3" y="1155281"/>
            <a:ext cx="4782217" cy="15242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D67C83-3D9D-0423-F9E8-448F0A525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87" y="1157563"/>
            <a:ext cx="4626776" cy="1971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8896DC-1835-C6FF-A53D-455CA1923839}"/>
              </a:ext>
            </a:extLst>
          </p:cNvPr>
          <p:cNvSpPr txBox="1"/>
          <p:nvPr/>
        </p:nvSpPr>
        <p:spPr>
          <a:xfrm>
            <a:off x="421003" y="4252113"/>
            <a:ext cx="478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Accessories</a:t>
            </a:r>
            <a:r>
              <a:rPr lang="en-US" sz="2000" dirty="0">
                <a:latin typeface="+mj-lt"/>
              </a:rPr>
              <a:t> had the largest increase in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90580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9420074" cy="1332000"/>
          </a:xfrm>
        </p:spPr>
        <p:txBody>
          <a:bodyPr>
            <a:normAutofit/>
          </a:bodyPr>
          <a:lstStyle/>
          <a:p>
            <a:r>
              <a:rPr lang="en-US" dirty="0"/>
              <a:t>Request #5</a:t>
            </a:r>
            <a:br>
              <a:rPr lang="en-US" dirty="0"/>
            </a:br>
            <a:r>
              <a:rPr lang="en-US" sz="2400" dirty="0"/>
              <a:t>Get the products that have the highest and lowest manufacturing costs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DCE3D3-9C71-373F-98F7-11F8C3CF3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3" y="1866967"/>
            <a:ext cx="5565913" cy="4693291"/>
          </a:xfrm>
        </p:spPr>
      </p:pic>
    </p:spTree>
    <p:extLst>
      <p:ext uri="{BB962C8B-B14F-4D97-AF65-F5344CB8AC3E}">
        <p14:creationId xmlns:p14="http://schemas.microsoft.com/office/powerpoint/2010/main" val="196603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961322" y="3763623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E8C9A-CBC0-D7E4-9C51-2B1717E5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8" y="2673459"/>
            <a:ext cx="5077534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ABC38C-1FE6-A058-17BF-1B0B6988D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00" y="680683"/>
            <a:ext cx="1992776" cy="19927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0647E2-9FAC-FDB5-7C0E-2B9EDD645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09" y="4037409"/>
            <a:ext cx="1992776" cy="19927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E0D679-4BAE-A2B0-B4E2-4A826260B374}"/>
              </a:ext>
            </a:extLst>
          </p:cNvPr>
          <p:cNvSpPr txBox="1"/>
          <p:nvPr/>
        </p:nvSpPr>
        <p:spPr>
          <a:xfrm>
            <a:off x="9279172" y="4741409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AQ Master wired x1 Ms</a:t>
            </a:r>
          </a:p>
          <a:p>
            <a:pPr algn="ctr"/>
            <a:r>
              <a:rPr lang="en-US" sz="2000" dirty="0">
                <a:latin typeface="+mj-lt"/>
              </a:rPr>
              <a:t>($0.89)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62800-1A17-AD38-752F-A71A5CBBFFA1}"/>
              </a:ext>
            </a:extLst>
          </p:cNvPr>
          <p:cNvSpPr txBox="1"/>
          <p:nvPr/>
        </p:nvSpPr>
        <p:spPr>
          <a:xfrm>
            <a:off x="9279172" y="1092296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AQ Home Allin 1 Gen 2</a:t>
            </a:r>
          </a:p>
          <a:p>
            <a:pPr algn="ctr"/>
            <a:r>
              <a:rPr lang="en-US" sz="2000" dirty="0">
                <a:latin typeface="+mj-lt"/>
              </a:rPr>
              <a:t>($240.54)</a:t>
            </a:r>
          </a:p>
        </p:txBody>
      </p:sp>
    </p:spTree>
    <p:extLst>
      <p:ext uri="{BB962C8B-B14F-4D97-AF65-F5344CB8AC3E}">
        <p14:creationId xmlns:p14="http://schemas.microsoft.com/office/powerpoint/2010/main" val="169649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4" cy="1332000"/>
          </a:xfrm>
        </p:spPr>
        <p:txBody>
          <a:bodyPr>
            <a:normAutofit/>
          </a:bodyPr>
          <a:lstStyle/>
          <a:p>
            <a:r>
              <a:rPr lang="en-US" dirty="0"/>
              <a:t>Request #6</a:t>
            </a:r>
            <a:br>
              <a:rPr lang="en-US" dirty="0"/>
            </a:br>
            <a:r>
              <a:rPr lang="en-US" sz="2400" dirty="0"/>
              <a:t>Generate a report which contains the top 5 customers who received an average high </a:t>
            </a:r>
            <a:r>
              <a:rPr lang="en-US" sz="2400" dirty="0" err="1"/>
              <a:t>pre_invoice_discount_pct</a:t>
            </a:r>
            <a:r>
              <a:rPr lang="en-US" sz="2400" dirty="0"/>
              <a:t> for the fiscal year 2021 and in the Indian market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28D13B-E635-1E16-E125-6605D0CD3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6" y="2393950"/>
            <a:ext cx="6791325" cy="3914775"/>
          </a:xfrm>
        </p:spPr>
      </p:pic>
    </p:spTree>
    <p:extLst>
      <p:ext uri="{BB962C8B-B14F-4D97-AF65-F5344CB8AC3E}">
        <p14:creationId xmlns:p14="http://schemas.microsoft.com/office/powerpoint/2010/main" val="3971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5102087" y="4232750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DE5BF-7DC8-B175-083F-7D170F46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29" y="1653872"/>
            <a:ext cx="5625741" cy="24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4" cy="1332000"/>
          </a:xfrm>
        </p:spPr>
        <p:txBody>
          <a:bodyPr>
            <a:normAutofit/>
          </a:bodyPr>
          <a:lstStyle/>
          <a:p>
            <a:r>
              <a:rPr lang="en-US" dirty="0"/>
              <a:t>Request #7</a:t>
            </a:r>
            <a:br>
              <a:rPr lang="en-US" dirty="0"/>
            </a:br>
            <a:r>
              <a:rPr lang="en-US" sz="2400" dirty="0"/>
              <a:t>Get the complete report of the gross sales amount for the customer “</a:t>
            </a:r>
            <a:r>
              <a:rPr lang="en-US" sz="2400" dirty="0" err="1"/>
              <a:t>Atliq</a:t>
            </a:r>
            <a:r>
              <a:rPr lang="en-US" sz="2400" dirty="0"/>
              <a:t> Exclusive” for each month.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CAE49-4D49-052B-0FCD-1999E3AD5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31" y="2112963"/>
            <a:ext cx="8822338" cy="4195762"/>
          </a:xfrm>
        </p:spPr>
      </p:pic>
    </p:spTree>
    <p:extLst>
      <p:ext uri="{BB962C8B-B14F-4D97-AF65-F5344CB8AC3E}">
        <p14:creationId xmlns:p14="http://schemas.microsoft.com/office/powerpoint/2010/main" val="321912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907145" y="4691881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7F330-91F5-3C3C-F332-B60CF12A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1" y="405656"/>
            <a:ext cx="2982994" cy="4154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124AE-E401-56DC-7F20-AB868413939C}"/>
              </a:ext>
            </a:extLst>
          </p:cNvPr>
          <p:cNvSpPr txBox="1"/>
          <p:nvPr/>
        </p:nvSpPr>
        <p:spPr>
          <a:xfrm>
            <a:off x="6628887" y="4691881"/>
            <a:ext cx="247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B6230D-B313-EB5C-AAEC-8977020A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32" y="405656"/>
            <a:ext cx="7897894" cy="4154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409561" y="5407996"/>
            <a:ext cx="11405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sudden drop in gross sales amount in March FY 2020 (from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$4 Million</a:t>
            </a:r>
            <a:r>
              <a:rPr lang="en-US" sz="2000" dirty="0">
                <a:latin typeface="+mj-lt"/>
              </a:rPr>
              <a:t> to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$0.4 Million</a:t>
            </a:r>
            <a:r>
              <a:rPr lang="en-US" sz="2000" dirty="0">
                <a:latin typeface="+mj-lt"/>
              </a:rPr>
              <a:t> ) was due to the start of the pandemic period of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COVID-19</a:t>
            </a:r>
            <a:r>
              <a:rPr lang="en-US" sz="2000" dirty="0">
                <a:latin typeface="+mj-lt"/>
              </a:rPr>
              <a:t> virus. After that, we can see a gradual</a:t>
            </a:r>
            <a:r>
              <a:rPr lang="en-US" sz="2000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increase as the market were starting to open and gaining more sales.</a:t>
            </a:r>
          </a:p>
        </p:txBody>
      </p:sp>
    </p:spTree>
    <p:extLst>
      <p:ext uri="{BB962C8B-B14F-4D97-AF65-F5344CB8AC3E}">
        <p14:creationId xmlns:p14="http://schemas.microsoft.com/office/powerpoint/2010/main" val="250810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FC16-B498-6422-A7BB-9F86C16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AtliQ Hardwares?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A3F8-9643-AA5C-55F5-5CBE3DCC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9913054" cy="1099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AtliQ Hardware (imaginary company) is one of the leading computer hardware producers in India and well expanded in other countries too.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78B7D-38FD-2BD2-B33B-5A536B53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363" y="3792772"/>
            <a:ext cx="2610373" cy="25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4" cy="1332000"/>
          </a:xfrm>
        </p:spPr>
        <p:txBody>
          <a:bodyPr>
            <a:normAutofit/>
          </a:bodyPr>
          <a:lstStyle/>
          <a:p>
            <a:r>
              <a:rPr lang="en-US" dirty="0"/>
              <a:t>Request #8</a:t>
            </a:r>
            <a:br>
              <a:rPr lang="en-US" dirty="0"/>
            </a:br>
            <a:r>
              <a:rPr lang="en-US" sz="2400" dirty="0"/>
              <a:t>In which quarter of 2020, we got the maximum total_sold_quantity?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2A0D4C-F783-522D-E953-CA440585A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80" y="1881275"/>
            <a:ext cx="5576954" cy="4427449"/>
          </a:xfrm>
        </p:spPr>
      </p:pic>
    </p:spTree>
    <p:extLst>
      <p:ext uri="{BB962C8B-B14F-4D97-AF65-F5344CB8AC3E}">
        <p14:creationId xmlns:p14="http://schemas.microsoft.com/office/powerpoint/2010/main" val="345637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379799" y="30520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124AE-E401-56DC-7F20-AB868413939C}"/>
              </a:ext>
            </a:extLst>
          </p:cNvPr>
          <p:cNvSpPr txBox="1"/>
          <p:nvPr/>
        </p:nvSpPr>
        <p:spPr>
          <a:xfrm>
            <a:off x="6915134" y="4222754"/>
            <a:ext cx="247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393317" y="5058139"/>
            <a:ext cx="11405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Quarter 1 was the one with the highest total sold quantities(in millions) of products in 2020.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Sudden drop in Quarter 3 of  2020 because of the lower manufacturing growth due to COVID-19 pandemic. No consumers, No growth!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B22B9-EAF5-2391-FEDA-3BE254C7C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6" y="1526650"/>
            <a:ext cx="3064133" cy="1433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2732B6-AAE1-6B07-343D-DC388DD55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54" y="851781"/>
            <a:ext cx="5905742" cy="32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1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4" cy="1332000"/>
          </a:xfrm>
        </p:spPr>
        <p:txBody>
          <a:bodyPr>
            <a:normAutofit/>
          </a:bodyPr>
          <a:lstStyle/>
          <a:p>
            <a:r>
              <a:rPr lang="en-US" dirty="0"/>
              <a:t>Request #9</a:t>
            </a:r>
            <a:br>
              <a:rPr lang="en-US" dirty="0"/>
            </a:br>
            <a:r>
              <a:rPr lang="en-US" sz="2400" dirty="0"/>
              <a:t>Which channel helped to bring the most gross sales in fiscal year 2021?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12C58-A84B-6DFF-F0CF-EAABE417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88" y="1881274"/>
            <a:ext cx="7991965" cy="4432447"/>
          </a:xfrm>
        </p:spPr>
      </p:pic>
    </p:spTree>
    <p:extLst>
      <p:ext uri="{BB962C8B-B14F-4D97-AF65-F5344CB8AC3E}">
        <p14:creationId xmlns:p14="http://schemas.microsoft.com/office/powerpoint/2010/main" val="21013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379799" y="30520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124AE-E401-56DC-7F20-AB868413939C}"/>
              </a:ext>
            </a:extLst>
          </p:cNvPr>
          <p:cNvSpPr txBox="1"/>
          <p:nvPr/>
        </p:nvSpPr>
        <p:spPr>
          <a:xfrm>
            <a:off x="6915134" y="4222754"/>
            <a:ext cx="247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797104" y="5002480"/>
            <a:ext cx="339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Highest contribution by: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Retailers</a:t>
            </a:r>
            <a:r>
              <a:rPr lang="en-US" sz="2400" dirty="0">
                <a:latin typeface="+mj-lt"/>
              </a:rPr>
              <a:t> (73.22%)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48661-C06E-79E5-93AF-11FCD91E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3" y="1855520"/>
            <a:ext cx="3714119" cy="1077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FF211-39C0-F433-8FE8-C352BC66B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73" y="963287"/>
            <a:ext cx="5934903" cy="313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AAA9B7-ED2B-4F6E-45CB-0E85E9F30268}"/>
              </a:ext>
            </a:extLst>
          </p:cNvPr>
          <p:cNvSpPr txBox="1"/>
          <p:nvPr/>
        </p:nvSpPr>
        <p:spPr>
          <a:xfrm>
            <a:off x="5184773" y="5058139"/>
            <a:ext cx="6320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reason could be that people go offline to their preferred retail store and buy the products, rather than going to Company’s own store or any large distributor.</a:t>
            </a:r>
          </a:p>
        </p:txBody>
      </p:sp>
    </p:spTree>
    <p:extLst>
      <p:ext uri="{BB962C8B-B14F-4D97-AF65-F5344CB8AC3E}">
        <p14:creationId xmlns:p14="http://schemas.microsoft.com/office/powerpoint/2010/main" val="107376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4" cy="1332000"/>
          </a:xfrm>
        </p:spPr>
        <p:txBody>
          <a:bodyPr>
            <a:normAutofit/>
          </a:bodyPr>
          <a:lstStyle/>
          <a:p>
            <a:r>
              <a:rPr lang="en-US" dirty="0"/>
              <a:t>Request #10</a:t>
            </a:r>
            <a:br>
              <a:rPr lang="en-US" dirty="0"/>
            </a:br>
            <a:r>
              <a:rPr lang="en-US" sz="2400" dirty="0"/>
              <a:t>Get the Top 3 products in each division that have a high total_sold_quantity in the fiscal year 2021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451DD1-D978-AB2D-D8A8-32DF52EAE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87" y="2112963"/>
            <a:ext cx="7900353" cy="4195762"/>
          </a:xfrm>
        </p:spPr>
      </p:pic>
    </p:spTree>
    <p:extLst>
      <p:ext uri="{BB962C8B-B14F-4D97-AF65-F5344CB8AC3E}">
        <p14:creationId xmlns:p14="http://schemas.microsoft.com/office/powerpoint/2010/main" val="138719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502918" y="2017880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124AE-E401-56DC-7F20-AB868413939C}"/>
              </a:ext>
            </a:extLst>
          </p:cNvPr>
          <p:cNvSpPr txBox="1"/>
          <p:nvPr/>
        </p:nvSpPr>
        <p:spPr>
          <a:xfrm>
            <a:off x="7206434" y="5984202"/>
            <a:ext cx="247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473899" y="5002480"/>
            <a:ext cx="4175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Pen Drives(N&amp;S)</a:t>
            </a:r>
            <a:r>
              <a:rPr lang="en-US" sz="2400" dirty="0">
                <a:latin typeface="+mj-lt"/>
              </a:rPr>
              <a:t> are the top products in Top 3 products, for fiscal year 2021.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C39F4-4704-07FA-F177-1734F0458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9" y="289023"/>
            <a:ext cx="4175498" cy="1728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6CC4-A10B-E3C4-3BAD-B81805BDD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50" y="993913"/>
            <a:ext cx="6551251" cy="49902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07801E-A499-D59D-7D6D-77C11CA04866}"/>
              </a:ext>
            </a:extLst>
          </p:cNvPr>
          <p:cNvSpPr txBox="1"/>
          <p:nvPr/>
        </p:nvSpPr>
        <p:spPr>
          <a:xfrm>
            <a:off x="473899" y="3202403"/>
            <a:ext cx="4175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Pen Drives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Mouse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Laptops</a:t>
            </a:r>
            <a:r>
              <a:rPr lang="en-US" sz="2400" dirty="0">
                <a:latin typeface="+mj-lt"/>
              </a:rPr>
              <a:t> are the Top 3 products in fiscal year 2021.</a:t>
            </a:r>
          </a:p>
        </p:txBody>
      </p:sp>
    </p:spTree>
    <p:extLst>
      <p:ext uri="{BB962C8B-B14F-4D97-AF65-F5344CB8AC3E}">
        <p14:creationId xmlns:p14="http://schemas.microsoft.com/office/powerpoint/2010/main" val="87338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6C4-137C-15C8-B650-76115B10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808" y="2897764"/>
            <a:ext cx="8281987" cy="106247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780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9022-B8E3-79CC-ABD1-EB5ED42E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42264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r>
              <a:rPr lang="en-US" sz="1800" dirty="0"/>
              <a:t>What is the problem?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226D82-3AC5-E435-D3EE-E4F2721A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277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management in AtliQ Hardware noticed that they do not get enough insights to make quick and smart data-informed decisions. They want to expand their data analytics team by adding several junior data analysts. </a:t>
            </a:r>
          </a:p>
          <a:p>
            <a:pPr marL="0" indent="0">
              <a:buNone/>
            </a:pPr>
            <a:r>
              <a:rPr lang="en-US" dirty="0"/>
              <a:t>Tony Sharma, their data analytics director wanted to hire someone who is good at both tech and soft skills. Hence, he decided to conduct a SQL challenge which will help him understand both the skills.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D1AB8-CCA9-D835-16A4-78FE52E36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65" y="4758428"/>
            <a:ext cx="2099572" cy="2099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FFF8C-CFA2-B718-86F5-3410A3F56870}"/>
              </a:ext>
            </a:extLst>
          </p:cNvPr>
          <p:cNvSpPr txBox="1"/>
          <p:nvPr/>
        </p:nvSpPr>
        <p:spPr>
          <a:xfrm>
            <a:off x="469127" y="5026679"/>
            <a:ext cx="8372723" cy="169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And my goal is to complete the challenge by writing efficient SQL queries for given Ad-Hoc Requests, and get selected in the data analytics team!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0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375B-A325-8E6A-7F68-87D493B9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60" y="1022376"/>
            <a:ext cx="3226008" cy="7626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CE50A-4603-11AA-6B65-BCB3EF143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8" y="388497"/>
            <a:ext cx="3511303" cy="203044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ABE8D-1C29-5291-A3D9-2BF2A047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650" y="227721"/>
            <a:ext cx="1917931" cy="235200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3FA60CB-A655-9557-2572-8CA410A7879D}"/>
              </a:ext>
            </a:extLst>
          </p:cNvPr>
          <p:cNvSpPr txBox="1">
            <a:spLocks/>
          </p:cNvSpPr>
          <p:nvPr/>
        </p:nvSpPr>
        <p:spPr>
          <a:xfrm>
            <a:off x="337856" y="4517427"/>
            <a:ext cx="2701222" cy="7626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Platforms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AA5AE1-B0E9-9DA3-710B-DB4CDA3F12C7}"/>
              </a:ext>
            </a:extLst>
          </p:cNvPr>
          <p:cNvCxnSpPr>
            <a:cxnSpLocks/>
          </p:cNvCxnSpPr>
          <p:nvPr/>
        </p:nvCxnSpPr>
        <p:spPr>
          <a:xfrm>
            <a:off x="3178570" y="4846476"/>
            <a:ext cx="1932167" cy="957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E7DB75-61C0-58B4-354E-994F3D39859C}"/>
              </a:ext>
            </a:extLst>
          </p:cNvPr>
          <p:cNvCxnSpPr>
            <a:cxnSpLocks/>
          </p:cNvCxnSpPr>
          <p:nvPr/>
        </p:nvCxnSpPr>
        <p:spPr>
          <a:xfrm flipV="1">
            <a:off x="3178570" y="3924443"/>
            <a:ext cx="1932167" cy="922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3B28D510-32E9-B105-8447-CFD6E350371A}"/>
              </a:ext>
            </a:extLst>
          </p:cNvPr>
          <p:cNvSpPr txBox="1">
            <a:spLocks/>
          </p:cNvSpPr>
          <p:nvPr/>
        </p:nvSpPr>
        <p:spPr>
          <a:xfrm>
            <a:off x="5110737" y="5625865"/>
            <a:ext cx="2772094" cy="5437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E-Commerce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DD36FE0-BDF7-DDAD-D326-DABDCFF55B8B}"/>
              </a:ext>
            </a:extLst>
          </p:cNvPr>
          <p:cNvSpPr txBox="1">
            <a:spLocks/>
          </p:cNvSpPr>
          <p:nvPr/>
        </p:nvSpPr>
        <p:spPr>
          <a:xfrm>
            <a:off x="5110737" y="3734567"/>
            <a:ext cx="2772094" cy="5437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Brick &amp; Mortar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898060B-E8CD-E504-3FA5-F439BB289D17}"/>
              </a:ext>
            </a:extLst>
          </p:cNvPr>
          <p:cNvCxnSpPr>
            <a:cxnSpLocks/>
          </p:cNvCxnSpPr>
          <p:nvPr/>
        </p:nvCxnSpPr>
        <p:spPr>
          <a:xfrm>
            <a:off x="7882831" y="4011005"/>
            <a:ext cx="1932167" cy="541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11E4CA-BB2C-5D23-CF52-6E89C7ED3E9F}"/>
              </a:ext>
            </a:extLst>
          </p:cNvPr>
          <p:cNvCxnSpPr>
            <a:cxnSpLocks/>
          </p:cNvCxnSpPr>
          <p:nvPr/>
        </p:nvCxnSpPr>
        <p:spPr>
          <a:xfrm flipV="1">
            <a:off x="7882831" y="3225159"/>
            <a:ext cx="1932167" cy="785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03DD327-79EC-F234-D059-AC5806275E9C}"/>
              </a:ext>
            </a:extLst>
          </p:cNvPr>
          <p:cNvCxnSpPr>
            <a:cxnSpLocks/>
          </p:cNvCxnSpPr>
          <p:nvPr/>
        </p:nvCxnSpPr>
        <p:spPr>
          <a:xfrm>
            <a:off x="7882831" y="5855071"/>
            <a:ext cx="1932167" cy="639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E66A2A4-6EF8-9067-2ED7-CF9D9B09AA7B}"/>
              </a:ext>
            </a:extLst>
          </p:cNvPr>
          <p:cNvCxnSpPr>
            <a:cxnSpLocks/>
          </p:cNvCxnSpPr>
          <p:nvPr/>
        </p:nvCxnSpPr>
        <p:spPr>
          <a:xfrm flipV="1">
            <a:off x="7882831" y="5414676"/>
            <a:ext cx="1932167" cy="440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7F570BC-9866-5722-D4EF-8A217065B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46" y="2980528"/>
            <a:ext cx="1932167" cy="4892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1FEBC91-E41F-8A7E-591E-D8F863DB6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29" y="5625865"/>
            <a:ext cx="1713695" cy="1666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22C107-C26F-C692-5D35-ED39C0F824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29" y="3967482"/>
            <a:ext cx="1596212" cy="10998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F0F8761-385F-0CA4-F58D-66F1B047F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4" y="5165486"/>
            <a:ext cx="920758" cy="9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5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72E5BCA-0576-DD69-B01F-C92AE9D804A2}"/>
              </a:ext>
            </a:extLst>
          </p:cNvPr>
          <p:cNvCxnSpPr>
            <a:cxnSpLocks/>
          </p:cNvCxnSpPr>
          <p:nvPr/>
        </p:nvCxnSpPr>
        <p:spPr>
          <a:xfrm>
            <a:off x="2653784" y="1514880"/>
            <a:ext cx="1932167" cy="957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03F4F77-BDBC-1822-C2D3-A3A7A09CD76A}"/>
              </a:ext>
            </a:extLst>
          </p:cNvPr>
          <p:cNvCxnSpPr>
            <a:cxnSpLocks/>
          </p:cNvCxnSpPr>
          <p:nvPr/>
        </p:nvCxnSpPr>
        <p:spPr>
          <a:xfrm flipV="1">
            <a:off x="2653784" y="557698"/>
            <a:ext cx="1932167" cy="95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95D41FE-65D8-0A00-E725-2434DD8FC27D}"/>
              </a:ext>
            </a:extLst>
          </p:cNvPr>
          <p:cNvSpPr txBox="1">
            <a:spLocks/>
          </p:cNvSpPr>
          <p:nvPr/>
        </p:nvSpPr>
        <p:spPr>
          <a:xfrm>
            <a:off x="171450" y="1176397"/>
            <a:ext cx="2482334" cy="6769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39CFEE-551B-1205-550C-2B90D6B76B23}"/>
              </a:ext>
            </a:extLst>
          </p:cNvPr>
          <p:cNvCxnSpPr>
            <a:cxnSpLocks/>
          </p:cNvCxnSpPr>
          <p:nvPr/>
        </p:nvCxnSpPr>
        <p:spPr>
          <a:xfrm>
            <a:off x="3619867" y="1514880"/>
            <a:ext cx="96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7C64ACB-73A8-3668-BCED-53B1604F57CE}"/>
              </a:ext>
            </a:extLst>
          </p:cNvPr>
          <p:cNvSpPr txBox="1">
            <a:spLocks/>
          </p:cNvSpPr>
          <p:nvPr/>
        </p:nvSpPr>
        <p:spPr>
          <a:xfrm>
            <a:off x="4644744" y="332569"/>
            <a:ext cx="1451256" cy="4502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Retailer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17AD8E-175C-959D-5C9D-EE623E234272}"/>
              </a:ext>
            </a:extLst>
          </p:cNvPr>
          <p:cNvSpPr txBox="1">
            <a:spLocks/>
          </p:cNvSpPr>
          <p:nvPr/>
        </p:nvSpPr>
        <p:spPr>
          <a:xfrm>
            <a:off x="4644744" y="1289752"/>
            <a:ext cx="1451256" cy="450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Direct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E3656C-4FDC-D639-4BBC-C6F4ADCDEB03}"/>
              </a:ext>
            </a:extLst>
          </p:cNvPr>
          <p:cNvSpPr txBox="1">
            <a:spLocks/>
          </p:cNvSpPr>
          <p:nvPr/>
        </p:nvSpPr>
        <p:spPr>
          <a:xfrm>
            <a:off x="4644744" y="2246934"/>
            <a:ext cx="2147943" cy="450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Distributor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FD6DF9-5830-EF2D-324D-6F94B0E50EE0}"/>
              </a:ext>
            </a:extLst>
          </p:cNvPr>
          <p:cNvCxnSpPr>
            <a:cxnSpLocks/>
          </p:cNvCxnSpPr>
          <p:nvPr/>
        </p:nvCxnSpPr>
        <p:spPr>
          <a:xfrm>
            <a:off x="2653784" y="5052677"/>
            <a:ext cx="1932167" cy="957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36191BB-4C1C-FE8B-0032-8246131582B5}"/>
              </a:ext>
            </a:extLst>
          </p:cNvPr>
          <p:cNvCxnSpPr>
            <a:cxnSpLocks/>
          </p:cNvCxnSpPr>
          <p:nvPr/>
        </p:nvCxnSpPr>
        <p:spPr>
          <a:xfrm flipV="1">
            <a:off x="2653784" y="4095495"/>
            <a:ext cx="1932167" cy="95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DD3D464C-E2A1-B222-990E-5A3C27F0B839}"/>
              </a:ext>
            </a:extLst>
          </p:cNvPr>
          <p:cNvSpPr txBox="1">
            <a:spLocks/>
          </p:cNvSpPr>
          <p:nvPr/>
        </p:nvSpPr>
        <p:spPr>
          <a:xfrm>
            <a:off x="176893" y="4713524"/>
            <a:ext cx="2482334" cy="6769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Regions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E92429-2758-748D-3ABE-F45BC2755A29}"/>
              </a:ext>
            </a:extLst>
          </p:cNvPr>
          <p:cNvCxnSpPr>
            <a:cxnSpLocks/>
          </p:cNvCxnSpPr>
          <p:nvPr/>
        </p:nvCxnSpPr>
        <p:spPr>
          <a:xfrm>
            <a:off x="3614424" y="4704274"/>
            <a:ext cx="96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EB8E8BF9-DD0E-BBDA-3BE3-428F54047A16}"/>
              </a:ext>
            </a:extLst>
          </p:cNvPr>
          <p:cNvSpPr txBox="1">
            <a:spLocks/>
          </p:cNvSpPr>
          <p:nvPr/>
        </p:nvSpPr>
        <p:spPr>
          <a:xfrm>
            <a:off x="4639302" y="3899370"/>
            <a:ext cx="3192969" cy="4502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Asia-Pacific (APAC)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5088300-5D90-F803-1F3D-590554605234}"/>
              </a:ext>
            </a:extLst>
          </p:cNvPr>
          <p:cNvSpPr txBox="1">
            <a:spLocks/>
          </p:cNvSpPr>
          <p:nvPr/>
        </p:nvSpPr>
        <p:spPr>
          <a:xfrm>
            <a:off x="4639301" y="4574086"/>
            <a:ext cx="3380750" cy="450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European Union (EU)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7A1339F-12B3-5C17-1259-700A1C4A8A75}"/>
              </a:ext>
            </a:extLst>
          </p:cNvPr>
          <p:cNvSpPr txBox="1">
            <a:spLocks/>
          </p:cNvSpPr>
          <p:nvPr/>
        </p:nvSpPr>
        <p:spPr>
          <a:xfrm>
            <a:off x="4644744" y="5850046"/>
            <a:ext cx="3187527" cy="450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North America (NA)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3CDA32-633D-A965-2E81-601C4BFE7E70}"/>
              </a:ext>
            </a:extLst>
          </p:cNvPr>
          <p:cNvCxnSpPr>
            <a:cxnSpLocks/>
          </p:cNvCxnSpPr>
          <p:nvPr/>
        </p:nvCxnSpPr>
        <p:spPr>
          <a:xfrm>
            <a:off x="3614424" y="5397569"/>
            <a:ext cx="96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AFF762B2-0E9C-33DE-EA58-673D8B0A0BDE}"/>
              </a:ext>
            </a:extLst>
          </p:cNvPr>
          <p:cNvSpPr txBox="1">
            <a:spLocks/>
          </p:cNvSpPr>
          <p:nvPr/>
        </p:nvSpPr>
        <p:spPr>
          <a:xfrm>
            <a:off x="4639301" y="5179408"/>
            <a:ext cx="3192970" cy="450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Latin America (LA)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6AB36AA-6E5D-FEF4-8172-B1852A131D57}"/>
              </a:ext>
            </a:extLst>
          </p:cNvPr>
          <p:cNvSpPr txBox="1">
            <a:spLocks/>
          </p:cNvSpPr>
          <p:nvPr/>
        </p:nvSpPr>
        <p:spPr>
          <a:xfrm>
            <a:off x="8985304" y="3268319"/>
            <a:ext cx="2909207" cy="14359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Fiscal Year</a:t>
            </a:r>
          </a:p>
          <a:p>
            <a:pPr algn="ctr"/>
            <a:endParaRPr lang="en-US" sz="1100" dirty="0"/>
          </a:p>
          <a:p>
            <a:pPr algn="ctr"/>
            <a:r>
              <a:rPr lang="en-US" sz="3200" dirty="0"/>
              <a:t>Sept - Aug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D8519D-5E04-F05B-8339-79FFF6E5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21" y="1987813"/>
            <a:ext cx="1153571" cy="11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2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#1</a:t>
            </a:r>
            <a:br>
              <a:rPr lang="en-US" dirty="0"/>
            </a:br>
            <a:r>
              <a:rPr lang="en-US" sz="2400" dirty="0"/>
              <a:t>Provide the list of Markets in which customer “AtliQ Exclusive” operates its business in APAC region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702DB-F572-1AC1-1573-3941D1F17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45" y="2449002"/>
            <a:ext cx="6086510" cy="3538330"/>
          </a:xfrm>
        </p:spPr>
      </p:pic>
    </p:spTree>
    <p:extLst>
      <p:ext uri="{BB962C8B-B14F-4D97-AF65-F5344CB8AC3E}">
        <p14:creationId xmlns:p14="http://schemas.microsoft.com/office/powerpoint/2010/main" val="345610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62BF06-F464-27EA-D16A-6E0C50DA2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0" y="1097161"/>
            <a:ext cx="2640210" cy="399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097092" y="5430739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6EEC-F892-509F-E54B-8373672D6DD3}"/>
              </a:ext>
            </a:extLst>
          </p:cNvPr>
          <p:cNvSpPr txBox="1"/>
          <p:nvPr/>
        </p:nvSpPr>
        <p:spPr>
          <a:xfrm>
            <a:off x="7001443" y="5430739"/>
            <a:ext cx="243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01892F-2802-3652-AB57-B4513413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23" y="1097160"/>
            <a:ext cx="7269953" cy="3999141"/>
          </a:xfrm>
        </p:spPr>
      </p:pic>
    </p:spTree>
    <p:extLst>
      <p:ext uri="{BB962C8B-B14F-4D97-AF65-F5344CB8AC3E}">
        <p14:creationId xmlns:p14="http://schemas.microsoft.com/office/powerpoint/2010/main" val="9040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#2</a:t>
            </a:r>
            <a:br>
              <a:rPr lang="en-US" dirty="0"/>
            </a:br>
            <a:r>
              <a:rPr lang="en-US" sz="2400" dirty="0"/>
              <a:t>What is the percentage of unique product increase in 2021 v/s 2020?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9856C8-D330-F330-15BE-1D83C1C2A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02" y="1887821"/>
            <a:ext cx="6743195" cy="4420904"/>
          </a:xfrm>
        </p:spPr>
      </p:pic>
    </p:spTree>
    <p:extLst>
      <p:ext uri="{BB962C8B-B14F-4D97-AF65-F5344CB8AC3E}">
        <p14:creationId xmlns:p14="http://schemas.microsoft.com/office/powerpoint/2010/main" val="169278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770491" y="3832527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6EEC-F892-509F-E54B-8373672D6DD3}"/>
              </a:ext>
            </a:extLst>
          </p:cNvPr>
          <p:cNvSpPr txBox="1"/>
          <p:nvPr/>
        </p:nvSpPr>
        <p:spPr>
          <a:xfrm>
            <a:off x="7535643" y="5430738"/>
            <a:ext cx="243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C4C2F-1400-8E05-C421-618587A0C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2" y="2914578"/>
            <a:ext cx="4553585" cy="5144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81EA1-9C19-5536-5F27-935C37D17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11" y="1635408"/>
            <a:ext cx="5902377" cy="3312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C2D3C6-3817-B583-C680-522ABA594C55}"/>
              </a:ext>
            </a:extLst>
          </p:cNvPr>
          <p:cNvSpPr txBox="1"/>
          <p:nvPr/>
        </p:nvSpPr>
        <p:spPr>
          <a:xfrm>
            <a:off x="487611" y="5723125"/>
            <a:ext cx="4744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company had more unique products in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2021</a:t>
            </a:r>
            <a:r>
              <a:rPr lang="en-US" sz="2000" dirty="0">
                <a:latin typeface="+mj-lt"/>
              </a:rPr>
              <a:t> than in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2020</a:t>
            </a:r>
            <a:r>
              <a:rPr lang="en-US" sz="20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41928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670</TotalTime>
  <Words>731</Words>
  <Application>Microsoft Office PowerPoint</Application>
  <PresentationFormat>Widescreen</PresentationFormat>
  <Paragraphs>84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Walbaum Display</vt:lpstr>
      <vt:lpstr>3DFloatVTI</vt:lpstr>
      <vt:lpstr>CodeBasics Resume Project Challenge #4</vt:lpstr>
      <vt:lpstr>What is AtliQ Hardwares?</vt:lpstr>
      <vt:lpstr>Problem Statement What is the problem? </vt:lpstr>
      <vt:lpstr>Tools Used</vt:lpstr>
      <vt:lpstr>PowerPoint Presentation</vt:lpstr>
      <vt:lpstr>Request #1 Provide the list of Markets in which customer “AtliQ Exclusive” operates its business in APAC region</vt:lpstr>
      <vt:lpstr>PowerPoint Presentation</vt:lpstr>
      <vt:lpstr>Request #2 What is the percentage of unique product increase in 2021 v/s 2020?</vt:lpstr>
      <vt:lpstr>PowerPoint Presentation</vt:lpstr>
      <vt:lpstr>Request #3 Provide a report with all the unique product counts for each segment and sort them in descending order of the product counts.</vt:lpstr>
      <vt:lpstr>PowerPoint Presentation</vt:lpstr>
      <vt:lpstr>Request #4 Follow-up: which segment had the most increase in unique products in 2021 v/s 2020?</vt:lpstr>
      <vt:lpstr>PowerPoint Presentation</vt:lpstr>
      <vt:lpstr>Request #5 Get the products that have the highest and lowest manufacturing costs</vt:lpstr>
      <vt:lpstr>PowerPoint Presentation</vt:lpstr>
      <vt:lpstr>Request #6 Generate a report which contains the top 5 customers who received an average high pre_invoice_discount_pct for the fiscal year 2021 and in the Indian market</vt:lpstr>
      <vt:lpstr>PowerPoint Presentation</vt:lpstr>
      <vt:lpstr>Request #7 Get the complete report of the gross sales amount for the customer “Atliq Exclusive” for each month.</vt:lpstr>
      <vt:lpstr>PowerPoint Presentation</vt:lpstr>
      <vt:lpstr>Request #8 In which quarter of 2020, we got the maximum total_sold_quantity?</vt:lpstr>
      <vt:lpstr>PowerPoint Presentation</vt:lpstr>
      <vt:lpstr>Request #9 Which channel helped to bring the most gross sales in fiscal year 2021?</vt:lpstr>
      <vt:lpstr>PowerPoint Presentation</vt:lpstr>
      <vt:lpstr>Request #10 Get the Top 3 products in each division that have a high total_sold_quantity in the fiscal year 2021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Pokhriyal</dc:creator>
  <cp:lastModifiedBy>Aryan Pokhriyal</cp:lastModifiedBy>
  <cp:revision>20</cp:revision>
  <dcterms:created xsi:type="dcterms:W3CDTF">2024-06-12T12:57:17Z</dcterms:created>
  <dcterms:modified xsi:type="dcterms:W3CDTF">2024-06-13T16:54:06Z</dcterms:modified>
</cp:coreProperties>
</file>