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191000" y="2643620"/>
            <a:ext cx="7949911" cy="3094437"/>
          </a:xfrm>
          <a:prstGeom prst="rect">
            <a:avLst/>
          </a:prstGeom>
        </p:spPr>
        <p:txBody>
          <a:bodyPr vert="horz" wrap="square" lIns="0" tIns="16510" rIns="0" bIns="0" rtlCol="0">
            <a:spAutoFit/>
          </a:bodyPr>
          <a:lstStyle/>
          <a:p>
            <a:pPr marL="12700">
              <a:lnSpc>
                <a:spcPct val="100000"/>
              </a:lnSpc>
              <a:spcBef>
                <a:spcPts val="130"/>
              </a:spcBef>
            </a:pPr>
            <a:r>
              <a:rPr lang="en-GB" sz="2400" spc="15" dirty="0"/>
              <a:t>NAME: KARTHIK SRIRAM B A</a:t>
            </a:r>
            <a:br>
              <a:rPr lang="en-GB" sz="2400" spc="15" dirty="0"/>
            </a:br>
            <a:r>
              <a:rPr lang="en-GB" sz="2400" dirty="0">
                <a:latin typeface="Trebuchet MS"/>
                <a:cs typeface="Trebuchet MS"/>
              </a:rPr>
              <a:t>COLLEGE NAME: SARANATHAN COLLEGE OF ENGINEERING</a:t>
            </a:r>
            <a:br>
              <a:rPr lang="en-GB" sz="2400" dirty="0">
                <a:latin typeface="Trebuchet MS"/>
                <a:cs typeface="Trebuchet MS"/>
              </a:rPr>
            </a:br>
            <a:r>
              <a:rPr lang="en-GB" sz="2400" dirty="0">
                <a:latin typeface="Trebuchet MS"/>
                <a:cs typeface="Trebuchet MS"/>
              </a:rPr>
              <a:t>BRANCH:ARTIFICIAL INTELLIGENCE AND DATA SCIENCE</a:t>
            </a:r>
            <a:br>
              <a:rPr lang="en-GB" sz="2400" dirty="0">
                <a:latin typeface="Trebuchet MS"/>
                <a:cs typeface="Trebuchet MS"/>
              </a:rPr>
            </a:br>
            <a:r>
              <a:rPr lang="en-GB" sz="2400" dirty="0">
                <a:latin typeface="Trebuchet MS"/>
                <a:cs typeface="Trebuchet MS"/>
              </a:rPr>
              <a:t>YEAR: THIRD YEAR</a:t>
            </a:r>
            <a:br>
              <a:rPr lang="en-GB" sz="2400" dirty="0">
                <a:latin typeface="Trebuchet MS"/>
                <a:cs typeface="Trebuchet MS"/>
              </a:rPr>
            </a:br>
            <a:r>
              <a:rPr lang="en-GB" sz="2400" dirty="0">
                <a:latin typeface="Trebuchet MS"/>
                <a:cs typeface="Trebuchet MS"/>
              </a:rPr>
              <a:t>NM ID: au813821243028</a:t>
            </a:r>
            <a:br>
              <a:rPr lang="en-GB" sz="2400" dirty="0">
                <a:latin typeface="Trebuchet MS"/>
                <a:cs typeface="Trebuchet MS"/>
              </a:rPr>
            </a:br>
            <a:r>
              <a:rPr lang="en-GB" sz="2400" dirty="0">
                <a:latin typeface="Trebuchet MS"/>
                <a:cs typeface="Trebuchet MS"/>
              </a:rPr>
              <a:t>REGISTER NUMBER:813821243028</a:t>
            </a:r>
            <a:br>
              <a:rPr lang="en-GB" sz="2400" dirty="0">
                <a:latin typeface="Trebuchet MS"/>
                <a:cs typeface="Trebuchet MS"/>
              </a:rPr>
            </a:br>
            <a:r>
              <a:rPr lang="en-GB" sz="2400" dirty="0">
                <a:latin typeface="Trebuchet MS"/>
                <a:cs typeface="Trebuchet MS"/>
              </a:rPr>
              <a:t>EMAIL ID: ksriram217@gmail.com</a:t>
            </a:r>
            <a:br>
              <a:rPr lang="en-GB" sz="3200" dirty="0">
                <a:latin typeface="Trebuchet MS"/>
                <a:cs typeface="Trebuchet MS"/>
              </a:rPr>
            </a:br>
            <a:endParaRPr spc="15" dirty="0"/>
          </a:p>
        </p:txBody>
      </p:sp>
      <p:sp>
        <p:nvSpPr>
          <p:cNvPr id="8" name="object 8"/>
          <p:cNvSpPr txBox="1"/>
          <p:nvPr/>
        </p:nvSpPr>
        <p:spPr>
          <a:xfrm>
            <a:off x="4490085" y="5698548"/>
            <a:ext cx="7014462"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r>
              <a:rPr lang="en-IN" sz="2400" b="1" spc="-5" dirty="0">
                <a:solidFill>
                  <a:srgbClr val="2D936B"/>
                </a:solidFill>
                <a:latin typeface="Trebuchet MS"/>
                <a:cs typeface="Trebuchet MS"/>
              </a:rPr>
              <a:t> : Facial recognition using </a:t>
            </a:r>
            <a:r>
              <a:rPr lang="en-IN" sz="2400" b="1" spc="-5" dirty="0" err="1">
                <a:solidFill>
                  <a:srgbClr val="2D936B"/>
                </a:solidFill>
                <a:latin typeface="Trebuchet MS"/>
                <a:cs typeface="Trebuchet MS"/>
              </a:rPr>
              <a:t>cnn</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067BBE-76ED-0B1F-DCCA-05E54B6BF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4800"/>
            <a:ext cx="8066809" cy="2268588"/>
          </a:xfrm>
          <a:prstGeom prst="rect">
            <a:avLst/>
          </a:prstGeom>
        </p:spPr>
      </p:pic>
      <p:sp>
        <p:nvSpPr>
          <p:cNvPr id="4" name="TextBox 3">
            <a:extLst>
              <a:ext uri="{FF2B5EF4-FFF2-40B4-BE49-F238E27FC236}">
                <a16:creationId xmlns:a16="http://schemas.microsoft.com/office/drawing/2014/main" id="{4CD7F74C-0930-5B88-B144-21B5D5E1F673}"/>
              </a:ext>
            </a:extLst>
          </p:cNvPr>
          <p:cNvSpPr txBox="1"/>
          <p:nvPr/>
        </p:nvSpPr>
        <p:spPr>
          <a:xfrm>
            <a:off x="8686800" y="1295400"/>
            <a:ext cx="1676400" cy="369332"/>
          </a:xfrm>
          <a:prstGeom prst="rect">
            <a:avLst/>
          </a:prstGeom>
          <a:noFill/>
          <a:ln>
            <a:solidFill>
              <a:schemeClr val="tx1"/>
            </a:solidFill>
          </a:ln>
        </p:spPr>
        <p:txBody>
          <a:bodyPr wrap="square" rtlCol="0">
            <a:spAutoFit/>
          </a:bodyPr>
          <a:lstStyle/>
          <a:p>
            <a:r>
              <a:rPr lang="en-IN" dirty="0"/>
              <a:t>Dataset loading</a:t>
            </a:r>
          </a:p>
        </p:txBody>
      </p:sp>
      <p:pic>
        <p:nvPicPr>
          <p:cNvPr id="6" name="Picture 5">
            <a:extLst>
              <a:ext uri="{FF2B5EF4-FFF2-40B4-BE49-F238E27FC236}">
                <a16:creationId xmlns:a16="http://schemas.microsoft.com/office/drawing/2014/main" id="{B8B0CBD3-E68D-1BB1-C1D5-A7862F5185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7" y="3124200"/>
            <a:ext cx="8087591" cy="2984999"/>
          </a:xfrm>
          <a:prstGeom prst="rect">
            <a:avLst/>
          </a:prstGeom>
        </p:spPr>
      </p:pic>
      <p:sp>
        <p:nvSpPr>
          <p:cNvPr id="7" name="TextBox 6">
            <a:extLst>
              <a:ext uri="{FF2B5EF4-FFF2-40B4-BE49-F238E27FC236}">
                <a16:creationId xmlns:a16="http://schemas.microsoft.com/office/drawing/2014/main" id="{A2C2F595-E690-E8EF-3861-BA2D57EA758F}"/>
              </a:ext>
            </a:extLst>
          </p:cNvPr>
          <p:cNvSpPr txBox="1"/>
          <p:nvPr/>
        </p:nvSpPr>
        <p:spPr>
          <a:xfrm>
            <a:off x="8690264" y="3891850"/>
            <a:ext cx="1672936" cy="369332"/>
          </a:xfrm>
          <a:prstGeom prst="rect">
            <a:avLst/>
          </a:prstGeom>
          <a:noFill/>
          <a:ln>
            <a:solidFill>
              <a:schemeClr val="tx1"/>
            </a:solidFill>
          </a:ln>
        </p:spPr>
        <p:txBody>
          <a:bodyPr wrap="square" rtlCol="0">
            <a:spAutoFit/>
          </a:bodyPr>
          <a:lstStyle/>
          <a:p>
            <a:pPr algn="ctr"/>
            <a:r>
              <a:rPr lang="en-IN" dirty="0"/>
              <a:t>visualization</a:t>
            </a:r>
          </a:p>
        </p:txBody>
      </p:sp>
    </p:spTree>
    <p:extLst>
      <p:ext uri="{BB962C8B-B14F-4D97-AF65-F5344CB8AC3E}">
        <p14:creationId xmlns:p14="http://schemas.microsoft.com/office/powerpoint/2010/main" val="66580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FB5B5-D7A7-58B9-7A8B-1EFCA87FD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52400"/>
            <a:ext cx="6408975" cy="6370872"/>
          </a:xfrm>
          <a:prstGeom prst="rect">
            <a:avLst/>
          </a:prstGeom>
        </p:spPr>
      </p:pic>
      <p:sp>
        <p:nvSpPr>
          <p:cNvPr id="4" name="TextBox 3">
            <a:extLst>
              <a:ext uri="{FF2B5EF4-FFF2-40B4-BE49-F238E27FC236}">
                <a16:creationId xmlns:a16="http://schemas.microsoft.com/office/drawing/2014/main" id="{8BAA8C5D-8151-192A-22C2-1F1D12ACF68D}"/>
              </a:ext>
            </a:extLst>
          </p:cNvPr>
          <p:cNvSpPr txBox="1"/>
          <p:nvPr/>
        </p:nvSpPr>
        <p:spPr>
          <a:xfrm>
            <a:off x="7543800" y="3105834"/>
            <a:ext cx="3276600" cy="646331"/>
          </a:xfrm>
          <a:prstGeom prst="rect">
            <a:avLst/>
          </a:prstGeom>
          <a:noFill/>
          <a:ln>
            <a:solidFill>
              <a:schemeClr val="tx1"/>
            </a:solidFill>
          </a:ln>
        </p:spPr>
        <p:txBody>
          <a:bodyPr wrap="square" rtlCol="0">
            <a:spAutoFit/>
          </a:bodyPr>
          <a:lstStyle/>
          <a:p>
            <a:pPr algn="ctr"/>
            <a:r>
              <a:rPr lang="en-IN" dirty="0"/>
              <a:t>Analysing the dataset using histogram</a:t>
            </a:r>
          </a:p>
        </p:txBody>
      </p:sp>
    </p:spTree>
    <p:extLst>
      <p:ext uri="{BB962C8B-B14F-4D97-AF65-F5344CB8AC3E}">
        <p14:creationId xmlns:p14="http://schemas.microsoft.com/office/powerpoint/2010/main" val="10581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BA32D7-4995-626F-7472-42BB7D436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3464"/>
            <a:ext cx="5799895" cy="2712027"/>
          </a:xfrm>
          <a:prstGeom prst="rect">
            <a:avLst/>
          </a:prstGeom>
        </p:spPr>
      </p:pic>
      <p:sp>
        <p:nvSpPr>
          <p:cNvPr id="4" name="TextBox 3">
            <a:extLst>
              <a:ext uri="{FF2B5EF4-FFF2-40B4-BE49-F238E27FC236}">
                <a16:creationId xmlns:a16="http://schemas.microsoft.com/office/drawing/2014/main" id="{EC236E31-3A94-BD88-77EC-23DB09013526}"/>
              </a:ext>
            </a:extLst>
          </p:cNvPr>
          <p:cNvSpPr txBox="1"/>
          <p:nvPr/>
        </p:nvSpPr>
        <p:spPr>
          <a:xfrm>
            <a:off x="8001000" y="1447800"/>
            <a:ext cx="2133600" cy="369332"/>
          </a:xfrm>
          <a:prstGeom prst="rect">
            <a:avLst/>
          </a:prstGeom>
          <a:noFill/>
          <a:ln>
            <a:solidFill>
              <a:schemeClr val="tx1"/>
            </a:solidFill>
          </a:ln>
        </p:spPr>
        <p:txBody>
          <a:bodyPr wrap="square" rtlCol="0">
            <a:spAutoFit/>
          </a:bodyPr>
          <a:lstStyle/>
          <a:p>
            <a:r>
              <a:rPr lang="en-IN" dirty="0"/>
              <a:t>Normalizing dataset</a:t>
            </a:r>
          </a:p>
        </p:txBody>
      </p:sp>
      <p:pic>
        <p:nvPicPr>
          <p:cNvPr id="6" name="Picture 5">
            <a:extLst>
              <a:ext uri="{FF2B5EF4-FFF2-40B4-BE49-F238E27FC236}">
                <a16:creationId xmlns:a16="http://schemas.microsoft.com/office/drawing/2014/main" id="{BE74F965-2625-169A-4698-880D56F1E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819400"/>
            <a:ext cx="5799895" cy="3903195"/>
          </a:xfrm>
          <a:prstGeom prst="rect">
            <a:avLst/>
          </a:prstGeom>
        </p:spPr>
      </p:pic>
      <p:sp>
        <p:nvSpPr>
          <p:cNvPr id="7" name="TextBox 6">
            <a:extLst>
              <a:ext uri="{FF2B5EF4-FFF2-40B4-BE49-F238E27FC236}">
                <a16:creationId xmlns:a16="http://schemas.microsoft.com/office/drawing/2014/main" id="{7019265C-73F0-ACE7-0F78-BF178CC5E1C9}"/>
              </a:ext>
            </a:extLst>
          </p:cNvPr>
          <p:cNvSpPr txBox="1"/>
          <p:nvPr/>
        </p:nvSpPr>
        <p:spPr>
          <a:xfrm>
            <a:off x="8267700" y="4114800"/>
            <a:ext cx="1600200" cy="369332"/>
          </a:xfrm>
          <a:prstGeom prst="rect">
            <a:avLst/>
          </a:prstGeom>
          <a:noFill/>
          <a:ln>
            <a:solidFill>
              <a:schemeClr val="tx1"/>
            </a:solidFill>
          </a:ln>
        </p:spPr>
        <p:txBody>
          <a:bodyPr wrap="square" rtlCol="0">
            <a:spAutoFit/>
          </a:bodyPr>
          <a:lstStyle/>
          <a:p>
            <a:r>
              <a:rPr lang="en-IN" dirty="0"/>
              <a:t>Model crafting</a:t>
            </a:r>
          </a:p>
        </p:txBody>
      </p:sp>
    </p:spTree>
    <p:extLst>
      <p:ext uri="{BB962C8B-B14F-4D97-AF65-F5344CB8AC3E}">
        <p14:creationId xmlns:p14="http://schemas.microsoft.com/office/powerpoint/2010/main" val="21472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C21B4-EC2A-398B-3A07-55FA0301D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95400"/>
            <a:ext cx="10287000" cy="5328760"/>
          </a:xfrm>
          <a:prstGeom prst="rect">
            <a:avLst/>
          </a:prstGeom>
        </p:spPr>
      </p:pic>
      <p:sp>
        <p:nvSpPr>
          <p:cNvPr id="4" name="TextBox 3">
            <a:extLst>
              <a:ext uri="{FF2B5EF4-FFF2-40B4-BE49-F238E27FC236}">
                <a16:creationId xmlns:a16="http://schemas.microsoft.com/office/drawing/2014/main" id="{56E66A24-114D-F902-D5B9-809ADBE87280}"/>
              </a:ext>
            </a:extLst>
          </p:cNvPr>
          <p:cNvSpPr txBox="1"/>
          <p:nvPr/>
        </p:nvSpPr>
        <p:spPr>
          <a:xfrm>
            <a:off x="3200400" y="381000"/>
            <a:ext cx="4876800" cy="369332"/>
          </a:xfrm>
          <a:prstGeom prst="rect">
            <a:avLst/>
          </a:prstGeom>
          <a:noFill/>
          <a:ln>
            <a:solidFill>
              <a:schemeClr val="tx1"/>
            </a:solidFill>
          </a:ln>
        </p:spPr>
        <p:txBody>
          <a:bodyPr wrap="square" rtlCol="0">
            <a:spAutoFit/>
          </a:bodyPr>
          <a:lstStyle/>
          <a:p>
            <a:pPr algn="ctr"/>
            <a:r>
              <a:rPr lang="en-IN" dirty="0"/>
              <a:t>Model Training</a:t>
            </a:r>
          </a:p>
        </p:txBody>
      </p:sp>
    </p:spTree>
    <p:extLst>
      <p:ext uri="{BB962C8B-B14F-4D97-AF65-F5344CB8AC3E}">
        <p14:creationId xmlns:p14="http://schemas.microsoft.com/office/powerpoint/2010/main" val="1275457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585023-E93B-510E-D83F-8952FBAA3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304800"/>
            <a:ext cx="4999153" cy="5075360"/>
          </a:xfrm>
          <a:prstGeom prst="rect">
            <a:avLst/>
          </a:prstGeom>
        </p:spPr>
      </p:pic>
      <p:sp>
        <p:nvSpPr>
          <p:cNvPr id="4" name="TextBox 3">
            <a:extLst>
              <a:ext uri="{FF2B5EF4-FFF2-40B4-BE49-F238E27FC236}">
                <a16:creationId xmlns:a16="http://schemas.microsoft.com/office/drawing/2014/main" id="{AB628728-8C90-5969-FC43-4300E2F2B67D}"/>
              </a:ext>
            </a:extLst>
          </p:cNvPr>
          <p:cNvSpPr txBox="1"/>
          <p:nvPr/>
        </p:nvSpPr>
        <p:spPr>
          <a:xfrm>
            <a:off x="1966175" y="5715000"/>
            <a:ext cx="1371600" cy="369332"/>
          </a:xfrm>
          <a:prstGeom prst="rect">
            <a:avLst/>
          </a:prstGeom>
          <a:noFill/>
          <a:ln>
            <a:solidFill>
              <a:schemeClr val="tx1"/>
            </a:solidFill>
          </a:ln>
        </p:spPr>
        <p:txBody>
          <a:bodyPr wrap="square" rtlCol="0">
            <a:spAutoFit/>
          </a:bodyPr>
          <a:lstStyle/>
          <a:p>
            <a:pPr algn="ctr"/>
            <a:r>
              <a:rPr lang="en-IN" dirty="0"/>
              <a:t>validation</a:t>
            </a:r>
          </a:p>
        </p:txBody>
      </p:sp>
      <p:pic>
        <p:nvPicPr>
          <p:cNvPr id="6" name="Picture 5">
            <a:extLst>
              <a:ext uri="{FF2B5EF4-FFF2-40B4-BE49-F238E27FC236}">
                <a16:creationId xmlns:a16="http://schemas.microsoft.com/office/drawing/2014/main" id="{F57D79ED-2DA7-BE2F-9600-C2DDFAA5F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304800"/>
            <a:ext cx="5681009" cy="5094455"/>
          </a:xfrm>
          <a:prstGeom prst="rect">
            <a:avLst/>
          </a:prstGeom>
        </p:spPr>
      </p:pic>
      <p:sp>
        <p:nvSpPr>
          <p:cNvPr id="7" name="TextBox 6">
            <a:extLst>
              <a:ext uri="{FF2B5EF4-FFF2-40B4-BE49-F238E27FC236}">
                <a16:creationId xmlns:a16="http://schemas.microsoft.com/office/drawing/2014/main" id="{E897BFCC-7EBB-8C76-4962-2D32F7B34847}"/>
              </a:ext>
            </a:extLst>
          </p:cNvPr>
          <p:cNvSpPr txBox="1"/>
          <p:nvPr/>
        </p:nvSpPr>
        <p:spPr>
          <a:xfrm>
            <a:off x="8001000" y="5715000"/>
            <a:ext cx="1981200" cy="369332"/>
          </a:xfrm>
          <a:prstGeom prst="rect">
            <a:avLst/>
          </a:prstGeom>
          <a:noFill/>
          <a:ln>
            <a:solidFill>
              <a:schemeClr val="tx1"/>
            </a:solidFill>
          </a:ln>
        </p:spPr>
        <p:txBody>
          <a:bodyPr wrap="square" rtlCol="0">
            <a:spAutoFit/>
          </a:bodyPr>
          <a:lstStyle/>
          <a:p>
            <a:r>
              <a:rPr lang="en-IN" dirty="0"/>
              <a:t>Confusion matrix</a:t>
            </a:r>
          </a:p>
        </p:txBody>
      </p:sp>
    </p:spTree>
    <p:extLst>
      <p:ext uri="{BB962C8B-B14F-4D97-AF65-F5344CB8AC3E}">
        <p14:creationId xmlns:p14="http://schemas.microsoft.com/office/powerpoint/2010/main" val="141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1DADDE9-CC6B-F17A-B341-AFCCA73D6F24}"/>
              </a:ext>
            </a:extLst>
          </p:cNvPr>
          <p:cNvSpPr txBox="1">
            <a:spLocks/>
          </p:cNvSpPr>
          <p:nvPr/>
        </p:nvSpPr>
        <p:spPr>
          <a:xfrm>
            <a:off x="420687" y="212725"/>
            <a:ext cx="2437130" cy="505908"/>
          </a:xfrm>
          <a:prstGeom prst="rect">
            <a:avLst/>
          </a:prstGeom>
          <a:ln>
            <a:solidFill>
              <a:schemeClr val="tx1"/>
            </a:solidFill>
          </a:ln>
        </p:spPr>
        <p:txBody>
          <a:bodyPr vert="horz" wrap="square" lIns="0" tIns="13335" rIns="0" bIns="0" rtlCol="0">
            <a:spAutoFit/>
          </a:bodyPr>
          <a:lstStyle>
            <a:lvl1pPr>
              <a:defRPr>
                <a:latin typeface="+mj-lt"/>
                <a:ea typeface="+mj-ea"/>
                <a:cs typeface="+mj-cs"/>
              </a:defRPr>
            </a:lvl1pPr>
          </a:lstStyle>
          <a:p>
            <a:pPr marL="12700" algn="ctr">
              <a:spcBef>
                <a:spcPts val="105"/>
              </a:spcBef>
            </a:pPr>
            <a:r>
              <a:rPr lang="en-IN" sz="3200" b="1" kern="0" dirty="0">
                <a:solidFill>
                  <a:sysClr val="windowText" lastClr="000000"/>
                </a:solidFill>
              </a:rPr>
              <a:t>OUTPUT</a:t>
            </a:r>
            <a:endParaRPr lang="en-IN" b="1" kern="0" dirty="0">
              <a:solidFill>
                <a:sysClr val="windowText" lastClr="000000"/>
              </a:solidFill>
            </a:endParaRPr>
          </a:p>
        </p:txBody>
      </p:sp>
      <p:pic>
        <p:nvPicPr>
          <p:cNvPr id="4" name="Picture 3">
            <a:extLst>
              <a:ext uri="{FF2B5EF4-FFF2-40B4-BE49-F238E27FC236}">
                <a16:creationId xmlns:a16="http://schemas.microsoft.com/office/drawing/2014/main" id="{84BC5CE4-8D96-55DE-AAFC-F3562D68E0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999972"/>
            <a:ext cx="7704250" cy="4858056"/>
          </a:xfrm>
          <a:prstGeom prst="rect">
            <a:avLst/>
          </a:prstGeom>
        </p:spPr>
      </p:pic>
    </p:spTree>
    <p:extLst>
      <p:ext uri="{BB962C8B-B14F-4D97-AF65-F5344CB8AC3E}">
        <p14:creationId xmlns:p14="http://schemas.microsoft.com/office/powerpoint/2010/main" val="2211949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20686" y="212725"/>
            <a:ext cx="3389313" cy="752129"/>
          </a:xfrm>
          <a:prstGeom prst="rect">
            <a:avLst/>
          </a:prstGeom>
        </p:spPr>
        <p:txBody>
          <a:bodyPr vert="horz" wrap="square" lIns="0" tIns="13335" rIns="0" bIns="0" rtlCol="0">
            <a:spAutoFit/>
          </a:bodyPr>
          <a:lstStyle/>
          <a:p>
            <a:pPr marL="12700">
              <a:lnSpc>
                <a:spcPct val="100000"/>
              </a:lnSpc>
              <a:spcBef>
                <a:spcPts val="105"/>
              </a:spcBef>
            </a:pPr>
            <a:r>
              <a:rPr lang="en-US"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16</a:t>
            </a:fld>
            <a:endParaRPr sz="1100">
              <a:latin typeface="Trebuchet MS"/>
              <a:cs typeface="Trebuchet MS"/>
            </a:endParaRPr>
          </a:p>
        </p:txBody>
      </p:sp>
      <p:sp>
        <p:nvSpPr>
          <p:cNvPr id="10" name="TextBox 9">
            <a:extLst>
              <a:ext uri="{FF2B5EF4-FFF2-40B4-BE49-F238E27FC236}">
                <a16:creationId xmlns:a16="http://schemas.microsoft.com/office/drawing/2014/main" id="{8CBACEE5-EF7D-5A83-C345-91D3C9E5141E}"/>
              </a:ext>
            </a:extLst>
          </p:cNvPr>
          <p:cNvSpPr txBox="1"/>
          <p:nvPr/>
        </p:nvSpPr>
        <p:spPr>
          <a:xfrm>
            <a:off x="1506682" y="2169974"/>
            <a:ext cx="7086600" cy="1754326"/>
          </a:xfrm>
          <a:prstGeom prst="rect">
            <a:avLst/>
          </a:prstGeom>
          <a:noFill/>
        </p:spPr>
        <p:txBody>
          <a:bodyPr wrap="square" rtlCol="0">
            <a:spAutoFit/>
          </a:bodyPr>
          <a:lstStyle/>
          <a:p>
            <a:r>
              <a:rPr lang="en-US" dirty="0"/>
              <a:t>Our face recognition model based on convolutional neural networks (CNNs) has demonstrated strong performance on the Labeled Faces in the Wild (LFW) dataset and showcases robust capabilities in accurately identifying faces. The confusion matrix provides further insights into the distribution of correct and incorrect predictions, highlighting the effectiveness of our approach. </a:t>
            </a:r>
            <a:endParaRPr lang="en-IN" dirty="0"/>
          </a:p>
        </p:txBody>
      </p:sp>
      <p:sp>
        <p:nvSpPr>
          <p:cNvPr id="11" name="TextBox 10">
            <a:extLst>
              <a:ext uri="{FF2B5EF4-FFF2-40B4-BE49-F238E27FC236}">
                <a16:creationId xmlns:a16="http://schemas.microsoft.com/office/drawing/2014/main" id="{C023B6EF-CE99-707B-920E-0C796F64F842}"/>
              </a:ext>
            </a:extLst>
          </p:cNvPr>
          <p:cNvSpPr txBox="1"/>
          <p:nvPr/>
        </p:nvSpPr>
        <p:spPr>
          <a:xfrm>
            <a:off x="445267" y="5263846"/>
            <a:ext cx="5257800" cy="923330"/>
          </a:xfrm>
          <a:prstGeom prst="rect">
            <a:avLst/>
          </a:prstGeom>
          <a:noFill/>
        </p:spPr>
        <p:txBody>
          <a:bodyPr wrap="square" rtlCol="0">
            <a:spAutoFit/>
          </a:bodyPr>
          <a:lstStyle/>
          <a:p>
            <a:r>
              <a:rPr lang="en-IN" b="1" dirty="0"/>
              <a:t>DEMO:</a:t>
            </a:r>
          </a:p>
          <a:p>
            <a:r>
              <a:rPr lang="en-IN" dirty="0"/>
              <a:t>https://colab.research.google.com/drive/1SAZ3ROI0hQaxPtv8fXZVYAhfUrCTU69Y?usp=sharing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33400" y="533400"/>
            <a:ext cx="8632825" cy="670696"/>
          </a:xfrm>
          <a:prstGeom prst="rect">
            <a:avLst/>
          </a:prstGeom>
        </p:spPr>
        <p:txBody>
          <a:bodyPr vert="horz" wrap="square" lIns="0" tIns="16510" rIns="0" bIns="0" rtlCol="0">
            <a:spAutoFit/>
          </a:bodyPr>
          <a:lstStyle/>
          <a:p>
            <a:pPr marL="12700">
              <a:lnSpc>
                <a:spcPct val="100000"/>
              </a:lnSpc>
              <a:spcBef>
                <a:spcPts val="130"/>
              </a:spcBef>
            </a:pPr>
            <a:r>
              <a:rPr lang="en-GB" sz="4250" spc="5" dirty="0"/>
              <a:t>FACIAL RECOGNITION USING CNN</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533400" y="2057400"/>
            <a:ext cx="8534400" cy="2862322"/>
          </a:xfrm>
          <a:prstGeom prst="rect">
            <a:avLst/>
          </a:prstGeom>
          <a:noFill/>
        </p:spPr>
        <p:txBody>
          <a:bodyPr wrap="square" rtlCol="0">
            <a:spAutoFit/>
          </a:bodyPr>
          <a:lstStyle/>
          <a:p>
            <a:r>
              <a:rPr lang="en-GB" dirty="0"/>
              <a:t>In the realm of image classification, traditional neural networks have given way to </a:t>
            </a:r>
            <a:r>
              <a:rPr lang="en-GB" dirty="0" err="1"/>
              <a:t>convolutional</a:t>
            </a:r>
            <a:r>
              <a:rPr lang="en-GB" dirty="0"/>
              <a:t> neural networks (CNNs), owing to their ability to effectively extract features from images. In this project, we employ </a:t>
            </a:r>
            <a:r>
              <a:rPr lang="en-GB" dirty="0" err="1"/>
              <a:t>Keras</a:t>
            </a:r>
            <a:r>
              <a:rPr lang="en-GB" dirty="0"/>
              <a:t> to construct a CNN tailored for facial recognition tasks. Leveraging the </a:t>
            </a:r>
            <a:r>
              <a:rPr lang="en-GB" dirty="0" err="1"/>
              <a:t>Labeled</a:t>
            </a:r>
            <a:r>
              <a:rPr lang="en-GB" dirty="0"/>
              <a:t> Faces in the Wild dataset, we explore the capabilities of CNNs in discerning facial features and identities. Through the utilization of convolution layers for feature extraction and pooling layers for resolution downsizing, our CNN model </a:t>
            </a:r>
            <a:r>
              <a:rPr lang="en-GB" dirty="0" err="1"/>
              <a:t>endeavors</a:t>
            </a:r>
            <a:r>
              <a:rPr lang="en-GB" dirty="0"/>
              <a:t> to achieve high accuracy in facial recognition tasks. By investigating the performance of our CNN architecture on real-world facial images, we aim to contribute insights into the efficacy of CNNs for state-of-the-art facial recognition systems.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1828800" y="1447800"/>
            <a:ext cx="7620000" cy="4524315"/>
          </a:xfrm>
          <a:prstGeom prst="rect">
            <a:avLst/>
          </a:prstGeom>
          <a:noFill/>
        </p:spPr>
        <p:txBody>
          <a:bodyPr wrap="square" rtlCol="0">
            <a:spAutoFit/>
          </a:bodyPr>
          <a:lstStyle/>
          <a:p>
            <a:r>
              <a:rPr lang="en-US" dirty="0"/>
              <a:t>1. Introduction</a:t>
            </a:r>
          </a:p>
          <a:p>
            <a:r>
              <a:rPr lang="en-US" dirty="0"/>
              <a:t>    - Project Scope and Dataset Overview</a:t>
            </a:r>
          </a:p>
          <a:p>
            <a:r>
              <a:rPr lang="en-US" dirty="0"/>
              <a:t>2. Dataset Preparation</a:t>
            </a:r>
          </a:p>
          <a:p>
            <a:r>
              <a:rPr lang="en-US" dirty="0"/>
              <a:t>    - Visualization and Analysis</a:t>
            </a:r>
          </a:p>
          <a:p>
            <a:r>
              <a:rPr lang="en-US" dirty="0"/>
              <a:t>    - Data Balancing Strategies</a:t>
            </a:r>
          </a:p>
          <a:p>
            <a:r>
              <a:rPr lang="en-US" dirty="0"/>
              <a:t>3. Preprocessing</a:t>
            </a:r>
          </a:p>
          <a:p>
            <a:r>
              <a:rPr lang="en-US" dirty="0"/>
              <a:t>    - Normalization and Encoding</a:t>
            </a:r>
          </a:p>
          <a:p>
            <a:r>
              <a:rPr lang="en-US" dirty="0"/>
              <a:t>    - Dataset Splitting</a:t>
            </a:r>
          </a:p>
          <a:p>
            <a:r>
              <a:rPr lang="en-US" dirty="0"/>
              <a:t>4. Model Development and Training</a:t>
            </a:r>
          </a:p>
          <a:p>
            <a:r>
              <a:rPr lang="en-US" dirty="0"/>
              <a:t>    - CNN Architecture Design</a:t>
            </a:r>
          </a:p>
          <a:p>
            <a:r>
              <a:rPr lang="en-US" dirty="0"/>
              <a:t>    - Training Process and Performance Evaluation</a:t>
            </a:r>
          </a:p>
          <a:p>
            <a:r>
              <a:rPr lang="en-US" dirty="0"/>
              <a:t>5. Testing and Evaluation</a:t>
            </a:r>
          </a:p>
          <a:p>
            <a:r>
              <a:rPr lang="en-US" dirty="0"/>
              <a:t>    - Assessing Model Performance</a:t>
            </a:r>
          </a:p>
          <a:p>
            <a:r>
              <a:rPr lang="en-US" dirty="0"/>
              <a:t>    - Confusion Matrix Analysis</a:t>
            </a:r>
          </a:p>
          <a:p>
            <a:r>
              <a:rPr lang="en-US" dirty="0"/>
              <a:t>6. Insights and Reflections</a:t>
            </a:r>
          </a:p>
          <a:p>
            <a:r>
              <a:rPr lang="en-US" dirty="0"/>
              <a:t>    - Observations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838200" y="2133600"/>
            <a:ext cx="6172200" cy="2862322"/>
          </a:xfrm>
          <a:prstGeom prst="rect">
            <a:avLst/>
          </a:prstGeom>
          <a:noFill/>
        </p:spPr>
        <p:txBody>
          <a:bodyPr wrap="square" rtlCol="0">
            <a:spAutoFit/>
          </a:bodyPr>
          <a:lstStyle/>
          <a:p>
            <a:r>
              <a:rPr lang="en-GB" dirty="0"/>
              <a:t>Facial recognition systems rely on robust and accurate models to effectively identify individuals from images. However, challenges such as imbalanced datasets and varied image quality pose significant hurdles. This project aims to address these challenges by exploring techniques for dataset visualization, balancing, </a:t>
            </a:r>
            <a:r>
              <a:rPr lang="en-GB" dirty="0" err="1"/>
              <a:t>preprocessing</a:t>
            </a:r>
            <a:r>
              <a:rPr lang="en-GB" dirty="0"/>
              <a:t>, and model training using </a:t>
            </a:r>
            <a:r>
              <a:rPr lang="en-GB" dirty="0" err="1"/>
              <a:t>convolutional</a:t>
            </a:r>
            <a:r>
              <a:rPr lang="en-GB" dirty="0"/>
              <a:t> neural networks (CNNs). The primary objective is to develop a facial recognition model capable of accurately identifying famous individuals from images while ensuring robustness and scalability.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86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762000" y="1371600"/>
            <a:ext cx="5943600" cy="4524315"/>
          </a:xfrm>
          <a:prstGeom prst="rect">
            <a:avLst/>
          </a:prstGeom>
          <a:noFill/>
        </p:spPr>
        <p:txBody>
          <a:bodyPr wrap="square" rtlCol="0">
            <a:spAutoFit/>
          </a:bodyPr>
          <a:lstStyle/>
          <a:p>
            <a:r>
              <a:rPr lang="en-US" dirty="0"/>
              <a:t>1. Dataset Preparation:</a:t>
            </a:r>
          </a:p>
          <a:p>
            <a:r>
              <a:rPr lang="en-US" dirty="0"/>
              <a:t>    - Load dataset, visualize characteristics</a:t>
            </a:r>
          </a:p>
          <a:p>
            <a:r>
              <a:rPr lang="en-US" dirty="0"/>
              <a:t>    - Balance dataset (100 images/person)</a:t>
            </a:r>
          </a:p>
          <a:p>
            <a:r>
              <a:rPr lang="en-US" dirty="0"/>
              <a:t>2. Preprocessing:</a:t>
            </a:r>
          </a:p>
          <a:p>
            <a:r>
              <a:rPr lang="en-US" dirty="0"/>
              <a:t>    - Normalize data, one-hot encode labels</a:t>
            </a:r>
          </a:p>
          <a:p>
            <a:r>
              <a:rPr lang="en-US" dirty="0"/>
              <a:t>    - Split into train/test sets</a:t>
            </a:r>
          </a:p>
          <a:p>
            <a:r>
              <a:rPr lang="en-US" dirty="0"/>
              <a:t>3. Model Construction:</a:t>
            </a:r>
          </a:p>
          <a:p>
            <a:r>
              <a:rPr lang="en-US" dirty="0"/>
              <a:t>    - Design CNN for facial recognition</a:t>
            </a:r>
          </a:p>
          <a:p>
            <a:r>
              <a:rPr lang="en-US" dirty="0"/>
              <a:t>    - Extract features from images</a:t>
            </a:r>
          </a:p>
          <a:p>
            <a:r>
              <a:rPr lang="en-US" dirty="0"/>
              <a:t>4. Training:</a:t>
            </a:r>
          </a:p>
          <a:p>
            <a:r>
              <a:rPr lang="en-US" dirty="0"/>
              <a:t>    - Train CNN model, monitor accuracy</a:t>
            </a:r>
          </a:p>
          <a:p>
            <a:r>
              <a:rPr lang="en-US" dirty="0"/>
              <a:t>5. Evaluation:</a:t>
            </a:r>
          </a:p>
          <a:p>
            <a:r>
              <a:rPr lang="en-US" dirty="0"/>
              <a:t>    - Assess model performance, analyze with confusion matrix</a:t>
            </a:r>
          </a:p>
          <a:p>
            <a:r>
              <a:rPr lang="en-US" dirty="0"/>
              <a:t>6. Insights &amp; Future Directions:</a:t>
            </a:r>
          </a:p>
          <a:p>
            <a:r>
              <a:rPr lang="en-US" dirty="0"/>
              <a:t>    - Gain insights into CNN efficacy</a:t>
            </a:r>
          </a:p>
          <a:p>
            <a:r>
              <a:rPr lang="en-US" dirty="0"/>
              <a:t>    - Identify areas for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609600" y="2286000"/>
            <a:ext cx="8229600" cy="3139321"/>
          </a:xfrm>
          <a:prstGeom prst="rect">
            <a:avLst/>
          </a:prstGeom>
          <a:noFill/>
        </p:spPr>
        <p:txBody>
          <a:bodyPr wrap="square" rtlCol="0">
            <a:spAutoFit/>
          </a:bodyPr>
          <a:lstStyle/>
          <a:p>
            <a:pPr>
              <a:buFont typeface="Arial" pitchFamily="34" charset="0"/>
              <a:buChar char="•"/>
            </a:pPr>
            <a:r>
              <a:rPr lang="en-US" dirty="0"/>
              <a:t>Security Personnel: Access control, surveillance monitoring</a:t>
            </a:r>
          </a:p>
          <a:p>
            <a:pPr>
              <a:buFont typeface="Arial" pitchFamily="34" charset="0"/>
              <a:buChar char="•"/>
            </a:pPr>
            <a:r>
              <a:rPr lang="en-US" dirty="0"/>
              <a:t>Law Enforcement: Criminal identification, suspect tracking</a:t>
            </a:r>
          </a:p>
          <a:p>
            <a:pPr>
              <a:buFont typeface="Arial" pitchFamily="34" charset="0"/>
              <a:buChar char="•"/>
            </a:pPr>
            <a:r>
              <a:rPr lang="en-US" dirty="0"/>
              <a:t>Border Control: Identity verification, border management</a:t>
            </a:r>
          </a:p>
          <a:p>
            <a:pPr>
              <a:buFont typeface="Arial" pitchFamily="34" charset="0"/>
              <a:buChar char="•"/>
            </a:pPr>
            <a:r>
              <a:rPr lang="en-US" dirty="0"/>
              <a:t>Businesses: Employee attendance, access control, customer identification</a:t>
            </a:r>
          </a:p>
          <a:p>
            <a:pPr>
              <a:buFont typeface="Arial" pitchFamily="34" charset="0"/>
              <a:buChar char="•"/>
            </a:pPr>
            <a:r>
              <a:rPr lang="en-US" dirty="0"/>
              <a:t>Mobile Users: Device unlocking, secure authentication</a:t>
            </a:r>
          </a:p>
          <a:p>
            <a:pPr>
              <a:buFont typeface="Arial" pitchFamily="34" charset="0"/>
              <a:buChar char="•"/>
            </a:pPr>
            <a:r>
              <a:rPr lang="en-US" dirty="0"/>
              <a:t>Social Media: Photo tagging, content recommendation</a:t>
            </a:r>
          </a:p>
          <a:p>
            <a:pPr>
              <a:buFont typeface="Arial" pitchFamily="34" charset="0"/>
              <a:buChar char="•"/>
            </a:pPr>
            <a:r>
              <a:rPr lang="en-US" dirty="0"/>
              <a:t>Healthcare: Patient identification, medical record access</a:t>
            </a:r>
          </a:p>
          <a:p>
            <a:pPr>
              <a:buFont typeface="Arial" pitchFamily="34" charset="0"/>
              <a:buChar char="•"/>
            </a:pPr>
            <a:r>
              <a:rPr lang="en-US" dirty="0"/>
              <a:t>Retailers: Customer analytics, personalized experiences</a:t>
            </a:r>
          </a:p>
          <a:p>
            <a:pPr>
              <a:buFont typeface="Arial" pitchFamily="34" charset="0"/>
              <a:buChar char="•"/>
            </a:pPr>
            <a:r>
              <a:rPr lang="en-US" dirty="0"/>
              <a:t>Event Organizers: Attendee registration, security screening</a:t>
            </a:r>
          </a:p>
          <a:p>
            <a:pPr>
              <a:buFont typeface="Arial" pitchFamily="34" charset="0"/>
              <a:buChar char="•"/>
            </a:pPr>
            <a:r>
              <a:rPr lang="en-US" dirty="0"/>
              <a:t>Transportation: Passenger identification, security screening</a:t>
            </a:r>
          </a:p>
          <a:p>
            <a:endParaRPr lang="en-US" dirty="0"/>
          </a:p>
        </p:txBody>
      </p:sp>
      <p:pic>
        <p:nvPicPr>
          <p:cNvPr id="1027" name="Picture 3" descr="C:\Program Files (x86)\Microsoft Office\MEDIA\CAGCAT10\j0287005.wmf"/>
          <p:cNvPicPr>
            <a:picLocks noChangeAspect="1" noChangeArrowheads="1"/>
          </p:cNvPicPr>
          <p:nvPr/>
        </p:nvPicPr>
        <p:blipFill>
          <a:blip r:embed="rId3"/>
          <a:srcRect/>
          <a:stretch>
            <a:fillRect/>
          </a:stretch>
        </p:blipFill>
        <p:spPr bwMode="auto">
          <a:xfrm>
            <a:off x="8458200" y="2209800"/>
            <a:ext cx="1358020" cy="233126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48000" y="2286000"/>
            <a:ext cx="6705600" cy="2585323"/>
          </a:xfrm>
          <a:prstGeom prst="rect">
            <a:avLst/>
          </a:prstGeom>
          <a:noFill/>
        </p:spPr>
        <p:txBody>
          <a:bodyPr wrap="square" rtlCol="0">
            <a:spAutoFit/>
          </a:bodyPr>
          <a:lstStyle/>
          <a:p>
            <a:r>
              <a:rPr lang="en-US" dirty="0"/>
              <a:t>Solution:</a:t>
            </a:r>
          </a:p>
          <a:p>
            <a:pPr lvl="1">
              <a:buFont typeface="Arial" pitchFamily="34" charset="0"/>
              <a:buChar char="•"/>
            </a:pPr>
            <a:r>
              <a:rPr lang="en-US" dirty="0"/>
              <a:t>Develops a facial recognition system using CNNs trained on Labeled Faces in the Wild dataset.</a:t>
            </a:r>
          </a:p>
          <a:p>
            <a:pPr lvl="1">
              <a:buFont typeface="Arial" pitchFamily="34" charset="0"/>
              <a:buChar char="•"/>
            </a:pPr>
            <a:r>
              <a:rPr lang="en-US" dirty="0"/>
              <a:t>Accurately identifies famous individuals from facial images.</a:t>
            </a:r>
          </a:p>
          <a:p>
            <a:pPr lvl="1">
              <a:buFont typeface="Arial" pitchFamily="34" charset="0"/>
              <a:buChar char="•"/>
            </a:pPr>
            <a:r>
              <a:rPr lang="en-US" dirty="0"/>
              <a:t>Efficient dataset preparation ensures effective training.</a:t>
            </a:r>
          </a:p>
          <a:p>
            <a:r>
              <a:rPr lang="en-US" dirty="0"/>
              <a:t>Value Proposition:</a:t>
            </a:r>
          </a:p>
          <a:p>
            <a:pPr lvl="1">
              <a:buFont typeface="Arial" pitchFamily="34" charset="0"/>
              <a:buChar char="•"/>
            </a:pPr>
            <a:r>
              <a:rPr lang="en-US" dirty="0"/>
              <a:t>Streamlined preprocessing enhances model effectiveness.</a:t>
            </a:r>
          </a:p>
          <a:p>
            <a:pPr lvl="1">
              <a:buFont typeface="Arial" pitchFamily="34" charset="0"/>
              <a:buChar char="•"/>
            </a:pPr>
            <a:r>
              <a:rPr lang="en-US" dirty="0"/>
              <a:t>Customized CNN architecture maximizes feature extraction.</a:t>
            </a:r>
          </a:p>
          <a:p>
            <a:pPr lvl="1">
              <a:buFont typeface="Arial" pitchFamily="34" charset="0"/>
              <a:buChar char="•"/>
            </a:pPr>
            <a:r>
              <a:rPr lang="en-US" dirty="0"/>
              <a:t>Comprehensive evaluation provides insights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TextBox 8"/>
          <p:cNvSpPr txBox="1"/>
          <p:nvPr/>
        </p:nvSpPr>
        <p:spPr>
          <a:xfrm>
            <a:off x="2438400" y="2019300"/>
            <a:ext cx="6400800" cy="2862322"/>
          </a:xfrm>
          <a:prstGeom prst="rect">
            <a:avLst/>
          </a:prstGeom>
          <a:noFill/>
        </p:spPr>
        <p:txBody>
          <a:bodyPr wrap="square" rtlCol="0">
            <a:spAutoFit/>
          </a:bodyPr>
          <a:lstStyle/>
          <a:p>
            <a:pPr>
              <a:buFontTx/>
              <a:buChar char="-"/>
            </a:pPr>
            <a:r>
              <a:rPr lang="en-GB" dirty="0"/>
              <a:t>Exceptional accuracy in identifying famous individuals from facial images.</a:t>
            </a:r>
          </a:p>
          <a:p>
            <a:r>
              <a:rPr lang="en-GB" dirty="0"/>
              <a:t>- Innovative dataset preparation techniques ensure effective training.</a:t>
            </a:r>
          </a:p>
          <a:p>
            <a:r>
              <a:rPr lang="en-GB" dirty="0"/>
              <a:t>- Advanced </a:t>
            </a:r>
            <a:r>
              <a:rPr lang="en-GB" dirty="0" err="1"/>
              <a:t>preprocessing</a:t>
            </a:r>
            <a:r>
              <a:rPr lang="en-GB" dirty="0"/>
              <a:t> methods enhance model effectiveness.</a:t>
            </a:r>
          </a:p>
          <a:p>
            <a:r>
              <a:rPr lang="en-GB" dirty="0"/>
              <a:t>- Tailored CNN architecture maximizes feature extraction.</a:t>
            </a:r>
          </a:p>
          <a:p>
            <a:r>
              <a:rPr lang="en-GB" dirty="0"/>
              <a:t>- Comprehensive evaluation provides insightful analysis for improvement.</a:t>
            </a:r>
          </a:p>
          <a:p>
            <a:r>
              <a:rPr lang="en-GB" dirty="0"/>
              <a:t>- Demonstrates real-world applications in security, healthcare, and retail.</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440AEECF-6372-C37B-4F60-1304F3E7E47D}"/>
              </a:ext>
            </a:extLst>
          </p:cNvPr>
          <p:cNvSpPr txBox="1"/>
          <p:nvPr/>
        </p:nvSpPr>
        <p:spPr>
          <a:xfrm>
            <a:off x="3677083" y="1206211"/>
            <a:ext cx="2819400" cy="646331"/>
          </a:xfrm>
          <a:prstGeom prst="rect">
            <a:avLst/>
          </a:prstGeom>
          <a:noFill/>
        </p:spPr>
        <p:txBody>
          <a:bodyPr wrap="square" rtlCol="0">
            <a:spAutoFit/>
          </a:bodyPr>
          <a:lstStyle/>
          <a:p>
            <a:pPr algn="ctr"/>
            <a:r>
              <a:rPr lang="en-IN" dirty="0"/>
              <a:t>Loading and preprocessing dataset</a:t>
            </a:r>
          </a:p>
        </p:txBody>
      </p:sp>
      <p:sp>
        <p:nvSpPr>
          <p:cNvPr id="12" name="TextBox 11">
            <a:extLst>
              <a:ext uri="{FF2B5EF4-FFF2-40B4-BE49-F238E27FC236}">
                <a16:creationId xmlns:a16="http://schemas.microsoft.com/office/drawing/2014/main" id="{BFEC2292-43F4-3FC6-5869-B0FE4496FE42}"/>
              </a:ext>
            </a:extLst>
          </p:cNvPr>
          <p:cNvSpPr txBox="1"/>
          <p:nvPr/>
        </p:nvSpPr>
        <p:spPr>
          <a:xfrm>
            <a:off x="4019434" y="2350719"/>
            <a:ext cx="2819400" cy="369332"/>
          </a:xfrm>
          <a:prstGeom prst="rect">
            <a:avLst/>
          </a:prstGeom>
          <a:noFill/>
        </p:spPr>
        <p:txBody>
          <a:bodyPr wrap="square" rtlCol="0">
            <a:spAutoFit/>
          </a:bodyPr>
          <a:lstStyle/>
          <a:p>
            <a:r>
              <a:rPr lang="en-IN" dirty="0"/>
              <a:t>Visualizing &amp; Analysis</a:t>
            </a:r>
          </a:p>
        </p:txBody>
      </p:sp>
      <p:sp>
        <p:nvSpPr>
          <p:cNvPr id="13" name="TextBox 12">
            <a:extLst>
              <a:ext uri="{FF2B5EF4-FFF2-40B4-BE49-F238E27FC236}">
                <a16:creationId xmlns:a16="http://schemas.microsoft.com/office/drawing/2014/main" id="{A08B55F6-A56E-D872-5B9A-730327C64F28}"/>
              </a:ext>
            </a:extLst>
          </p:cNvPr>
          <p:cNvSpPr txBox="1"/>
          <p:nvPr/>
        </p:nvSpPr>
        <p:spPr>
          <a:xfrm>
            <a:off x="3830782" y="3257418"/>
            <a:ext cx="2686483" cy="646331"/>
          </a:xfrm>
          <a:prstGeom prst="rect">
            <a:avLst/>
          </a:prstGeom>
          <a:noFill/>
        </p:spPr>
        <p:txBody>
          <a:bodyPr wrap="square" rtlCol="0">
            <a:spAutoFit/>
          </a:bodyPr>
          <a:lstStyle/>
          <a:p>
            <a:pPr algn="ctr"/>
            <a:r>
              <a:rPr lang="en-IN" dirty="0"/>
              <a:t>Model crafting and training</a:t>
            </a:r>
          </a:p>
        </p:txBody>
      </p:sp>
      <p:sp>
        <p:nvSpPr>
          <p:cNvPr id="14" name="TextBox 13">
            <a:extLst>
              <a:ext uri="{FF2B5EF4-FFF2-40B4-BE49-F238E27FC236}">
                <a16:creationId xmlns:a16="http://schemas.microsoft.com/office/drawing/2014/main" id="{5C4C1674-8E35-D1C9-BB7C-FC7243A6CF2D}"/>
              </a:ext>
            </a:extLst>
          </p:cNvPr>
          <p:cNvSpPr txBox="1"/>
          <p:nvPr/>
        </p:nvSpPr>
        <p:spPr>
          <a:xfrm>
            <a:off x="4220008" y="4492748"/>
            <a:ext cx="2229283" cy="369332"/>
          </a:xfrm>
          <a:prstGeom prst="rect">
            <a:avLst/>
          </a:prstGeom>
          <a:noFill/>
        </p:spPr>
        <p:txBody>
          <a:bodyPr wrap="square" rtlCol="0">
            <a:spAutoFit/>
          </a:bodyPr>
          <a:lstStyle/>
          <a:p>
            <a:r>
              <a:rPr lang="en-IN" dirty="0"/>
              <a:t>Model evaluation</a:t>
            </a:r>
          </a:p>
        </p:txBody>
      </p:sp>
      <p:sp>
        <p:nvSpPr>
          <p:cNvPr id="15" name="TextBox 14">
            <a:extLst>
              <a:ext uri="{FF2B5EF4-FFF2-40B4-BE49-F238E27FC236}">
                <a16:creationId xmlns:a16="http://schemas.microsoft.com/office/drawing/2014/main" id="{4743EB4E-2239-3D33-ECC4-F0435C9A728D}"/>
              </a:ext>
            </a:extLst>
          </p:cNvPr>
          <p:cNvSpPr txBox="1"/>
          <p:nvPr/>
        </p:nvSpPr>
        <p:spPr>
          <a:xfrm>
            <a:off x="4015970" y="5467123"/>
            <a:ext cx="2462646" cy="369332"/>
          </a:xfrm>
          <a:prstGeom prst="rect">
            <a:avLst/>
          </a:prstGeom>
          <a:noFill/>
        </p:spPr>
        <p:txBody>
          <a:bodyPr wrap="square" rtlCol="0">
            <a:spAutoFit/>
          </a:bodyPr>
          <a:lstStyle/>
          <a:p>
            <a:r>
              <a:rPr lang="en-IN" dirty="0"/>
              <a:t>Prediction using model</a:t>
            </a:r>
          </a:p>
        </p:txBody>
      </p:sp>
      <p:sp>
        <p:nvSpPr>
          <p:cNvPr id="17" name="Rectangle 16">
            <a:extLst>
              <a:ext uri="{FF2B5EF4-FFF2-40B4-BE49-F238E27FC236}">
                <a16:creationId xmlns:a16="http://schemas.microsoft.com/office/drawing/2014/main" id="{B1888D9B-78E3-AA6C-177B-760E769C100C}"/>
              </a:ext>
            </a:extLst>
          </p:cNvPr>
          <p:cNvSpPr/>
          <p:nvPr/>
        </p:nvSpPr>
        <p:spPr>
          <a:xfrm>
            <a:off x="3830782" y="122434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7124CDC4-5843-7F9B-D5C2-9FCFC107F168}"/>
              </a:ext>
            </a:extLst>
          </p:cNvPr>
          <p:cNvSpPr/>
          <p:nvPr/>
        </p:nvSpPr>
        <p:spPr>
          <a:xfrm>
            <a:off x="3848100" y="2240883"/>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0E374D4E-9E8C-72FE-FCAE-438F0C635AEF}"/>
              </a:ext>
            </a:extLst>
          </p:cNvPr>
          <p:cNvSpPr/>
          <p:nvPr/>
        </p:nvSpPr>
        <p:spPr>
          <a:xfrm>
            <a:off x="3879273" y="3236458"/>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30BDE0C0-96AD-750D-C5A6-476C86F724E8}"/>
              </a:ext>
            </a:extLst>
          </p:cNvPr>
          <p:cNvSpPr/>
          <p:nvPr/>
        </p:nvSpPr>
        <p:spPr>
          <a:xfrm>
            <a:off x="3853180" y="4283425"/>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DC6E216B-C849-34BB-6B72-24D0DBF8CA93}"/>
              </a:ext>
            </a:extLst>
          </p:cNvPr>
          <p:cNvSpPr/>
          <p:nvPr/>
        </p:nvSpPr>
        <p:spPr>
          <a:xfrm>
            <a:off x="3830782" y="5322986"/>
            <a:ext cx="2570018" cy="646331"/>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Arrow: Right 24">
            <a:extLst>
              <a:ext uri="{FF2B5EF4-FFF2-40B4-BE49-F238E27FC236}">
                <a16:creationId xmlns:a16="http://schemas.microsoft.com/office/drawing/2014/main" id="{3C608E95-FB8D-8767-DF93-183F61D9C2AF}"/>
              </a:ext>
            </a:extLst>
          </p:cNvPr>
          <p:cNvSpPr/>
          <p:nvPr/>
        </p:nvSpPr>
        <p:spPr>
          <a:xfrm rot="5400000">
            <a:off x="5020921" y="199004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7AC42B28-47BC-4DC8-DD5A-CFAB2BB095C5}"/>
              </a:ext>
            </a:extLst>
          </p:cNvPr>
          <p:cNvSpPr/>
          <p:nvPr/>
        </p:nvSpPr>
        <p:spPr>
          <a:xfrm rot="5400000">
            <a:off x="5006303" y="2994780"/>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Down 26">
            <a:extLst>
              <a:ext uri="{FF2B5EF4-FFF2-40B4-BE49-F238E27FC236}">
                <a16:creationId xmlns:a16="http://schemas.microsoft.com/office/drawing/2014/main" id="{9B24E077-C28E-82F3-BCAB-5AADE9F981FA}"/>
              </a:ext>
            </a:extLst>
          </p:cNvPr>
          <p:cNvSpPr/>
          <p:nvPr/>
        </p:nvSpPr>
        <p:spPr>
          <a:xfrm>
            <a:off x="5086783" y="3903750"/>
            <a:ext cx="163120" cy="3702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285DE59D-4537-5C8B-0083-8E6D176C22B7}"/>
              </a:ext>
            </a:extLst>
          </p:cNvPr>
          <p:cNvSpPr/>
          <p:nvPr/>
        </p:nvSpPr>
        <p:spPr>
          <a:xfrm rot="5400000">
            <a:off x="4991913" y="5059315"/>
            <a:ext cx="323851" cy="134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TotalTime>
  <Words>824</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Office Theme</vt:lpstr>
      <vt:lpstr>NAME: KARTHIK SRIRAM B A COLLEGE NAME: SARANATHAN COLLEGE OF ENGINEERING BRANCH:ARTIFICIAL INTELLIGENCE AND DATA SCIENCE YEAR: THIRD YEAR NM ID: au813821243028 REGISTER NUMBER:813821243028 EMAIL ID: ksriram217@gmail.com </vt:lpstr>
      <vt:lpstr>FACIAL RECOGNITION USING CNN</vt:lpstr>
      <vt:lpstr>AGENDA</vt:lpstr>
      <vt:lpstr>PROBLEM STATEMENT</vt:lpstr>
      <vt:lpstr>PROJECT OVERVIEW</vt:lpstr>
      <vt:lpstr>WHO ARE THE END USERS?</vt:lpstr>
      <vt:lpstr>YOUR SOLUTION AND ITS VALUE PROPOSITION</vt:lpstr>
      <vt:lpstr>THE WOW IN YOUR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Karthik Sriram B A</dc:title>
  <cp:lastModifiedBy>K Sriram</cp:lastModifiedBy>
  <cp:revision>9</cp:revision>
  <dcterms:created xsi:type="dcterms:W3CDTF">2024-04-04T05:03:58Z</dcterms:created>
  <dcterms:modified xsi:type="dcterms:W3CDTF">2024-04-05T04:38:20Z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