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850" y="-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68170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2dba0f3bc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2dba0f3bc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2baa362f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2baa362f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2baa362f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2baa362f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2baa362f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2baa362f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2baa362f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2baa362f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2baa362f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2baa362f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42b329077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42b329077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42b329077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42b329077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2dba0f3bc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2dba0f3bc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2baa362f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2baa362f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2baa362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2baa362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4575e53af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4575e53af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4575e53af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4575e53af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4575e53af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4575e53af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4575e53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244575e53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4575e53a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44575e53a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44575e53a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244575e53a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44575e53a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44575e53a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44575e53a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244575e53a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44575e53a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g244575e53a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44575e53a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244575e53a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42b32907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42b32907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4575e53a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244575e53a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44575e53a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244575e53a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44575e53af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244575e53af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44575e53a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244575e53a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44575e53af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244575e53af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44575e53af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44575e53af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44575e53af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44575e53af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44575e53af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44575e53af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44575e53af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44575e53af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44575e53af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44575e53af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42b329077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42b329077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44575e53af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g244575e53af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44575e53af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244575e53af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42b329077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42b329077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2dba0f3bc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2dba0f3bc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2dba0f3bc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2dba0f3bc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2dba0f3bc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2dba0f3bc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2dba0f3b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2dba0f3bc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reamlit.io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-scm.com/download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OPs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1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Pratap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Git and Github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700"/>
              <a:t>Step7: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  Initialize Git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Once you have navigated to the correct folder, you can initialize Git on that folder: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&gt; </a:t>
            </a:r>
            <a:r>
              <a:rPr lang="en" sz="1700">
                <a:solidFill>
                  <a:srgbClr val="2F9C0A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" sz="17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init </a:t>
            </a:r>
            <a:endParaRPr sz="17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SzPts val="1100"/>
              <a:buNone/>
            </a:pPr>
            <a:endParaRPr sz="17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lang="en" sz="17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Congrats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 just created your first Git Repository!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SzPts val="1100"/>
              <a:buNone/>
            </a:pPr>
            <a:endParaRPr sz="17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SzPts val="770"/>
              <a:buNone/>
            </a:pP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100"/>
              </a:spcBef>
              <a:spcAft>
                <a:spcPts val="0"/>
              </a:spcAft>
              <a:buSzPts val="770"/>
              <a:buNone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5000"/>
              </a:lnSpc>
              <a:spcBef>
                <a:spcPts val="1100"/>
              </a:spcBef>
              <a:spcAft>
                <a:spcPts val="0"/>
              </a:spcAft>
              <a:buSzPts val="770"/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2400"/>
              </a:spcBef>
              <a:spcAft>
                <a:spcPts val="0"/>
              </a:spcAft>
              <a:buSzPts val="770"/>
              <a:buNone/>
            </a:pPr>
            <a:endParaRPr sz="1700">
              <a:solidFill>
                <a:srgbClr val="2F9C0A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3000"/>
              </a:spcBef>
              <a:spcAft>
                <a:spcPts val="0"/>
              </a:spcAft>
              <a:buSzPts val="770"/>
              <a:buNone/>
            </a:pPr>
            <a:r>
              <a:rPr lang="en" sz="1700"/>
              <a:t> 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Streamlit ?</a:t>
            </a: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Streamlit is a web application framework that helps you to build and develop Python based web applications and can be used to share analytics results , build complex interactive experiences and illustrate new Machine Learning Models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Developing and Deploying Streamlit apps is extremely fast and flexible often turning application development time from days to hours  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Streamlit </a:t>
            </a:r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Streamlit helps data scientists to not only build their python machine learning models but deploy them with equal ease to showcase to colleagues and clients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options include using frameworks like Flask or Django and then deploy the entire app in AWS or other cloud providers.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the other hand Streamlit has built-in and convenient methods for taking user input, graphing and using the most popular and powerful Python libraries and quickly deploying web applications.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Streamlit</a:t>
            </a:r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install Streamlit run the following code in a anaconda terminal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&gt; pip install streamlit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can kick off streamlit from command line using the code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&gt; </a:t>
            </a:r>
            <a:r>
              <a:rPr lang="en" b="1"/>
              <a:t>streamlit hello 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Streamlit Plotting Demo</a:t>
            </a:r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do the following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a Python file where we will house all our Streamlit Code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mkdir plotting_app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cd myfirstapp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type nul &gt; demo.py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out plotting demo code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Now open the demo.py using a VS code and type the code for the app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for clt.py </a:t>
            </a:r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  <a:endParaRPr sz="105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 streamlit as st</a:t>
            </a:r>
            <a:endParaRPr sz="105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 matplotlib.pyplot as plt</a:t>
            </a:r>
            <a:endParaRPr sz="105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"CLT Demo in Streamlit"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"This app simulates a  1000 coin flips, samples with replacement from that population,"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"and then plots the histogram of the means of the samples"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number_input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'Chance of a head'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binom_dist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binomial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sample_means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=[]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sample_means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choice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binom_dist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mean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ax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plt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subplots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ax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plt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hist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sample_means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pyplot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Streamlit Plotting Demo</a:t>
            </a:r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our file locally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Open a new anaconda prompt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cd myfirstapp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streamlit run demo.py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for pushing clt.py to github </a:t>
            </a:r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git init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 add 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git status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git commit -m "first commit"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git remote add origin https://github.com/davidgldemo/myfirstapp.git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git push -u origin master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Streamlit Sharing</a:t>
            </a:r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Streamlit Sharing helps to Deploy, manage, and share your apps with the World directly from Streamlit — all for free.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Streamlit turns data scripts into shareable web apps in minutes.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All in pure Python. No front‑end experience required.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Step1 : Go to </a:t>
            </a:r>
            <a:r>
              <a:rPr lang="en" sz="2100" b="1" u="sng">
                <a:solidFill>
                  <a:schemeClr val="hlink"/>
                </a:solidFill>
                <a:hlinkClick r:id="rId3"/>
              </a:rPr>
              <a:t>https://streamlit.io/</a:t>
            </a:r>
            <a:r>
              <a:rPr lang="en" sz="2100" b="1">
                <a:solidFill>
                  <a:schemeClr val="dk1"/>
                </a:solidFill>
              </a:rPr>
              <a:t>  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Step2 : Sign up for community Cloud &gt; Get started &gt; Continue with Github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for ML Demo in Streamlit</a:t>
            </a:r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web app using streamlit for Medical Diagnostics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 the App using Streamlit Sharing as a  web url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sure to create requirements.txt. For that open anaconda prompt and and type the following code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 pip install pipreqs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navigate to the directory and type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&gt; pipreqs 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Happy Building Your First App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90475" y="356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ML OPs 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55325" y="13679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Day1 - Deployment of Machine Learning Model is Streamlit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Day2 - Deployment of Deep Learning Model in Streamlit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Day3 - Deployment of Deep Learning Model in TensorFlow Serving 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Day4- Deployment of Deep Learning Model in GCPCloud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ML OPs?</a:t>
            </a:r>
            <a:endParaRPr/>
          </a:p>
        </p:txBody>
      </p:sp>
      <p:sp>
        <p:nvSpPr>
          <p:cNvPr id="169" name="Google Shape;169;p3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ML OPs is a set of tools and best practices in industry for design , development and deployment of Machine Learning Models to optimize the ML life cycle.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 typical ML Project life cycle has the followings steps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Design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Development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Deployment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OPS Phases</a:t>
            </a:r>
            <a:endParaRPr/>
          </a:p>
        </p:txBody>
      </p:sp>
      <p:sp>
        <p:nvSpPr>
          <p:cNvPr id="175" name="Google Shape;175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6" name="Google Shape;1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43096"/>
            <a:ext cx="9144000" cy="2657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OPS LIfe Cycle *</a:t>
            </a:r>
            <a:endParaRPr/>
          </a:p>
        </p:txBody>
      </p:sp>
      <p:sp>
        <p:nvSpPr>
          <p:cNvPr id="182" name="Google Shape;182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Taken from deeplearning.ai</a:t>
            </a:r>
            <a:endParaRPr/>
          </a:p>
        </p:txBody>
      </p:sp>
      <p:pic>
        <p:nvPicPr>
          <p:cNvPr id="183" name="Google Shape;1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332"/>
            <a:ext cx="9144001" cy="2094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ML Life cycle Steps</a:t>
            </a:r>
            <a:endParaRPr/>
          </a:p>
        </p:txBody>
      </p:sp>
      <p:sp>
        <p:nvSpPr>
          <p:cNvPr id="189" name="Google Shape;189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Noto Sans Symbols"/>
              <a:buNone/>
            </a:pPr>
            <a:r>
              <a:rPr lang="en" sz="8000" b="1"/>
              <a:t>DESIGN</a:t>
            </a:r>
            <a:endParaRPr sz="80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Noto Sans Symbols"/>
              <a:buNone/>
            </a:pPr>
            <a:r>
              <a:rPr lang="en" sz="8000"/>
              <a:t>1.Data Acquisition</a:t>
            </a:r>
            <a:endParaRPr sz="8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Noto Sans Symbols"/>
              <a:buNone/>
            </a:pPr>
            <a:r>
              <a:rPr lang="en" sz="8000"/>
              <a:t>2.Exploratory Data Analysis –    univariate &amp; bivariates &amp; correlations</a:t>
            </a:r>
            <a:endParaRPr sz="8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000"/>
              <a:t>3. Data Preprocessing</a:t>
            </a:r>
            <a:endParaRPr sz="8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000" b="1"/>
              <a:t>DEVELOPMENT</a:t>
            </a:r>
            <a:endParaRPr sz="80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000"/>
              <a:buFont typeface="Arial"/>
              <a:buNone/>
            </a:pPr>
            <a:r>
              <a:rPr lang="en" sz="8000"/>
              <a:t>4. Model Building with training data – Fit the model </a:t>
            </a:r>
            <a:endParaRPr sz="8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000"/>
              <a:buFont typeface="Arial"/>
              <a:buNone/>
            </a:pPr>
            <a:r>
              <a:rPr lang="en" sz="8000"/>
              <a:t>5. Model evaluation with test data – Check the metrics</a:t>
            </a:r>
            <a:endParaRPr sz="8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000"/>
              <a:buFont typeface="Arial"/>
              <a:buNone/>
            </a:pPr>
            <a:r>
              <a:rPr lang="en" sz="8000"/>
              <a:t>6. Model optimization-Hyperparameter tuning </a:t>
            </a:r>
            <a:endParaRPr sz="8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000"/>
              <a:buFont typeface="Arial"/>
              <a:buNone/>
            </a:pPr>
            <a:r>
              <a:rPr lang="en" sz="8000"/>
              <a:t>7. Model interpretation</a:t>
            </a:r>
            <a:endParaRPr sz="8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000"/>
              <a:buFont typeface="Arial"/>
              <a:buNone/>
            </a:pPr>
            <a:r>
              <a:rPr lang="en" sz="8000" b="1"/>
              <a:t>DEPLOYMENT</a:t>
            </a:r>
            <a:endParaRPr sz="80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000"/>
              <a:buFont typeface="Arial"/>
              <a:buNone/>
            </a:pPr>
            <a:r>
              <a:rPr lang="en" sz="8000"/>
              <a:t>8. Model Deployment</a:t>
            </a:r>
            <a:endParaRPr sz="8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000"/>
              <a:buFont typeface="Arial"/>
              <a:buNone/>
            </a:pPr>
            <a:r>
              <a:rPr lang="en" sz="8000"/>
              <a:t>9. Monitoring </a:t>
            </a:r>
            <a:endParaRPr sz="8000"/>
          </a:p>
          <a:p>
            <a:pPr marL="171450" lvl="0" indent="-1539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80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000"/>
              <a:t>          </a:t>
            </a:r>
            <a:endParaRPr sz="8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 Quiz : Classify as Design, Development, Deployment </a:t>
            </a:r>
            <a:endParaRPr/>
          </a:p>
        </p:txBody>
      </p:sp>
      <p:sp>
        <p:nvSpPr>
          <p:cNvPr id="195" name="Google Shape;19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an experiment comparing two algorithms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an overview of potential data sources you need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Deploy the machine learning model in the business process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Talk to your business manager/client as to how accurate the ML model should be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Combine two features to produce a new feature for your ML model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a weekly check of you ML model Predictions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Evaluation Metrics for Classification- Confusion Matrix  </a:t>
            </a:r>
            <a:endParaRPr/>
          </a:p>
        </p:txBody>
      </p:sp>
      <p:sp>
        <p:nvSpPr>
          <p:cNvPr id="201" name="Google Shape;201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 sz="1400">
                <a:solidFill>
                  <a:schemeClr val="dk1"/>
                </a:solidFill>
              </a:rPr>
              <a:t>Precision and Recall are metrics that are used for evaluating the performance of a classification algorithm. These can be understood more clearly using a confusion matrix as shown beside. </a:t>
            </a:r>
            <a:endParaRPr sz="14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 sz="1300">
                <a:solidFill>
                  <a:schemeClr val="dk1"/>
                </a:solidFill>
              </a:rPr>
              <a:t>Precision is the proportion of true positives among those predicted positives. So Precision is a % expressing the accuracy with which positive classes are predicted.  As a formula Precision = TP/(TP+FP)  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 sz="1300">
                <a:solidFill>
                  <a:schemeClr val="dk1"/>
                </a:solidFill>
              </a:rPr>
              <a:t>Recall on the other hand is the proportion of true positives among those that are actually positive. So recall is a % expressing the capacity of the model to recall positive values. As a formula Recall =TP/(TP+FN)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 sz="1300">
                <a:solidFill>
                  <a:schemeClr val="dk1"/>
                </a:solidFill>
              </a:rPr>
              <a:t>These measures are very useful in a marketing scenario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1100"/>
          </a:p>
        </p:txBody>
      </p:sp>
      <p:pic>
        <p:nvPicPr>
          <p:cNvPr id="202" name="Google Shape;20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6500" y="2919625"/>
            <a:ext cx="399097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 Quiz</a:t>
            </a:r>
            <a:endParaRPr/>
          </a:p>
        </p:txBody>
      </p:sp>
      <p:sp>
        <p:nvSpPr>
          <p:cNvPr id="208" name="Google Shape;208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5192D"/>
                </a:solidFill>
                <a:highlight>
                  <a:srgbClr val="FFFFFF"/>
                </a:highlight>
              </a:rPr>
              <a:t>Which of the following situations looks like an example of overfitting?</a:t>
            </a:r>
            <a:endParaRPr>
              <a:solidFill>
                <a:srgbClr val="05192D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5192D"/>
              </a:buClr>
              <a:buSzPts val="1800"/>
              <a:buAutoNum type="arabicPeriod"/>
            </a:pPr>
            <a:r>
              <a:rPr lang="en">
                <a:solidFill>
                  <a:srgbClr val="05192D"/>
                </a:solidFill>
                <a:highlight>
                  <a:srgbClr val="FFFFFF"/>
                </a:highlight>
              </a:rPr>
              <a:t>Training accuracy 50%, testing accuracy 50%.</a:t>
            </a:r>
            <a:endParaRPr>
              <a:solidFill>
                <a:srgbClr val="05192D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5192D"/>
              </a:buClr>
              <a:buSzPts val="1800"/>
              <a:buAutoNum type="arabicPeriod"/>
            </a:pPr>
            <a:r>
              <a:rPr lang="en">
                <a:solidFill>
                  <a:srgbClr val="05192D"/>
                </a:solidFill>
                <a:highlight>
                  <a:srgbClr val="FFFFFF"/>
                </a:highlight>
              </a:rPr>
              <a:t>Training accuracy 95%, testing accuracy 95%.</a:t>
            </a:r>
            <a:endParaRPr>
              <a:solidFill>
                <a:srgbClr val="05192D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5192D"/>
              </a:buClr>
              <a:buSzPts val="1800"/>
              <a:buAutoNum type="arabicPeriod"/>
            </a:pPr>
            <a:r>
              <a:rPr lang="en">
                <a:solidFill>
                  <a:srgbClr val="05192D"/>
                </a:solidFill>
                <a:highlight>
                  <a:srgbClr val="FFFFFF"/>
                </a:highlight>
              </a:rPr>
              <a:t>Training accuracy 95%, testing accuracy 50%.</a:t>
            </a:r>
            <a:endParaRPr>
              <a:solidFill>
                <a:srgbClr val="05192D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5192D"/>
              </a:buClr>
              <a:buSzPts val="1800"/>
              <a:buAutoNum type="arabicPeriod"/>
            </a:pPr>
            <a:r>
              <a:rPr lang="en">
                <a:solidFill>
                  <a:srgbClr val="05192D"/>
                </a:solidFill>
                <a:highlight>
                  <a:srgbClr val="FFFFFF"/>
                </a:highlight>
              </a:rPr>
              <a:t>Training accuracy 50%, testing accuracy 95%.</a:t>
            </a:r>
            <a:endParaRPr>
              <a:solidFill>
                <a:srgbClr val="05192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rgbClr val="05192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Algorithms for Classification</a:t>
            </a:r>
            <a:endParaRPr/>
          </a:p>
        </p:txBody>
      </p:sp>
      <p:sp>
        <p:nvSpPr>
          <p:cNvPr id="214" name="Google Shape;214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10000"/>
          </a:bodyPr>
          <a:lstStyle/>
          <a:p>
            <a:pPr marL="457200" lvl="0" indent="-3082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b="1"/>
              <a:t>K Nearest Neighbors</a:t>
            </a:r>
            <a:endParaRPr b="1"/>
          </a:p>
          <a:p>
            <a:pPr marL="457200" lvl="0" indent="-3082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Logistic Regression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en"/>
              <a:t>—---------------------------------</a:t>
            </a:r>
            <a:endParaRPr/>
          </a:p>
          <a:p>
            <a:pPr marL="457200" lvl="0" indent="-30829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Decision Trees</a:t>
            </a:r>
            <a:endParaRPr/>
          </a:p>
          <a:p>
            <a:pPr marL="457200" lvl="0" indent="-3082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Voting Classifier</a:t>
            </a:r>
            <a:endParaRPr/>
          </a:p>
          <a:p>
            <a:pPr marL="457200" lvl="0" indent="-3082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Bagging Classifier</a:t>
            </a:r>
            <a:endParaRPr/>
          </a:p>
          <a:p>
            <a:pPr marL="457200" lvl="0" indent="-3082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b="1"/>
              <a:t>Random Forest</a:t>
            </a:r>
            <a:endParaRPr b="1"/>
          </a:p>
          <a:p>
            <a:pPr marL="457200" lvl="0" indent="-3082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Naive Bayes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en"/>
              <a:t>—----------------------------------</a:t>
            </a:r>
            <a:endParaRPr/>
          </a:p>
          <a:p>
            <a:pPr marL="457200" lvl="0" indent="-30829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Gradient Boosting</a:t>
            </a:r>
            <a:endParaRPr/>
          </a:p>
          <a:p>
            <a:pPr marL="457200" lvl="0" indent="-3082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Adaboost Classifier</a:t>
            </a:r>
            <a:endParaRPr/>
          </a:p>
          <a:p>
            <a:pPr marL="457200" lvl="0" indent="-3082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XgBoost Classifier</a:t>
            </a:r>
            <a:endParaRPr/>
          </a:p>
          <a:p>
            <a:pPr marL="457200" lvl="0" indent="-3082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b="1"/>
              <a:t>SVM</a:t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220" name="Google Shape;220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The k-nearest neighbors (KNN) algorithm is a supervised machine learning algorithm.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KNN assumes that similar things exist in close proximity. This implies that similar data points are close to each other. KNN calculates the distance between points on a graph to decide similarity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The distance can be of any type, e.g., Euclidean, Manhattan, etc.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K- Nearest Neighbors</a:t>
            </a:r>
            <a:endParaRPr/>
          </a:p>
        </p:txBody>
      </p:sp>
      <p:sp>
        <p:nvSpPr>
          <p:cNvPr id="226" name="Google Shape;226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Basic Idea : predict the label of a data point by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Looking at “k” closest labelled data points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Taking a majority vote</a:t>
            </a:r>
            <a:endParaRPr/>
          </a:p>
        </p:txBody>
      </p:sp>
      <p:pic>
        <p:nvPicPr>
          <p:cNvPr id="227" name="Google Shape;227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625" y="2205825"/>
            <a:ext cx="3253100" cy="25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9225" y="2205829"/>
            <a:ext cx="3154485" cy="25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Day1 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55325" y="13679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Prerequisites for ML Project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Intro to Deployment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Intro to Git and Github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Intro to Streamlit and Streamlit Sharing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Deployment demo1 of plotting apps in local streamlit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Intro to ML OPs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Deployment Demo of Full Fledged ML model as Web App in Streamlite Sharing</a:t>
            </a:r>
            <a:endParaRPr sz="21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KNN Advantages and Disadvantages</a:t>
            </a:r>
            <a:endParaRPr/>
          </a:p>
        </p:txBody>
      </p:sp>
      <p:sp>
        <p:nvSpPr>
          <p:cNvPr id="234" name="Google Shape;234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829" b="1"/>
              <a:t>Advantages</a:t>
            </a:r>
            <a:endParaRPr sz="1829" b="1"/>
          </a:p>
          <a:p>
            <a:pPr marL="457200" lvl="0" indent="-3448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➢"/>
            </a:pPr>
            <a:r>
              <a:rPr lang="en" sz="1829"/>
              <a:t>Very easy to implement.</a:t>
            </a:r>
            <a:endParaRPr sz="1829"/>
          </a:p>
          <a:p>
            <a:pPr marL="457200" lvl="0" indent="-3448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➢"/>
            </a:pPr>
            <a:r>
              <a:rPr lang="en" sz="1829"/>
              <a:t>This algorithm can be used for both classification and </a:t>
            </a:r>
            <a:endParaRPr sz="1829"/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29"/>
              <a:t>Regression.</a:t>
            </a:r>
            <a:endParaRPr sz="1829"/>
          </a:p>
          <a:p>
            <a:pPr marL="457200" lvl="0" indent="-3448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➢"/>
            </a:pPr>
            <a:r>
              <a:rPr lang="en" sz="1829"/>
              <a:t>Since data is not previously assumed, it is very useful in cases of nonlinear data.</a:t>
            </a:r>
            <a:endParaRPr sz="1829"/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29"/>
              <a:t>The algorithm ensures relatively high accuracy.</a:t>
            </a:r>
            <a:endParaRPr sz="1829"/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829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829" b="1"/>
              <a:t>Disadvantages</a:t>
            </a:r>
            <a:endParaRPr sz="1829" b="1"/>
          </a:p>
          <a:p>
            <a:pPr marL="457200" lvl="0" indent="-3448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➢"/>
            </a:pPr>
            <a:r>
              <a:rPr lang="en" sz="1829"/>
              <a:t>It is a bit more expensive as it stores the entire training data.</a:t>
            </a:r>
            <a:endParaRPr sz="1829"/>
          </a:p>
          <a:p>
            <a:pPr marL="457200" lvl="0" indent="-3448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➢"/>
            </a:pPr>
            <a:r>
              <a:rPr lang="en" sz="1829"/>
              <a:t>High memory storage requirements for this algorithm.</a:t>
            </a:r>
            <a:endParaRPr sz="1829"/>
          </a:p>
          <a:p>
            <a:pPr marL="457200" lvl="0" indent="-3448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➢"/>
            </a:pPr>
            <a:r>
              <a:rPr lang="en" sz="1829"/>
              <a:t>Higher sets of values may lead to inaccurate predictions.</a:t>
            </a:r>
            <a:endParaRPr sz="1829"/>
          </a:p>
          <a:p>
            <a:pPr marL="457200" lvl="0" indent="-3448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➢"/>
            </a:pPr>
            <a:r>
              <a:rPr lang="en" sz="1829"/>
              <a:t>Highly sensitive to the scale of the data.</a:t>
            </a:r>
            <a:endParaRPr sz="1829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endParaRPr sz="1829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endParaRPr sz="1829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KNN Uses</a:t>
            </a:r>
            <a:endParaRPr/>
          </a:p>
        </p:txBody>
      </p:sp>
      <p:sp>
        <p:nvSpPr>
          <p:cNvPr id="240" name="Google Shape;240;p43"/>
          <p:cNvSpPr txBox="1">
            <a:spLocks noGrp="1"/>
          </p:cNvSpPr>
          <p:nvPr>
            <p:ph type="body" idx="1"/>
          </p:nvPr>
        </p:nvSpPr>
        <p:spPr>
          <a:xfrm>
            <a:off x="311700" y="11321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endParaRPr sz="1865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b="1"/>
              <a:t>The following are some of the areas in which KNN can be applied successfully:</a:t>
            </a:r>
            <a:endParaRPr b="1"/>
          </a:p>
          <a:p>
            <a:pPr marL="457200" lvl="0" indent="-3429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KNN is often used in banking systems to identify if an individual or organization is fit for a grant or a loan based on key characteristics.</a:t>
            </a:r>
            <a:endParaRPr/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KNN can be used in Speech Recognition, Handwriting Detection, Image Recognition, and Video Recognition.</a:t>
            </a:r>
            <a:endParaRPr/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 potential voter can be classified into categories based on characteristics (like “voter” or “non-voter”) for elections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865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246" name="Google Shape;246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829"/>
              <a:t>Random forests are a form of ensemble learning where we use the concept of bagged trees </a:t>
            </a:r>
            <a:endParaRPr sz="1829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829"/>
              <a:t>Random forests provide an improvement over bagged trees by way of a random small tweak that decorrelates the trees.</a:t>
            </a:r>
            <a:endParaRPr sz="1829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829"/>
              <a:t>As in bagging, we build a number of decision trees on bootstrapped training samples</a:t>
            </a:r>
            <a:endParaRPr sz="1829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829"/>
              <a:t>But when building these decision trees, each time a split in a tree is considered, a random sample of m predictors is chosen as split candidates from the full set of p predictors. The split is allowed to use only one of those m predictors. A fresh sample of m predictors is taken at each split, and typically we choose m ≈ √p</a:t>
            </a:r>
            <a:endParaRPr sz="1829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endParaRPr sz="1829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endParaRPr sz="153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PROS of Random Forest</a:t>
            </a:r>
            <a:endParaRPr/>
          </a:p>
        </p:txBody>
      </p:sp>
      <p:sp>
        <p:nvSpPr>
          <p:cNvPr id="252" name="Google Shape;252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325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"/>
              <a:buFont typeface="Arial"/>
              <a:buNone/>
            </a:pPr>
            <a:r>
              <a:rPr lang="en"/>
              <a:t>I</a:t>
            </a:r>
            <a:r>
              <a:rPr lang="en" sz="4395"/>
              <a:t>t reduces variance as taking many trees from n bootstrapped samples  and averaging their prediction leads to lower variance</a:t>
            </a:r>
            <a:endParaRPr sz="4395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7"/>
              <a:buFont typeface="Arial"/>
              <a:buNone/>
            </a:pPr>
            <a:r>
              <a:rPr lang="en" sz="4395"/>
              <a:t>It also reduces bias in the dataset by decorrelating the trees which is a problem with imbalanced datasets </a:t>
            </a:r>
            <a:endParaRPr sz="4395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7"/>
              <a:buFont typeface="Arial"/>
              <a:buNone/>
            </a:pPr>
            <a:r>
              <a:rPr lang="en" sz="4395"/>
              <a:t>Random forests overcome this problem by forcing each split to consider only a subset of the predictors. Therefore, on average (p − m)/p of the splits will not even consider the strong predictor, and so other predictors will have more of a chance. We can think of this process as decorrelating the trees, thereby making the average of the resulting trees less variable and hence more reliable.</a:t>
            </a:r>
            <a:endParaRPr sz="4395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0999"/>
              <a:buFont typeface="Arial"/>
              <a:buNone/>
            </a:pPr>
            <a:endParaRPr sz="4395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2389"/>
              <a:buNone/>
            </a:pPr>
            <a:endParaRPr sz="4395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Hyperparameters for Random Forest</a:t>
            </a:r>
            <a:endParaRPr/>
          </a:p>
        </p:txBody>
      </p:sp>
      <p:sp>
        <p:nvSpPr>
          <p:cNvPr id="258" name="Google Shape;258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695"/>
              <a:t>Criterion- can choose between ‘entropy and ‘gini’</a:t>
            </a:r>
            <a:endParaRPr sz="169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endParaRPr sz="169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695"/>
              <a:t>Maximum Depth- the largest length between the root to leaf. </a:t>
            </a:r>
            <a:endParaRPr sz="169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695"/>
              <a:t>Minimum number of samples per leaf- we can set a minimum for the number of samples we allow on each leaf.</a:t>
            </a:r>
            <a:endParaRPr sz="169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695"/>
              <a:t>Minimum sample split - the minimum number of samples required to split an internal node</a:t>
            </a:r>
            <a:endParaRPr sz="169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695"/>
              <a:t>Maximum features - the number of features that one looks for in each split. We can shoose between  ‘sqrt’ and ‘log2’</a:t>
            </a:r>
            <a:endParaRPr sz="169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endParaRPr sz="169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endParaRPr sz="1395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264" name="Google Shape;264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65" name="Google Shape;26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5370" y="0"/>
            <a:ext cx="9422670" cy="5238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7"/>
          <p:cNvSpPr txBox="1"/>
          <p:nvPr/>
        </p:nvSpPr>
        <p:spPr>
          <a:xfrm>
            <a:off x="597050" y="2525"/>
            <a:ext cx="1752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SVM </a:t>
            </a:r>
            <a:endParaRPr sz="25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pic>
        <p:nvPicPr>
          <p:cNvPr id="272" name="Google Shape;27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250" y="368825"/>
            <a:ext cx="5021650" cy="456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 Parameters ofSVM </a:t>
            </a:r>
            <a:endParaRPr/>
          </a:p>
        </p:txBody>
      </p:sp>
      <p:sp>
        <p:nvSpPr>
          <p:cNvPr id="278" name="Google Shape;278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79" name="Google Shape;27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6909"/>
            <a:ext cx="9144000" cy="4029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 of SVM</a:t>
            </a:r>
            <a:endParaRPr/>
          </a:p>
        </p:txBody>
      </p:sp>
      <p:sp>
        <p:nvSpPr>
          <p:cNvPr id="285" name="Google Shape;285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86" name="Google Shape;28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67"/>
            <a:ext cx="9144001" cy="3638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 txBox="1">
            <a:spLocks noGrp="1"/>
          </p:cNvSpPr>
          <p:nvPr>
            <p:ph type="title"/>
          </p:nvPr>
        </p:nvSpPr>
        <p:spPr>
          <a:xfrm>
            <a:off x="311700" y="279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of SVM</a:t>
            </a:r>
            <a:endParaRPr/>
          </a:p>
        </p:txBody>
      </p:sp>
      <p:sp>
        <p:nvSpPr>
          <p:cNvPr id="292" name="Google Shape;292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93" name="Google Shape;29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1933"/>
            <a:ext cx="9143999" cy="4017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Prerequisites for ML project 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Anaconda Virtual Environment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Git and Github account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Streamlit sharing 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VS Code(optional)</a:t>
            </a:r>
            <a:endParaRPr sz="21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Hands on Deployment </a:t>
            </a:r>
            <a:endParaRPr/>
          </a:p>
        </p:txBody>
      </p:sp>
      <p:sp>
        <p:nvSpPr>
          <p:cNvPr id="299" name="Google Shape;299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 will create a medical diagnostic web app by working on  the Pima Diabetes Dataset and create a classification model and will deploy it using streamlit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Dependencies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Jupyter Notebook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VS Code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Github account local Git Bash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Streamlit sharing account connected to Github (share.streamlit.io)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Reference Books</a:t>
            </a:r>
            <a:endParaRPr/>
          </a:p>
        </p:txBody>
      </p:sp>
      <p:sp>
        <p:nvSpPr>
          <p:cNvPr id="305" name="Google Shape;305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Introduction to Statistical Learning by Gareth James (Springer Publications)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Introduction to Machine Learning with Python by Andreas Muller &amp; Sarah Guido (O’Reilly Publication)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Environments 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202124"/>
                </a:solidFill>
                <a:highlight>
                  <a:srgbClr val="FFFFFF"/>
                </a:highlight>
              </a:rPr>
              <a:t>Using virtual  environments allows you to avoid installing Python packages globally which could break system tools or other projects</a:t>
            </a:r>
            <a:endParaRPr sz="16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202124"/>
                </a:solidFill>
                <a:highlight>
                  <a:srgbClr val="FFFFFF"/>
                </a:highlight>
              </a:rPr>
              <a:t>For our deployment projects we will create a new virtual environment in Anaconda as follows:</a:t>
            </a:r>
            <a:endParaRPr sz="16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202124"/>
                </a:solidFill>
                <a:highlight>
                  <a:srgbClr val="FFFFFF"/>
                </a:highlight>
              </a:rPr>
              <a:t>Open an Anaconda Prompt and type the following code to create a virtual environment of name venv in python version 3.8.13 </a:t>
            </a:r>
            <a:endParaRPr sz="16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202124"/>
                </a:solidFill>
                <a:highlight>
                  <a:srgbClr val="FFFFFF"/>
                </a:highlight>
              </a:rPr>
              <a:t>.</a:t>
            </a:r>
            <a:endParaRPr sz="16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202124"/>
                </a:solidFill>
                <a:highlight>
                  <a:srgbClr val="FFFFFF"/>
                </a:highlight>
              </a:rPr>
              <a:t>&gt; </a:t>
            </a:r>
            <a:r>
              <a:rPr lang="en" sz="1600" dirty="0" smtClean="0">
                <a:solidFill>
                  <a:srgbClr val="202124"/>
                </a:solidFill>
                <a:highlight>
                  <a:srgbClr val="FFFFFF"/>
                </a:highlight>
              </a:rPr>
              <a:t>conda create --name venv python=3.8.13 anaconda </a:t>
            </a:r>
            <a:endParaRPr sz="16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202124"/>
                </a:solidFill>
                <a:highlight>
                  <a:srgbClr val="FFFFFF"/>
                </a:highlight>
              </a:rPr>
              <a:t>Once done check the venv using </a:t>
            </a:r>
            <a:endParaRPr sz="16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202124"/>
                </a:solidFill>
                <a:highlight>
                  <a:srgbClr val="FFFFFF"/>
                </a:highlight>
              </a:rPr>
              <a:t>&gt; conda info --envs</a:t>
            </a:r>
            <a:endParaRPr sz="16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202124"/>
                </a:solidFill>
                <a:highlight>
                  <a:srgbClr val="FFFFFF"/>
                </a:highlight>
              </a:rPr>
              <a:t>Now activate the virtual environment as follows</a:t>
            </a:r>
            <a:endParaRPr sz="16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202124"/>
                </a:solidFill>
                <a:highlight>
                  <a:srgbClr val="FFFFFF"/>
                </a:highlight>
              </a:rPr>
              <a:t>&gt; activate venv</a:t>
            </a:r>
            <a:endParaRPr sz="16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Intro to Git and Github * </a:t>
            </a:r>
            <a:r>
              <a:rPr lang="en" sz="1244"/>
              <a:t>( * https://www.w3schools.com/git/default.asp?remote=github)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</a:rPr>
              <a:t>What is Git?</a:t>
            </a:r>
            <a:endParaRPr sz="1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Git is a popular version control system. It was created by Linus Torvalds in 2005, and has been maintained by Junio Hamano since then.</a:t>
            </a:r>
            <a:endParaRPr sz="1300" dirty="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It is used for:</a:t>
            </a:r>
            <a:endParaRPr sz="1300" dirty="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115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/>
              <a:buChar char="●"/>
            </a:pP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Tracking code changes</a:t>
            </a:r>
            <a:endParaRPr sz="1300" dirty="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/>
              <a:buChar char="●"/>
            </a:pP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Tracking who made changes</a:t>
            </a:r>
            <a:endParaRPr sz="1300" dirty="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/>
              <a:buChar char="●"/>
            </a:pPr>
            <a:r>
              <a:rPr lang="en" sz="13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Coding collaboration</a:t>
            </a:r>
            <a:endParaRPr sz="1300" dirty="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highlight>
                  <a:schemeClr val="lt1"/>
                </a:highlight>
              </a:rPr>
              <a:t>What is GitHub?</a:t>
            </a:r>
            <a:endParaRPr sz="13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11150" algn="l" rtl="0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/>
              <a:buChar char="●"/>
            </a:pPr>
            <a:r>
              <a:rPr lang="en" sz="1300" dirty="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Git is not the same as GitHub.</a:t>
            </a:r>
            <a:endParaRPr sz="1300" dirty="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/>
              <a:buChar char="●"/>
            </a:pPr>
            <a:r>
              <a:rPr lang="en" sz="1300" dirty="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GitHub makes tools that uses Git.</a:t>
            </a:r>
            <a:endParaRPr sz="1300" dirty="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/>
              <a:buChar char="●"/>
            </a:pPr>
            <a:r>
              <a:rPr lang="en" sz="1300" dirty="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GitHub is the largest host of source code in the world, and has been owned by Microsoft since 2018.</a:t>
            </a:r>
            <a:endParaRPr sz="1300" dirty="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95000"/>
              </a:lnSpc>
              <a:spcBef>
                <a:spcPts val="1100"/>
              </a:spcBef>
              <a:spcAft>
                <a:spcPts val="1200"/>
              </a:spcAft>
              <a:buSzPts val="852"/>
              <a:buNone/>
            </a:pPr>
            <a:endParaRPr sz="15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Git and Github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Step1: Sign in for a Github account at </a:t>
            </a:r>
            <a:r>
              <a:rPr lang="en" sz="1600" b="1" u="sng">
                <a:solidFill>
                  <a:schemeClr val="hlink"/>
                </a:solidFill>
                <a:hlinkClick r:id="rId3"/>
              </a:rPr>
              <a:t>https://github.com/</a:t>
            </a:r>
            <a:r>
              <a:rPr lang="en" sz="1600" b="1"/>
              <a:t> </a:t>
            </a:r>
            <a:r>
              <a:rPr lang="en" sz="1600"/>
              <a:t>using your email id.</a:t>
            </a:r>
            <a:endParaRPr sz="16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Step2: Get Git on your local computer . For that go to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https://git-scm.com/downloads</a:t>
            </a:r>
            <a:r>
              <a:rPr lang="en" sz="1600"/>
              <a:t> and follow instructions. See the attached documnet to add the SSH keys to Github</a:t>
            </a:r>
            <a:endParaRPr sz="16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Step 3: Once you have got both Github account and Git you are ready to go.       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Windows, you can use Git bash, which comes included in Git for Windows. For Mac and Linux you can use the built-in terminal.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Step4: 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first thing we need to do, is to check if Git is properly installed. Open Git bash and type the following code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&gt; </a:t>
            </a:r>
            <a:r>
              <a:rPr lang="en" sz="950">
                <a:solidFill>
                  <a:srgbClr val="2F9C0A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" sz="95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--version</a:t>
            </a:r>
            <a:endParaRPr sz="95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Git and Github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600"/>
              <a:t>Step5: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Configure Git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Now let Git know who you are. This is important for version control systems, as each Git commit uses this information: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SzPts val="770"/>
              <a:buNone/>
            </a:pPr>
            <a:r>
              <a:rPr lang="en" sz="1600"/>
              <a:t>&gt;</a:t>
            </a:r>
            <a:r>
              <a:rPr lang="en" sz="1600">
                <a:solidFill>
                  <a:srgbClr val="2F9C0A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" sz="16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config --global user.name “</a:t>
            </a:r>
            <a:r>
              <a:rPr lang="en" sz="1600">
                <a:solidFill>
                  <a:srgbClr val="2F9C0A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asdf user"</a:t>
            </a:r>
            <a:endParaRPr sz="16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600">
                <a:solidFill>
                  <a:srgbClr val="2F9C0A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&gt; git</a:t>
            </a:r>
            <a:r>
              <a:rPr lang="en" sz="16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config --global user.email </a:t>
            </a:r>
            <a:r>
              <a:rPr lang="en" sz="1600">
                <a:solidFill>
                  <a:srgbClr val="2F9C0A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"asdf123@gmail.com"</a:t>
            </a:r>
            <a:endParaRPr sz="1600">
              <a:solidFill>
                <a:srgbClr val="2F9C0A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Note: Use </a:t>
            </a:r>
            <a:r>
              <a:rPr lang="en" sz="16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global</a:t>
            </a: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 set the username and e-mail for every repository on your computer. Also use the same email that you used to register for github.com 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5000"/>
              </a:lnSpc>
              <a:spcBef>
                <a:spcPts val="1100"/>
              </a:spcBef>
              <a:spcAft>
                <a:spcPts val="0"/>
              </a:spcAft>
              <a:buSzPts val="770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endParaRPr sz="1600">
              <a:solidFill>
                <a:srgbClr val="2F9C0A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3000"/>
              </a:spcBef>
              <a:spcAft>
                <a:spcPts val="0"/>
              </a:spcAft>
              <a:buSzPts val="770"/>
              <a:buNone/>
            </a:pPr>
            <a:r>
              <a:rPr lang="en" sz="1600"/>
              <a:t> 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Git and Github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600"/>
              <a:t>Step6: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  Creating Git Folder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600">
                <a:solidFill>
                  <a:srgbClr val="2F9C0A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&gt; cd Desktop</a:t>
            </a:r>
            <a:endParaRPr sz="1600">
              <a:solidFill>
                <a:srgbClr val="2F9C0A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600">
                <a:solidFill>
                  <a:srgbClr val="2F9C0A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&gt; mkdir</a:t>
            </a:r>
            <a:r>
              <a:rPr lang="en" sz="16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myprojects</a:t>
            </a:r>
            <a:endParaRPr sz="16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600">
                <a:solidFill>
                  <a:srgbClr val="1990B8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" sz="1600">
                <a:solidFill>
                  <a:schemeClr val="dk1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myprojects</a:t>
            </a:r>
            <a:endParaRPr sz="16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mkdir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makes a new directory.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changes the current working directory.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Now that we are in the correct directory. We can start by initializing Git!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6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Note: If you already have a folder/directory you would like to use for Git: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Navigate to it in command line, or open it in your file explorer, right-click and select "Git Bash here"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600">
              <a:solidFill>
                <a:schemeClr val="dk1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100"/>
              </a:spcBef>
              <a:spcAft>
                <a:spcPts val="0"/>
              </a:spcAft>
              <a:buSzPts val="770"/>
              <a:buNone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5000"/>
              </a:lnSpc>
              <a:spcBef>
                <a:spcPts val="1100"/>
              </a:spcBef>
              <a:spcAft>
                <a:spcPts val="0"/>
              </a:spcAft>
              <a:buSzPts val="770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2400"/>
              </a:spcBef>
              <a:spcAft>
                <a:spcPts val="0"/>
              </a:spcAft>
              <a:buSzPts val="770"/>
              <a:buNone/>
            </a:pPr>
            <a:endParaRPr sz="1600">
              <a:solidFill>
                <a:srgbClr val="2F9C0A"/>
              </a:solidFill>
              <a:highlight>
                <a:srgbClr val="FDFD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3000"/>
              </a:spcBef>
              <a:spcAft>
                <a:spcPts val="0"/>
              </a:spcAft>
              <a:buSzPts val="770"/>
              <a:buNone/>
            </a:pPr>
            <a:r>
              <a:rPr lang="en" sz="1600"/>
              <a:t> 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2200</Words>
  <Application>Microsoft Office PowerPoint</Application>
  <PresentationFormat>On-screen Show (16:9)</PresentationFormat>
  <Paragraphs>274</Paragraphs>
  <Slides>41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Simple Light</vt:lpstr>
      <vt:lpstr>ML OPs Day 1</vt:lpstr>
      <vt:lpstr>Contents ML OPs </vt:lpstr>
      <vt:lpstr>Contents Day1 </vt:lpstr>
      <vt:lpstr>Prerequisites for ML project </vt:lpstr>
      <vt:lpstr>Virtual Environments </vt:lpstr>
      <vt:lpstr>Intro to Git and Github * ( * https://www.w3schools.com/git/default.asp?remote=github)  </vt:lpstr>
      <vt:lpstr>Getting Started with Git and Github</vt:lpstr>
      <vt:lpstr>Getting Started with Git and Github</vt:lpstr>
      <vt:lpstr>Getting Started with Git and Github</vt:lpstr>
      <vt:lpstr>Getting Started with Git and Github</vt:lpstr>
      <vt:lpstr>What is Streamlit ?</vt:lpstr>
      <vt:lpstr>Why Streamlit </vt:lpstr>
      <vt:lpstr>Installing Streamlit</vt:lpstr>
      <vt:lpstr>Streamlit Plotting Demo</vt:lpstr>
      <vt:lpstr>Code for clt.py </vt:lpstr>
      <vt:lpstr>Streamlit Plotting Demo</vt:lpstr>
      <vt:lpstr>Code for pushing clt.py to github </vt:lpstr>
      <vt:lpstr>Streamlit Sharing</vt:lpstr>
      <vt:lpstr>Code for ML Demo in Streamlit</vt:lpstr>
      <vt:lpstr>What is ML OPs?</vt:lpstr>
      <vt:lpstr>ML OPS Phases</vt:lpstr>
      <vt:lpstr>ML OPS LIfe Cycle *</vt:lpstr>
      <vt:lpstr>ML Life cycle Steps</vt:lpstr>
      <vt:lpstr>Pop Quiz : Classify as Design, Development, Deployment </vt:lpstr>
      <vt:lpstr>Evaluation Metrics for Classification- Confusion Matrix  </vt:lpstr>
      <vt:lpstr>Pop Quiz</vt:lpstr>
      <vt:lpstr>Algorithms for Classification</vt:lpstr>
      <vt:lpstr>KNN</vt:lpstr>
      <vt:lpstr>K- Nearest Neighbors</vt:lpstr>
      <vt:lpstr>KNN Advantages and Disadvantages</vt:lpstr>
      <vt:lpstr>KNN Uses</vt:lpstr>
      <vt:lpstr>Random Forest</vt:lpstr>
      <vt:lpstr>PROS of Random Forest</vt:lpstr>
      <vt:lpstr>Hyperparameters for Random Forest</vt:lpstr>
      <vt:lpstr>SVM</vt:lpstr>
      <vt:lpstr>SVM</vt:lpstr>
      <vt:lpstr>Hyper Parameters ofSVM </vt:lpstr>
      <vt:lpstr>Pros and Cons of SVM</vt:lpstr>
      <vt:lpstr>Use Cases of SVM</vt:lpstr>
      <vt:lpstr>Hands on Deployment </vt:lpstr>
      <vt:lpstr>Reference Books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OPs Day 1</dc:title>
  <cp:lastModifiedBy>pc</cp:lastModifiedBy>
  <cp:revision>1</cp:revision>
  <dcterms:modified xsi:type="dcterms:W3CDTF">2023-05-17T08:24:48Z</dcterms:modified>
</cp:coreProperties>
</file>