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1" r:id="rId3"/>
    <p:sldId id="257" r:id="rId4"/>
    <p:sldId id="258" r:id="rId5"/>
    <p:sldId id="263" r:id="rId6"/>
    <p:sldId id="260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337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1915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6584"/>
            <a:ext cx="2844800" cy="251417"/>
          </a:xfrm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06584"/>
            <a:ext cx="3860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6584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328"/>
            <a:ext cx="10972800" cy="10873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32370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06582"/>
            <a:ext cx="38608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6582"/>
            <a:ext cx="2844800" cy="25141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606583"/>
            <a:ext cx="3860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3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670"/>
            <a:ext cx="10972800" cy="10799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345725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606584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06584"/>
            <a:ext cx="3860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606584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366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682963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682962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606583"/>
            <a:ext cx="3860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9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157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606584"/>
            <a:ext cx="28448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606584"/>
            <a:ext cx="38608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606584"/>
            <a:ext cx="2844800" cy="2543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0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606583"/>
            <a:ext cx="3860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03735"/>
            <a:ext cx="4011084" cy="103136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03735"/>
            <a:ext cx="6815667" cy="5476124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099"/>
            <a:ext cx="4011084" cy="4444760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06583"/>
            <a:ext cx="3860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606583"/>
            <a:ext cx="3860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606583"/>
            <a:ext cx="2844800" cy="25141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6852-FFA3-4F07-B8BC-6FCC5A67B9C4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6354-722A-4356-B5E3-AB39C691175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aroon-body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6522" y="1763376"/>
            <a:ext cx="8772939" cy="1470025"/>
          </a:xfrm>
        </p:spPr>
        <p:txBody>
          <a:bodyPr>
            <a:noAutofit/>
          </a:bodyPr>
          <a:lstStyle/>
          <a:p>
            <a:r>
              <a:rPr lang="en-IN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 ANALYSIS TO ESTIMATE  THE IN-CONTROL DISTRIBUTION PARAMETERS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538361" y="4050077"/>
            <a:ext cx="7772400" cy="536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chemeClr val="bg1"/>
              </a:solidFill>
              <a:cs typeface="Frutiger LT Std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062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2FDD12-6F1F-4CED-B0ED-B30D7C9E055A}"/>
                  </a:ext>
                </a:extLst>
              </p:cNvPr>
              <p:cNvSpPr txBox="1"/>
              <p:nvPr/>
            </p:nvSpPr>
            <p:spPr>
              <a:xfrm>
                <a:off x="384312" y="280024"/>
                <a:ext cx="11052353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RESULT:</a:t>
                </a:r>
              </a:p>
              <a:p>
                <a:r>
                  <a:rPr lang="en-US" dirty="0"/>
                  <a:t>FINAL set of points removed by steps 1(PCA), 2(</a:t>
                </a:r>
                <a:r>
                  <a:rPr lang="en-US" dirty="0" err="1"/>
                  <a:t>Hotelling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chart) and 3(m-CUSUM for 3 different k values):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2FDD12-6F1F-4CED-B0ED-B30D7C9E0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2" y="280024"/>
                <a:ext cx="11052353" cy="669992"/>
              </a:xfrm>
              <a:prstGeom prst="rect">
                <a:avLst/>
              </a:prstGeom>
              <a:blipFill>
                <a:blip r:embed="rId2"/>
                <a:stretch>
                  <a:fillRect l="-441" t="-545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9B4BD87-75F4-4859-87D1-3DDE5DEF0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030" y="950016"/>
            <a:ext cx="7390894" cy="2230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691EFA-6EE1-4E4A-B2CA-391EE76590E8}"/>
                  </a:ext>
                </a:extLst>
              </p:cNvPr>
              <p:cNvSpPr txBox="1"/>
              <p:nvPr/>
            </p:nvSpPr>
            <p:spPr>
              <a:xfrm>
                <a:off x="384312" y="3119354"/>
                <a:ext cx="1139687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CONCLUSION: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observed that the out-of-control points are predominantly from 2 segments of the given data. One segment is around the data points 200-380 and the other around 750-975.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2 set of segments were detected by performing 3 methods cumulatively which have their own advantages like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Hotelling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detecting large spikes and m-CUSUM for small sustained mean shifts.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by performing all the 3 methods, all type of out-of-control points were detected and removed iteratively.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this data, after removing all the out-of-control points according to the (k values desired) level of small mean shifts considered, got from the phase 1 analysis can be used for further phase 2 analysis for future observations.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691EFA-6EE1-4E4A-B2CA-391EE7659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2" y="3119354"/>
                <a:ext cx="11396871" cy="3139321"/>
              </a:xfrm>
              <a:prstGeom prst="rect">
                <a:avLst/>
              </a:prstGeom>
              <a:blipFill>
                <a:blip r:embed="rId4"/>
                <a:stretch>
                  <a:fillRect l="-481" t="-1165" r="-535" b="-2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4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B2A6B-41C5-4566-8330-E9CC3B8D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82" y="92765"/>
            <a:ext cx="11382232" cy="6652592"/>
          </a:xfrm>
        </p:spPr>
        <p:txBody>
          <a:bodyPr>
            <a:normAutofit fontScale="85000" lnSpcReduction="20000"/>
          </a:bodyPr>
          <a:lstStyle/>
          <a:p>
            <a:endParaRPr lang="en-US" sz="2400" u="sng" dirty="0"/>
          </a:p>
          <a:p>
            <a:pPr marL="0" indent="0">
              <a:buNone/>
            </a:pPr>
            <a:r>
              <a:rPr lang="en-US" sz="2600" b="1" u="sng" dirty="0"/>
              <a:t>AIM:</a:t>
            </a:r>
          </a:p>
          <a:p>
            <a:pPr algn="just"/>
            <a:r>
              <a:rPr lang="en-US" sz="2600" dirty="0"/>
              <a:t>The aim of the project is to perform a Phase I analysis for the given set of simulated data observations  containing 1000 observations over 25 quality characteristics.</a:t>
            </a:r>
          </a:p>
          <a:p>
            <a:pPr algn="just"/>
            <a:r>
              <a:rPr lang="en-US" sz="2600" dirty="0"/>
              <a:t>Phase I analysis is a kind of Statistical Process Control (SPC) which is applied to set of historical data that are both in-control and out-of-control. </a:t>
            </a:r>
          </a:p>
          <a:p>
            <a:pPr algn="just"/>
            <a:r>
              <a:rPr lang="en-US" sz="2600" dirty="0"/>
              <a:t>Our main aim here is to remove the out of control points in the given data and plot the rest of the data on the re-calculated control parameters. </a:t>
            </a:r>
          </a:p>
          <a:p>
            <a:pPr algn="just"/>
            <a:r>
              <a:rPr lang="en-US" sz="2600" dirty="0"/>
              <a:t>This process is repeated until all the data is inside control limits. </a:t>
            </a:r>
            <a:endParaRPr lang="en-US" sz="2600" u="sng" dirty="0"/>
          </a:p>
          <a:p>
            <a:pPr marL="0" indent="0">
              <a:buNone/>
            </a:pPr>
            <a:endParaRPr lang="en-US" sz="2600" b="1" u="sng" dirty="0"/>
          </a:p>
          <a:p>
            <a:r>
              <a:rPr lang="en-US" sz="2600" b="1" u="sng" dirty="0"/>
              <a:t>Methodology followed:</a:t>
            </a:r>
          </a:p>
          <a:p>
            <a:pPr algn="just"/>
            <a:r>
              <a:rPr lang="en-US" sz="2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Principal Component Analysis is done and univariate charts are plotted on the uncorrelated univariate charts to detect and remove the out of control points.</a:t>
            </a:r>
          </a:p>
          <a:p>
            <a:pPr algn="just"/>
            <a:r>
              <a:rPr lang="en-US" sz="2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 of control points are cumulatively removed using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Hotelling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 on the data which has points removed in step 1.</a:t>
            </a:r>
          </a:p>
          <a:p>
            <a:pPr algn="just"/>
            <a:r>
              <a:rPr lang="en-US" sz="2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removing the points using the first 2 steps, the m-CUSUM chart is used to detect the small mean shifts ( considered 3 different offset values(k) to detect and remove different levels of mean shifts).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u="sng" dirty="0"/>
              <a:t>[</a:t>
            </a:r>
            <a:r>
              <a:rPr lang="en-US" sz="2000" b="1" u="sng" dirty="0"/>
              <a:t>SOFTWARES USED: </a:t>
            </a:r>
            <a:r>
              <a:rPr lang="en-US" sz="2000" b="1" u="sng" dirty="0" err="1"/>
              <a:t>Matlab</a:t>
            </a:r>
            <a:r>
              <a:rPr lang="en-US" sz="2000" b="1" u="sng" dirty="0"/>
              <a:t> and R]</a:t>
            </a:r>
          </a:p>
          <a:p>
            <a:endParaRPr lang="en-US" sz="2000" u="sng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860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E97800E-76E3-436B-A724-60D15C4F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91" y="797604"/>
            <a:ext cx="2891864" cy="52627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8E073D-F5FC-4D58-8FA6-C34A6997BFA5}"/>
                  </a:ext>
                </a:extLst>
              </p:cNvPr>
              <p:cNvSpPr/>
              <p:nvPr/>
            </p:nvSpPr>
            <p:spPr>
              <a:xfrm>
                <a:off x="6971770" y="2924806"/>
                <a:ext cx="4813190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u="sng" dirty="0"/>
                  <a:t>Univariate Chart settings:</a:t>
                </a:r>
              </a:p>
              <a:p>
                <a:pPr algn="just"/>
                <a:r>
                  <a:rPr lang="en-US" dirty="0"/>
                  <a:t>Fixing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𝑨𝑹𝑳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=370</a:t>
                </a:r>
                <a:r>
                  <a:rPr lang="en-US" dirty="0"/>
                  <a:t> (Combined </a:t>
                </a:r>
                <a:r>
                  <a:rPr lang="el-GR" dirty="0"/>
                  <a:t>α</a:t>
                </a:r>
                <a:r>
                  <a:rPr lang="en-US" dirty="0"/>
                  <a:t> error=0.0027 corresponding to the 3 sigma overall control limits)</a:t>
                </a:r>
              </a:p>
              <a:p>
                <a:pPr algn="just"/>
                <a:r>
                  <a:rPr lang="en-US" dirty="0"/>
                  <a:t>=&gt; 1-(1-</a:t>
                </a:r>
                <a:r>
                  <a:rPr lang="el-GR" dirty="0"/>
                  <a:t>α</a:t>
                </a:r>
                <a:r>
                  <a:rPr lang="en-US" dirty="0"/>
                  <a:t>)</a:t>
                </a:r>
                <a:r>
                  <a:rPr lang="en-US" baseline="30000" dirty="0"/>
                  <a:t>25 </a:t>
                </a:r>
                <a:r>
                  <a:rPr lang="en-US" dirty="0"/>
                  <a:t>=0.0027</a:t>
                </a:r>
              </a:p>
              <a:p>
                <a:pPr algn="just"/>
                <a:r>
                  <a:rPr lang="en-US" baseline="30000" dirty="0">
                    <a:sym typeface="Wingdings" panose="05000000000000000000" pitchFamily="2" charset="2"/>
                  </a:rPr>
                  <a:t>=&gt;</a:t>
                </a:r>
                <a:r>
                  <a:rPr lang="el-GR" dirty="0"/>
                  <a:t> α</a:t>
                </a:r>
                <a:r>
                  <a:rPr lang="en-US" dirty="0"/>
                  <a:t>=0.000108 =&gt; </a:t>
                </a:r>
                <a:r>
                  <a:rPr lang="el-GR" dirty="0"/>
                  <a:t>α</a:t>
                </a:r>
                <a:r>
                  <a:rPr lang="en-US" dirty="0"/>
                  <a:t>/2=0.000054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:r>
                  <a:rPr lang="el-GR" dirty="0"/>
                  <a:t>β</a:t>
                </a:r>
                <a:r>
                  <a:rPr lang="en-US" dirty="0"/>
                  <a:t> error for the single chart=0.96784 (for 2 sigma mean shifts)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:r>
                  <a:rPr lang="el-GR" dirty="0"/>
                  <a:t>β </a:t>
                </a:r>
                <a:r>
                  <a:rPr lang="en-US" dirty="0"/>
                  <a:t>Combined=</a:t>
                </a:r>
                <a:r>
                  <a:rPr lang="el-GR" dirty="0"/>
                  <a:t> β</a:t>
                </a:r>
                <a:r>
                  <a:rPr lang="en-US" dirty="0"/>
                  <a:t> error for the combined charts=(0.96784)^</a:t>
                </a:r>
                <a:r>
                  <a:rPr lang="en-US" baseline="30000" dirty="0"/>
                  <a:t>25</a:t>
                </a:r>
                <a:r>
                  <a:rPr lang="en-US" dirty="0"/>
                  <a:t>=0.442</a:t>
                </a:r>
              </a:p>
              <a:p>
                <a:pPr algn="just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𝑨𝑹𝑳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=1/(1-</a:t>
                </a:r>
                <a:r>
                  <a:rPr lang="el-GR" dirty="0"/>
                  <a:t> β </a:t>
                </a:r>
                <a:r>
                  <a:rPr lang="en-US" dirty="0"/>
                  <a:t>Combined)=</a:t>
                </a:r>
                <a:r>
                  <a:rPr lang="en-US" b="1" dirty="0"/>
                  <a:t>1.8</a:t>
                </a:r>
              </a:p>
              <a:p>
                <a:endParaRPr lang="en-US" sz="2200" baseline="30000" dirty="0"/>
              </a:p>
              <a:p>
                <a:endParaRPr lang="en-US" sz="2600" baseline="30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8E073D-F5FC-4D58-8FA6-C34A6997B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70" y="2924806"/>
                <a:ext cx="4813190" cy="3693319"/>
              </a:xfrm>
              <a:prstGeom prst="rect">
                <a:avLst/>
              </a:prstGeom>
              <a:blipFill>
                <a:blip r:embed="rId3"/>
                <a:stretch>
                  <a:fillRect l="-1648" t="-1155" r="-10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86DBF09-02EB-4228-974E-0746F7DF1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6551" y="2924806"/>
            <a:ext cx="3577571" cy="28262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DF56FD-D131-4265-8CDE-48DD740B6B93}"/>
              </a:ext>
            </a:extLst>
          </p:cNvPr>
          <p:cNvSpPr/>
          <p:nvPr/>
        </p:nvSpPr>
        <p:spPr>
          <a:xfrm>
            <a:off x="3380058" y="339483"/>
            <a:ext cx="845255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u="sng" dirty="0"/>
              <a:t>STEP 1</a:t>
            </a:r>
            <a:r>
              <a:rPr lang="en-US" sz="2200" dirty="0"/>
              <a:t>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performing the PCA, it was found that all the 25 components are important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 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(plot of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showing any elbow bend and the 85% variance of the data was explained by using 20 PCs and hence there is not much use of dimension reduction.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25 PCs were still used and the dimension of  the data is not reduced for the purpose of de-correlating  the variables and hence facilitating the use of the control charts to detect the out of control points.</a:t>
            </a:r>
          </a:p>
        </p:txBody>
      </p:sp>
    </p:spTree>
    <p:extLst>
      <p:ext uri="{BB962C8B-B14F-4D97-AF65-F5344CB8AC3E}">
        <p14:creationId xmlns:p14="http://schemas.microsoft.com/office/powerpoint/2010/main" val="155765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B36E12-E768-48F6-A3A0-39F30550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37" y="3429000"/>
            <a:ext cx="3576957" cy="2675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822A97-27C2-49B5-B8B1-31104715C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49" y="3429000"/>
            <a:ext cx="3689922" cy="26270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D80C32-3A33-4DE4-9854-42FD7335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57" y="3474671"/>
            <a:ext cx="3228416" cy="2448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08BD1C-7933-4BD7-BF4D-ADAD58CD2438}"/>
                  </a:ext>
                </a:extLst>
              </p:cNvPr>
              <p:cNvSpPr txBox="1"/>
              <p:nvPr/>
            </p:nvSpPr>
            <p:spPr>
              <a:xfrm>
                <a:off x="589722" y="3138397"/>
                <a:ext cx="110125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Iteration 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             Iteration 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                         Iteration 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 smtClean="0">
                            <a:latin typeface="Cambria Math" panose="02040503050406030204" pitchFamily="18" charset="0"/>
                          </a:rPr>
                          <m:t>𝟐𝟑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08BD1C-7933-4BD7-BF4D-ADAD58CD2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2" y="3138397"/>
                <a:ext cx="11012555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93DB603-3850-4A72-AD66-B81962AA9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2333" y="316379"/>
            <a:ext cx="6599868" cy="2466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83CE76-82EC-44EF-9F1C-1E924B7B5EFC}"/>
              </a:ext>
            </a:extLst>
          </p:cNvPr>
          <p:cNvSpPr txBox="1"/>
          <p:nvPr/>
        </p:nvSpPr>
        <p:spPr>
          <a:xfrm>
            <a:off x="569777" y="2766056"/>
            <a:ext cx="113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PLOTS OF UNIVARIATE PC CHARTS THAT HAD OUT OF CONTROL POINTS (BEFORE REMOVING THEM)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28441-2628-4B5D-9F89-8805231ABE82}"/>
                  </a:ext>
                </a:extLst>
              </p:cNvPr>
              <p:cNvSpPr txBox="1"/>
              <p:nvPr/>
            </p:nvSpPr>
            <p:spPr>
              <a:xfrm>
                <a:off x="702366" y="1204656"/>
                <a:ext cx="236212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𝑈𝐶𝐿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3.85sqrt(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𝐶𝐿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𝐿𝐶𝐿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- 3.85sqrt(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28441-2628-4B5D-9F89-8805231A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6" y="1204656"/>
                <a:ext cx="2362122" cy="1015663"/>
              </a:xfrm>
              <a:prstGeom prst="rect">
                <a:avLst/>
              </a:prstGeom>
              <a:blipFill>
                <a:blip r:embed="rId7"/>
                <a:stretch>
                  <a:fillRect t="-3614" r="-3093" b="-10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60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6D207-5106-4083-97B4-BAA9B73A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6" y="562489"/>
            <a:ext cx="3326273" cy="239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39B4D-3DDB-4031-B921-64F94AC8F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50" y="490392"/>
            <a:ext cx="3287659" cy="2465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63131B-75EB-4DDF-8DB4-19E2DC35D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11" y="489625"/>
            <a:ext cx="3287658" cy="2465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8B6384-4D75-40C0-8B10-08CF4AB865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7" y="3502521"/>
            <a:ext cx="3393831" cy="2545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7B943-8760-4CE6-8EF4-75361940BE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63" y="3502521"/>
            <a:ext cx="3393831" cy="2545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12B5C5-9948-44ED-987E-B997ABC51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25" y="3502521"/>
            <a:ext cx="3393831" cy="2545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2A8FCC-1CC2-4DCF-961A-D8941BF3D2FE}"/>
                  </a:ext>
                </a:extLst>
              </p:cNvPr>
              <p:cNvSpPr txBox="1"/>
              <p:nvPr/>
            </p:nvSpPr>
            <p:spPr>
              <a:xfrm>
                <a:off x="574721" y="193157"/>
                <a:ext cx="9879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               Iteration 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0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000" b="1" i="0" dirty="0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2A8FCC-1CC2-4DCF-961A-D8941BF3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1" y="193157"/>
                <a:ext cx="9879628" cy="400110"/>
              </a:xfrm>
              <a:prstGeom prst="rect">
                <a:avLst/>
              </a:prstGeom>
              <a:blipFill>
                <a:blip r:embed="rId8"/>
                <a:stretch>
                  <a:fillRect l="-617" t="-9231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D972D1-6152-4129-8549-A236EF2BEFC0}"/>
                  </a:ext>
                </a:extLst>
              </p:cNvPr>
              <p:cNvSpPr txBox="1"/>
              <p:nvPr/>
            </p:nvSpPr>
            <p:spPr>
              <a:xfrm>
                <a:off x="574721" y="3028890"/>
                <a:ext cx="9879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 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               Iteration 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             Iteration 6(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𝑷𝑪</m:t>
                        </m:r>
                      </m:e>
                      <m:sub>
                        <m:r>
                          <a:rPr lang="en-I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D972D1-6152-4129-8549-A236EF2BE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1" y="3028890"/>
                <a:ext cx="9879628" cy="400110"/>
              </a:xfrm>
              <a:prstGeom prst="rect">
                <a:avLst/>
              </a:prstGeom>
              <a:blipFill>
                <a:blip r:embed="rId9"/>
                <a:stretch>
                  <a:fillRect l="-617" t="-9091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61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F1F024-BBE5-4EE4-B624-441ED763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76" y="412188"/>
            <a:ext cx="5396105" cy="43267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CD437A-A519-44A4-8D30-E367AF97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3" y="4721070"/>
            <a:ext cx="10846378" cy="1207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244E4C-F9EF-4106-BA9B-23D8F7739EDC}"/>
              </a:ext>
            </a:extLst>
          </p:cNvPr>
          <p:cNvSpPr txBox="1"/>
          <p:nvPr/>
        </p:nvSpPr>
        <p:spPr>
          <a:xfrm>
            <a:off x="585403" y="596854"/>
            <a:ext cx="51418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Step 2: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PCA charts,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Hotelling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is used next to mainly capture the large spikes in the data, remove the out-of-control points and iterate till all the out-of-control points are removed.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9CEC5-AD7C-4652-887A-362AF01748EC}"/>
              </a:ext>
            </a:extLst>
          </p:cNvPr>
          <p:cNvSpPr txBox="1"/>
          <p:nvPr/>
        </p:nvSpPr>
        <p:spPr>
          <a:xfrm>
            <a:off x="5917708" y="227522"/>
            <a:ext cx="499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PLOT AFTER REMOVING OUT OF CONTROL POINTS</a:t>
            </a:r>
          </a:p>
        </p:txBody>
      </p:sp>
    </p:spTree>
    <p:extLst>
      <p:ext uri="{BB962C8B-B14F-4D97-AF65-F5344CB8AC3E}">
        <p14:creationId xmlns:p14="http://schemas.microsoft.com/office/powerpoint/2010/main" val="185201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16C18-5C1B-4F0E-81F4-B67D6EC74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248" y="1797493"/>
            <a:ext cx="3587262" cy="2876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E28D91-9831-4A2B-BCAC-664FF80784CE}"/>
                  </a:ext>
                </a:extLst>
              </p:cNvPr>
              <p:cNvSpPr txBox="1"/>
              <p:nvPr/>
            </p:nvSpPr>
            <p:spPr>
              <a:xfrm>
                <a:off x="309912" y="320456"/>
                <a:ext cx="7566336" cy="621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detect the small mean shifts, M-CUSUM chart is used.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m-CUSUM chart has been demonstrated for 3 different k values.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k is half the statistical distance between the process mean and the mean which is considered when the mean shift has occurred.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the out of control points were detected for different levels of mean deviation considered as out of control points.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k=3,2,1.5 are considered and the m-CUSUM chart is plotted .</a:t>
                </a:r>
              </a:p>
              <a:p>
                <a:pPr algn="just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UCL is calculated using extrapolation which is an approximation as extrapolation is generally not advised, but it was done as sufficient data was not found in literature.</a:t>
                </a:r>
              </a:p>
              <a:p>
                <a:pPr algn="just"/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p=2,3,10 and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𝐴𝑅𝐿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corresponding to 370, the UCL were 5.35, 6.2,10.5 respectively.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regression line equation is : 0.6328p+4.186.</a:t>
                </a:r>
              </a:p>
              <a:p>
                <a:pPr algn="just"/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 for p=25, UCL has been assumed as 20.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E28D91-9831-4A2B-BCAC-664FF8078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2" y="320456"/>
                <a:ext cx="7566336" cy="6217087"/>
              </a:xfrm>
              <a:prstGeom prst="rect">
                <a:avLst/>
              </a:prstGeom>
              <a:blipFill>
                <a:blip r:embed="rId3"/>
                <a:stretch>
                  <a:fillRect l="-1289" t="-785" r="-1048" b="-1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491D996-5931-4D74-B101-1B182093F918}"/>
              </a:ext>
            </a:extLst>
          </p:cNvPr>
          <p:cNvSpPr txBox="1"/>
          <p:nvPr/>
        </p:nvSpPr>
        <p:spPr>
          <a:xfrm>
            <a:off x="9090991" y="166761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D5A28-6946-4221-9001-51B201E8F3E3}"/>
              </a:ext>
            </a:extLst>
          </p:cNvPr>
          <p:cNvSpPr txBox="1"/>
          <p:nvPr/>
        </p:nvSpPr>
        <p:spPr>
          <a:xfrm>
            <a:off x="8348869" y="4867221"/>
            <a:ext cx="372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out of control points were detected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k=3.</a:t>
            </a:r>
          </a:p>
        </p:txBody>
      </p:sp>
    </p:spTree>
    <p:extLst>
      <p:ext uri="{BB962C8B-B14F-4D97-AF65-F5344CB8AC3E}">
        <p14:creationId xmlns:p14="http://schemas.microsoft.com/office/powerpoint/2010/main" val="5648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9DF7B6-F91C-4F58-843E-9F9539768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42" y="2691817"/>
            <a:ext cx="3812566" cy="2865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2F047-BE7A-4434-8D04-EB61D5D2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50" y="2669647"/>
            <a:ext cx="3812565" cy="2865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2CD123-34B1-4DE6-89B3-318757A11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492" y="2727404"/>
            <a:ext cx="3639567" cy="2807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72F8B0-EB37-493D-BD3A-BBE269C605F2}"/>
              </a:ext>
            </a:extLst>
          </p:cNvPr>
          <p:cNvSpPr txBox="1"/>
          <p:nvPr/>
        </p:nvSpPr>
        <p:spPr>
          <a:xfrm>
            <a:off x="594481" y="416081"/>
            <a:ext cx="118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K=2,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496B2-B4B5-4E63-B93D-137F5EA67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709" y="816191"/>
            <a:ext cx="9574835" cy="1361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CA730-8221-47B3-AD80-1C10B13D45E3}"/>
              </a:ext>
            </a:extLst>
          </p:cNvPr>
          <p:cNvSpPr txBox="1"/>
          <p:nvPr/>
        </p:nvSpPr>
        <p:spPr>
          <a:xfrm>
            <a:off x="453941" y="2300315"/>
            <a:ext cx="1038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Initial plot after the first 2 steps</a:t>
            </a:r>
            <a:r>
              <a:rPr lang="en-US" dirty="0"/>
              <a:t>                              </a:t>
            </a:r>
            <a:r>
              <a:rPr lang="en-US" u="sng" dirty="0"/>
              <a:t>After Iteration 1</a:t>
            </a:r>
            <a:r>
              <a:rPr lang="en-US" dirty="0"/>
              <a:t>			                 </a:t>
            </a:r>
            <a:r>
              <a:rPr lang="en-US" u="sng" dirty="0"/>
              <a:t>After Iteration 2</a:t>
            </a:r>
          </a:p>
        </p:txBody>
      </p:sp>
    </p:spTree>
    <p:extLst>
      <p:ext uri="{BB962C8B-B14F-4D97-AF65-F5344CB8AC3E}">
        <p14:creationId xmlns:p14="http://schemas.microsoft.com/office/powerpoint/2010/main" val="283219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E6051-B5F3-4301-8FAF-52E273FD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1" y="2825987"/>
            <a:ext cx="3653548" cy="2929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769D89-7CD5-4B1C-996B-8D2392C5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409" y="2741125"/>
            <a:ext cx="3819564" cy="3062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34D2A-53F6-44AD-8BCD-0D0E71020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973" y="2741124"/>
            <a:ext cx="3819565" cy="306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CC1AC-8949-4035-B4F0-B6981AA5D728}"/>
              </a:ext>
            </a:extLst>
          </p:cNvPr>
          <p:cNvSpPr txBox="1"/>
          <p:nvPr/>
        </p:nvSpPr>
        <p:spPr>
          <a:xfrm>
            <a:off x="601219" y="289379"/>
            <a:ext cx="130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94E0D-9623-4F5D-A79F-52ECFE11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468" y="878376"/>
            <a:ext cx="8693756" cy="1714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28F25-6241-4AC9-8857-7B3C9A4B07B8}"/>
              </a:ext>
            </a:extLst>
          </p:cNvPr>
          <p:cNvSpPr txBox="1"/>
          <p:nvPr/>
        </p:nvSpPr>
        <p:spPr>
          <a:xfrm>
            <a:off x="382480" y="2602852"/>
            <a:ext cx="975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</a:t>
            </a:r>
            <a:r>
              <a:rPr lang="en-US" u="sng" dirty="0"/>
              <a:t>Initial plot after the first 2 steps</a:t>
            </a:r>
            <a:r>
              <a:rPr lang="en-US" dirty="0"/>
              <a:t>                </a:t>
            </a:r>
            <a:r>
              <a:rPr lang="en-US" u="sng" dirty="0"/>
              <a:t>After Iteration 1</a:t>
            </a:r>
            <a:r>
              <a:rPr lang="en-US" dirty="0"/>
              <a:t>			                    </a:t>
            </a:r>
            <a:r>
              <a:rPr lang="en-US" u="sng" dirty="0"/>
              <a:t>After Iteration 2</a:t>
            </a:r>
          </a:p>
        </p:txBody>
      </p:sp>
    </p:spTree>
    <p:extLst>
      <p:ext uri="{BB962C8B-B14F-4D97-AF65-F5344CB8AC3E}">
        <p14:creationId xmlns:p14="http://schemas.microsoft.com/office/powerpoint/2010/main" val="55475621"/>
      </p:ext>
    </p:extLst>
  </p:cSld>
  <p:clrMapOvr>
    <a:masterClrMapping/>
  </p:clrMapOvr>
</p:sld>
</file>

<file path=ppt/theme/theme1.xml><?xml version="1.0" encoding="utf-8"?>
<a:theme xmlns:a="http://schemas.openxmlformats.org/drawingml/2006/main" name="TAMU_maroonTemplate">
  <a:themeElements>
    <a:clrScheme name="TAMU Palette">
      <a:dk1>
        <a:srgbClr val="332C2C"/>
      </a:dk1>
      <a:lt1>
        <a:sysClr val="window" lastClr="FFFFFF"/>
      </a:lt1>
      <a:dk2>
        <a:srgbClr val="565252"/>
      </a:dk2>
      <a:lt2>
        <a:srgbClr val="D9D9D9"/>
      </a:lt2>
      <a:accent1>
        <a:srgbClr val="500000"/>
      </a:accent1>
      <a:accent2>
        <a:srgbClr val="1D3362"/>
      </a:accent2>
      <a:accent3>
        <a:srgbClr val="FFFFFF"/>
      </a:accent3>
      <a:accent4>
        <a:srgbClr val="D0D0D0"/>
      </a:accent4>
      <a:accent5>
        <a:srgbClr val="444040"/>
      </a:accent5>
      <a:accent6>
        <a:srgbClr val="000000"/>
      </a:accent6>
      <a:hlink>
        <a:srgbClr val="500000"/>
      </a:hlink>
      <a:folHlink>
        <a:srgbClr val="B0AFA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TAMU_maroonTemplate</Template>
  <TotalTime>385</TotalTime>
  <Words>848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Frutiger LT Std 55 Roman</vt:lpstr>
      <vt:lpstr>Symbol</vt:lpstr>
      <vt:lpstr>Times New Roman</vt:lpstr>
      <vt:lpstr>Wingdings</vt:lpstr>
      <vt:lpstr>TAMU_maroonTemplate</vt:lpstr>
      <vt:lpstr>PHASE I ANALYSIS TO ESTIMATE  THE IN-CONTROL DISTRIBUTION PARAMETERS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</dc:creator>
  <cp:lastModifiedBy>Karthik</cp:lastModifiedBy>
  <cp:revision>53</cp:revision>
  <dcterms:created xsi:type="dcterms:W3CDTF">2017-12-02T04:34:40Z</dcterms:created>
  <dcterms:modified xsi:type="dcterms:W3CDTF">2018-01-16T01:05:34Z</dcterms:modified>
</cp:coreProperties>
</file>