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72" r:id="rId2"/>
    <p:sldId id="269" r:id="rId3"/>
    <p:sldId id="257" r:id="rId4"/>
    <p:sldId id="258" r:id="rId5"/>
    <p:sldId id="259" r:id="rId6"/>
    <p:sldId id="260" r:id="rId7"/>
    <p:sldId id="261" r:id="rId8"/>
    <p:sldId id="271" r:id="rId9"/>
    <p:sldId id="266" r:id="rId10"/>
    <p:sldId id="267" r:id="rId11"/>
    <p:sldId id="268"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thik" initials="K" lastIdx="0" clrIdx="0">
    <p:extLst>
      <p:ext uri="{19B8F6BF-5375-455C-9EA6-DF929625EA0E}">
        <p15:presenceInfo xmlns:p15="http://schemas.microsoft.com/office/powerpoint/2012/main" userId="Karthi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372" autoAdjust="0"/>
    <p:restoredTop sz="94660"/>
  </p:normalViewPr>
  <p:slideViewPr>
    <p:cSldViewPr snapToGrid="0">
      <p:cViewPr varScale="1">
        <p:scale>
          <a:sx n="72" d="100"/>
          <a:sy n="72" d="100"/>
        </p:scale>
        <p:origin x="11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0CE8-0088-46CC-8403-C1BBF226C4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887751-A013-4F79-AA29-6EB02BCDD7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3FA035-1C48-42BB-AF5D-7B25EC43AAEC}"/>
              </a:ext>
            </a:extLst>
          </p:cNvPr>
          <p:cNvSpPr>
            <a:spLocks noGrp="1"/>
          </p:cNvSpPr>
          <p:nvPr>
            <p:ph type="dt" sz="half" idx="10"/>
          </p:nvPr>
        </p:nvSpPr>
        <p:spPr/>
        <p:txBody>
          <a:bodyPr/>
          <a:lstStyle/>
          <a:p>
            <a:fld id="{1EB581EC-305D-443E-A8EE-FF050A740CA6}" type="datetimeFigureOut">
              <a:rPr lang="en-IN" smtClean="0"/>
              <a:t>14-01-2018</a:t>
            </a:fld>
            <a:endParaRPr lang="en-IN"/>
          </a:p>
        </p:txBody>
      </p:sp>
      <p:sp>
        <p:nvSpPr>
          <p:cNvPr id="5" name="Footer Placeholder 4">
            <a:extLst>
              <a:ext uri="{FF2B5EF4-FFF2-40B4-BE49-F238E27FC236}">
                <a16:creationId xmlns:a16="http://schemas.microsoft.com/office/drawing/2014/main" id="{ED2FBA1C-3599-4CBA-94FD-18FA57E8F4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11B3B2-9E40-4167-9815-670F0E283EE4}"/>
              </a:ext>
            </a:extLst>
          </p:cNvPr>
          <p:cNvSpPr>
            <a:spLocks noGrp="1"/>
          </p:cNvSpPr>
          <p:nvPr>
            <p:ph type="sldNum" sz="quarter" idx="12"/>
          </p:nvPr>
        </p:nvSpPr>
        <p:spPr/>
        <p:txBody>
          <a:bodyPr/>
          <a:lstStyle/>
          <a:p>
            <a:fld id="{2ABC7802-A4E0-4BFD-B5F0-B159F9F2D377}" type="slidenum">
              <a:rPr lang="en-IN" smtClean="0"/>
              <a:t>‹#›</a:t>
            </a:fld>
            <a:endParaRPr lang="en-IN"/>
          </a:p>
        </p:txBody>
      </p:sp>
    </p:spTree>
    <p:extLst>
      <p:ext uri="{BB962C8B-B14F-4D97-AF65-F5344CB8AC3E}">
        <p14:creationId xmlns:p14="http://schemas.microsoft.com/office/powerpoint/2010/main" val="422989367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AD00D-B551-4BA5-A6BC-3DA011D078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1DA131-DBFC-4CBA-A292-FB0E0B99031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4216D-27BC-44A4-8ABB-853A9E924A48}"/>
              </a:ext>
            </a:extLst>
          </p:cNvPr>
          <p:cNvSpPr>
            <a:spLocks noGrp="1"/>
          </p:cNvSpPr>
          <p:nvPr>
            <p:ph type="dt" sz="half" idx="10"/>
          </p:nvPr>
        </p:nvSpPr>
        <p:spPr/>
        <p:txBody>
          <a:bodyPr/>
          <a:lstStyle/>
          <a:p>
            <a:fld id="{1EB581EC-305D-443E-A8EE-FF050A740CA6}" type="datetimeFigureOut">
              <a:rPr lang="en-IN" smtClean="0"/>
              <a:t>14-01-2018</a:t>
            </a:fld>
            <a:endParaRPr lang="en-IN"/>
          </a:p>
        </p:txBody>
      </p:sp>
      <p:sp>
        <p:nvSpPr>
          <p:cNvPr id="5" name="Footer Placeholder 4">
            <a:extLst>
              <a:ext uri="{FF2B5EF4-FFF2-40B4-BE49-F238E27FC236}">
                <a16:creationId xmlns:a16="http://schemas.microsoft.com/office/drawing/2014/main" id="{1D518B8E-2F76-4485-924E-E4F4CB72B2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188A83-F911-4A00-84D3-1954B156C92C}"/>
              </a:ext>
            </a:extLst>
          </p:cNvPr>
          <p:cNvSpPr>
            <a:spLocks noGrp="1"/>
          </p:cNvSpPr>
          <p:nvPr>
            <p:ph type="sldNum" sz="quarter" idx="12"/>
          </p:nvPr>
        </p:nvSpPr>
        <p:spPr/>
        <p:txBody>
          <a:bodyPr/>
          <a:lstStyle/>
          <a:p>
            <a:fld id="{2ABC7802-A4E0-4BFD-B5F0-B159F9F2D377}" type="slidenum">
              <a:rPr lang="en-IN" smtClean="0"/>
              <a:t>‹#›</a:t>
            </a:fld>
            <a:endParaRPr lang="en-IN"/>
          </a:p>
        </p:txBody>
      </p:sp>
    </p:spTree>
    <p:extLst>
      <p:ext uri="{BB962C8B-B14F-4D97-AF65-F5344CB8AC3E}">
        <p14:creationId xmlns:p14="http://schemas.microsoft.com/office/powerpoint/2010/main" val="4223700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A5F118-D940-4480-8022-8D0997DE1F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AEA60D-CF87-4726-990F-902F2804C60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6488E7-899A-4D97-86A7-ED9699F90C34}"/>
              </a:ext>
            </a:extLst>
          </p:cNvPr>
          <p:cNvSpPr>
            <a:spLocks noGrp="1"/>
          </p:cNvSpPr>
          <p:nvPr>
            <p:ph type="dt" sz="half" idx="10"/>
          </p:nvPr>
        </p:nvSpPr>
        <p:spPr/>
        <p:txBody>
          <a:bodyPr/>
          <a:lstStyle/>
          <a:p>
            <a:fld id="{1EB581EC-305D-443E-A8EE-FF050A740CA6}" type="datetimeFigureOut">
              <a:rPr lang="en-IN" smtClean="0"/>
              <a:t>14-01-2018</a:t>
            </a:fld>
            <a:endParaRPr lang="en-IN"/>
          </a:p>
        </p:txBody>
      </p:sp>
      <p:sp>
        <p:nvSpPr>
          <p:cNvPr id="5" name="Footer Placeholder 4">
            <a:extLst>
              <a:ext uri="{FF2B5EF4-FFF2-40B4-BE49-F238E27FC236}">
                <a16:creationId xmlns:a16="http://schemas.microsoft.com/office/drawing/2014/main" id="{D946DE2D-023C-42EA-855F-5AA823BC0C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B2395D-8458-4516-A274-4A058C039E3B}"/>
              </a:ext>
            </a:extLst>
          </p:cNvPr>
          <p:cNvSpPr>
            <a:spLocks noGrp="1"/>
          </p:cNvSpPr>
          <p:nvPr>
            <p:ph type="sldNum" sz="quarter" idx="12"/>
          </p:nvPr>
        </p:nvSpPr>
        <p:spPr/>
        <p:txBody>
          <a:bodyPr/>
          <a:lstStyle/>
          <a:p>
            <a:fld id="{2ABC7802-A4E0-4BFD-B5F0-B159F9F2D377}" type="slidenum">
              <a:rPr lang="en-IN" smtClean="0"/>
              <a:t>‹#›</a:t>
            </a:fld>
            <a:endParaRPr lang="en-IN"/>
          </a:p>
        </p:txBody>
      </p:sp>
    </p:spTree>
    <p:extLst>
      <p:ext uri="{BB962C8B-B14F-4D97-AF65-F5344CB8AC3E}">
        <p14:creationId xmlns:p14="http://schemas.microsoft.com/office/powerpoint/2010/main" val="53860039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3D838-EFFB-4989-91AE-15B41C9867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9BC37-A2EE-4DB0-970D-6B5D96EF4C5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8CD344-C1A2-4DAD-A919-A355851ED241}"/>
              </a:ext>
            </a:extLst>
          </p:cNvPr>
          <p:cNvSpPr>
            <a:spLocks noGrp="1"/>
          </p:cNvSpPr>
          <p:nvPr>
            <p:ph type="dt" sz="half" idx="10"/>
          </p:nvPr>
        </p:nvSpPr>
        <p:spPr/>
        <p:txBody>
          <a:bodyPr/>
          <a:lstStyle/>
          <a:p>
            <a:fld id="{1EB581EC-305D-443E-A8EE-FF050A740CA6}" type="datetimeFigureOut">
              <a:rPr lang="en-IN" smtClean="0"/>
              <a:t>14-01-2018</a:t>
            </a:fld>
            <a:endParaRPr lang="en-IN"/>
          </a:p>
        </p:txBody>
      </p:sp>
      <p:sp>
        <p:nvSpPr>
          <p:cNvPr id="5" name="Footer Placeholder 4">
            <a:extLst>
              <a:ext uri="{FF2B5EF4-FFF2-40B4-BE49-F238E27FC236}">
                <a16:creationId xmlns:a16="http://schemas.microsoft.com/office/drawing/2014/main" id="{67A6C0A6-EB2D-4636-BD81-DF6F96E6A0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717C49-419D-4F79-8F56-7B867CF4C7DB}"/>
              </a:ext>
            </a:extLst>
          </p:cNvPr>
          <p:cNvSpPr>
            <a:spLocks noGrp="1"/>
          </p:cNvSpPr>
          <p:nvPr>
            <p:ph type="sldNum" sz="quarter" idx="12"/>
          </p:nvPr>
        </p:nvSpPr>
        <p:spPr/>
        <p:txBody>
          <a:bodyPr/>
          <a:lstStyle/>
          <a:p>
            <a:fld id="{2ABC7802-A4E0-4BFD-B5F0-B159F9F2D377}" type="slidenum">
              <a:rPr lang="en-IN" smtClean="0"/>
              <a:t>‹#›</a:t>
            </a:fld>
            <a:endParaRPr lang="en-IN"/>
          </a:p>
        </p:txBody>
      </p:sp>
    </p:spTree>
    <p:extLst>
      <p:ext uri="{BB962C8B-B14F-4D97-AF65-F5344CB8AC3E}">
        <p14:creationId xmlns:p14="http://schemas.microsoft.com/office/powerpoint/2010/main" val="168066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4993-72B9-4609-8D28-38F2C6D60C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11E565-9D18-4013-8304-CC1B4D2701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AC19859-1602-42C1-887E-12C4EDE2CBE0}"/>
              </a:ext>
            </a:extLst>
          </p:cNvPr>
          <p:cNvSpPr>
            <a:spLocks noGrp="1"/>
          </p:cNvSpPr>
          <p:nvPr>
            <p:ph type="dt" sz="half" idx="10"/>
          </p:nvPr>
        </p:nvSpPr>
        <p:spPr/>
        <p:txBody>
          <a:bodyPr/>
          <a:lstStyle/>
          <a:p>
            <a:fld id="{1EB581EC-305D-443E-A8EE-FF050A740CA6}" type="datetimeFigureOut">
              <a:rPr lang="en-IN" smtClean="0"/>
              <a:t>14-01-2018</a:t>
            </a:fld>
            <a:endParaRPr lang="en-IN"/>
          </a:p>
        </p:txBody>
      </p:sp>
      <p:sp>
        <p:nvSpPr>
          <p:cNvPr id="5" name="Footer Placeholder 4">
            <a:extLst>
              <a:ext uri="{FF2B5EF4-FFF2-40B4-BE49-F238E27FC236}">
                <a16:creationId xmlns:a16="http://schemas.microsoft.com/office/drawing/2014/main" id="{BF90C98C-5D40-49AF-B3C5-615D9BF3FA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DD7257-7AB9-4C76-B92F-C7B6CAB85BE8}"/>
              </a:ext>
            </a:extLst>
          </p:cNvPr>
          <p:cNvSpPr>
            <a:spLocks noGrp="1"/>
          </p:cNvSpPr>
          <p:nvPr>
            <p:ph type="sldNum" sz="quarter" idx="12"/>
          </p:nvPr>
        </p:nvSpPr>
        <p:spPr/>
        <p:txBody>
          <a:bodyPr/>
          <a:lstStyle/>
          <a:p>
            <a:fld id="{2ABC7802-A4E0-4BFD-B5F0-B159F9F2D377}" type="slidenum">
              <a:rPr lang="en-IN" smtClean="0"/>
              <a:t>‹#›</a:t>
            </a:fld>
            <a:endParaRPr lang="en-IN"/>
          </a:p>
        </p:txBody>
      </p:sp>
    </p:spTree>
    <p:extLst>
      <p:ext uri="{BB962C8B-B14F-4D97-AF65-F5344CB8AC3E}">
        <p14:creationId xmlns:p14="http://schemas.microsoft.com/office/powerpoint/2010/main" val="102357478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0F5AC-F3BB-422A-8D6D-0F12B7F191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A5CFF2-9A72-4EF4-A838-819A227DD56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A010E1-FE55-430E-A8DD-E7D90EB327F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E5F780-B152-45EC-AB60-B7271EAC5B9A}"/>
              </a:ext>
            </a:extLst>
          </p:cNvPr>
          <p:cNvSpPr>
            <a:spLocks noGrp="1"/>
          </p:cNvSpPr>
          <p:nvPr>
            <p:ph type="dt" sz="half" idx="10"/>
          </p:nvPr>
        </p:nvSpPr>
        <p:spPr/>
        <p:txBody>
          <a:bodyPr/>
          <a:lstStyle/>
          <a:p>
            <a:fld id="{1EB581EC-305D-443E-A8EE-FF050A740CA6}" type="datetimeFigureOut">
              <a:rPr lang="en-IN" smtClean="0"/>
              <a:t>14-01-2018</a:t>
            </a:fld>
            <a:endParaRPr lang="en-IN"/>
          </a:p>
        </p:txBody>
      </p:sp>
      <p:sp>
        <p:nvSpPr>
          <p:cNvPr id="6" name="Footer Placeholder 5">
            <a:extLst>
              <a:ext uri="{FF2B5EF4-FFF2-40B4-BE49-F238E27FC236}">
                <a16:creationId xmlns:a16="http://schemas.microsoft.com/office/drawing/2014/main" id="{6A74110D-2196-424A-8387-88428D894C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97E1CB-10D5-490D-B4F7-4CC1209FB124}"/>
              </a:ext>
            </a:extLst>
          </p:cNvPr>
          <p:cNvSpPr>
            <a:spLocks noGrp="1"/>
          </p:cNvSpPr>
          <p:nvPr>
            <p:ph type="sldNum" sz="quarter" idx="12"/>
          </p:nvPr>
        </p:nvSpPr>
        <p:spPr/>
        <p:txBody>
          <a:bodyPr/>
          <a:lstStyle/>
          <a:p>
            <a:fld id="{2ABC7802-A4E0-4BFD-B5F0-B159F9F2D377}" type="slidenum">
              <a:rPr lang="en-IN" smtClean="0"/>
              <a:t>‹#›</a:t>
            </a:fld>
            <a:endParaRPr lang="en-IN"/>
          </a:p>
        </p:txBody>
      </p:sp>
    </p:spTree>
    <p:extLst>
      <p:ext uri="{BB962C8B-B14F-4D97-AF65-F5344CB8AC3E}">
        <p14:creationId xmlns:p14="http://schemas.microsoft.com/office/powerpoint/2010/main" val="4079939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60AD-5B9C-4BEC-8E98-6BFD706AEF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1B6620-BC4B-41FC-93D4-569E0BA399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9E77F98-4843-4E5A-A5C3-2767553B3E6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EAFBA3-6395-4404-9F49-A807519DBF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FCA39B-0CD9-4AE6-AFC8-A297BF191C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D94DD4-0521-4607-95A5-40C8FF79B48C}"/>
              </a:ext>
            </a:extLst>
          </p:cNvPr>
          <p:cNvSpPr>
            <a:spLocks noGrp="1"/>
          </p:cNvSpPr>
          <p:nvPr>
            <p:ph type="dt" sz="half" idx="10"/>
          </p:nvPr>
        </p:nvSpPr>
        <p:spPr/>
        <p:txBody>
          <a:bodyPr/>
          <a:lstStyle/>
          <a:p>
            <a:fld id="{1EB581EC-305D-443E-A8EE-FF050A740CA6}" type="datetimeFigureOut">
              <a:rPr lang="en-IN" smtClean="0"/>
              <a:t>14-01-2018</a:t>
            </a:fld>
            <a:endParaRPr lang="en-IN"/>
          </a:p>
        </p:txBody>
      </p:sp>
      <p:sp>
        <p:nvSpPr>
          <p:cNvPr id="8" name="Footer Placeholder 7">
            <a:extLst>
              <a:ext uri="{FF2B5EF4-FFF2-40B4-BE49-F238E27FC236}">
                <a16:creationId xmlns:a16="http://schemas.microsoft.com/office/drawing/2014/main" id="{B921A659-0224-4094-823F-9C73557EBF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5D993C-0B2F-46B5-913F-DF9EDDBCBE02}"/>
              </a:ext>
            </a:extLst>
          </p:cNvPr>
          <p:cNvSpPr>
            <a:spLocks noGrp="1"/>
          </p:cNvSpPr>
          <p:nvPr>
            <p:ph type="sldNum" sz="quarter" idx="12"/>
          </p:nvPr>
        </p:nvSpPr>
        <p:spPr/>
        <p:txBody>
          <a:bodyPr/>
          <a:lstStyle/>
          <a:p>
            <a:fld id="{2ABC7802-A4E0-4BFD-B5F0-B159F9F2D377}" type="slidenum">
              <a:rPr lang="en-IN" smtClean="0"/>
              <a:t>‹#›</a:t>
            </a:fld>
            <a:endParaRPr lang="en-IN"/>
          </a:p>
        </p:txBody>
      </p:sp>
    </p:spTree>
    <p:extLst>
      <p:ext uri="{BB962C8B-B14F-4D97-AF65-F5344CB8AC3E}">
        <p14:creationId xmlns:p14="http://schemas.microsoft.com/office/powerpoint/2010/main" val="3261934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986A5-9EEA-4B79-B661-0078465B4D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14EB58-297F-4E73-874F-8B52EA79C979}"/>
              </a:ext>
            </a:extLst>
          </p:cNvPr>
          <p:cNvSpPr>
            <a:spLocks noGrp="1"/>
          </p:cNvSpPr>
          <p:nvPr>
            <p:ph type="dt" sz="half" idx="10"/>
          </p:nvPr>
        </p:nvSpPr>
        <p:spPr/>
        <p:txBody>
          <a:bodyPr/>
          <a:lstStyle/>
          <a:p>
            <a:fld id="{1EB581EC-305D-443E-A8EE-FF050A740CA6}" type="datetimeFigureOut">
              <a:rPr lang="en-IN" smtClean="0"/>
              <a:t>14-01-2018</a:t>
            </a:fld>
            <a:endParaRPr lang="en-IN"/>
          </a:p>
        </p:txBody>
      </p:sp>
      <p:sp>
        <p:nvSpPr>
          <p:cNvPr id="4" name="Footer Placeholder 3">
            <a:extLst>
              <a:ext uri="{FF2B5EF4-FFF2-40B4-BE49-F238E27FC236}">
                <a16:creationId xmlns:a16="http://schemas.microsoft.com/office/drawing/2014/main" id="{E1260F3A-75D8-430D-A20F-B05A276BBB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0C0CDF-6A9F-4E8E-9779-CEC4B6BA1189}"/>
              </a:ext>
            </a:extLst>
          </p:cNvPr>
          <p:cNvSpPr>
            <a:spLocks noGrp="1"/>
          </p:cNvSpPr>
          <p:nvPr>
            <p:ph type="sldNum" sz="quarter" idx="12"/>
          </p:nvPr>
        </p:nvSpPr>
        <p:spPr/>
        <p:txBody>
          <a:bodyPr/>
          <a:lstStyle/>
          <a:p>
            <a:fld id="{2ABC7802-A4E0-4BFD-B5F0-B159F9F2D377}" type="slidenum">
              <a:rPr lang="en-IN" smtClean="0"/>
              <a:t>‹#›</a:t>
            </a:fld>
            <a:endParaRPr lang="en-IN"/>
          </a:p>
        </p:txBody>
      </p:sp>
    </p:spTree>
    <p:extLst>
      <p:ext uri="{BB962C8B-B14F-4D97-AF65-F5344CB8AC3E}">
        <p14:creationId xmlns:p14="http://schemas.microsoft.com/office/powerpoint/2010/main" val="1639015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B97D0E-3E42-4742-9C89-85DDD1A8613F}"/>
              </a:ext>
            </a:extLst>
          </p:cNvPr>
          <p:cNvSpPr>
            <a:spLocks noGrp="1"/>
          </p:cNvSpPr>
          <p:nvPr>
            <p:ph type="dt" sz="half" idx="10"/>
          </p:nvPr>
        </p:nvSpPr>
        <p:spPr/>
        <p:txBody>
          <a:bodyPr/>
          <a:lstStyle/>
          <a:p>
            <a:fld id="{1EB581EC-305D-443E-A8EE-FF050A740CA6}" type="datetimeFigureOut">
              <a:rPr lang="en-IN" smtClean="0"/>
              <a:t>14-01-2018</a:t>
            </a:fld>
            <a:endParaRPr lang="en-IN"/>
          </a:p>
        </p:txBody>
      </p:sp>
      <p:sp>
        <p:nvSpPr>
          <p:cNvPr id="3" name="Footer Placeholder 2">
            <a:extLst>
              <a:ext uri="{FF2B5EF4-FFF2-40B4-BE49-F238E27FC236}">
                <a16:creationId xmlns:a16="http://schemas.microsoft.com/office/drawing/2014/main" id="{21B6DC10-243C-47B9-A393-1437743B9B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6F0A6F-1FA3-4B0A-BD6F-811020517A04}"/>
              </a:ext>
            </a:extLst>
          </p:cNvPr>
          <p:cNvSpPr>
            <a:spLocks noGrp="1"/>
          </p:cNvSpPr>
          <p:nvPr>
            <p:ph type="sldNum" sz="quarter" idx="12"/>
          </p:nvPr>
        </p:nvSpPr>
        <p:spPr/>
        <p:txBody>
          <a:bodyPr/>
          <a:lstStyle/>
          <a:p>
            <a:fld id="{2ABC7802-A4E0-4BFD-B5F0-B159F9F2D377}" type="slidenum">
              <a:rPr lang="en-IN" smtClean="0"/>
              <a:t>‹#›</a:t>
            </a:fld>
            <a:endParaRPr lang="en-IN"/>
          </a:p>
        </p:txBody>
      </p:sp>
    </p:spTree>
    <p:extLst>
      <p:ext uri="{BB962C8B-B14F-4D97-AF65-F5344CB8AC3E}">
        <p14:creationId xmlns:p14="http://schemas.microsoft.com/office/powerpoint/2010/main" val="4049748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05958-BC7D-45D1-9C7E-C2DA1D3549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00EFC9-079B-499E-A45C-D9B56748D0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DD2C62-AC9A-45DD-8E80-F1D4E4D11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EABDA6-AB85-48D0-B500-A5B3E77803B0}"/>
              </a:ext>
            </a:extLst>
          </p:cNvPr>
          <p:cNvSpPr>
            <a:spLocks noGrp="1"/>
          </p:cNvSpPr>
          <p:nvPr>
            <p:ph type="dt" sz="half" idx="10"/>
          </p:nvPr>
        </p:nvSpPr>
        <p:spPr/>
        <p:txBody>
          <a:bodyPr/>
          <a:lstStyle/>
          <a:p>
            <a:fld id="{1EB581EC-305D-443E-A8EE-FF050A740CA6}" type="datetimeFigureOut">
              <a:rPr lang="en-IN" smtClean="0"/>
              <a:t>14-01-2018</a:t>
            </a:fld>
            <a:endParaRPr lang="en-IN"/>
          </a:p>
        </p:txBody>
      </p:sp>
      <p:sp>
        <p:nvSpPr>
          <p:cNvPr id="6" name="Footer Placeholder 5">
            <a:extLst>
              <a:ext uri="{FF2B5EF4-FFF2-40B4-BE49-F238E27FC236}">
                <a16:creationId xmlns:a16="http://schemas.microsoft.com/office/drawing/2014/main" id="{A2D05D0F-79B3-4ACA-9E86-0099FC6497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961BF5-2ADF-402C-BB1A-F2097E79657D}"/>
              </a:ext>
            </a:extLst>
          </p:cNvPr>
          <p:cNvSpPr>
            <a:spLocks noGrp="1"/>
          </p:cNvSpPr>
          <p:nvPr>
            <p:ph type="sldNum" sz="quarter" idx="12"/>
          </p:nvPr>
        </p:nvSpPr>
        <p:spPr/>
        <p:txBody>
          <a:bodyPr/>
          <a:lstStyle/>
          <a:p>
            <a:fld id="{2ABC7802-A4E0-4BFD-B5F0-B159F9F2D377}" type="slidenum">
              <a:rPr lang="en-IN" smtClean="0"/>
              <a:t>‹#›</a:t>
            </a:fld>
            <a:endParaRPr lang="en-IN"/>
          </a:p>
        </p:txBody>
      </p:sp>
    </p:spTree>
    <p:extLst>
      <p:ext uri="{BB962C8B-B14F-4D97-AF65-F5344CB8AC3E}">
        <p14:creationId xmlns:p14="http://schemas.microsoft.com/office/powerpoint/2010/main" val="1586085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CB5C-8080-40F8-B080-C8405AEFD3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C41C10-99D4-4EEB-96BB-6DEABBFD48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87F564-B853-4D04-AE27-4383312AFF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710A84-ECB6-47D1-A5D6-CEA995355214}"/>
              </a:ext>
            </a:extLst>
          </p:cNvPr>
          <p:cNvSpPr>
            <a:spLocks noGrp="1"/>
          </p:cNvSpPr>
          <p:nvPr>
            <p:ph type="dt" sz="half" idx="10"/>
          </p:nvPr>
        </p:nvSpPr>
        <p:spPr/>
        <p:txBody>
          <a:bodyPr/>
          <a:lstStyle/>
          <a:p>
            <a:fld id="{1EB581EC-305D-443E-A8EE-FF050A740CA6}" type="datetimeFigureOut">
              <a:rPr lang="en-IN" smtClean="0"/>
              <a:t>14-01-2018</a:t>
            </a:fld>
            <a:endParaRPr lang="en-IN"/>
          </a:p>
        </p:txBody>
      </p:sp>
      <p:sp>
        <p:nvSpPr>
          <p:cNvPr id="6" name="Footer Placeholder 5">
            <a:extLst>
              <a:ext uri="{FF2B5EF4-FFF2-40B4-BE49-F238E27FC236}">
                <a16:creationId xmlns:a16="http://schemas.microsoft.com/office/drawing/2014/main" id="{BA7FF868-592E-4F43-A9FF-640718F496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8C176B-5F2C-48E8-8E6F-E621D3E186C1}"/>
              </a:ext>
            </a:extLst>
          </p:cNvPr>
          <p:cNvSpPr>
            <a:spLocks noGrp="1"/>
          </p:cNvSpPr>
          <p:nvPr>
            <p:ph type="sldNum" sz="quarter" idx="12"/>
          </p:nvPr>
        </p:nvSpPr>
        <p:spPr/>
        <p:txBody>
          <a:bodyPr/>
          <a:lstStyle/>
          <a:p>
            <a:fld id="{2ABC7802-A4E0-4BFD-B5F0-B159F9F2D377}" type="slidenum">
              <a:rPr lang="en-IN" smtClean="0"/>
              <a:t>‹#›</a:t>
            </a:fld>
            <a:endParaRPr lang="en-IN"/>
          </a:p>
        </p:txBody>
      </p:sp>
    </p:spTree>
    <p:extLst>
      <p:ext uri="{BB962C8B-B14F-4D97-AF65-F5344CB8AC3E}">
        <p14:creationId xmlns:p14="http://schemas.microsoft.com/office/powerpoint/2010/main" val="1054397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5DA237-69DC-4C6E-8457-498CB8D843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C92EA5-1B52-45FB-8FC9-0877F29A0D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12468C-63ED-49D5-B036-89F7E5E0AC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581EC-305D-443E-A8EE-FF050A740CA6}" type="datetimeFigureOut">
              <a:rPr lang="en-IN" smtClean="0"/>
              <a:t>14-01-2018</a:t>
            </a:fld>
            <a:endParaRPr lang="en-IN"/>
          </a:p>
        </p:txBody>
      </p:sp>
      <p:sp>
        <p:nvSpPr>
          <p:cNvPr id="5" name="Footer Placeholder 4">
            <a:extLst>
              <a:ext uri="{FF2B5EF4-FFF2-40B4-BE49-F238E27FC236}">
                <a16:creationId xmlns:a16="http://schemas.microsoft.com/office/drawing/2014/main" id="{52E883FA-F743-42A9-8038-EAA97A064F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E6BB1D-8A68-4454-90E7-B04565468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BC7802-A4E0-4BFD-B5F0-B159F9F2D377}" type="slidenum">
              <a:rPr lang="en-IN" smtClean="0"/>
              <a:t>‹#›</a:t>
            </a:fld>
            <a:endParaRPr lang="en-IN"/>
          </a:p>
        </p:txBody>
      </p:sp>
    </p:spTree>
    <p:extLst>
      <p:ext uri="{BB962C8B-B14F-4D97-AF65-F5344CB8AC3E}">
        <p14:creationId xmlns:p14="http://schemas.microsoft.com/office/powerpoint/2010/main" val="3811417316"/>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5" name="Title 1"/>
          <p:cNvSpPr txBox="1">
            <a:spLocks/>
          </p:cNvSpPr>
          <p:nvPr/>
        </p:nvSpPr>
        <p:spPr>
          <a:xfrm>
            <a:off x="7552009" y="4050077"/>
            <a:ext cx="7772400" cy="53652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2000" dirty="0">
              <a:solidFill>
                <a:schemeClr val="bg1"/>
              </a:solidFill>
              <a:cs typeface="Frutiger LT Std 55 Roman"/>
            </a:endParaRPr>
          </a:p>
        </p:txBody>
      </p:sp>
      <p:sp>
        <p:nvSpPr>
          <p:cNvPr id="9" name="Title 1">
            <a:extLst>
              <a:ext uri="{FF2B5EF4-FFF2-40B4-BE49-F238E27FC236}">
                <a16:creationId xmlns:a16="http://schemas.microsoft.com/office/drawing/2014/main" id="{7F8D44D7-DA10-4EFD-BADB-F3DC5D4F6E5F}"/>
              </a:ext>
            </a:extLst>
          </p:cNvPr>
          <p:cNvSpPr>
            <a:spLocks noGrp="1"/>
          </p:cNvSpPr>
          <p:nvPr/>
        </p:nvSpPr>
        <p:spPr>
          <a:xfrm>
            <a:off x="1524000" y="80010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400" dirty="0">
                <a:solidFill>
                  <a:schemeClr val="bg1"/>
                </a:solidFill>
              </a:rPr>
              <a:t>FEATURE SELECTION OF SIGNALS USED IN A SEMICONDUCTOR BASED MANUFACTURING PROCESS</a:t>
            </a:r>
          </a:p>
        </p:txBody>
      </p:sp>
      <p:sp>
        <p:nvSpPr>
          <p:cNvPr id="10" name="Subtitle 2">
            <a:extLst>
              <a:ext uri="{FF2B5EF4-FFF2-40B4-BE49-F238E27FC236}">
                <a16:creationId xmlns:a16="http://schemas.microsoft.com/office/drawing/2014/main" id="{C0C941D4-C5B9-4BBA-96B9-983C2BB70437}"/>
              </a:ext>
            </a:extLst>
          </p:cNvPr>
          <p:cNvSpPr>
            <a:spLocks noGrp="1"/>
          </p:cNvSpPr>
          <p:nvPr/>
        </p:nvSpPr>
        <p:spPr>
          <a:xfrm>
            <a:off x="1524000" y="440213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a:solidFill>
                <a:schemeClr val="bg1"/>
              </a:solidFill>
            </a:endParaRPr>
          </a:p>
        </p:txBody>
      </p:sp>
    </p:spTree>
    <p:extLst>
      <p:ext uri="{BB962C8B-B14F-4D97-AF65-F5344CB8AC3E}">
        <p14:creationId xmlns:p14="http://schemas.microsoft.com/office/powerpoint/2010/main" val="4220620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676821F-652E-4AC5-9341-4249D53F2497}"/>
              </a:ext>
            </a:extLst>
          </p:cNvPr>
          <p:cNvGraphicFramePr>
            <a:graphicFrameLocks noGrp="1"/>
          </p:cNvGraphicFramePr>
          <p:nvPr>
            <p:extLst>
              <p:ext uri="{D42A27DB-BD31-4B8C-83A1-F6EECF244321}">
                <p14:modId xmlns:p14="http://schemas.microsoft.com/office/powerpoint/2010/main" val="527890691"/>
              </p:ext>
            </p:extLst>
          </p:nvPr>
        </p:nvGraphicFramePr>
        <p:xfrm>
          <a:off x="675861" y="1018540"/>
          <a:ext cx="10376452" cy="4820920"/>
        </p:xfrm>
        <a:graphic>
          <a:graphicData uri="http://schemas.openxmlformats.org/drawingml/2006/table">
            <a:tbl>
              <a:tblPr firstRow="1" bandRow="1">
                <a:tableStyleId>{5C22544A-7EE6-4342-B048-85BDC9FD1C3A}</a:tableStyleId>
              </a:tblPr>
              <a:tblGrid>
                <a:gridCol w="3356555">
                  <a:extLst>
                    <a:ext uri="{9D8B030D-6E8A-4147-A177-3AD203B41FA5}">
                      <a16:colId xmlns:a16="http://schemas.microsoft.com/office/drawing/2014/main" val="2618809383"/>
                    </a:ext>
                  </a:extLst>
                </a:gridCol>
                <a:gridCol w="1453984">
                  <a:extLst>
                    <a:ext uri="{9D8B030D-6E8A-4147-A177-3AD203B41FA5}">
                      <a16:colId xmlns:a16="http://schemas.microsoft.com/office/drawing/2014/main" val="2697961192"/>
                    </a:ext>
                  </a:extLst>
                </a:gridCol>
                <a:gridCol w="1961322">
                  <a:extLst>
                    <a:ext uri="{9D8B030D-6E8A-4147-A177-3AD203B41FA5}">
                      <a16:colId xmlns:a16="http://schemas.microsoft.com/office/drawing/2014/main" val="3711865604"/>
                    </a:ext>
                  </a:extLst>
                </a:gridCol>
                <a:gridCol w="3604591">
                  <a:extLst>
                    <a:ext uri="{9D8B030D-6E8A-4147-A177-3AD203B41FA5}">
                      <a16:colId xmlns:a16="http://schemas.microsoft.com/office/drawing/2014/main" val="516892779"/>
                    </a:ext>
                  </a:extLst>
                </a:gridCol>
              </a:tblGrid>
              <a:tr h="370840">
                <a:tc>
                  <a:txBody>
                    <a:bodyPr/>
                    <a:lstStyle/>
                    <a:p>
                      <a:r>
                        <a:rPr lang="en-US" dirty="0"/>
                        <a:t>Model</a:t>
                      </a:r>
                    </a:p>
                  </a:txBody>
                  <a:tcPr/>
                </a:tc>
                <a:tc>
                  <a:txBody>
                    <a:bodyPr/>
                    <a:lstStyle/>
                    <a:p>
                      <a:r>
                        <a:rPr lang="en-US" dirty="0"/>
                        <a:t>Accuracy</a:t>
                      </a:r>
                    </a:p>
                  </a:txBody>
                  <a:tcPr/>
                </a:tc>
                <a:tc>
                  <a:txBody>
                    <a:bodyPr/>
                    <a:lstStyle/>
                    <a:p>
                      <a:r>
                        <a:rPr lang="en-US" dirty="0"/>
                        <a:t>Sensitivity</a:t>
                      </a:r>
                    </a:p>
                  </a:txBody>
                  <a:tcPr/>
                </a:tc>
                <a:tc>
                  <a:txBody>
                    <a:bodyPr/>
                    <a:lstStyle/>
                    <a:p>
                      <a:r>
                        <a:rPr lang="en-US" dirty="0"/>
                        <a:t>Specificity</a:t>
                      </a:r>
                    </a:p>
                  </a:txBody>
                  <a:tcPr/>
                </a:tc>
                <a:extLst>
                  <a:ext uri="{0D108BD9-81ED-4DB2-BD59-A6C34878D82A}">
                    <a16:rowId xmlns:a16="http://schemas.microsoft.com/office/drawing/2014/main" val="1830062982"/>
                  </a:ext>
                </a:extLst>
              </a:tr>
              <a:tr h="370840">
                <a:tc>
                  <a:txBody>
                    <a:bodyPr/>
                    <a:lstStyle/>
                    <a:p>
                      <a:r>
                        <a:rPr lang="en-US" dirty="0"/>
                        <a:t>Logistic</a:t>
                      </a:r>
                    </a:p>
                  </a:txBody>
                  <a:tcPr/>
                </a:tc>
                <a:tc>
                  <a:txBody>
                    <a:bodyPr/>
                    <a:lstStyle/>
                    <a:p>
                      <a:r>
                        <a:rPr lang="en-US" dirty="0"/>
                        <a:t>92.9</a:t>
                      </a:r>
                    </a:p>
                  </a:txBody>
                  <a:tcPr/>
                </a:tc>
                <a:tc>
                  <a:txBody>
                    <a:bodyPr/>
                    <a:lstStyle/>
                    <a:p>
                      <a:r>
                        <a:rPr lang="en-US" dirty="0"/>
                        <a:t>3.77</a:t>
                      </a:r>
                    </a:p>
                  </a:txBody>
                  <a:tcPr/>
                </a:tc>
                <a:tc>
                  <a:txBody>
                    <a:bodyPr/>
                    <a:lstStyle/>
                    <a:p>
                      <a:r>
                        <a:rPr lang="en-US" dirty="0"/>
                        <a:t>99.57</a:t>
                      </a:r>
                    </a:p>
                  </a:txBody>
                  <a:tcPr/>
                </a:tc>
                <a:extLst>
                  <a:ext uri="{0D108BD9-81ED-4DB2-BD59-A6C34878D82A}">
                    <a16:rowId xmlns:a16="http://schemas.microsoft.com/office/drawing/2014/main" val="2310263648"/>
                  </a:ext>
                </a:extLst>
              </a:tr>
              <a:tr h="370840">
                <a:tc>
                  <a:txBody>
                    <a:bodyPr/>
                    <a:lstStyle/>
                    <a:p>
                      <a:r>
                        <a:rPr lang="en-US" dirty="0"/>
                        <a:t>Pruning</a:t>
                      </a:r>
                    </a:p>
                  </a:txBody>
                  <a:tcPr/>
                </a:tc>
                <a:tc>
                  <a:txBody>
                    <a:bodyPr/>
                    <a:lstStyle/>
                    <a:p>
                      <a:r>
                        <a:rPr lang="en-US" dirty="0"/>
                        <a:t>91.85</a:t>
                      </a:r>
                    </a:p>
                  </a:txBody>
                  <a:tcPr/>
                </a:tc>
                <a:tc>
                  <a:txBody>
                    <a:bodyPr/>
                    <a:lstStyle/>
                    <a:p>
                      <a:r>
                        <a:rPr lang="en-US" dirty="0"/>
                        <a:t>7.5</a:t>
                      </a:r>
                    </a:p>
                  </a:txBody>
                  <a:tcPr/>
                </a:tc>
                <a:tc>
                  <a:txBody>
                    <a:bodyPr/>
                    <a:lstStyle/>
                    <a:p>
                      <a:r>
                        <a:rPr lang="en-US" dirty="0"/>
                        <a:t>98.16</a:t>
                      </a:r>
                    </a:p>
                  </a:txBody>
                  <a:tcPr/>
                </a:tc>
                <a:extLst>
                  <a:ext uri="{0D108BD9-81ED-4DB2-BD59-A6C34878D82A}">
                    <a16:rowId xmlns:a16="http://schemas.microsoft.com/office/drawing/2014/main" val="3736288520"/>
                  </a:ext>
                </a:extLst>
              </a:tr>
              <a:tr h="370840">
                <a:tc>
                  <a:txBody>
                    <a:bodyPr/>
                    <a:lstStyle/>
                    <a:p>
                      <a:r>
                        <a:rPr lang="en-US" dirty="0"/>
                        <a:t>Bagging</a:t>
                      </a:r>
                    </a:p>
                  </a:txBody>
                  <a:tcPr/>
                </a:tc>
                <a:tc>
                  <a:txBody>
                    <a:bodyPr/>
                    <a:lstStyle/>
                    <a:p>
                      <a:r>
                        <a:rPr lang="en-US" dirty="0"/>
                        <a:t>91.9</a:t>
                      </a:r>
                    </a:p>
                  </a:txBody>
                  <a:tcPr/>
                </a:tc>
                <a:tc>
                  <a:txBody>
                    <a:bodyPr/>
                    <a:lstStyle/>
                    <a:p>
                      <a:r>
                        <a:rPr lang="en-US" dirty="0"/>
                        <a:t>1.8</a:t>
                      </a:r>
                    </a:p>
                  </a:txBody>
                  <a:tcPr/>
                </a:tc>
                <a:tc>
                  <a:txBody>
                    <a:bodyPr/>
                    <a:lstStyle/>
                    <a:p>
                      <a:r>
                        <a:rPr lang="en-US" dirty="0"/>
                        <a:t>98.72</a:t>
                      </a:r>
                    </a:p>
                  </a:txBody>
                  <a:tcPr/>
                </a:tc>
                <a:extLst>
                  <a:ext uri="{0D108BD9-81ED-4DB2-BD59-A6C34878D82A}">
                    <a16:rowId xmlns:a16="http://schemas.microsoft.com/office/drawing/2014/main" val="1955857079"/>
                  </a:ext>
                </a:extLst>
              </a:tr>
              <a:tr h="370840">
                <a:tc>
                  <a:txBody>
                    <a:bodyPr/>
                    <a:lstStyle/>
                    <a:p>
                      <a:r>
                        <a:rPr lang="en-US" dirty="0"/>
                        <a:t>Random Forest</a:t>
                      </a:r>
                    </a:p>
                  </a:txBody>
                  <a:tcPr/>
                </a:tc>
                <a:tc>
                  <a:txBody>
                    <a:bodyPr/>
                    <a:lstStyle/>
                    <a:p>
                      <a:r>
                        <a:rPr lang="en-US" dirty="0"/>
                        <a:t>92.77</a:t>
                      </a:r>
                    </a:p>
                  </a:txBody>
                  <a:tcPr/>
                </a:tc>
                <a:tc>
                  <a:txBody>
                    <a:bodyPr/>
                    <a:lstStyle/>
                    <a:p>
                      <a:r>
                        <a:rPr lang="en-US" dirty="0"/>
                        <a:t>1.8</a:t>
                      </a:r>
                    </a:p>
                  </a:txBody>
                  <a:tcPr/>
                </a:tc>
                <a:tc>
                  <a:txBody>
                    <a:bodyPr/>
                    <a:lstStyle/>
                    <a:p>
                      <a:r>
                        <a:rPr lang="en-US" dirty="0"/>
                        <a:t>99.57</a:t>
                      </a:r>
                    </a:p>
                  </a:txBody>
                  <a:tcPr/>
                </a:tc>
                <a:extLst>
                  <a:ext uri="{0D108BD9-81ED-4DB2-BD59-A6C34878D82A}">
                    <a16:rowId xmlns:a16="http://schemas.microsoft.com/office/drawing/2014/main" val="3648214787"/>
                  </a:ext>
                </a:extLst>
              </a:tr>
              <a:tr h="370840">
                <a:tc>
                  <a:txBody>
                    <a:bodyPr/>
                    <a:lstStyle/>
                    <a:p>
                      <a:r>
                        <a:rPr lang="en-US" dirty="0"/>
                        <a:t>Boosting (threshold=0.5)</a:t>
                      </a:r>
                    </a:p>
                  </a:txBody>
                  <a:tcPr/>
                </a:tc>
                <a:tc>
                  <a:txBody>
                    <a:bodyPr/>
                    <a:lstStyle/>
                    <a:p>
                      <a:r>
                        <a:rPr lang="en-US" dirty="0"/>
                        <a:t>93.03</a:t>
                      </a:r>
                    </a:p>
                  </a:txBody>
                  <a:tcPr/>
                </a:tc>
                <a:tc>
                  <a:txBody>
                    <a:bodyPr/>
                    <a:lstStyle/>
                    <a:p>
                      <a:r>
                        <a:rPr lang="en-US" dirty="0"/>
                        <a:t>0</a:t>
                      </a:r>
                    </a:p>
                  </a:txBody>
                  <a:tcPr/>
                </a:tc>
                <a:tc>
                  <a:txBody>
                    <a:bodyPr/>
                    <a:lstStyle/>
                    <a:p>
                      <a:r>
                        <a:rPr lang="en-US" dirty="0"/>
                        <a:t>100</a:t>
                      </a:r>
                    </a:p>
                  </a:txBody>
                  <a:tcPr/>
                </a:tc>
                <a:extLst>
                  <a:ext uri="{0D108BD9-81ED-4DB2-BD59-A6C34878D82A}">
                    <a16:rowId xmlns:a16="http://schemas.microsoft.com/office/drawing/2014/main" val="9042244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Boosting (threshold=0.06)</a:t>
                      </a:r>
                    </a:p>
                  </a:txBody>
                  <a:tcPr/>
                </a:tc>
                <a:tc>
                  <a:txBody>
                    <a:bodyPr/>
                    <a:lstStyle/>
                    <a:p>
                      <a:r>
                        <a:rPr lang="en-US" dirty="0"/>
                        <a:t>68.06</a:t>
                      </a:r>
                    </a:p>
                  </a:txBody>
                  <a:tcPr/>
                </a:tc>
                <a:tc>
                  <a:txBody>
                    <a:bodyPr/>
                    <a:lstStyle/>
                    <a:p>
                      <a:r>
                        <a:rPr lang="en-US" dirty="0"/>
                        <a:t>69.81</a:t>
                      </a:r>
                    </a:p>
                  </a:txBody>
                  <a:tcPr/>
                </a:tc>
                <a:tc>
                  <a:txBody>
                    <a:bodyPr/>
                    <a:lstStyle/>
                    <a:p>
                      <a:r>
                        <a:rPr lang="en-US" dirty="0"/>
                        <a:t>67.98</a:t>
                      </a:r>
                    </a:p>
                  </a:txBody>
                  <a:tcPr/>
                </a:tc>
                <a:extLst>
                  <a:ext uri="{0D108BD9-81ED-4DB2-BD59-A6C34878D82A}">
                    <a16:rowId xmlns:a16="http://schemas.microsoft.com/office/drawing/2014/main" val="3527705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Boosting (threshold=0.07)</a:t>
                      </a:r>
                    </a:p>
                  </a:txBody>
                  <a:tcPr/>
                </a:tc>
                <a:tc>
                  <a:txBody>
                    <a:bodyPr/>
                    <a:lstStyle/>
                    <a:p>
                      <a:r>
                        <a:rPr lang="en-US" dirty="0"/>
                        <a:t>76.87</a:t>
                      </a:r>
                    </a:p>
                  </a:txBody>
                  <a:tcPr/>
                </a:tc>
                <a:tc>
                  <a:txBody>
                    <a:bodyPr/>
                    <a:lstStyle/>
                    <a:p>
                      <a:r>
                        <a:rPr lang="en-US" dirty="0"/>
                        <a:t>58.5</a:t>
                      </a:r>
                    </a:p>
                  </a:txBody>
                  <a:tcPr/>
                </a:tc>
                <a:tc>
                  <a:txBody>
                    <a:bodyPr/>
                    <a:lstStyle/>
                    <a:p>
                      <a:r>
                        <a:rPr lang="en-US" dirty="0"/>
                        <a:t>78.25</a:t>
                      </a:r>
                    </a:p>
                  </a:txBody>
                  <a:tcPr/>
                </a:tc>
                <a:extLst>
                  <a:ext uri="{0D108BD9-81ED-4DB2-BD59-A6C34878D82A}">
                    <a16:rowId xmlns:a16="http://schemas.microsoft.com/office/drawing/2014/main" val="7374700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Boosting (threshold=0.08)</a:t>
                      </a:r>
                    </a:p>
                  </a:txBody>
                  <a:tcPr/>
                </a:tc>
                <a:tc>
                  <a:txBody>
                    <a:bodyPr/>
                    <a:lstStyle/>
                    <a:p>
                      <a:r>
                        <a:rPr lang="en-US" dirty="0"/>
                        <a:t>81.21</a:t>
                      </a:r>
                    </a:p>
                  </a:txBody>
                  <a:tcPr/>
                </a:tc>
                <a:tc>
                  <a:txBody>
                    <a:bodyPr/>
                    <a:lstStyle/>
                    <a:p>
                      <a:r>
                        <a:rPr lang="en-US" dirty="0"/>
                        <a:t>37.7</a:t>
                      </a:r>
                    </a:p>
                  </a:txBody>
                  <a:tcPr/>
                </a:tc>
                <a:tc>
                  <a:txBody>
                    <a:bodyPr/>
                    <a:lstStyle/>
                    <a:p>
                      <a:r>
                        <a:rPr lang="en-US" dirty="0"/>
                        <a:t>84.46</a:t>
                      </a:r>
                    </a:p>
                  </a:txBody>
                  <a:tcPr/>
                </a:tc>
                <a:extLst>
                  <a:ext uri="{0D108BD9-81ED-4DB2-BD59-A6C34878D82A}">
                    <a16:rowId xmlns:a16="http://schemas.microsoft.com/office/drawing/2014/main" val="41707993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SVM ( Linear Kernel)</a:t>
                      </a:r>
                    </a:p>
                  </a:txBody>
                  <a:tcPr/>
                </a:tc>
                <a:tc>
                  <a:txBody>
                    <a:bodyPr/>
                    <a:lstStyle/>
                    <a:p>
                      <a:r>
                        <a:rPr lang="en-US" dirty="0"/>
                        <a:t>93.03</a:t>
                      </a:r>
                    </a:p>
                  </a:txBody>
                  <a:tcPr/>
                </a:tc>
                <a:tc>
                  <a:txBody>
                    <a:bodyPr/>
                    <a:lstStyle/>
                    <a:p>
                      <a:r>
                        <a:rPr lang="en-US" dirty="0"/>
                        <a:t>0</a:t>
                      </a:r>
                    </a:p>
                  </a:txBody>
                  <a:tcPr/>
                </a:tc>
                <a:tc>
                  <a:txBody>
                    <a:bodyPr/>
                    <a:lstStyle/>
                    <a:p>
                      <a:r>
                        <a:rPr lang="en-US" dirty="0"/>
                        <a:t>100</a:t>
                      </a:r>
                    </a:p>
                  </a:txBody>
                  <a:tcPr/>
                </a:tc>
                <a:extLst>
                  <a:ext uri="{0D108BD9-81ED-4DB2-BD59-A6C34878D82A}">
                    <a16:rowId xmlns:a16="http://schemas.microsoft.com/office/drawing/2014/main" val="100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SVM ( Polynomial Kernel)</a:t>
                      </a:r>
                    </a:p>
                  </a:txBody>
                  <a:tcPr/>
                </a:tc>
                <a:tc>
                  <a:txBody>
                    <a:bodyPr/>
                    <a:lstStyle/>
                    <a:p>
                      <a:r>
                        <a:rPr lang="en-US" dirty="0"/>
                        <a:t>86.7</a:t>
                      </a:r>
                    </a:p>
                  </a:txBody>
                  <a:tcPr/>
                </a:tc>
                <a:tc>
                  <a:txBody>
                    <a:bodyPr/>
                    <a:lstStyle/>
                    <a:p>
                      <a:r>
                        <a:rPr lang="en-US" dirty="0"/>
                        <a:t>16.9</a:t>
                      </a:r>
                    </a:p>
                  </a:txBody>
                  <a:tcPr/>
                </a:tc>
                <a:tc>
                  <a:txBody>
                    <a:bodyPr/>
                    <a:lstStyle/>
                    <a:p>
                      <a:r>
                        <a:rPr lang="en-US" dirty="0"/>
                        <a:t>92.37</a:t>
                      </a:r>
                    </a:p>
                  </a:txBody>
                  <a:tcPr/>
                </a:tc>
                <a:extLst>
                  <a:ext uri="{0D108BD9-81ED-4DB2-BD59-A6C34878D82A}">
                    <a16:rowId xmlns:a16="http://schemas.microsoft.com/office/drawing/2014/main" val="100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SVM</a:t>
                      </a:r>
                      <a:r>
                        <a:rPr lang="en-US" baseline="0" dirty="0"/>
                        <a:t> (Radial Kernel)</a:t>
                      </a:r>
                      <a:endParaRPr lang="en-US" dirty="0"/>
                    </a:p>
                  </a:txBody>
                  <a:tcPr/>
                </a:tc>
                <a:tc>
                  <a:txBody>
                    <a:bodyPr/>
                    <a:lstStyle/>
                    <a:p>
                      <a:r>
                        <a:rPr lang="en-US" dirty="0"/>
                        <a:t>83.4</a:t>
                      </a:r>
                    </a:p>
                  </a:txBody>
                  <a:tcPr/>
                </a:tc>
                <a:tc>
                  <a:txBody>
                    <a:bodyPr/>
                    <a:lstStyle/>
                    <a:p>
                      <a:r>
                        <a:rPr lang="en-US" dirty="0"/>
                        <a:t>20.7</a:t>
                      </a:r>
                    </a:p>
                  </a:txBody>
                  <a:tcPr/>
                </a:tc>
                <a:tc>
                  <a:txBody>
                    <a:bodyPr/>
                    <a:lstStyle/>
                    <a:p>
                      <a:r>
                        <a:rPr lang="en-US" dirty="0"/>
                        <a:t>87.5</a:t>
                      </a:r>
                    </a:p>
                  </a:txBody>
                  <a:tcPr/>
                </a:tc>
                <a:extLst>
                  <a:ext uri="{0D108BD9-81ED-4DB2-BD59-A6C34878D82A}">
                    <a16:rowId xmlns:a16="http://schemas.microsoft.com/office/drawing/2014/main" val="100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KNN (with k=13</a:t>
                      </a:r>
                      <a:r>
                        <a:rPr lang="en-US" baseline="0" dirty="0"/>
                        <a:t> as best)</a:t>
                      </a:r>
                      <a:endParaRPr lang="en-US" dirty="0"/>
                    </a:p>
                  </a:txBody>
                  <a:tcPr/>
                </a:tc>
                <a:tc>
                  <a:txBody>
                    <a:bodyPr/>
                    <a:lstStyle/>
                    <a:p>
                      <a:r>
                        <a:rPr lang="en-US" dirty="0"/>
                        <a:t>93.03</a:t>
                      </a:r>
                    </a:p>
                  </a:txBody>
                  <a:tcPr/>
                </a:tc>
                <a:tc>
                  <a:txBody>
                    <a:bodyPr/>
                    <a:lstStyle/>
                    <a:p>
                      <a:r>
                        <a:rPr lang="en-US" dirty="0"/>
                        <a:t>0</a:t>
                      </a:r>
                    </a:p>
                  </a:txBody>
                  <a:tcPr/>
                </a:tc>
                <a:tc>
                  <a:txBody>
                    <a:bodyPr/>
                    <a:lstStyle/>
                    <a:p>
                      <a:r>
                        <a:rPr lang="en-US" dirty="0"/>
                        <a:t>100</a:t>
                      </a:r>
                    </a:p>
                  </a:txBody>
                  <a:tcPr/>
                </a:tc>
                <a:extLst>
                  <a:ext uri="{0D108BD9-81ED-4DB2-BD59-A6C34878D82A}">
                    <a16:rowId xmlns:a16="http://schemas.microsoft.com/office/drawing/2014/main" val="10014"/>
                  </a:ext>
                </a:extLst>
              </a:tr>
            </a:tbl>
          </a:graphicData>
        </a:graphic>
      </p:graphicFrame>
      <p:sp>
        <p:nvSpPr>
          <p:cNvPr id="2" name="TextBox 1">
            <a:extLst>
              <a:ext uri="{FF2B5EF4-FFF2-40B4-BE49-F238E27FC236}">
                <a16:creationId xmlns:a16="http://schemas.microsoft.com/office/drawing/2014/main" id="{F8CAC9CD-EE79-491F-A49B-6AD708767085}"/>
              </a:ext>
            </a:extLst>
          </p:cNvPr>
          <p:cNvSpPr txBox="1"/>
          <p:nvPr/>
        </p:nvSpPr>
        <p:spPr>
          <a:xfrm>
            <a:off x="0" y="97433"/>
            <a:ext cx="12193979" cy="553998"/>
          </a:xfrm>
          <a:prstGeom prst="rect">
            <a:avLst/>
          </a:prstGeom>
          <a:noFill/>
        </p:spPr>
        <p:txBody>
          <a:bodyPr wrap="none" rtlCol="0">
            <a:spAutoFit/>
          </a:bodyPr>
          <a:lstStyle/>
          <a:p>
            <a:r>
              <a:rPr lang="en-US" sz="3000" b="1" u="sng" dirty="0"/>
              <a:t>Phase 3: (</a:t>
            </a:r>
            <a:r>
              <a:rPr lang="en-IN" sz="3000" b="1" u="sng" dirty="0"/>
              <a:t>Performance of classification methods on the selected variables )</a:t>
            </a:r>
            <a:r>
              <a:rPr lang="en-US" sz="3000" b="1" u="sng" dirty="0"/>
              <a:t>:</a:t>
            </a:r>
          </a:p>
        </p:txBody>
      </p:sp>
    </p:spTree>
    <p:extLst>
      <p:ext uri="{BB962C8B-B14F-4D97-AF65-F5344CB8AC3E}">
        <p14:creationId xmlns:p14="http://schemas.microsoft.com/office/powerpoint/2010/main" val="207824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D075FD-6765-490E-9E25-A2ABCF0F7382}"/>
              </a:ext>
            </a:extLst>
          </p:cNvPr>
          <p:cNvSpPr>
            <a:spLocks noGrp="1"/>
          </p:cNvSpPr>
          <p:nvPr>
            <p:ph idx="1"/>
          </p:nvPr>
        </p:nvSpPr>
        <p:spPr>
          <a:xfrm>
            <a:off x="427382" y="553416"/>
            <a:ext cx="10515600" cy="5688358"/>
          </a:xfrm>
        </p:spPr>
        <p:txBody>
          <a:bodyPr>
            <a:normAutofit/>
          </a:bodyPr>
          <a:lstStyle/>
          <a:p>
            <a:pPr>
              <a:buFont typeface="Wingdings" panose="05000000000000000000" pitchFamily="2" charset="2"/>
              <a:buChar char="Ø"/>
            </a:pPr>
            <a:r>
              <a:rPr lang="en-US" sz="2000" dirty="0"/>
              <a:t>It can be seen that the Support Vector Machines model with Linear </a:t>
            </a:r>
            <a:r>
              <a:rPr lang="en-US" sz="2000" dirty="0" err="1"/>
              <a:t>Kernel,Boosting</a:t>
            </a:r>
            <a:r>
              <a:rPr lang="en-US" sz="2000" dirty="0"/>
              <a:t> and KNN (all with 93.03% prediction accuracy) are the best. But those models do not offer a good interpretability. Hence, a logistic model from the previous model has been further refined to find that the following model (gave a comparable accuracy of 92.9%) and the set of variables(reduced) can be used.</a:t>
            </a:r>
          </a:p>
          <a:p>
            <a:endParaRPr lang="en-US" sz="2000" dirty="0"/>
          </a:p>
          <a:p>
            <a:endParaRPr lang="en-US" sz="2000" dirty="0"/>
          </a:p>
          <a:p>
            <a:endParaRPr lang="en-US" sz="2000" dirty="0"/>
          </a:p>
          <a:p>
            <a:endParaRPr lang="en-US" sz="2000" dirty="0"/>
          </a:p>
          <a:p>
            <a:endParaRPr lang="en-US" sz="2000" dirty="0"/>
          </a:p>
          <a:p>
            <a:pPr>
              <a:buFont typeface="Wingdings" panose="05000000000000000000" pitchFamily="2" charset="2"/>
              <a:buChar char="Ø"/>
            </a:pPr>
            <a:r>
              <a:rPr lang="en-US" sz="2000" dirty="0"/>
              <a:t>Also it can be seen that the sensitivity of all models are predominantly </a:t>
            </a:r>
          </a:p>
          <a:p>
            <a:pPr marL="0" indent="0">
              <a:buNone/>
            </a:pPr>
            <a:r>
              <a:rPr lang="en-US" sz="2000" dirty="0"/>
              <a:t>less than 5%. Hence in the boosting model, the threshold can</a:t>
            </a:r>
          </a:p>
          <a:p>
            <a:pPr marL="0" indent="0">
              <a:buNone/>
            </a:pPr>
            <a:r>
              <a:rPr lang="en-US" sz="2000" dirty="0"/>
              <a:t> be changed to achieve better sensitivity at the cost of specificity</a:t>
            </a:r>
          </a:p>
          <a:p>
            <a:pPr marL="0" indent="0">
              <a:buNone/>
            </a:pPr>
            <a:r>
              <a:rPr lang="en-US" sz="2000" dirty="0"/>
              <a:t> and the overall accuracy. This decision can be made based on the cost and </a:t>
            </a:r>
          </a:p>
          <a:p>
            <a:pPr marL="0" indent="0">
              <a:buNone/>
            </a:pPr>
            <a:r>
              <a:rPr lang="en-US" sz="2000" dirty="0"/>
              <a:t>the impacts associated with failing a good product and passing a faulty product.</a:t>
            </a:r>
          </a:p>
        </p:txBody>
      </p:sp>
      <p:sp>
        <p:nvSpPr>
          <p:cNvPr id="6" name="TextBox 5">
            <a:extLst>
              <a:ext uri="{FF2B5EF4-FFF2-40B4-BE49-F238E27FC236}">
                <a16:creationId xmlns:a16="http://schemas.microsoft.com/office/drawing/2014/main" id="{B3FBCDBD-EF61-4C43-87C8-749489F2AED3}"/>
              </a:ext>
            </a:extLst>
          </p:cNvPr>
          <p:cNvSpPr txBox="1"/>
          <p:nvPr/>
        </p:nvSpPr>
        <p:spPr>
          <a:xfrm>
            <a:off x="5274364" y="2386025"/>
            <a:ext cx="5398144" cy="369332"/>
          </a:xfrm>
          <a:prstGeom prst="rect">
            <a:avLst/>
          </a:prstGeom>
          <a:noFill/>
        </p:spPr>
        <p:txBody>
          <a:bodyPr wrap="none" rtlCol="0">
            <a:spAutoFit/>
          </a:bodyPr>
          <a:lstStyle/>
          <a:p>
            <a:r>
              <a:rPr lang="en-US" dirty="0"/>
              <a:t>Variables for this logistic model:V60,V344,V22,V76,V104</a:t>
            </a:r>
          </a:p>
        </p:txBody>
      </p:sp>
      <p:sp>
        <p:nvSpPr>
          <p:cNvPr id="2" name="TextBox 1">
            <a:extLst>
              <a:ext uri="{FF2B5EF4-FFF2-40B4-BE49-F238E27FC236}">
                <a16:creationId xmlns:a16="http://schemas.microsoft.com/office/drawing/2014/main" id="{8A6FAD42-236B-4066-8143-AE0E94D9173A}"/>
              </a:ext>
            </a:extLst>
          </p:cNvPr>
          <p:cNvSpPr txBox="1"/>
          <p:nvPr/>
        </p:nvSpPr>
        <p:spPr>
          <a:xfrm>
            <a:off x="4386469" y="31451"/>
            <a:ext cx="2042932" cy="584775"/>
          </a:xfrm>
          <a:prstGeom prst="rect">
            <a:avLst/>
          </a:prstGeom>
          <a:noFill/>
        </p:spPr>
        <p:txBody>
          <a:bodyPr wrap="none" rtlCol="0">
            <a:spAutoFit/>
          </a:bodyPr>
          <a:lstStyle/>
          <a:p>
            <a:r>
              <a:rPr lang="en-US" sz="3200" b="1" u="sng" dirty="0"/>
              <a:t>Inferences </a:t>
            </a:r>
          </a:p>
        </p:txBody>
      </p:sp>
      <p:pic>
        <p:nvPicPr>
          <p:cNvPr id="5" name="Picture 4">
            <a:extLst>
              <a:ext uri="{FF2B5EF4-FFF2-40B4-BE49-F238E27FC236}">
                <a16:creationId xmlns:a16="http://schemas.microsoft.com/office/drawing/2014/main" id="{DC08A03D-77A0-41DF-BC4F-BAF5CBC29962}"/>
              </a:ext>
            </a:extLst>
          </p:cNvPr>
          <p:cNvPicPr>
            <a:picLocks noChangeAspect="1"/>
          </p:cNvPicPr>
          <p:nvPr/>
        </p:nvPicPr>
        <p:blipFill>
          <a:blip r:embed="rId2"/>
          <a:stretch>
            <a:fillRect/>
          </a:stretch>
        </p:blipFill>
        <p:spPr>
          <a:xfrm>
            <a:off x="640277" y="1970616"/>
            <a:ext cx="4333875" cy="1200150"/>
          </a:xfrm>
          <a:prstGeom prst="rect">
            <a:avLst/>
          </a:prstGeom>
        </p:spPr>
      </p:pic>
      <p:pic>
        <p:nvPicPr>
          <p:cNvPr id="9" name="Picture 8">
            <a:extLst>
              <a:ext uri="{FF2B5EF4-FFF2-40B4-BE49-F238E27FC236}">
                <a16:creationId xmlns:a16="http://schemas.microsoft.com/office/drawing/2014/main" id="{FBC30E52-BD97-4289-9745-99640A080549}"/>
              </a:ext>
            </a:extLst>
          </p:cNvPr>
          <p:cNvPicPr>
            <a:picLocks noChangeAspect="1"/>
          </p:cNvPicPr>
          <p:nvPr/>
        </p:nvPicPr>
        <p:blipFill>
          <a:blip r:embed="rId3"/>
          <a:stretch>
            <a:fillRect/>
          </a:stretch>
        </p:blipFill>
        <p:spPr>
          <a:xfrm>
            <a:off x="8286750" y="3277322"/>
            <a:ext cx="3905250" cy="2238375"/>
          </a:xfrm>
          <a:prstGeom prst="rect">
            <a:avLst/>
          </a:prstGeom>
        </p:spPr>
      </p:pic>
      <p:sp>
        <p:nvSpPr>
          <p:cNvPr id="10" name="TextBox 9">
            <a:extLst>
              <a:ext uri="{FF2B5EF4-FFF2-40B4-BE49-F238E27FC236}">
                <a16:creationId xmlns:a16="http://schemas.microsoft.com/office/drawing/2014/main" id="{46412850-E279-42E7-B3DC-9222A184DC33}"/>
              </a:ext>
            </a:extLst>
          </p:cNvPr>
          <p:cNvSpPr txBox="1"/>
          <p:nvPr/>
        </p:nvSpPr>
        <p:spPr>
          <a:xfrm>
            <a:off x="10352500" y="5694069"/>
            <a:ext cx="1193853" cy="369332"/>
          </a:xfrm>
          <a:prstGeom prst="rect">
            <a:avLst/>
          </a:prstGeom>
          <a:noFill/>
        </p:spPr>
        <p:txBody>
          <a:bodyPr wrap="none" rtlCol="0">
            <a:spAutoFit/>
          </a:bodyPr>
          <a:lstStyle/>
          <a:p>
            <a:r>
              <a:rPr lang="en-US" b="1" dirty="0"/>
              <a:t>ROC Curve</a:t>
            </a:r>
          </a:p>
        </p:txBody>
      </p:sp>
    </p:spTree>
    <p:extLst>
      <p:ext uri="{BB962C8B-B14F-4D97-AF65-F5344CB8AC3E}">
        <p14:creationId xmlns:p14="http://schemas.microsoft.com/office/powerpoint/2010/main" val="1639575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7D88-05F7-4DCB-99FC-1E6C0BB725C8}"/>
              </a:ext>
            </a:extLst>
          </p:cNvPr>
          <p:cNvSpPr>
            <a:spLocks noGrp="1"/>
          </p:cNvSpPr>
          <p:nvPr>
            <p:ph type="title"/>
          </p:nvPr>
        </p:nvSpPr>
        <p:spPr>
          <a:xfrm>
            <a:off x="838200" y="365125"/>
            <a:ext cx="10515600" cy="522771"/>
          </a:xfrm>
        </p:spPr>
        <p:txBody>
          <a:bodyPr>
            <a:noAutofit/>
          </a:bodyPr>
          <a:lstStyle/>
          <a:p>
            <a:r>
              <a:rPr lang="en-US" sz="3200" b="1" u="sng" dirty="0"/>
              <a:t>CONCLUSION:</a:t>
            </a:r>
          </a:p>
        </p:txBody>
      </p:sp>
      <p:sp>
        <p:nvSpPr>
          <p:cNvPr id="3" name="Content Placeholder 2">
            <a:extLst>
              <a:ext uri="{FF2B5EF4-FFF2-40B4-BE49-F238E27FC236}">
                <a16:creationId xmlns:a16="http://schemas.microsoft.com/office/drawing/2014/main" id="{CB1C468A-8FE1-4058-AFC0-F0E1CFD74222}"/>
              </a:ext>
            </a:extLst>
          </p:cNvPr>
          <p:cNvSpPr>
            <a:spLocks noGrp="1"/>
          </p:cNvSpPr>
          <p:nvPr>
            <p:ph idx="1"/>
          </p:nvPr>
        </p:nvSpPr>
        <p:spPr>
          <a:xfrm>
            <a:off x="745435" y="1099930"/>
            <a:ext cx="10515600" cy="3090932"/>
          </a:xfrm>
        </p:spPr>
        <p:txBody>
          <a:bodyPr>
            <a:normAutofit lnSpcReduction="10000"/>
          </a:bodyPr>
          <a:lstStyle/>
          <a:p>
            <a:pPr>
              <a:buFont typeface="Wingdings" panose="05000000000000000000" pitchFamily="2" charset="2"/>
              <a:buChar char="Ø"/>
            </a:pPr>
            <a:r>
              <a:rPr lang="en-US" sz="2000" dirty="0"/>
              <a:t>If prediction is the only criteria:</a:t>
            </a:r>
          </a:p>
          <a:p>
            <a:pPr marL="0" indent="0">
              <a:buNone/>
            </a:pPr>
            <a:r>
              <a:rPr lang="en-US" sz="2000" u="sng" dirty="0"/>
              <a:t>Method</a:t>
            </a:r>
            <a:r>
              <a:rPr lang="en-US" sz="2000" dirty="0"/>
              <a:t>: KNN/boosting/ Support Vector Classifier </a:t>
            </a:r>
          </a:p>
          <a:p>
            <a:pPr marL="0" indent="0">
              <a:buNone/>
            </a:pPr>
            <a:r>
              <a:rPr lang="en-US" sz="2000" u="sng" dirty="0"/>
              <a:t>Important variables </a:t>
            </a:r>
            <a:r>
              <a:rPr lang="en-US" sz="2000" dirty="0"/>
              <a:t>:</a:t>
            </a:r>
          </a:p>
          <a:p>
            <a:pPr marL="0" indent="0">
              <a:buNone/>
            </a:pPr>
            <a:r>
              <a:rPr lang="en-US" sz="2000" b="1" dirty="0"/>
              <a:t>[ V60 ,V406 ,V22 ,V120,V65,V576,V76,V104,V46,V27,V424,V78,V575,V490 ]</a:t>
            </a:r>
          </a:p>
          <a:p>
            <a:pPr>
              <a:buFont typeface="Wingdings" panose="05000000000000000000" pitchFamily="2" charset="2"/>
              <a:buChar char="Ø"/>
            </a:pPr>
            <a:r>
              <a:rPr lang="en-US" sz="2000" dirty="0"/>
              <a:t>If interpretability is given more importance and also a good prediction is needed, then :</a:t>
            </a:r>
          </a:p>
          <a:p>
            <a:pPr marL="0" indent="0">
              <a:buNone/>
            </a:pPr>
            <a:r>
              <a:rPr lang="en-US" sz="2000" u="sng" dirty="0"/>
              <a:t>Method</a:t>
            </a:r>
            <a:r>
              <a:rPr lang="en-US" sz="2000" dirty="0"/>
              <a:t>: Logistic Regression</a:t>
            </a:r>
          </a:p>
          <a:p>
            <a:pPr marL="0" indent="0">
              <a:buNone/>
            </a:pPr>
            <a:r>
              <a:rPr lang="en-US" sz="2000" u="sng" dirty="0"/>
              <a:t>Important Variables</a:t>
            </a:r>
            <a:r>
              <a:rPr lang="en-US" sz="2000" dirty="0"/>
              <a:t>: </a:t>
            </a:r>
          </a:p>
          <a:p>
            <a:pPr marL="0" indent="0">
              <a:buNone/>
            </a:pPr>
            <a:r>
              <a:rPr lang="en-US" sz="2000" b="1" dirty="0"/>
              <a:t>[ V60,V65,V26,V329,V125,V27,V342 ]</a:t>
            </a:r>
          </a:p>
        </p:txBody>
      </p:sp>
      <p:sp>
        <p:nvSpPr>
          <p:cNvPr id="4" name="TextBox 3">
            <a:extLst>
              <a:ext uri="{FF2B5EF4-FFF2-40B4-BE49-F238E27FC236}">
                <a16:creationId xmlns:a16="http://schemas.microsoft.com/office/drawing/2014/main" id="{BA7DF7C5-0848-4DD0-9039-45DBA447886B}"/>
              </a:ext>
            </a:extLst>
          </p:cNvPr>
          <p:cNvSpPr txBox="1"/>
          <p:nvPr/>
        </p:nvSpPr>
        <p:spPr>
          <a:xfrm>
            <a:off x="838200" y="4402896"/>
            <a:ext cx="4335161" cy="461665"/>
          </a:xfrm>
          <a:prstGeom prst="rect">
            <a:avLst/>
          </a:prstGeom>
          <a:noFill/>
        </p:spPr>
        <p:txBody>
          <a:bodyPr wrap="none" rtlCol="0">
            <a:spAutoFit/>
          </a:bodyPr>
          <a:lstStyle/>
          <a:p>
            <a:r>
              <a:rPr lang="en-US" sz="2400" b="1" u="sng" dirty="0"/>
              <a:t>Insights gained from the project:</a:t>
            </a:r>
          </a:p>
        </p:txBody>
      </p:sp>
      <p:sp>
        <p:nvSpPr>
          <p:cNvPr id="5" name="TextBox 4">
            <a:extLst>
              <a:ext uri="{FF2B5EF4-FFF2-40B4-BE49-F238E27FC236}">
                <a16:creationId xmlns:a16="http://schemas.microsoft.com/office/drawing/2014/main" id="{3B5D8D9C-EB6F-45CE-8961-5AA437F37C1E}"/>
              </a:ext>
            </a:extLst>
          </p:cNvPr>
          <p:cNvSpPr txBox="1"/>
          <p:nvPr/>
        </p:nvSpPr>
        <p:spPr>
          <a:xfrm>
            <a:off x="609601" y="4926116"/>
            <a:ext cx="10591554" cy="2554545"/>
          </a:xfrm>
          <a:prstGeom prst="rect">
            <a:avLst/>
          </a:prstGeom>
          <a:noFill/>
        </p:spPr>
        <p:txBody>
          <a:bodyPr wrap="none" rtlCol="0">
            <a:spAutoFit/>
          </a:bodyPr>
          <a:lstStyle/>
          <a:p>
            <a:pPr marL="285750" indent="-285750">
              <a:buFont typeface="Arial" panose="020B0604020202020204" pitchFamily="34" charset="0"/>
              <a:buChar char="•"/>
            </a:pPr>
            <a:r>
              <a:rPr lang="en-US" sz="2000" dirty="0"/>
              <a:t>It was clear from the project that there is a lot of unrelated features collected in an industry for </a:t>
            </a:r>
          </a:p>
          <a:p>
            <a:r>
              <a:rPr lang="en-US" sz="2000" dirty="0"/>
              <a:t>which the data collection costs are and the  computational speeds to analyze the data is high.</a:t>
            </a:r>
          </a:p>
          <a:p>
            <a:r>
              <a:rPr lang="en-US" sz="2000" dirty="0"/>
              <a:t> Also the data handling becomes complex. </a:t>
            </a:r>
          </a:p>
          <a:p>
            <a:pPr marL="285750" indent="-285750">
              <a:buFont typeface="Arial" panose="020B0604020202020204" pitchFamily="34" charset="0"/>
              <a:buChar char="•"/>
            </a:pPr>
            <a:r>
              <a:rPr lang="en-US" sz="2000" dirty="0"/>
              <a:t>Data cleaning must be performed in a sensible way that ensures that large amount of data which </a:t>
            </a:r>
          </a:p>
          <a:p>
            <a:pPr marL="285750" indent="-285750">
              <a:buFont typeface="Arial" panose="020B0604020202020204" pitchFamily="34" charset="0"/>
              <a:buChar char="•"/>
            </a:pPr>
            <a:r>
              <a:rPr lang="en-US" sz="2000" dirty="0"/>
              <a:t>might be useful in the model are not lost.</a:t>
            </a:r>
          </a:p>
          <a:p>
            <a:pPr marL="285750" indent="-285750">
              <a:buFont typeface="Arial" panose="020B0604020202020204" pitchFamily="34" charset="0"/>
              <a:buChar char="•"/>
            </a:pPr>
            <a:r>
              <a:rPr lang="en-US" sz="2000" dirty="0"/>
              <a:t>A vital few variables are more important than the trivial many.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137245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577E6-3B9A-4B76-B50D-362AA4EC6912}"/>
              </a:ext>
            </a:extLst>
          </p:cNvPr>
          <p:cNvSpPr>
            <a:spLocks noGrp="1"/>
          </p:cNvSpPr>
          <p:nvPr>
            <p:ph type="title"/>
          </p:nvPr>
        </p:nvSpPr>
        <p:spPr/>
        <p:txBody>
          <a:bodyPr/>
          <a:lstStyle/>
          <a:p>
            <a:r>
              <a:rPr lang="en-US" u="sng" dirty="0"/>
              <a:t>Overview of the project:</a:t>
            </a:r>
          </a:p>
        </p:txBody>
      </p:sp>
      <p:sp>
        <p:nvSpPr>
          <p:cNvPr id="3" name="Content Placeholder 2">
            <a:extLst>
              <a:ext uri="{FF2B5EF4-FFF2-40B4-BE49-F238E27FC236}">
                <a16:creationId xmlns:a16="http://schemas.microsoft.com/office/drawing/2014/main" id="{ED1CB212-D470-4835-83BD-943EFCDB29EC}"/>
              </a:ext>
            </a:extLst>
          </p:cNvPr>
          <p:cNvSpPr>
            <a:spLocks noGrp="1"/>
          </p:cNvSpPr>
          <p:nvPr>
            <p:ph idx="1"/>
          </p:nvPr>
        </p:nvSpPr>
        <p:spPr/>
        <p:txBody>
          <a:bodyPr/>
          <a:lstStyle/>
          <a:p>
            <a:pPr marL="0" indent="0">
              <a:buNone/>
            </a:pPr>
            <a:r>
              <a:rPr lang="en-US" u="sng" dirty="0"/>
              <a:t>Three Phases of the project </a:t>
            </a:r>
            <a:r>
              <a:rPr lang="en-US" dirty="0"/>
              <a:t>: </a:t>
            </a:r>
          </a:p>
          <a:p>
            <a:r>
              <a:rPr lang="en-US" b="1" dirty="0"/>
              <a:t>Phase 1 </a:t>
            </a:r>
            <a:r>
              <a:rPr lang="en-US" dirty="0"/>
              <a:t>: </a:t>
            </a:r>
            <a:r>
              <a:rPr lang="en-IN" dirty="0"/>
              <a:t>DATA CLEANING STEPS (and hence feature reduction)</a:t>
            </a:r>
          </a:p>
          <a:p>
            <a:r>
              <a:rPr lang="en-IN" b="1" dirty="0"/>
              <a:t>Phase 2 </a:t>
            </a:r>
            <a:r>
              <a:rPr lang="en-IN" dirty="0"/>
              <a:t>: </a:t>
            </a:r>
            <a:r>
              <a:rPr lang="en-US" dirty="0"/>
              <a:t>Feature Selection from the predictive models</a:t>
            </a:r>
          </a:p>
          <a:p>
            <a:r>
              <a:rPr lang="en-US" b="1" dirty="0"/>
              <a:t>Phase 3 </a:t>
            </a:r>
            <a:r>
              <a:rPr lang="en-US" dirty="0"/>
              <a:t>: </a:t>
            </a:r>
            <a:r>
              <a:rPr lang="en-IN" dirty="0"/>
              <a:t>Performance of classification methods on the selected variables </a:t>
            </a:r>
            <a:endParaRPr lang="en-US" dirty="0"/>
          </a:p>
        </p:txBody>
      </p:sp>
      <p:sp>
        <p:nvSpPr>
          <p:cNvPr id="4" name="Rectangle 3">
            <a:extLst>
              <a:ext uri="{FF2B5EF4-FFF2-40B4-BE49-F238E27FC236}">
                <a16:creationId xmlns:a16="http://schemas.microsoft.com/office/drawing/2014/main" id="{A5B36B54-4EE6-45DB-8673-AA561A616BCC}"/>
              </a:ext>
            </a:extLst>
          </p:cNvPr>
          <p:cNvSpPr/>
          <p:nvPr/>
        </p:nvSpPr>
        <p:spPr>
          <a:xfrm>
            <a:off x="838200" y="1690688"/>
            <a:ext cx="9962322" cy="2960825"/>
          </a:xfrm>
          <a:prstGeom prst="rect">
            <a:avLst/>
          </a:prstGeom>
          <a:no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83784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64" y="55189"/>
            <a:ext cx="10515600" cy="1325563"/>
          </a:xfrm>
        </p:spPr>
        <p:txBody>
          <a:bodyPr>
            <a:normAutofit/>
          </a:bodyPr>
          <a:lstStyle/>
          <a:p>
            <a:r>
              <a:rPr lang="en-IN" sz="3000" b="1" u="sng" dirty="0">
                <a:latin typeface="+mn-lt"/>
              </a:rPr>
              <a:t>Phase 1 : Data Cleaning Steps (and hence feature reduction):</a:t>
            </a:r>
          </a:p>
        </p:txBody>
      </p:sp>
      <p:sp>
        <p:nvSpPr>
          <p:cNvPr id="3" name="Content Placeholder 2"/>
          <p:cNvSpPr>
            <a:spLocks noGrp="1"/>
          </p:cNvSpPr>
          <p:nvPr>
            <p:ph idx="1"/>
          </p:nvPr>
        </p:nvSpPr>
        <p:spPr/>
        <p:txBody>
          <a:bodyPr>
            <a:normAutofit/>
          </a:bodyPr>
          <a:lstStyle/>
          <a:p>
            <a:pPr marL="0" indent="0">
              <a:buNone/>
            </a:pPr>
            <a:r>
              <a:rPr lang="en-IN" dirty="0"/>
              <a:t> </a:t>
            </a:r>
          </a:p>
          <a:p>
            <a:endParaRPr lang="en-IN" dirty="0"/>
          </a:p>
          <a:p>
            <a:pPr marL="0" indent="0">
              <a:buNone/>
            </a:pPr>
            <a:endParaRPr lang="en-IN" dirty="0"/>
          </a:p>
          <a:p>
            <a:pPr marL="0" indent="0">
              <a:buNone/>
            </a:pPr>
            <a:endParaRPr lang="en-IN" dirty="0"/>
          </a:p>
        </p:txBody>
      </p:sp>
      <p:sp>
        <p:nvSpPr>
          <p:cNvPr id="10" name="Right Arrow 9"/>
          <p:cNvSpPr/>
          <p:nvPr/>
        </p:nvSpPr>
        <p:spPr>
          <a:xfrm>
            <a:off x="3800959" y="4633399"/>
            <a:ext cx="4290754" cy="464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3822415" y="4036587"/>
            <a:ext cx="4247211" cy="523220"/>
          </a:xfrm>
          <a:prstGeom prst="rect">
            <a:avLst/>
          </a:prstGeom>
          <a:noFill/>
        </p:spPr>
        <p:txBody>
          <a:bodyPr wrap="square" rtlCol="0">
            <a:spAutoFit/>
          </a:bodyPr>
          <a:lstStyle/>
          <a:p>
            <a:r>
              <a:rPr lang="en-IN" sz="1400" dirty="0"/>
              <a:t>DELETED COLUMNS WITH MORE THAN 80 MISSING VALUES (5% OF TOTAL NUMBER OF OBSERVATIONS)</a:t>
            </a:r>
          </a:p>
        </p:txBody>
      </p:sp>
      <p:sp>
        <p:nvSpPr>
          <p:cNvPr id="13" name="TextBox 12"/>
          <p:cNvSpPr txBox="1"/>
          <p:nvPr/>
        </p:nvSpPr>
        <p:spPr>
          <a:xfrm>
            <a:off x="3909817" y="5582999"/>
            <a:ext cx="4203668" cy="449263"/>
          </a:xfrm>
          <a:prstGeom prst="rect">
            <a:avLst/>
          </a:prstGeom>
          <a:noFill/>
        </p:spPr>
        <p:txBody>
          <a:bodyPr wrap="square" rtlCol="0">
            <a:spAutoFit/>
          </a:bodyPr>
          <a:lstStyle/>
          <a:p>
            <a:endParaRPr lang="en-IN" dirty="0"/>
          </a:p>
        </p:txBody>
      </p:sp>
      <p:sp>
        <p:nvSpPr>
          <p:cNvPr id="15" name="TextBox 14"/>
          <p:cNvSpPr txBox="1"/>
          <p:nvPr/>
        </p:nvSpPr>
        <p:spPr>
          <a:xfrm>
            <a:off x="463249" y="1322309"/>
            <a:ext cx="7927748" cy="1138773"/>
          </a:xfrm>
          <a:prstGeom prst="rect">
            <a:avLst/>
          </a:prstGeom>
          <a:noFill/>
        </p:spPr>
        <p:txBody>
          <a:bodyPr wrap="none" rtlCol="0">
            <a:spAutoFit/>
          </a:bodyPr>
          <a:lstStyle/>
          <a:p>
            <a:pPr marL="342900" indent="-342900">
              <a:buFont typeface="Wingdings" panose="05000000000000000000" pitchFamily="2" charset="2"/>
              <a:buChar char="Ø"/>
            </a:pPr>
            <a:r>
              <a:rPr lang="en-IN" sz="2400" b="1" u="sng" dirty="0"/>
              <a:t>STEP 1</a:t>
            </a:r>
            <a:r>
              <a:rPr lang="en-IN" sz="2400" b="1" dirty="0"/>
              <a:t>: </a:t>
            </a:r>
            <a:r>
              <a:rPr lang="en-IN" sz="2000" dirty="0"/>
              <a:t>Added the pass/fail yield column (from the </a:t>
            </a:r>
            <a:r>
              <a:rPr lang="en-IN" sz="2000" dirty="0" err="1"/>
              <a:t>secom</a:t>
            </a:r>
            <a:r>
              <a:rPr lang="en-IN" sz="2000" dirty="0"/>
              <a:t> label data) </a:t>
            </a:r>
          </a:p>
          <a:p>
            <a:r>
              <a:rPr lang="en-IN" sz="2000" dirty="0"/>
              <a:t>                        to the </a:t>
            </a:r>
            <a:r>
              <a:rPr lang="en-IN" sz="2000" dirty="0" err="1"/>
              <a:t>secom</a:t>
            </a:r>
            <a:r>
              <a:rPr lang="en-IN" sz="2000" dirty="0"/>
              <a:t> data.</a:t>
            </a:r>
            <a:endParaRPr lang="en-IN" sz="2000" b="1" dirty="0"/>
          </a:p>
          <a:p>
            <a:pPr marL="342900" indent="-342900">
              <a:buFont typeface="Wingdings" panose="05000000000000000000" pitchFamily="2" charset="2"/>
              <a:buChar char="Ø"/>
            </a:pPr>
            <a:r>
              <a:rPr lang="en-IN" sz="2400" b="1" u="sng" dirty="0"/>
              <a:t>STEP 2</a:t>
            </a:r>
            <a:r>
              <a:rPr lang="en-IN" sz="2400" b="1" dirty="0"/>
              <a:t> </a:t>
            </a:r>
            <a:r>
              <a:rPr lang="en-IN" sz="2400" dirty="0"/>
              <a:t>: </a:t>
            </a:r>
            <a:r>
              <a:rPr lang="en-IN" sz="2000" dirty="0"/>
              <a:t>Reduced the percentage(%) of missing values column wise</a:t>
            </a: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12" y="3008902"/>
            <a:ext cx="3801005" cy="3391373"/>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0997" y="3144848"/>
            <a:ext cx="3801005" cy="3391373"/>
          </a:xfrm>
          <a:prstGeom prst="rect">
            <a:avLst/>
          </a:prstGeom>
        </p:spPr>
      </p:pic>
      <p:sp>
        <p:nvSpPr>
          <p:cNvPr id="18" name="TextBox 17"/>
          <p:cNvSpPr txBox="1"/>
          <p:nvPr/>
        </p:nvSpPr>
        <p:spPr>
          <a:xfrm>
            <a:off x="1137328" y="3096539"/>
            <a:ext cx="10100842" cy="369332"/>
          </a:xfrm>
          <a:prstGeom prst="rect">
            <a:avLst/>
          </a:prstGeom>
          <a:noFill/>
        </p:spPr>
        <p:txBody>
          <a:bodyPr wrap="none" rtlCol="0">
            <a:spAutoFit/>
          </a:bodyPr>
          <a:lstStyle/>
          <a:p>
            <a:r>
              <a:rPr lang="en-IN" b="1" dirty="0"/>
              <a:t>1567 X 592 FIELDS                                     				               1567 X 540 FIELDS </a:t>
            </a:r>
          </a:p>
        </p:txBody>
      </p:sp>
    </p:spTree>
    <p:extLst>
      <p:ext uri="{BB962C8B-B14F-4D97-AF65-F5344CB8AC3E}">
        <p14:creationId xmlns:p14="http://schemas.microsoft.com/office/powerpoint/2010/main" val="895394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716" y="914401"/>
            <a:ext cx="10515600" cy="5751870"/>
          </a:xfrm>
        </p:spPr>
        <p:txBody>
          <a:bodyPr>
            <a:normAutofit/>
          </a:bodyPr>
          <a:lstStyle/>
          <a:p>
            <a:endParaRPr lang="en-IN" dirty="0"/>
          </a:p>
          <a:p>
            <a:endParaRPr lang="en-IN" dirty="0"/>
          </a:p>
          <a:p>
            <a:endParaRPr lang="en-IN" dirty="0"/>
          </a:p>
          <a:p>
            <a:endParaRPr lang="en-IN" dirty="0"/>
          </a:p>
          <a:p>
            <a:endParaRPr lang="en-IN" dirty="0"/>
          </a:p>
          <a:p>
            <a:endParaRPr lang="en-IN" dirty="0"/>
          </a:p>
          <a:p>
            <a:endParaRPr lang="en-IN" dirty="0"/>
          </a:p>
          <a:p>
            <a:pPr>
              <a:buFont typeface="Wingdings" panose="05000000000000000000" pitchFamily="2" charset="2"/>
              <a:buChar char="Ø"/>
            </a:pPr>
            <a:r>
              <a:rPr lang="en-IN" sz="2400" b="1" u="sng" dirty="0"/>
              <a:t>STEP 4</a:t>
            </a:r>
            <a:r>
              <a:rPr lang="en-IN" sz="2400" b="1" dirty="0"/>
              <a:t>:</a:t>
            </a:r>
          </a:p>
          <a:p>
            <a:pPr marL="0" indent="0">
              <a:buNone/>
            </a:pPr>
            <a:r>
              <a:rPr lang="en-IN" sz="2000" b="1" dirty="0"/>
              <a:t> </a:t>
            </a:r>
            <a:r>
              <a:rPr lang="en-IN" sz="2000" dirty="0"/>
              <a:t>After steps 1,2 and 3, we have 1061 missing fields. 1061 missing values were imputed using </a:t>
            </a:r>
            <a:r>
              <a:rPr lang="en-IN" sz="2000" dirty="0" err="1"/>
              <a:t>missForest</a:t>
            </a:r>
            <a:r>
              <a:rPr lang="en-IN" sz="2000" dirty="0"/>
              <a:t> function FROM THE </a:t>
            </a:r>
            <a:r>
              <a:rPr lang="en-IN" sz="2000" dirty="0" err="1"/>
              <a:t>missForest</a:t>
            </a:r>
            <a:r>
              <a:rPr lang="en-IN" sz="2000" dirty="0"/>
              <a:t> package</a:t>
            </a:r>
          </a:p>
          <a:p>
            <a:pPr marL="0" indent="0">
              <a:buNone/>
            </a:pPr>
            <a:r>
              <a:rPr lang="en-IN" sz="2000" dirty="0"/>
              <a:t>[</a:t>
            </a:r>
            <a:r>
              <a:rPr lang="en-IN" sz="2000" dirty="0" err="1"/>
              <a:t>missForest</a:t>
            </a:r>
            <a:r>
              <a:rPr lang="en-IN" sz="2000" dirty="0"/>
              <a:t> is a package used to impute missing values of continuous and/or categorical data. It uses </a:t>
            </a:r>
            <a:r>
              <a:rPr lang="en-IN" sz="2000" dirty="0" err="1"/>
              <a:t>randomForest</a:t>
            </a:r>
            <a:r>
              <a:rPr lang="en-IN" sz="2000" dirty="0"/>
              <a:t> trained on the observed values to predict the missing values.]</a:t>
            </a:r>
          </a:p>
        </p:txBody>
      </p:sp>
      <p:pic>
        <p:nvPicPr>
          <p:cNvPr id="4" name="Picture 3"/>
          <p:cNvPicPr>
            <a:picLocks noChangeAspect="1"/>
          </p:cNvPicPr>
          <p:nvPr/>
        </p:nvPicPr>
        <p:blipFill>
          <a:blip r:embed="rId2"/>
          <a:stretch>
            <a:fillRect/>
          </a:stretch>
        </p:blipFill>
        <p:spPr>
          <a:xfrm>
            <a:off x="169586" y="1642951"/>
            <a:ext cx="3467100" cy="2781300"/>
          </a:xfrm>
          <a:prstGeom prst="rect">
            <a:avLst/>
          </a:prstGeom>
        </p:spPr>
      </p:pic>
      <p:pic>
        <p:nvPicPr>
          <p:cNvPr id="5" name="Picture 4"/>
          <p:cNvPicPr>
            <a:picLocks noChangeAspect="1"/>
          </p:cNvPicPr>
          <p:nvPr/>
        </p:nvPicPr>
        <p:blipFill>
          <a:blip r:embed="rId3"/>
          <a:stretch>
            <a:fillRect/>
          </a:stretch>
        </p:blipFill>
        <p:spPr>
          <a:xfrm>
            <a:off x="8184146" y="1580030"/>
            <a:ext cx="3543300" cy="2828925"/>
          </a:xfrm>
          <a:prstGeom prst="rect">
            <a:avLst/>
          </a:prstGeom>
        </p:spPr>
      </p:pic>
      <p:sp>
        <p:nvSpPr>
          <p:cNvPr id="6" name="TextBox 5"/>
          <p:cNvSpPr txBox="1"/>
          <p:nvPr/>
        </p:nvSpPr>
        <p:spPr>
          <a:xfrm>
            <a:off x="3704634" y="2103074"/>
            <a:ext cx="4247211" cy="830997"/>
          </a:xfrm>
          <a:prstGeom prst="rect">
            <a:avLst/>
          </a:prstGeom>
          <a:noFill/>
        </p:spPr>
        <p:txBody>
          <a:bodyPr wrap="square" rtlCol="0">
            <a:spAutoFit/>
          </a:bodyPr>
          <a:lstStyle/>
          <a:p>
            <a:r>
              <a:rPr lang="en-IN" sz="1600" dirty="0"/>
              <a:t>DELETED ROW WITH MORE THAN 30 MISSING VALUES (5% OF TOTAL NUMBER OF OBSERVATIONS)</a:t>
            </a:r>
          </a:p>
        </p:txBody>
      </p:sp>
      <p:pic>
        <p:nvPicPr>
          <p:cNvPr id="7" name="Picture 6"/>
          <p:cNvPicPr>
            <a:picLocks noChangeAspect="1"/>
          </p:cNvPicPr>
          <p:nvPr/>
        </p:nvPicPr>
        <p:blipFill>
          <a:blip r:embed="rId4"/>
          <a:stretch>
            <a:fillRect/>
          </a:stretch>
        </p:blipFill>
        <p:spPr>
          <a:xfrm>
            <a:off x="3697676" y="2840271"/>
            <a:ext cx="4304149" cy="499915"/>
          </a:xfrm>
          <a:prstGeom prst="rect">
            <a:avLst/>
          </a:prstGeom>
        </p:spPr>
      </p:pic>
      <p:sp>
        <p:nvSpPr>
          <p:cNvPr id="8" name="TextBox 7"/>
          <p:cNvSpPr txBox="1"/>
          <p:nvPr/>
        </p:nvSpPr>
        <p:spPr>
          <a:xfrm>
            <a:off x="540785" y="541224"/>
            <a:ext cx="7278980" cy="1138773"/>
          </a:xfrm>
          <a:prstGeom prst="rect">
            <a:avLst/>
          </a:prstGeom>
          <a:noFill/>
        </p:spPr>
        <p:txBody>
          <a:bodyPr wrap="none" rtlCol="0">
            <a:spAutoFit/>
          </a:bodyPr>
          <a:lstStyle/>
          <a:p>
            <a:endParaRPr lang="en-IN" sz="2400" b="1" dirty="0"/>
          </a:p>
          <a:p>
            <a:pPr marL="342900" indent="-342900">
              <a:buFont typeface="Wingdings" panose="05000000000000000000" pitchFamily="2" charset="2"/>
              <a:buChar char="Ø"/>
            </a:pPr>
            <a:r>
              <a:rPr lang="en-IN" sz="2400" b="1" u="sng" dirty="0"/>
              <a:t>STEP 3</a:t>
            </a:r>
            <a:r>
              <a:rPr lang="en-IN" sz="2400" b="1" dirty="0"/>
              <a:t> </a:t>
            </a:r>
            <a:r>
              <a:rPr lang="en-IN" sz="2400" dirty="0"/>
              <a:t>: </a:t>
            </a:r>
            <a:r>
              <a:rPr lang="en-IN" sz="2000" dirty="0"/>
              <a:t>Reduced the percentage(%) of missing values row wise</a:t>
            </a:r>
          </a:p>
          <a:p>
            <a:r>
              <a:rPr lang="en-IN" sz="2000" dirty="0"/>
              <a:t> </a:t>
            </a:r>
          </a:p>
        </p:txBody>
      </p:sp>
      <p:sp>
        <p:nvSpPr>
          <p:cNvPr id="9" name="TextBox 8"/>
          <p:cNvSpPr txBox="1"/>
          <p:nvPr/>
        </p:nvSpPr>
        <p:spPr>
          <a:xfrm>
            <a:off x="1234895" y="1459469"/>
            <a:ext cx="10153742" cy="369332"/>
          </a:xfrm>
          <a:prstGeom prst="rect">
            <a:avLst/>
          </a:prstGeom>
          <a:noFill/>
        </p:spPr>
        <p:txBody>
          <a:bodyPr wrap="none" rtlCol="0">
            <a:spAutoFit/>
          </a:bodyPr>
          <a:lstStyle/>
          <a:p>
            <a:r>
              <a:rPr lang="en-IN" b="1" dirty="0"/>
              <a:t>1567 X 540 FIELDS                                     				               1521 X 540 FIELDS </a:t>
            </a:r>
          </a:p>
        </p:txBody>
      </p:sp>
    </p:spTree>
    <p:extLst>
      <p:ext uri="{BB962C8B-B14F-4D97-AF65-F5344CB8AC3E}">
        <p14:creationId xmlns:p14="http://schemas.microsoft.com/office/powerpoint/2010/main" val="2367647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8017" y="1441311"/>
            <a:ext cx="10515600" cy="4734201"/>
          </a:xfrm>
        </p:spPr>
        <p:txBody>
          <a:bodyPr>
            <a:normAutofit/>
          </a:bodyPr>
          <a:lstStyle/>
          <a:p>
            <a:pPr>
              <a:buFont typeface="Wingdings" panose="05000000000000000000" pitchFamily="2" charset="2"/>
              <a:buChar char="Ø"/>
            </a:pPr>
            <a:r>
              <a:rPr lang="en-IN" sz="2400" b="1" u="sng" dirty="0"/>
              <a:t>STEP 5</a:t>
            </a:r>
            <a:r>
              <a:rPr lang="en-IN" sz="2400" u="sng" dirty="0"/>
              <a:t>:</a:t>
            </a:r>
          </a:p>
          <a:p>
            <a:r>
              <a:rPr lang="en-IN" sz="2000" dirty="0"/>
              <a:t> After imputing the missing values, the columns with same values for all the observations were removed.  Dimension of the data set has now changed from 1521 x 540 fields to 1521 x 423 fields. </a:t>
            </a:r>
          </a:p>
          <a:p>
            <a:r>
              <a:rPr lang="en-IN" sz="2000" dirty="0"/>
              <a:t>After all the data cleaning steps were performed, the number of features has reduced from 592 to 423 features, a total of 169 features were removed through data cleaning process. </a:t>
            </a:r>
          </a:p>
          <a:p>
            <a:pPr marL="0" indent="0">
              <a:buNone/>
            </a:pPr>
            <a:endParaRPr lang="en-IN" sz="2400" dirty="0"/>
          </a:p>
          <a:p>
            <a:pPr marL="0" indent="0">
              <a:buNone/>
            </a:pPr>
            <a:r>
              <a:rPr lang="en-IN" b="1" u="sng" dirty="0"/>
              <a:t>Identifying the collinear variables and removing them:</a:t>
            </a:r>
          </a:p>
          <a:p>
            <a:endParaRPr lang="en-IN" sz="2400" dirty="0"/>
          </a:p>
          <a:p>
            <a:r>
              <a:rPr lang="en-IN" sz="2000" dirty="0"/>
              <a:t>All the features that have a correlation more than 0.8 were removed using the “Caret’ package which amounted to reducing the number of features from 423  (After Step 5) to 213 features which were used for the next phase. </a:t>
            </a:r>
          </a:p>
        </p:txBody>
      </p:sp>
    </p:spTree>
    <p:extLst>
      <p:ext uri="{BB962C8B-B14F-4D97-AF65-F5344CB8AC3E}">
        <p14:creationId xmlns:p14="http://schemas.microsoft.com/office/powerpoint/2010/main" val="3878820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573" y="1230163"/>
            <a:ext cx="10611961" cy="558781"/>
          </a:xfrm>
        </p:spPr>
        <p:txBody>
          <a:bodyPr>
            <a:normAutofit/>
          </a:bodyPr>
          <a:lstStyle/>
          <a:p>
            <a:pPr marL="342900" indent="-342900">
              <a:buFont typeface="Wingdings" panose="05000000000000000000" pitchFamily="2" charset="2"/>
              <a:buChar char="Ø"/>
            </a:pPr>
            <a:r>
              <a:rPr lang="en-IN" sz="2000" b="1" u="sng" dirty="0">
                <a:latin typeface="+mn-lt"/>
              </a:rPr>
              <a:t>STRATEGY AND JUSTIFICATION FOR FEATURE SELECTION METHOD</a:t>
            </a:r>
          </a:p>
        </p:txBody>
      </p:sp>
      <p:sp>
        <p:nvSpPr>
          <p:cNvPr id="3" name="Content Placeholder 2"/>
          <p:cNvSpPr>
            <a:spLocks noGrp="1"/>
          </p:cNvSpPr>
          <p:nvPr>
            <p:ph idx="1"/>
          </p:nvPr>
        </p:nvSpPr>
        <p:spPr>
          <a:xfrm>
            <a:off x="357807" y="1996577"/>
            <a:ext cx="10704727" cy="4106047"/>
          </a:xfrm>
        </p:spPr>
        <p:txBody>
          <a:bodyPr>
            <a:noAutofit/>
          </a:bodyPr>
          <a:lstStyle/>
          <a:p>
            <a:r>
              <a:rPr lang="en-IN" sz="2000" dirty="0"/>
              <a:t>The response is “pass/fail yield” which is a categorical variable.</a:t>
            </a:r>
          </a:p>
          <a:p>
            <a:pPr marL="0" indent="0">
              <a:buNone/>
            </a:pPr>
            <a:r>
              <a:rPr lang="en-IN" sz="2000" dirty="0"/>
              <a:t>Hence classification based methods were considered from all the possible methods. Out of all the classification methods that can be used for variable selection, the tree based methods like classification trees ,pruning, bagging, random forest and boosting were used.</a:t>
            </a:r>
          </a:p>
          <a:p>
            <a:pPr marL="0" indent="0">
              <a:buNone/>
            </a:pPr>
            <a:r>
              <a:rPr lang="en-IN" sz="2000" dirty="0"/>
              <a:t>This is because classification trees and pruned trees give out the variables used for classification. And from Bagging, </a:t>
            </a:r>
            <a:r>
              <a:rPr lang="en-IN" sz="2000" dirty="0" err="1"/>
              <a:t>Randomforest</a:t>
            </a:r>
            <a:r>
              <a:rPr lang="en-IN" sz="2000" dirty="0"/>
              <a:t> and Boosting, we can get the variables that are important using the Variable Importance.</a:t>
            </a:r>
          </a:p>
          <a:p>
            <a:r>
              <a:rPr lang="en-IN" sz="2000" dirty="0"/>
              <a:t>Out of these methods, the method which yield the highest prediction accuracy will be used for variable selection. </a:t>
            </a:r>
          </a:p>
          <a:p>
            <a:r>
              <a:rPr lang="en-IN" sz="2000" dirty="0"/>
              <a:t>After  we find the important  variables, we apply all possible classification methods to this set of variables and find which method yields the best prediction accuracy. </a:t>
            </a:r>
          </a:p>
          <a:p>
            <a:r>
              <a:rPr lang="en-IN" sz="2000" dirty="0"/>
              <a:t>In the end, we choose the method that gives good prediction accuracy and good interpretability using the selected features. </a:t>
            </a:r>
          </a:p>
          <a:p>
            <a:pPr marL="0" indent="0">
              <a:buNone/>
            </a:pPr>
            <a:endParaRPr lang="en-US" sz="2000" b="1" u="sng" dirty="0"/>
          </a:p>
          <a:p>
            <a:pPr marL="457200" indent="-457200">
              <a:buAutoNum type="arabicParenR"/>
            </a:pPr>
            <a:endParaRPr lang="en-IN" sz="2000" dirty="0"/>
          </a:p>
          <a:p>
            <a:pPr marL="0" indent="0">
              <a:buNone/>
            </a:pPr>
            <a:endParaRPr lang="en-IN" sz="2000" dirty="0"/>
          </a:p>
        </p:txBody>
      </p:sp>
      <p:sp>
        <p:nvSpPr>
          <p:cNvPr id="5" name="TextBox 4">
            <a:extLst>
              <a:ext uri="{FF2B5EF4-FFF2-40B4-BE49-F238E27FC236}">
                <a16:creationId xmlns:a16="http://schemas.microsoft.com/office/drawing/2014/main" id="{87384BD5-C071-426E-8170-5F68DCF77403}"/>
              </a:ext>
            </a:extLst>
          </p:cNvPr>
          <p:cNvSpPr txBox="1"/>
          <p:nvPr/>
        </p:nvSpPr>
        <p:spPr>
          <a:xfrm>
            <a:off x="496955" y="530087"/>
            <a:ext cx="9032794" cy="553998"/>
          </a:xfrm>
          <a:prstGeom prst="rect">
            <a:avLst/>
          </a:prstGeom>
          <a:noFill/>
        </p:spPr>
        <p:txBody>
          <a:bodyPr wrap="none" rtlCol="0">
            <a:spAutoFit/>
          </a:bodyPr>
          <a:lstStyle/>
          <a:p>
            <a:r>
              <a:rPr lang="en-US" sz="3000" b="1" u="sng" dirty="0"/>
              <a:t>Phase 2 (Feature Selection from the predictive models):</a:t>
            </a:r>
          </a:p>
        </p:txBody>
      </p:sp>
    </p:spTree>
    <p:extLst>
      <p:ext uri="{BB962C8B-B14F-4D97-AF65-F5344CB8AC3E}">
        <p14:creationId xmlns:p14="http://schemas.microsoft.com/office/powerpoint/2010/main" val="858230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565" y="656466"/>
            <a:ext cx="10515600" cy="960092"/>
          </a:xfrm>
        </p:spPr>
        <p:txBody>
          <a:bodyPr>
            <a:normAutofit/>
          </a:bodyPr>
          <a:lstStyle/>
          <a:p>
            <a:pPr marL="342900" indent="-342900">
              <a:buFont typeface="Wingdings" panose="05000000000000000000" pitchFamily="2" charset="2"/>
              <a:buChar char="Ø"/>
            </a:pPr>
            <a:r>
              <a:rPr lang="en-IN" sz="2200" b="1" u="sng" dirty="0">
                <a:latin typeface="+mn-lt"/>
              </a:rPr>
              <a:t>Method 1 : Classification Tree based method</a:t>
            </a:r>
            <a:br>
              <a:rPr lang="en-IN" sz="2200" b="1" u="sng" dirty="0">
                <a:latin typeface="+mn-lt"/>
              </a:rPr>
            </a:br>
            <a:endParaRPr lang="en-IN" sz="2200" b="1" u="sng" dirty="0">
              <a:latin typeface="+mn-lt"/>
            </a:endParaRPr>
          </a:p>
        </p:txBody>
      </p:sp>
      <p:sp>
        <p:nvSpPr>
          <p:cNvPr id="3" name="Content Placeholder 2"/>
          <p:cNvSpPr>
            <a:spLocks noGrp="1"/>
          </p:cNvSpPr>
          <p:nvPr>
            <p:ph idx="1"/>
          </p:nvPr>
        </p:nvSpPr>
        <p:spPr>
          <a:xfrm>
            <a:off x="718930" y="1136512"/>
            <a:ext cx="10515600" cy="4351338"/>
          </a:xfrm>
        </p:spPr>
        <p:txBody>
          <a:bodyPr>
            <a:normAutofit/>
          </a:bodyPr>
          <a:lstStyle/>
          <a:p>
            <a:endParaRPr lang="en-IN" sz="2000" dirty="0"/>
          </a:p>
          <a:p>
            <a:r>
              <a:rPr lang="en-IN" sz="2000" dirty="0"/>
              <a:t>Variables used in the tree (important features) :</a:t>
            </a:r>
          </a:p>
          <a:p>
            <a:r>
              <a:rPr lang="en-IN" sz="2000" dirty="0"/>
              <a:t>V60,V131, V23, V103, V490, V83, V52, V468, V68, V284, V492, V22, V576, V87, V419, ,V350, V439, V169, V76</a:t>
            </a:r>
          </a:p>
          <a:p>
            <a:r>
              <a:rPr lang="en-IN" sz="2000" dirty="0"/>
              <a:t>Prediction Accuracy: 86.73% </a:t>
            </a:r>
          </a:p>
          <a:p>
            <a:r>
              <a:rPr lang="en-IN" sz="2000" dirty="0"/>
              <a:t>Sensitivity : 11.32%</a:t>
            </a:r>
          </a:p>
          <a:p>
            <a:r>
              <a:rPr lang="en-IN" sz="2000" dirty="0"/>
              <a:t>Specificity : 92.37%</a:t>
            </a:r>
          </a:p>
          <a:p>
            <a:endParaRPr lang="en-IN" sz="2000" dirty="0"/>
          </a:p>
          <a:p>
            <a:endParaRPr lang="en-IN" sz="2000" dirty="0"/>
          </a:p>
        </p:txBody>
      </p:sp>
      <p:sp>
        <p:nvSpPr>
          <p:cNvPr id="8" name="Title 1">
            <a:extLst>
              <a:ext uri="{FF2B5EF4-FFF2-40B4-BE49-F238E27FC236}">
                <a16:creationId xmlns:a16="http://schemas.microsoft.com/office/drawing/2014/main" id="{1EA72FDD-3462-4D9C-837B-85C1A67AAA67}"/>
              </a:ext>
            </a:extLst>
          </p:cNvPr>
          <p:cNvSpPr txBox="1">
            <a:spLocks/>
          </p:cNvSpPr>
          <p:nvPr/>
        </p:nvSpPr>
        <p:spPr>
          <a:xfrm>
            <a:off x="778565" y="35276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Ø"/>
            </a:pPr>
            <a:r>
              <a:rPr lang="en-IN" sz="2200" b="1" u="sng" dirty="0">
                <a:latin typeface="+mn-lt"/>
              </a:rPr>
              <a:t>Method 2 : Pruning</a:t>
            </a:r>
          </a:p>
        </p:txBody>
      </p:sp>
      <p:sp>
        <p:nvSpPr>
          <p:cNvPr id="10" name="Content Placeholder 2">
            <a:extLst>
              <a:ext uri="{FF2B5EF4-FFF2-40B4-BE49-F238E27FC236}">
                <a16:creationId xmlns:a16="http://schemas.microsoft.com/office/drawing/2014/main" id="{5A32A9B6-2267-4B84-8688-385D8127FDCA}"/>
              </a:ext>
            </a:extLst>
          </p:cNvPr>
          <p:cNvSpPr txBox="1">
            <a:spLocks/>
          </p:cNvSpPr>
          <p:nvPr/>
        </p:nvSpPr>
        <p:spPr>
          <a:xfrm>
            <a:off x="718930" y="4347506"/>
            <a:ext cx="8968409" cy="2747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2000" dirty="0"/>
          </a:p>
          <a:p>
            <a:r>
              <a:rPr lang="en-IN" sz="2000" dirty="0"/>
              <a:t>Variables used in the tree (Important features ):</a:t>
            </a:r>
          </a:p>
          <a:p>
            <a:r>
              <a:rPr lang="en-IN" sz="2000" dirty="0"/>
              <a:t>V60,V22,V439,V576,V87,V103</a:t>
            </a:r>
          </a:p>
          <a:p>
            <a:r>
              <a:rPr lang="en-IN" sz="2000" dirty="0"/>
              <a:t>Prediction Accuracy : 92.24% </a:t>
            </a:r>
          </a:p>
          <a:p>
            <a:r>
              <a:rPr lang="en-IN" sz="2000" dirty="0"/>
              <a:t>Sensitivity : 9.4 %</a:t>
            </a:r>
          </a:p>
          <a:p>
            <a:r>
              <a:rPr lang="en-IN" sz="2000" dirty="0"/>
              <a:t>Specificity : 98.44% </a:t>
            </a:r>
          </a:p>
          <a:p>
            <a:endParaRPr lang="en-IN" sz="2000" dirty="0"/>
          </a:p>
        </p:txBody>
      </p:sp>
      <p:sp>
        <p:nvSpPr>
          <p:cNvPr id="5" name="TextBox 4">
            <a:extLst>
              <a:ext uri="{FF2B5EF4-FFF2-40B4-BE49-F238E27FC236}">
                <a16:creationId xmlns:a16="http://schemas.microsoft.com/office/drawing/2014/main" id="{3EECFA38-8EA7-419F-B059-B6A4CD2307EB}"/>
              </a:ext>
            </a:extLst>
          </p:cNvPr>
          <p:cNvSpPr txBox="1"/>
          <p:nvPr/>
        </p:nvSpPr>
        <p:spPr>
          <a:xfrm>
            <a:off x="4757530" y="185611"/>
            <a:ext cx="1715534" cy="523220"/>
          </a:xfrm>
          <a:prstGeom prst="rect">
            <a:avLst/>
          </a:prstGeom>
          <a:noFill/>
        </p:spPr>
        <p:txBody>
          <a:bodyPr wrap="none" rtlCol="0">
            <a:spAutoFit/>
          </a:bodyPr>
          <a:lstStyle/>
          <a:p>
            <a:r>
              <a:rPr lang="en-US" sz="2800" b="1" u="sng" dirty="0"/>
              <a:t>METHODS</a:t>
            </a:r>
          </a:p>
        </p:txBody>
      </p:sp>
      <p:pic>
        <p:nvPicPr>
          <p:cNvPr id="13" name="Picture 12">
            <a:extLst>
              <a:ext uri="{FF2B5EF4-FFF2-40B4-BE49-F238E27FC236}">
                <a16:creationId xmlns:a16="http://schemas.microsoft.com/office/drawing/2014/main" id="{9047B58A-86AD-43DE-A321-3C2A813698CE}"/>
              </a:ext>
            </a:extLst>
          </p:cNvPr>
          <p:cNvPicPr>
            <a:picLocks noChangeAspect="1"/>
          </p:cNvPicPr>
          <p:nvPr/>
        </p:nvPicPr>
        <p:blipFill>
          <a:blip r:embed="rId2"/>
          <a:stretch>
            <a:fillRect/>
          </a:stretch>
        </p:blipFill>
        <p:spPr>
          <a:xfrm>
            <a:off x="6731276" y="4190412"/>
            <a:ext cx="5276850" cy="2352675"/>
          </a:xfrm>
          <a:prstGeom prst="rect">
            <a:avLst/>
          </a:prstGeom>
        </p:spPr>
      </p:pic>
    </p:spTree>
    <p:extLst>
      <p:ext uri="{BB962C8B-B14F-4D97-AF65-F5344CB8AC3E}">
        <p14:creationId xmlns:p14="http://schemas.microsoft.com/office/powerpoint/2010/main" val="2872353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131" y="-42449"/>
            <a:ext cx="10515600" cy="1325563"/>
          </a:xfrm>
        </p:spPr>
        <p:txBody>
          <a:bodyPr>
            <a:normAutofit/>
          </a:bodyPr>
          <a:lstStyle/>
          <a:p>
            <a:pPr marL="342900" indent="-342900">
              <a:buFont typeface="Wingdings" panose="05000000000000000000" pitchFamily="2" charset="2"/>
              <a:buChar char="Ø"/>
            </a:pPr>
            <a:r>
              <a:rPr lang="en-IN" sz="2200" b="1" u="sng" dirty="0">
                <a:latin typeface="+mn-lt"/>
              </a:rPr>
              <a:t>Method 3: Bagging</a:t>
            </a:r>
          </a:p>
        </p:txBody>
      </p:sp>
      <p:sp>
        <p:nvSpPr>
          <p:cNvPr id="3" name="Content Placeholder 2"/>
          <p:cNvSpPr>
            <a:spLocks noGrp="1"/>
          </p:cNvSpPr>
          <p:nvPr>
            <p:ph idx="1"/>
          </p:nvPr>
        </p:nvSpPr>
        <p:spPr>
          <a:xfrm>
            <a:off x="679131" y="994137"/>
            <a:ext cx="10515600" cy="4351338"/>
          </a:xfrm>
        </p:spPr>
        <p:txBody>
          <a:bodyPr>
            <a:normAutofit/>
          </a:bodyPr>
          <a:lstStyle/>
          <a:p>
            <a:r>
              <a:rPr lang="en-IN" sz="2000" dirty="0"/>
              <a:t>Variables used in the tree (Important features ):</a:t>
            </a:r>
          </a:p>
          <a:p>
            <a:r>
              <a:rPr lang="en-IN" sz="2000" dirty="0"/>
              <a:t>Prediction Accuracy:92.37%</a:t>
            </a:r>
          </a:p>
          <a:p>
            <a:r>
              <a:rPr lang="en-IN" sz="2000" dirty="0"/>
              <a:t>Sensitivity:7.57%</a:t>
            </a:r>
          </a:p>
          <a:p>
            <a:r>
              <a:rPr lang="en-IN" sz="2000" dirty="0"/>
              <a:t>Specificity:98.7%</a:t>
            </a:r>
          </a:p>
        </p:txBody>
      </p:sp>
      <p:sp>
        <p:nvSpPr>
          <p:cNvPr id="7" name="Title 1">
            <a:extLst>
              <a:ext uri="{FF2B5EF4-FFF2-40B4-BE49-F238E27FC236}">
                <a16:creationId xmlns:a16="http://schemas.microsoft.com/office/drawing/2014/main" id="{E94AEF1C-2438-4F6D-BC0C-2F1B0733EE8F}"/>
              </a:ext>
            </a:extLst>
          </p:cNvPr>
          <p:cNvSpPr txBox="1">
            <a:spLocks/>
          </p:cNvSpPr>
          <p:nvPr/>
        </p:nvSpPr>
        <p:spPr>
          <a:xfrm>
            <a:off x="679131" y="329800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Ø"/>
            </a:pPr>
            <a:r>
              <a:rPr lang="en-IN" sz="2200" b="1" u="sng" dirty="0">
                <a:latin typeface="+mn-lt"/>
              </a:rPr>
              <a:t>Method 4 : Random Forest</a:t>
            </a:r>
          </a:p>
        </p:txBody>
      </p:sp>
      <p:sp>
        <p:nvSpPr>
          <p:cNvPr id="10" name="TextBox 9">
            <a:extLst>
              <a:ext uri="{FF2B5EF4-FFF2-40B4-BE49-F238E27FC236}">
                <a16:creationId xmlns:a16="http://schemas.microsoft.com/office/drawing/2014/main" id="{075AB8A3-3025-48BF-A103-B4BBA1E9BAE5}"/>
              </a:ext>
            </a:extLst>
          </p:cNvPr>
          <p:cNvSpPr txBox="1"/>
          <p:nvPr/>
        </p:nvSpPr>
        <p:spPr>
          <a:xfrm>
            <a:off x="679131" y="4493784"/>
            <a:ext cx="7612966" cy="1323439"/>
          </a:xfrm>
          <a:prstGeom prst="rect">
            <a:avLst/>
          </a:prstGeom>
          <a:noFill/>
        </p:spPr>
        <p:txBody>
          <a:bodyPr wrap="square" rtlCol="0">
            <a:spAutoFit/>
          </a:bodyPr>
          <a:lstStyle/>
          <a:p>
            <a:pPr marL="457200" indent="-457200">
              <a:buFont typeface="Arial" panose="020B0604020202020204" pitchFamily="34" charset="0"/>
              <a:buChar char="•"/>
            </a:pPr>
            <a:r>
              <a:rPr lang="en-IN" sz="2000" dirty="0"/>
              <a:t>Variables used in the tree (Important features ):</a:t>
            </a:r>
          </a:p>
          <a:p>
            <a:pPr marL="457200" indent="-457200">
              <a:buFont typeface="Arial" panose="020B0604020202020204" pitchFamily="34" charset="0"/>
              <a:buChar char="•"/>
            </a:pPr>
            <a:r>
              <a:rPr lang="en-IN" sz="2000" dirty="0"/>
              <a:t>Prediction Accuracy: 92.9%</a:t>
            </a:r>
          </a:p>
          <a:p>
            <a:pPr marL="457200" indent="-457200">
              <a:buFont typeface="Arial" panose="020B0604020202020204" pitchFamily="34" charset="0"/>
              <a:buChar char="•"/>
            </a:pPr>
            <a:r>
              <a:rPr lang="en-IN" sz="2000" dirty="0"/>
              <a:t>Sensitivity: 0%</a:t>
            </a:r>
          </a:p>
          <a:p>
            <a:pPr marL="457200" indent="-457200">
              <a:buFont typeface="Arial" panose="020B0604020202020204" pitchFamily="34" charset="0"/>
              <a:buChar char="•"/>
            </a:pPr>
            <a:r>
              <a:rPr lang="en-IN" sz="2000" dirty="0"/>
              <a:t>Specificity: 99.85%</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2523" y="78061"/>
            <a:ext cx="4594668" cy="328495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2523" y="3302512"/>
            <a:ext cx="4664275" cy="3555488"/>
          </a:xfrm>
          <a:prstGeom prst="rect">
            <a:avLst/>
          </a:prstGeom>
        </p:spPr>
      </p:pic>
    </p:spTree>
    <p:extLst>
      <p:ext uri="{BB962C8B-B14F-4D97-AF65-F5344CB8AC3E}">
        <p14:creationId xmlns:p14="http://schemas.microsoft.com/office/powerpoint/2010/main" val="2913770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227ABA-DAB9-4FBC-81C0-C069FE95804C}"/>
              </a:ext>
            </a:extLst>
          </p:cNvPr>
          <p:cNvSpPr txBox="1"/>
          <p:nvPr/>
        </p:nvSpPr>
        <p:spPr>
          <a:xfrm>
            <a:off x="207870" y="1200646"/>
            <a:ext cx="5875391" cy="4708981"/>
          </a:xfrm>
          <a:prstGeom prst="rect">
            <a:avLst/>
          </a:prstGeom>
          <a:noFill/>
        </p:spPr>
        <p:txBody>
          <a:bodyPr wrap="none" rtlCol="0">
            <a:spAutoFit/>
          </a:bodyPr>
          <a:lstStyle/>
          <a:p>
            <a:r>
              <a:rPr lang="en-US" sz="2000" dirty="0"/>
              <a:t>The variables selected through boosting are as follows </a:t>
            </a:r>
          </a:p>
          <a:p>
            <a:r>
              <a:rPr lang="en-US" sz="2000" b="1" dirty="0"/>
              <a:t>V60   +V406 +V22   +V120+V65   +V576 +V76 + </a:t>
            </a:r>
          </a:p>
          <a:p>
            <a:r>
              <a:rPr lang="en-US" sz="2000" b="1" dirty="0"/>
              <a:t>V104 + V46   +V27   +V424 +V78  +V575 +V490 </a:t>
            </a:r>
          </a:p>
          <a:p>
            <a:r>
              <a:rPr lang="en-US" sz="2000" dirty="0"/>
              <a:t>Note: We have selected variables with relative</a:t>
            </a:r>
          </a:p>
          <a:p>
            <a:r>
              <a:rPr lang="en-US" sz="2000" dirty="0"/>
              <a:t>influence more than 1. This can be subject to change.</a:t>
            </a:r>
          </a:p>
          <a:p>
            <a:endParaRPr lang="en-US" sz="2000" dirty="0"/>
          </a:p>
          <a:p>
            <a:r>
              <a:rPr lang="en-US" sz="2000" dirty="0"/>
              <a:t>Accuracy : 93.03 %</a:t>
            </a:r>
          </a:p>
          <a:p>
            <a:endParaRPr lang="en-US" sz="2000" dirty="0"/>
          </a:p>
          <a:p>
            <a:r>
              <a:rPr lang="en-US" sz="2000" b="1" dirty="0"/>
              <a:t>The variables selected by boosting will be used for</a:t>
            </a:r>
          </a:p>
          <a:p>
            <a:r>
              <a:rPr lang="en-US" sz="2000" b="1" dirty="0"/>
              <a:t> model construction since the accuracy obtained by </a:t>
            </a:r>
          </a:p>
          <a:p>
            <a:r>
              <a:rPr lang="en-US" sz="2000" b="1" dirty="0"/>
              <a:t>boosting is the highest.</a:t>
            </a:r>
          </a:p>
          <a:p>
            <a:endParaRPr lang="en-US" sz="2000" dirty="0"/>
          </a:p>
          <a:p>
            <a:endParaRPr lang="en-US" sz="2000" dirty="0"/>
          </a:p>
          <a:p>
            <a:endParaRPr lang="en-US" sz="2000" dirty="0"/>
          </a:p>
          <a:p>
            <a:endParaRPr lang="en-US" sz="2000" dirty="0"/>
          </a:p>
        </p:txBody>
      </p:sp>
      <p:sp>
        <p:nvSpPr>
          <p:cNvPr id="2" name="TextBox 1"/>
          <p:cNvSpPr txBox="1"/>
          <p:nvPr/>
        </p:nvSpPr>
        <p:spPr>
          <a:xfrm>
            <a:off x="207870" y="486708"/>
            <a:ext cx="3030583" cy="430887"/>
          </a:xfrm>
          <a:prstGeom prst="rect">
            <a:avLst/>
          </a:prstGeom>
          <a:noFill/>
        </p:spPr>
        <p:txBody>
          <a:bodyPr wrap="square" rtlCol="0">
            <a:spAutoFit/>
          </a:bodyPr>
          <a:lstStyle/>
          <a:p>
            <a:pPr marL="342900" indent="-342900">
              <a:buFont typeface="Wingdings" panose="05000000000000000000" pitchFamily="2" charset="2"/>
              <a:buChar char="Ø"/>
            </a:pPr>
            <a:r>
              <a:rPr lang="en-IN" sz="2200" b="1" u="sng" dirty="0"/>
              <a:t>Method 5: Boosting</a:t>
            </a:r>
          </a:p>
        </p:txBody>
      </p:sp>
      <p:sp>
        <p:nvSpPr>
          <p:cNvPr id="7" name="TextBox 6">
            <a:extLst>
              <a:ext uri="{FF2B5EF4-FFF2-40B4-BE49-F238E27FC236}">
                <a16:creationId xmlns:a16="http://schemas.microsoft.com/office/drawing/2014/main" id="{28B4AE46-75A6-405B-8C4F-B779A594E102}"/>
              </a:ext>
            </a:extLst>
          </p:cNvPr>
          <p:cNvSpPr txBox="1"/>
          <p:nvPr/>
        </p:nvSpPr>
        <p:spPr>
          <a:xfrm>
            <a:off x="7241666" y="1290399"/>
            <a:ext cx="4141070" cy="369332"/>
          </a:xfrm>
          <a:prstGeom prst="rect">
            <a:avLst/>
          </a:prstGeom>
          <a:noFill/>
        </p:spPr>
        <p:txBody>
          <a:bodyPr wrap="none" rtlCol="0">
            <a:spAutoFit/>
          </a:bodyPr>
          <a:lstStyle/>
          <a:p>
            <a:r>
              <a:rPr lang="en-US" dirty="0"/>
              <a:t>The Rank Importance of all the variables:</a:t>
            </a:r>
          </a:p>
        </p:txBody>
      </p:sp>
      <p:sp>
        <p:nvSpPr>
          <p:cNvPr id="8" name="TextBox 7">
            <a:extLst>
              <a:ext uri="{FF2B5EF4-FFF2-40B4-BE49-F238E27FC236}">
                <a16:creationId xmlns:a16="http://schemas.microsoft.com/office/drawing/2014/main" id="{C1E2A4AE-4597-4A8C-8468-0AFF7D2040E7}"/>
              </a:ext>
            </a:extLst>
          </p:cNvPr>
          <p:cNvSpPr txBox="1"/>
          <p:nvPr/>
        </p:nvSpPr>
        <p:spPr>
          <a:xfrm>
            <a:off x="6841375" y="5461614"/>
            <a:ext cx="5142755" cy="646331"/>
          </a:xfrm>
          <a:prstGeom prst="rect">
            <a:avLst/>
          </a:prstGeom>
          <a:noFill/>
        </p:spPr>
        <p:txBody>
          <a:bodyPr wrap="none" rtlCol="0">
            <a:spAutoFit/>
          </a:bodyPr>
          <a:lstStyle/>
          <a:p>
            <a:r>
              <a:rPr lang="en-US" dirty="0"/>
              <a:t>This plot was generated using the ‘Caret’ package for</a:t>
            </a:r>
          </a:p>
          <a:p>
            <a:r>
              <a:rPr lang="en-US" dirty="0"/>
              <a:t> the selected variables in the boosting model</a:t>
            </a:r>
          </a:p>
        </p:txBody>
      </p:sp>
      <p:pic>
        <p:nvPicPr>
          <p:cNvPr id="4" name="Picture 3">
            <a:extLst>
              <a:ext uri="{FF2B5EF4-FFF2-40B4-BE49-F238E27FC236}">
                <a16:creationId xmlns:a16="http://schemas.microsoft.com/office/drawing/2014/main" id="{F3C20B8A-C3F4-42C9-B07A-6DFA4B9DD645}"/>
              </a:ext>
            </a:extLst>
          </p:cNvPr>
          <p:cNvPicPr>
            <a:picLocks noChangeAspect="1"/>
          </p:cNvPicPr>
          <p:nvPr/>
        </p:nvPicPr>
        <p:blipFill>
          <a:blip r:embed="rId2"/>
          <a:stretch>
            <a:fillRect/>
          </a:stretch>
        </p:blipFill>
        <p:spPr>
          <a:xfrm>
            <a:off x="6356091" y="1659731"/>
            <a:ext cx="5628039" cy="3538537"/>
          </a:xfrm>
          <a:prstGeom prst="rect">
            <a:avLst/>
          </a:prstGeom>
        </p:spPr>
      </p:pic>
    </p:spTree>
    <p:extLst>
      <p:ext uri="{BB962C8B-B14F-4D97-AF65-F5344CB8AC3E}">
        <p14:creationId xmlns:p14="http://schemas.microsoft.com/office/powerpoint/2010/main" val="4225499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1557</TotalTime>
  <Words>1245</Words>
  <Application>Microsoft Office PowerPoint</Application>
  <PresentationFormat>Widescreen</PresentationFormat>
  <Paragraphs>170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Frutiger LT Std 55 Roman</vt:lpstr>
      <vt:lpstr>Wingdings</vt:lpstr>
      <vt:lpstr>Office Theme</vt:lpstr>
      <vt:lpstr>PowerPoint Presentation</vt:lpstr>
      <vt:lpstr>Overview of the project:</vt:lpstr>
      <vt:lpstr>Phase 1 : Data Cleaning Steps (and hence feature reduction):</vt:lpstr>
      <vt:lpstr>PowerPoint Presentation</vt:lpstr>
      <vt:lpstr>PowerPoint Presentation</vt:lpstr>
      <vt:lpstr>STRATEGY AND JUSTIFICATION FOR FEATURE SELECTION METHOD</vt:lpstr>
      <vt:lpstr>Method 1 : Classification Tree based method </vt:lpstr>
      <vt:lpstr>Method 3: Bagging</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dc:title>
  <dc:creator>Niranjan Ramesh</dc:creator>
  <cp:lastModifiedBy>Karthik</cp:lastModifiedBy>
  <cp:revision>84</cp:revision>
  <dcterms:created xsi:type="dcterms:W3CDTF">2017-11-23T19:35:43Z</dcterms:created>
  <dcterms:modified xsi:type="dcterms:W3CDTF">2018-01-15T02:37:15Z</dcterms:modified>
</cp:coreProperties>
</file>