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64" r:id="rId8"/>
    <p:sldId id="265" r:id="rId9"/>
    <p:sldId id="267" r:id="rId10"/>
    <p:sldId id="266" r:id="rId11"/>
    <p:sldId id="261" r:id="rId12"/>
    <p:sldId id="270" r:id="rId13"/>
    <p:sldId id="269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D137"/>
    <a:srgbClr val="F93413"/>
    <a:srgbClr val="CC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11.png"/><Relationship Id="rId6" Type="http://schemas.openxmlformats.org/officeDocument/2006/relationships/image" Target="../media/image7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11.png"/><Relationship Id="rId6" Type="http://schemas.openxmlformats.org/officeDocument/2006/relationships/image" Target="../media/image7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dirty="0" smtClean="0"/>
            <a:t>Regex </a:t>
          </a:r>
        </a:p>
        <a:p>
          <a:pPr>
            <a:lnSpc>
              <a:spcPct val="100000"/>
            </a:lnSpc>
            <a:defRPr cap="all"/>
          </a:pPr>
          <a:r>
            <a:rPr lang="en-US" sz="1800" b="0" dirty="0" smtClean="0"/>
            <a:t>featurizer</a:t>
          </a:r>
          <a:endParaRPr lang="en-US" sz="1800" b="0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 smtClean="0"/>
            <a:t>Lexical syntactic featurizer</a:t>
          </a:r>
          <a:endParaRPr lang="en-US" sz="1800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 custScaleX="100363" custScaleY="98111" custLinFactNeighborX="-35133" custLinFactNeighborY="-20666"/>
      <dgm:spPr/>
    </dgm:pt>
    <dgm:pt modelId="{55BDA980-9151-47FF-AF00-AFF61BF7329A}" type="pres">
      <dgm:prSet presAssocID="{701D68F5-42F8-47BC-8FED-84C50F595DF0}" presName="iconRect" presStyleLbl="node1" presStyleIdx="0" presStyleCnt="3" custLinFactNeighborX="-60935" custLinFactNeighborY="-393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 custLinFactX="-9280" custLinFactNeighborX="-100000" custLinFactNeighborY="-21648"/>
      <dgm:spPr/>
      <dgm:t>
        <a:bodyPr/>
        <a:lstStyle/>
        <a:p>
          <a:endParaRPr lang="en-US"/>
        </a:p>
      </dgm:t>
    </dgm:pt>
    <dgm:pt modelId="{25E3B37B-74D0-4A88-B4DE-941AD611607D}" type="pres">
      <dgm:prSet presAssocID="{91A66877-AC1C-46D9-BF2C-6024B638DEA9}" presName="iconRect" presStyleLbl="node1" presStyleIdx="1" presStyleCnt="3" custLinFactX="-84319" custLinFactNeighborX="-100000" custLinFactNeighborY="-41946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 custScaleY="51296" custLinFactY="-200000" custLinFactNeighborX="-68914" custLinFactNeighborY="-25635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 custLinFactNeighborX="-78479" custLinFactNeighborY="-18423"/>
      <dgm:spPr/>
      <dgm:t>
        <a:bodyPr/>
        <a:lstStyle/>
        <a:p>
          <a:endParaRPr lang="en-US"/>
        </a:p>
      </dgm:t>
    </dgm:pt>
    <dgm:pt modelId="{FC76B9EB-DCB2-48BE-8038-BB271187C51D}" type="pres">
      <dgm:prSet presAssocID="{76CC3289-2662-43F0-A3C6-BA04A135F08C}" presName="iconRect" presStyleLbl="node1" presStyleIdx="2" presStyleCnt="3" custLinFactX="-35534" custLinFactNeighborX="-100000" custLinFactNeighborY="-3228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 custScaleX="75043" custLinFactX="-9649" custLinFactY="-191064" custLinFactNeighborX="-100000" custLinFactNeighborY="-2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3" y="192395"/>
          <a:ext cx="2135097" cy="2047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460862" y="556681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71212" y="3353834"/>
          <a:ext cx="3487500" cy="21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endParaRPr lang="en-US" sz="1400" kern="1200" dirty="0"/>
        </a:p>
      </dsp:txBody>
      <dsp:txXfrm>
        <a:off x="71212" y="3353834"/>
        <a:ext cx="3487500" cy="218193"/>
      </dsp:txXfrm>
    </dsp:sp>
    <dsp:sp modelId="{AE6D994C-35CC-4E2D-93F7-0749D531DB38}">
      <dsp:nvSpPr>
        <dsp:cNvPr id="0" name=""/>
        <dsp:cNvSpPr/>
      </dsp:nvSpPr>
      <dsp:spPr>
        <a:xfrm>
          <a:off x="2524292" y="159817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3052619" y="561723"/>
          <a:ext cx="1220625" cy="122062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1765649" y="2467739"/>
          <a:ext cx="3487500" cy="11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b="0" kern="1200" dirty="0" smtClean="0"/>
            <a:t>Regex 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b="0" kern="1200" dirty="0" smtClean="0"/>
            <a:t>featurizer</a:t>
          </a:r>
          <a:endParaRPr lang="en-US" sz="1800" b="0" kern="1200" dirty="0"/>
        </a:p>
      </dsp:txBody>
      <dsp:txXfrm>
        <a:off x="1765649" y="2467739"/>
        <a:ext cx="3487500" cy="111924"/>
      </dsp:txXfrm>
    </dsp:sp>
    <dsp:sp modelId="{8B8DA957-4F6D-47EE-BF0F-6ACDA82AAC07}">
      <dsp:nvSpPr>
        <dsp:cNvPr id="0" name=""/>
        <dsp:cNvSpPr/>
      </dsp:nvSpPr>
      <dsp:spPr>
        <a:xfrm>
          <a:off x="7277357" y="201857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7745913" y="653092"/>
          <a:ext cx="1220625" cy="12206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4878016" y="2530506"/>
          <a:ext cx="2617124" cy="21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 dirty="0" smtClean="0"/>
            <a:t>Lexical syntactic featurizer</a:t>
          </a:r>
          <a:endParaRPr lang="en-US" sz="1800" kern="1200" dirty="0"/>
        </a:p>
      </dsp:txBody>
      <dsp:txXfrm>
        <a:off x="4878016" y="2530506"/>
        <a:ext cx="2617124" cy="218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5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94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6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39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8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4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4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1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3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bg2">
              <a:lumMod val="50000"/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93413"/>
                </a:solidFill>
              </a:rPr>
              <a:t>A </a:t>
            </a:r>
            <a:r>
              <a:rPr lang="en-US" sz="6000" dirty="0" smtClean="0">
                <a:solidFill>
                  <a:srgbClr val="F93413"/>
                </a:solidFill>
              </a:rPr>
              <a:t>Conversational AI</a:t>
            </a:r>
            <a:endParaRPr lang="en-US" sz="6000" dirty="0">
              <a:solidFill>
                <a:srgbClr val="F9341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921" y="536876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LSTM Based Tamil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Chat-bot for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Academic Information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8587" y="5853837"/>
            <a:ext cx="944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By Kishore Kumar L, Karthik P, Venkateshwar S, </a:t>
            </a:r>
            <a:r>
              <a:rPr lang="en-US" sz="1600" dirty="0" err="1"/>
              <a:t>Sundarambal</a:t>
            </a:r>
            <a:r>
              <a:rPr lang="en-US" sz="1600" dirty="0"/>
              <a:t> </a:t>
            </a:r>
            <a:r>
              <a:rPr lang="en-US" sz="1600" dirty="0" smtClean="0"/>
              <a:t>B, </a:t>
            </a:r>
            <a:r>
              <a:rPr lang="en-US" sz="1600" dirty="0" err="1" smtClean="0"/>
              <a:t>Ponnusamy</a:t>
            </a:r>
            <a:r>
              <a:rPr lang="en-US" sz="1600" dirty="0" smtClean="0"/>
              <a:t> R 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1" y="1009397"/>
            <a:ext cx="2095500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399" y="1005839"/>
            <a:ext cx="1905000" cy="10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5" y="695459"/>
            <a:ext cx="83326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Entity Synonym Mapper: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Maps synonymous entity values to the same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Entities are structured pieces of information inside a user </a:t>
            </a:r>
            <a:r>
              <a:rPr lang="en-US" sz="2400" dirty="0" smtClean="0"/>
              <a:t>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Synonyms map extracted entities to a value other than the literal text </a:t>
            </a:r>
            <a:r>
              <a:rPr lang="en-US" sz="2400" dirty="0" smtClean="0"/>
              <a:t>extracted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Response Selector: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response selector embeds user inputs and candidate response into the same </a:t>
            </a:r>
            <a:r>
              <a:rPr lang="en-US" sz="2400" dirty="0" smtClean="0"/>
              <a:t>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Supervised embeddings </a:t>
            </a:r>
            <a:r>
              <a:rPr lang="en-US" sz="2400" dirty="0"/>
              <a:t>are trained by maximizing similarity between them.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58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7595" y="412124"/>
            <a:ext cx="620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Graphical User Interface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9" t="-1307" r="-861" b="-12"/>
          <a:stretch/>
        </p:blipFill>
        <p:spPr>
          <a:xfrm>
            <a:off x="8744755" y="1442434"/>
            <a:ext cx="3090929" cy="4172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218940" y="1223494"/>
            <a:ext cx="8242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GUI is implemented using JavaScript.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chatbot is displayed as a container in the corner of the screen activated by a button.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messages are entered by the user in the text box provided.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responses from the bot are displayed inside the container.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RASA also provides GUI integration support via various designated tools which can be accessed by linking them in the script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71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687132" y="349687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you,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443758"/>
              </p:ext>
            </p:extLst>
          </p:nvPr>
        </p:nvGraphicFramePr>
        <p:xfrm>
          <a:off x="758207" y="1502795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/>
          <p:cNvSpPr/>
          <p:nvPr/>
        </p:nvSpPr>
        <p:spPr>
          <a:xfrm>
            <a:off x="978220" y="1750217"/>
            <a:ext cx="6877892" cy="30007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13645" y="2096444"/>
            <a:ext cx="5396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Our guide – Ponnusamy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International Forum for Information Technology in Tamil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audience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02" y="1666552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In current days, it has become a common practice for organizations and institutions to have a virtual assistant (chat-bot) to help users navigate their website, find what they’re looking for,  access the features that they desire and so on.</a:t>
            </a:r>
          </a:p>
          <a:p>
            <a:pPr algn="just"/>
            <a:r>
              <a:rPr lang="en-US" sz="2000" dirty="0" smtClean="0"/>
              <a:t>But due to a variety of factors, a lot of people in our country and our state have difficulties overcoming the language barrier. </a:t>
            </a:r>
          </a:p>
          <a:p>
            <a:pPr algn="just"/>
            <a:r>
              <a:rPr lang="en-US" sz="2000" dirty="0" smtClean="0"/>
              <a:t>Since most of these virtual assistants are built to respond in English, they are unable to assist those that do not understand the language.</a:t>
            </a:r>
          </a:p>
          <a:p>
            <a:pPr algn="just"/>
            <a:r>
              <a:rPr lang="en-US" sz="2000" dirty="0" smtClean="0"/>
              <a:t>As such, we have created a conversational AI that will display academic information about our college in our native language, </a:t>
            </a:r>
            <a:r>
              <a:rPr lang="ta-IN" sz="2000" b="1" dirty="0" smtClean="0"/>
              <a:t>தமிழ்</a:t>
            </a:r>
            <a:r>
              <a:rPr lang="ta-IN" sz="2000" dirty="0" smtClean="0"/>
              <a:t>.</a:t>
            </a:r>
            <a:endParaRPr lang="ta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937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conversational AI</a:t>
            </a:r>
            <a:r>
              <a:rPr lang="en-GB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353" y="1447612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Conversational AI refers to a type of artificial intelligence designed to help software understand and interact with people in the most intuitive way </a:t>
            </a:r>
            <a:r>
              <a:rPr lang="en-US" sz="2400" dirty="0" smtClean="0"/>
              <a:t>possible, (</a:t>
            </a:r>
            <a:r>
              <a:rPr lang="en-US" sz="2400" dirty="0" err="1" smtClean="0"/>
              <a:t>ie</a:t>
            </a:r>
            <a:r>
              <a:rPr lang="en-US" sz="2400" dirty="0" smtClean="0"/>
              <a:t>) via </a:t>
            </a:r>
            <a:r>
              <a:rPr lang="en-US" sz="2400" dirty="0"/>
              <a:t>natural </a:t>
            </a:r>
            <a:r>
              <a:rPr lang="en-US" sz="2400" dirty="0" smtClean="0"/>
              <a:t>language.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In this project, we have implemented conversational AI to provide academic information about our institution in the தமிழ் language using </a:t>
            </a:r>
            <a:r>
              <a:rPr lang="en-US" sz="2400" b="1" dirty="0" smtClean="0">
                <a:solidFill>
                  <a:srgbClr val="92D050"/>
                </a:solidFill>
              </a:rPr>
              <a:t>RASA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71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2157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Rasa is a framework for developing AI powered, industrial grade chatbots. It's incredibly powerful, and is used by developers worldwide to create chatbots and contextual </a:t>
            </a:r>
            <a:r>
              <a:rPr lang="en-US" sz="2400" dirty="0" smtClean="0"/>
              <a:t>assistants.</a:t>
            </a:r>
          </a:p>
          <a:p>
            <a:pPr algn="just"/>
            <a:r>
              <a:rPr lang="en-US" sz="2400" dirty="0" smtClean="0"/>
              <a:t>Basically, it is a library with predefined models and pipelines, specific for creating chatbots that make the process simplified.</a:t>
            </a:r>
          </a:p>
          <a:p>
            <a:pPr algn="just"/>
            <a:r>
              <a:rPr lang="en-US" sz="2400" dirty="0" smtClean="0"/>
              <a:t>It also makes it easy to integrate it with the website for functioning.</a:t>
            </a:r>
          </a:p>
        </p:txBody>
      </p:sp>
    </p:spTree>
    <p:extLst>
      <p:ext uri="{BB962C8B-B14F-4D97-AF65-F5344CB8AC3E}">
        <p14:creationId xmlns:p14="http://schemas.microsoft.com/office/powerpoint/2010/main" val="21320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745018"/>
          </a:xfrm>
        </p:spPr>
        <p:txBody>
          <a:bodyPr/>
          <a:lstStyle/>
          <a:p>
            <a:r>
              <a:rPr lang="en-US" sz="4000" dirty="0" smtClean="0"/>
              <a:t>Architecture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86" y="1021763"/>
            <a:ext cx="8073367" cy="5045751"/>
          </a:xfrm>
        </p:spPr>
      </p:pic>
    </p:spTree>
    <p:extLst>
      <p:ext uri="{BB962C8B-B14F-4D97-AF65-F5344CB8AC3E}">
        <p14:creationId xmlns:p14="http://schemas.microsoft.com/office/powerpoint/2010/main" val="42773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757897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67" y="1297044"/>
            <a:ext cx="5898647" cy="2526336"/>
          </a:xfrm>
        </p:spPr>
      </p:pic>
      <p:sp>
        <p:nvSpPr>
          <p:cNvPr id="5" name="TextBox 4"/>
          <p:cNvSpPr txBox="1"/>
          <p:nvPr/>
        </p:nvSpPr>
        <p:spPr>
          <a:xfrm>
            <a:off x="553792" y="4559121"/>
            <a:ext cx="10985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user’s message is received by the </a:t>
            </a:r>
            <a:r>
              <a:rPr lang="en-US" b="1" dirty="0" smtClean="0">
                <a:solidFill>
                  <a:srgbClr val="92D050"/>
                </a:solidFill>
              </a:rPr>
              <a:t>interpreter</a:t>
            </a:r>
            <a:r>
              <a:rPr lang="en-US" dirty="0" smtClean="0"/>
              <a:t>, which translates it into a dictionary of text, intents and all other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are then forwarded to the </a:t>
            </a:r>
            <a:r>
              <a:rPr lang="en-US" b="1" dirty="0" smtClean="0">
                <a:solidFill>
                  <a:srgbClr val="92D050"/>
                </a:solidFill>
              </a:rPr>
              <a:t>tracker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which keeps track of the conversation status. It gives out the current status to the </a:t>
            </a:r>
            <a:r>
              <a:rPr lang="en-US" b="1" dirty="0" smtClean="0">
                <a:solidFill>
                  <a:srgbClr val="92D050"/>
                </a:solidFill>
              </a:rPr>
              <a:t>policy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tracker then co-ordinates with the policy and determines the appropriate response to be given out , which is the “</a:t>
            </a:r>
            <a:r>
              <a:rPr lang="en-US" b="1" dirty="0" smtClean="0">
                <a:solidFill>
                  <a:srgbClr val="92D050"/>
                </a:solidFill>
              </a:rPr>
              <a:t>action</a:t>
            </a:r>
            <a:r>
              <a:rPr lang="en-US" dirty="0" smtClean="0"/>
              <a:t>” 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responds to the message from the bot and the cycle continues.</a:t>
            </a:r>
          </a:p>
        </p:txBody>
      </p:sp>
    </p:spTree>
    <p:extLst>
      <p:ext uri="{BB962C8B-B14F-4D97-AF65-F5344CB8AC3E}">
        <p14:creationId xmlns:p14="http://schemas.microsoft.com/office/powerpoint/2010/main" val="23633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1" y="455938"/>
            <a:ext cx="9753578" cy="5545617"/>
          </a:xfrm>
        </p:spPr>
        <p:txBody>
          <a:bodyPr>
            <a:normAutofit/>
          </a:bodyPr>
          <a:lstStyle/>
          <a:p>
            <a:r>
              <a:rPr lang="en-US" dirty="0"/>
              <a:t>Rasa has two main components</a:t>
            </a:r>
            <a:r>
              <a:rPr lang="en-US" dirty="0" smtClean="0"/>
              <a:t>: </a:t>
            </a:r>
          </a:p>
          <a:p>
            <a:pPr lvl="1" algn="just"/>
            <a:r>
              <a:rPr lang="en-US" sz="2000" b="1" dirty="0" smtClean="0">
                <a:solidFill>
                  <a:srgbClr val="00B0F0"/>
                </a:solidFill>
              </a:rPr>
              <a:t>Rasa </a:t>
            </a:r>
            <a:r>
              <a:rPr lang="en-US" sz="2000" b="1" dirty="0">
                <a:solidFill>
                  <a:srgbClr val="00B0F0"/>
                </a:solidFill>
              </a:rPr>
              <a:t>NLU </a:t>
            </a:r>
            <a:r>
              <a:rPr lang="en-US" sz="2000" dirty="0"/>
              <a:t>(Natural Language Understanding): Rasa NLU is an open-source natural language processing tool for </a:t>
            </a:r>
            <a:r>
              <a:rPr lang="en-US" sz="2000" b="1" dirty="0">
                <a:solidFill>
                  <a:srgbClr val="92D050"/>
                </a:solidFill>
              </a:rPr>
              <a:t>intent</a:t>
            </a:r>
            <a:r>
              <a:rPr lang="en-US" sz="2000" dirty="0"/>
              <a:t> classification (decides what the user is asking), extraction of the entity from the bot in the form of structured data and helps the </a:t>
            </a:r>
            <a:r>
              <a:rPr lang="en-US" sz="2000" dirty="0" smtClean="0"/>
              <a:t>chatbot </a:t>
            </a:r>
            <a:r>
              <a:rPr lang="en-US" sz="2000" dirty="0"/>
              <a:t>understand what user is saying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b="1" dirty="0" smtClean="0">
                <a:solidFill>
                  <a:srgbClr val="00B0F0"/>
                </a:solidFill>
              </a:rPr>
              <a:t>Rasa </a:t>
            </a:r>
            <a:r>
              <a:rPr lang="en-US" sz="2000" b="1" dirty="0">
                <a:solidFill>
                  <a:srgbClr val="00B0F0"/>
                </a:solidFill>
              </a:rPr>
              <a:t>Core</a:t>
            </a:r>
            <a:r>
              <a:rPr lang="en-US" sz="2000" dirty="0"/>
              <a:t>: a </a:t>
            </a:r>
            <a:r>
              <a:rPr lang="en-US" sz="2000" dirty="0" smtClean="0"/>
              <a:t>chatbot </a:t>
            </a:r>
            <a:r>
              <a:rPr lang="en-US" sz="2000" dirty="0"/>
              <a:t>framework with machine learning-based dialogue management which takes the structured input from the NLU and predicts the next best action using a probabilistic </a:t>
            </a:r>
            <a:r>
              <a:rPr lang="en-US" sz="2000" dirty="0" smtClean="0"/>
              <a:t>m</a:t>
            </a:r>
            <a:r>
              <a:rPr lang="en-US" sz="2000" dirty="0"/>
              <a:t>odel like LSTM neural network rather than if/else statement. Underneath the hood, it also uses reinforcement learning to improve the prediction of the next best action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/>
              <a:t>Core models learn from real conversational data in the form of training “stories”. A story is a real conversation between a user and an assistant.</a:t>
            </a:r>
          </a:p>
        </p:txBody>
      </p:sp>
    </p:spTree>
    <p:extLst>
      <p:ext uri="{BB962C8B-B14F-4D97-AF65-F5344CB8AC3E}">
        <p14:creationId xmlns:p14="http://schemas.microsoft.com/office/powerpoint/2010/main" val="2139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61" y="450513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Under the hood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=""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899884"/>
              </p:ext>
            </p:extLst>
          </p:nvPr>
        </p:nvGraphicFramePr>
        <p:xfrm>
          <a:off x="230460" y="1851043"/>
          <a:ext cx="11825551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0461" y="4318781"/>
            <a:ext cx="271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 cap="all"/>
            </a:pPr>
            <a:r>
              <a:rPr lang="en-US" dirty="0" smtClean="0"/>
              <a:t>White space tokenizer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77433" y="1947187"/>
            <a:ext cx="2024437" cy="2024437"/>
          </a:xfrm>
          <a:prstGeom prst="ellipse">
            <a:avLst/>
          </a:prstGeom>
          <a:noFill/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/>
          <p:cNvSpPr/>
          <p:nvPr/>
        </p:nvSpPr>
        <p:spPr>
          <a:xfrm>
            <a:off x="5263215" y="2010863"/>
            <a:ext cx="2024437" cy="202443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 descr="Satellite"/>
          <p:cNvSpPr/>
          <p:nvPr/>
        </p:nvSpPr>
        <p:spPr>
          <a:xfrm>
            <a:off x="5694652" y="2442300"/>
            <a:ext cx="1161562" cy="116156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7800539" y="4180281"/>
            <a:ext cx="1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SYNONYM MAPPER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014285" y="2010863"/>
            <a:ext cx="2127375" cy="212737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 descr="Link"/>
          <p:cNvSpPr/>
          <p:nvPr/>
        </p:nvSpPr>
        <p:spPr>
          <a:xfrm>
            <a:off x="10467661" y="2506280"/>
            <a:ext cx="1220625" cy="122062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TextBox 13"/>
          <p:cNvSpPr txBox="1"/>
          <p:nvPr/>
        </p:nvSpPr>
        <p:spPr>
          <a:xfrm>
            <a:off x="10205776" y="4310489"/>
            <a:ext cx="174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4948" y="553793"/>
            <a:ext cx="9959513" cy="59114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White Space Tokenizer: </a:t>
            </a:r>
            <a:endParaRPr lang="en-US" sz="20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Tokenizer </a:t>
            </a:r>
            <a:r>
              <a:rPr lang="en-US" sz="2000" dirty="0"/>
              <a:t>using whitespaces as a </a:t>
            </a:r>
            <a:r>
              <a:rPr lang="en-US" sz="2000" dirty="0" smtClean="0"/>
              <a:t>separator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Creates </a:t>
            </a:r>
            <a:r>
              <a:rPr lang="en-US" sz="2000" dirty="0"/>
              <a:t>a token for every whitespace separated character sequence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Regex Featurizer: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Creates a vector representation of user message using regular expressions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Lexical Syntactic Featurizer: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Creates lexical and syntactic features for a user message to support entity extraction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11376486" y="2818757"/>
            <a:ext cx="815514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737</Words>
  <Application>Microsoft Office PowerPoint</Application>
  <PresentationFormat>Widescreen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Latha</vt:lpstr>
      <vt:lpstr>Wingdings 3</vt:lpstr>
      <vt:lpstr>Ion</vt:lpstr>
      <vt:lpstr>A Conversational AI</vt:lpstr>
      <vt:lpstr>Problem statement</vt:lpstr>
      <vt:lpstr>What is a conversational AI ?</vt:lpstr>
      <vt:lpstr>What is RASA?</vt:lpstr>
      <vt:lpstr>Architecture</vt:lpstr>
      <vt:lpstr>Working</vt:lpstr>
      <vt:lpstr>PowerPoint Presentation</vt:lpstr>
      <vt:lpstr>Under the hood</vt:lpstr>
      <vt:lpstr> </vt:lpstr>
      <vt:lpstr>PowerPoint Presentation</vt:lpstr>
      <vt:lpstr>PowerPoint Presentation</vt:lpstr>
      <vt:lpstr>Thank you,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2021-11-29T14:03:56Z</dcterms:created>
  <dcterms:modified xsi:type="dcterms:W3CDTF">2021-11-30T03:29:42Z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