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zjUWuMSn1p1tUH+evTWkQOGXj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22DE29-1962-4F1F-9CF1-E69CDEFBBE02}">
  <a:tblStyle styleId="{AD22DE29-1962-4F1F-9CF1-E69CDEFBBE02}"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a9144d3fec_0_1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9144d3fec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a9144d3fec_0_1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a9144d3fec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a9144d3fec_0_1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a9144d3fec_0_1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a9144d3fec_0_1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a9144d3fec_0_1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6555ad813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6555ad813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6555ad8138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6555ad813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6555ad813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6555ad813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6555ad813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6555ad813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6555ad8138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6555ad813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6555ad8138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6555ad813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6555ad8138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6555ad813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a9144d3fec_0_1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a9144d3fec_0_1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6555ad8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6555ad8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555ad8138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555ad813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6555ad8138_0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6555ad813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555ad813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6555ad813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9144d3fe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a9144d3f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6555ad8138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6555ad813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6555ad8138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6555ad813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6555ad8138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6555ad813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a9144d3fe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a9144d3fec_0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a9144d3fec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a9144d3fec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a9144d3fec_0_6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a9144d3fec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a9144d3fec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a9144d3fec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a9144d3fec_0_9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a9144d3fec_0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a9144d3fec_0_1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a9144d3fec_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g2a9144d3fec_0_1873"/>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90" name="Google Shape;90;g2a9144d3fec_0_1873"/>
          <p:cNvSpPr txBox="1">
            <a:spLocks noGrp="1"/>
          </p:cNvSpPr>
          <p:nvPr>
            <p:ph type="subTitle" idx="1"/>
          </p:nvPr>
        </p:nvSpPr>
        <p:spPr>
          <a:xfrm>
            <a:off x="2032000" y="3326641"/>
            <a:ext cx="8534400" cy="17529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400"/>
              </a:spcBef>
              <a:spcAft>
                <a:spcPts val="0"/>
              </a:spcAft>
              <a:buClr>
                <a:srgbClr val="888888"/>
              </a:buClr>
              <a:buSzPts val="1900"/>
              <a:buNone/>
              <a:defRPr>
                <a:solidFill>
                  <a:srgbClr val="888888"/>
                </a:solidFill>
              </a:defRPr>
            </a:lvl3pPr>
            <a:lvl4pPr lvl="3" algn="ctr" rtl="0">
              <a:spcBef>
                <a:spcPts val="300"/>
              </a:spcBef>
              <a:spcAft>
                <a:spcPts val="0"/>
              </a:spcAft>
              <a:buClr>
                <a:srgbClr val="888888"/>
              </a:buClr>
              <a:buSzPts val="1600"/>
              <a:buNone/>
              <a:defRPr>
                <a:solidFill>
                  <a:srgbClr val="888888"/>
                </a:solidFill>
              </a:defRPr>
            </a:lvl4pPr>
            <a:lvl5pPr lvl="4" algn="ctr" rtl="0">
              <a:spcBef>
                <a:spcPts val="30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91" name="Google Shape;91;g2a9144d3fec_0_187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92" name="Google Shape;92;g2a9144d3fec_0_187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93" name="Google Shape;93;g2a9144d3fec_0_187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g2a9144d3fec_0_1879"/>
          <p:cNvSpPr txBox="1">
            <a:spLocks noGrp="1"/>
          </p:cNvSpPr>
          <p:nvPr>
            <p:ph type="title"/>
          </p:nvPr>
        </p:nvSpPr>
        <p:spPr>
          <a:xfrm>
            <a:off x="812800" y="274638"/>
            <a:ext cx="10668000" cy="487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96" name="Google Shape;96;g2a9144d3fec_0_1879"/>
          <p:cNvSpPr txBox="1">
            <a:spLocks noGrp="1"/>
          </p:cNvSpPr>
          <p:nvPr>
            <p:ph type="body" idx="1"/>
          </p:nvPr>
        </p:nvSpPr>
        <p:spPr>
          <a:xfrm>
            <a:off x="812800" y="1143001"/>
            <a:ext cx="10668000" cy="4952700"/>
          </a:xfrm>
          <a:prstGeom prst="rect">
            <a:avLst/>
          </a:prstGeom>
          <a:noFill/>
          <a:ln>
            <a:noFill/>
          </a:ln>
        </p:spPr>
        <p:txBody>
          <a:bodyPr spcFirstLastPara="1" wrap="square" lIns="91425" tIns="45700" rIns="91425" bIns="45700" anchor="t" anchorCtr="0">
            <a:normAutofit/>
          </a:bodyPr>
          <a:lstStyle>
            <a:lvl1pPr marL="457200" lvl="0" indent="-381000" algn="l" rtl="0">
              <a:spcBef>
                <a:spcPts val="50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9250" algn="l" rtl="0">
              <a:spcBef>
                <a:spcPts val="400"/>
              </a:spcBef>
              <a:spcAft>
                <a:spcPts val="0"/>
              </a:spcAft>
              <a:buClr>
                <a:schemeClr val="dk1"/>
              </a:buClr>
              <a:buSzPts val="1900"/>
              <a:buChar char="•"/>
              <a:defRPr>
                <a:solidFill>
                  <a:schemeClr val="dk1"/>
                </a:solidFill>
              </a:defRPr>
            </a:lvl3pPr>
            <a:lvl4pPr marL="1828800" lvl="3" indent="-330200" algn="l" rtl="0">
              <a:spcBef>
                <a:spcPts val="300"/>
              </a:spcBef>
              <a:spcAft>
                <a:spcPts val="0"/>
              </a:spcAft>
              <a:buClr>
                <a:schemeClr val="dk1"/>
              </a:buClr>
              <a:buSzPts val="1600"/>
              <a:buChar char="–"/>
              <a:defRPr>
                <a:solidFill>
                  <a:schemeClr val="dk1"/>
                </a:solidFill>
              </a:defRPr>
            </a:lvl4pPr>
            <a:lvl5pPr marL="2286000" lvl="4" indent="-330200" algn="l" rtl="0">
              <a:spcBef>
                <a:spcPts val="300"/>
              </a:spcBef>
              <a:spcAft>
                <a:spcPts val="0"/>
              </a:spcAft>
              <a:buClr>
                <a:schemeClr val="dk1"/>
              </a:buClr>
              <a:buSzPts val="1600"/>
              <a:buChar char="»"/>
              <a:defRPr>
                <a:solidFill>
                  <a:schemeClr val="dk1"/>
                </a:solidFill>
              </a:defRPr>
            </a:lvl5pPr>
            <a:lvl6pPr marL="2743200" lvl="5" indent="-349250" algn="l" rtl="0">
              <a:spcBef>
                <a:spcPts val="400"/>
              </a:spcBef>
              <a:spcAft>
                <a:spcPts val="0"/>
              </a:spcAft>
              <a:buClr>
                <a:schemeClr val="dk1"/>
              </a:buClr>
              <a:buSzPts val="1900"/>
              <a:buChar char="•"/>
              <a:defRPr/>
            </a:lvl6pPr>
            <a:lvl7pPr marL="3200400" lvl="6" indent="-349250" algn="l" rtl="0">
              <a:spcBef>
                <a:spcPts val="400"/>
              </a:spcBef>
              <a:spcAft>
                <a:spcPts val="0"/>
              </a:spcAft>
              <a:buClr>
                <a:schemeClr val="dk1"/>
              </a:buClr>
              <a:buSzPts val="1900"/>
              <a:buChar char="•"/>
              <a:defRPr/>
            </a:lvl7pPr>
            <a:lvl8pPr marL="3657600" lvl="7" indent="-349250" algn="l" rtl="0">
              <a:spcBef>
                <a:spcPts val="400"/>
              </a:spcBef>
              <a:spcAft>
                <a:spcPts val="0"/>
              </a:spcAft>
              <a:buClr>
                <a:schemeClr val="dk1"/>
              </a:buClr>
              <a:buSzPts val="1900"/>
              <a:buChar char="•"/>
              <a:defRPr/>
            </a:lvl8pPr>
            <a:lvl9pPr marL="4114800" lvl="8" indent="-349250" algn="l" rtl="0">
              <a:spcBef>
                <a:spcPts val="400"/>
              </a:spcBef>
              <a:spcAft>
                <a:spcPts val="0"/>
              </a:spcAft>
              <a:buClr>
                <a:schemeClr val="dk1"/>
              </a:buClr>
              <a:buSzPts val="1900"/>
              <a:buChar char="•"/>
              <a:defRPr/>
            </a:lvl9pPr>
          </a:lstStyle>
          <a:p>
            <a:endParaRPr/>
          </a:p>
        </p:txBody>
      </p:sp>
      <p:sp>
        <p:nvSpPr>
          <p:cNvPr id="97" name="Google Shape;97;g2a9144d3fec_0_187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98" name="Google Shape;98;g2a9144d3fec_0_187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99" name="Google Shape;99;g2a9144d3fec_0_187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g2a9144d3fec_0_1885"/>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02" name="Google Shape;102;g2a9144d3fec_0_1885"/>
          <p:cNvSpPr txBox="1">
            <a:spLocks noGrp="1"/>
          </p:cNvSpPr>
          <p:nvPr>
            <p:ph type="body" idx="1"/>
          </p:nvPr>
        </p:nvSpPr>
        <p:spPr>
          <a:xfrm>
            <a:off x="963084" y="2906713"/>
            <a:ext cx="10363200" cy="1500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400"/>
              </a:spcBef>
              <a:spcAft>
                <a:spcPts val="0"/>
              </a:spcAft>
              <a:buClr>
                <a:srgbClr val="888888"/>
              </a:buClr>
              <a:buSzPts val="1900"/>
              <a:buNone/>
              <a:defRPr sz="1900">
                <a:solidFill>
                  <a:srgbClr val="888888"/>
                </a:solidFill>
              </a:defRPr>
            </a:lvl2pPr>
            <a:lvl3pPr marL="1371600" lvl="2" indent="-228600" algn="l" rtl="0">
              <a:spcBef>
                <a:spcPts val="300"/>
              </a:spcBef>
              <a:spcAft>
                <a:spcPts val="0"/>
              </a:spcAft>
              <a:buClr>
                <a:srgbClr val="888888"/>
              </a:buClr>
              <a:buSzPts val="1600"/>
              <a:buNone/>
              <a:defRPr sz="1600">
                <a:solidFill>
                  <a:srgbClr val="888888"/>
                </a:solidFill>
              </a:defRPr>
            </a:lvl3pPr>
            <a:lvl4pPr marL="1828800" lvl="3" indent="-228600" algn="l" rtl="0">
              <a:spcBef>
                <a:spcPts val="300"/>
              </a:spcBef>
              <a:spcAft>
                <a:spcPts val="0"/>
              </a:spcAft>
              <a:buClr>
                <a:srgbClr val="888888"/>
              </a:buClr>
              <a:buSzPts val="1500"/>
              <a:buNone/>
              <a:defRPr sz="1500">
                <a:solidFill>
                  <a:srgbClr val="888888"/>
                </a:solidFill>
              </a:defRPr>
            </a:lvl4pPr>
            <a:lvl5pPr marL="2286000" lvl="4" indent="-228600" algn="l" rtl="0">
              <a:spcBef>
                <a:spcPts val="300"/>
              </a:spcBef>
              <a:spcAft>
                <a:spcPts val="0"/>
              </a:spcAft>
              <a:buClr>
                <a:srgbClr val="888888"/>
              </a:buClr>
              <a:buSzPts val="1500"/>
              <a:buNone/>
              <a:defRPr sz="1500">
                <a:solidFill>
                  <a:srgbClr val="888888"/>
                </a:solidFill>
              </a:defRPr>
            </a:lvl5pPr>
            <a:lvl6pPr marL="2743200" lvl="5" indent="-228600" algn="l" rtl="0">
              <a:spcBef>
                <a:spcPts val="300"/>
              </a:spcBef>
              <a:spcAft>
                <a:spcPts val="0"/>
              </a:spcAft>
              <a:buClr>
                <a:srgbClr val="888888"/>
              </a:buClr>
              <a:buSzPts val="1500"/>
              <a:buNone/>
              <a:defRPr sz="1500">
                <a:solidFill>
                  <a:srgbClr val="888888"/>
                </a:solidFill>
              </a:defRPr>
            </a:lvl6pPr>
            <a:lvl7pPr marL="3200400" lvl="6" indent="-228600" algn="l" rtl="0">
              <a:spcBef>
                <a:spcPts val="300"/>
              </a:spcBef>
              <a:spcAft>
                <a:spcPts val="0"/>
              </a:spcAft>
              <a:buClr>
                <a:srgbClr val="888888"/>
              </a:buClr>
              <a:buSzPts val="1500"/>
              <a:buNone/>
              <a:defRPr sz="1500">
                <a:solidFill>
                  <a:srgbClr val="888888"/>
                </a:solidFill>
              </a:defRPr>
            </a:lvl7pPr>
            <a:lvl8pPr marL="3657600" lvl="7" indent="-228600" algn="l" rtl="0">
              <a:spcBef>
                <a:spcPts val="300"/>
              </a:spcBef>
              <a:spcAft>
                <a:spcPts val="0"/>
              </a:spcAft>
              <a:buClr>
                <a:srgbClr val="888888"/>
              </a:buClr>
              <a:buSzPts val="1500"/>
              <a:buNone/>
              <a:defRPr sz="1500">
                <a:solidFill>
                  <a:srgbClr val="888888"/>
                </a:solidFill>
              </a:defRPr>
            </a:lvl8pPr>
            <a:lvl9pPr marL="4114800" lvl="8" indent="-228600" algn="l" rtl="0">
              <a:spcBef>
                <a:spcPts val="300"/>
              </a:spcBef>
              <a:spcAft>
                <a:spcPts val="0"/>
              </a:spcAft>
              <a:buClr>
                <a:srgbClr val="888888"/>
              </a:buClr>
              <a:buSzPts val="1500"/>
              <a:buNone/>
              <a:defRPr sz="1500">
                <a:solidFill>
                  <a:srgbClr val="888888"/>
                </a:solidFill>
              </a:defRPr>
            </a:lvl9pPr>
          </a:lstStyle>
          <a:p>
            <a:endParaRPr/>
          </a:p>
        </p:txBody>
      </p:sp>
      <p:sp>
        <p:nvSpPr>
          <p:cNvPr id="103" name="Google Shape;103;g2a9144d3fec_0_188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04" name="Google Shape;104;g2a9144d3fec_0_188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05" name="Google Shape;105;g2a9144d3fec_0_188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6"/>
        <p:cNvGrpSpPr/>
        <p:nvPr/>
      </p:nvGrpSpPr>
      <p:grpSpPr>
        <a:xfrm>
          <a:off x="0" y="0"/>
          <a:ext cx="0" cy="0"/>
          <a:chOff x="0" y="0"/>
          <a:chExt cx="0" cy="0"/>
        </a:xfrm>
      </p:grpSpPr>
      <p:sp>
        <p:nvSpPr>
          <p:cNvPr id="107" name="Google Shape;107;g2a9144d3fec_0_1891"/>
          <p:cNvSpPr txBox="1">
            <a:spLocks noGrp="1"/>
          </p:cNvSpPr>
          <p:nvPr>
            <p:ph type="title"/>
          </p:nvPr>
        </p:nvSpPr>
        <p:spPr>
          <a:xfrm>
            <a:off x="812800" y="274638"/>
            <a:ext cx="10668000" cy="487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08" name="Google Shape;108;g2a9144d3fec_0_1891"/>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00"/>
              </a:spcBef>
              <a:spcAft>
                <a:spcPts val="0"/>
              </a:spcAft>
              <a:buClr>
                <a:schemeClr val="dk1"/>
              </a:buClr>
              <a:buSzPts val="2800"/>
              <a:buChar char="•"/>
              <a:defRPr sz="2800"/>
            </a:lvl1pPr>
            <a:lvl2pPr marL="914400" lvl="1" indent="-381000" algn="l" rtl="0">
              <a:spcBef>
                <a:spcPts val="50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9250" algn="l" rtl="0">
              <a:spcBef>
                <a:spcPts val="400"/>
              </a:spcBef>
              <a:spcAft>
                <a:spcPts val="0"/>
              </a:spcAft>
              <a:buClr>
                <a:schemeClr val="dk1"/>
              </a:buClr>
              <a:buSzPts val="1900"/>
              <a:buChar char="–"/>
              <a:defRPr sz="1900"/>
            </a:lvl4pPr>
            <a:lvl5pPr marL="2286000" lvl="4" indent="-349250" algn="l" rtl="0">
              <a:spcBef>
                <a:spcPts val="400"/>
              </a:spcBef>
              <a:spcAft>
                <a:spcPts val="0"/>
              </a:spcAft>
              <a:buClr>
                <a:schemeClr val="dk1"/>
              </a:buClr>
              <a:buSzPts val="1900"/>
              <a:buChar char="»"/>
              <a:defRPr sz="1900"/>
            </a:lvl5pPr>
            <a:lvl6pPr marL="2743200" lvl="5" indent="-349250" algn="l" rtl="0">
              <a:spcBef>
                <a:spcPts val="400"/>
              </a:spcBef>
              <a:spcAft>
                <a:spcPts val="0"/>
              </a:spcAft>
              <a:buClr>
                <a:schemeClr val="dk1"/>
              </a:buClr>
              <a:buSzPts val="1900"/>
              <a:buChar char="•"/>
              <a:defRPr sz="1900"/>
            </a:lvl6pPr>
            <a:lvl7pPr marL="3200400" lvl="6" indent="-349250" algn="l" rtl="0">
              <a:spcBef>
                <a:spcPts val="400"/>
              </a:spcBef>
              <a:spcAft>
                <a:spcPts val="0"/>
              </a:spcAft>
              <a:buClr>
                <a:schemeClr val="dk1"/>
              </a:buClr>
              <a:buSzPts val="1900"/>
              <a:buChar char="•"/>
              <a:defRPr sz="1900"/>
            </a:lvl7pPr>
            <a:lvl8pPr marL="3657600" lvl="7" indent="-349250" algn="l" rtl="0">
              <a:spcBef>
                <a:spcPts val="400"/>
              </a:spcBef>
              <a:spcAft>
                <a:spcPts val="0"/>
              </a:spcAft>
              <a:buClr>
                <a:schemeClr val="dk1"/>
              </a:buClr>
              <a:buSzPts val="1900"/>
              <a:buChar char="•"/>
              <a:defRPr sz="1900"/>
            </a:lvl8pPr>
            <a:lvl9pPr marL="4114800" lvl="8" indent="-349250" algn="l" rtl="0">
              <a:spcBef>
                <a:spcPts val="400"/>
              </a:spcBef>
              <a:spcAft>
                <a:spcPts val="0"/>
              </a:spcAft>
              <a:buClr>
                <a:schemeClr val="dk1"/>
              </a:buClr>
              <a:buSzPts val="1900"/>
              <a:buChar char="•"/>
              <a:defRPr sz="1900"/>
            </a:lvl9pPr>
          </a:lstStyle>
          <a:p>
            <a:endParaRPr/>
          </a:p>
        </p:txBody>
      </p:sp>
      <p:sp>
        <p:nvSpPr>
          <p:cNvPr id="109" name="Google Shape;109;g2a9144d3fec_0_1891"/>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00"/>
              </a:spcBef>
              <a:spcAft>
                <a:spcPts val="0"/>
              </a:spcAft>
              <a:buClr>
                <a:schemeClr val="dk1"/>
              </a:buClr>
              <a:buSzPts val="2800"/>
              <a:buChar char="•"/>
              <a:defRPr sz="2800"/>
            </a:lvl1pPr>
            <a:lvl2pPr marL="914400" lvl="1" indent="-381000" algn="l" rtl="0">
              <a:spcBef>
                <a:spcPts val="50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9250" algn="l" rtl="0">
              <a:spcBef>
                <a:spcPts val="400"/>
              </a:spcBef>
              <a:spcAft>
                <a:spcPts val="0"/>
              </a:spcAft>
              <a:buClr>
                <a:schemeClr val="dk1"/>
              </a:buClr>
              <a:buSzPts val="1900"/>
              <a:buChar char="–"/>
              <a:defRPr sz="1900"/>
            </a:lvl4pPr>
            <a:lvl5pPr marL="2286000" lvl="4" indent="-349250" algn="l" rtl="0">
              <a:spcBef>
                <a:spcPts val="400"/>
              </a:spcBef>
              <a:spcAft>
                <a:spcPts val="0"/>
              </a:spcAft>
              <a:buClr>
                <a:schemeClr val="dk1"/>
              </a:buClr>
              <a:buSzPts val="1900"/>
              <a:buChar char="»"/>
              <a:defRPr sz="1900"/>
            </a:lvl5pPr>
            <a:lvl6pPr marL="2743200" lvl="5" indent="-349250" algn="l" rtl="0">
              <a:spcBef>
                <a:spcPts val="400"/>
              </a:spcBef>
              <a:spcAft>
                <a:spcPts val="0"/>
              </a:spcAft>
              <a:buClr>
                <a:schemeClr val="dk1"/>
              </a:buClr>
              <a:buSzPts val="1900"/>
              <a:buChar char="•"/>
              <a:defRPr sz="1900"/>
            </a:lvl6pPr>
            <a:lvl7pPr marL="3200400" lvl="6" indent="-349250" algn="l" rtl="0">
              <a:spcBef>
                <a:spcPts val="400"/>
              </a:spcBef>
              <a:spcAft>
                <a:spcPts val="0"/>
              </a:spcAft>
              <a:buClr>
                <a:schemeClr val="dk1"/>
              </a:buClr>
              <a:buSzPts val="1900"/>
              <a:buChar char="•"/>
              <a:defRPr sz="1900"/>
            </a:lvl7pPr>
            <a:lvl8pPr marL="3657600" lvl="7" indent="-349250" algn="l" rtl="0">
              <a:spcBef>
                <a:spcPts val="400"/>
              </a:spcBef>
              <a:spcAft>
                <a:spcPts val="0"/>
              </a:spcAft>
              <a:buClr>
                <a:schemeClr val="dk1"/>
              </a:buClr>
              <a:buSzPts val="1900"/>
              <a:buChar char="•"/>
              <a:defRPr sz="1900"/>
            </a:lvl8pPr>
            <a:lvl9pPr marL="4114800" lvl="8" indent="-349250" algn="l" rtl="0">
              <a:spcBef>
                <a:spcPts val="400"/>
              </a:spcBef>
              <a:spcAft>
                <a:spcPts val="0"/>
              </a:spcAft>
              <a:buClr>
                <a:schemeClr val="dk1"/>
              </a:buClr>
              <a:buSzPts val="1900"/>
              <a:buChar char="•"/>
              <a:defRPr sz="1900"/>
            </a:lvl9pPr>
          </a:lstStyle>
          <a:p>
            <a:endParaRPr/>
          </a:p>
        </p:txBody>
      </p:sp>
      <p:sp>
        <p:nvSpPr>
          <p:cNvPr id="110" name="Google Shape;110;g2a9144d3fec_0_189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11" name="Google Shape;111;g2a9144d3fec_0_189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12" name="Google Shape;112;g2a9144d3fec_0_189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3"/>
        <p:cNvGrpSpPr/>
        <p:nvPr/>
      </p:nvGrpSpPr>
      <p:grpSpPr>
        <a:xfrm>
          <a:off x="0" y="0"/>
          <a:ext cx="0" cy="0"/>
          <a:chOff x="0" y="0"/>
          <a:chExt cx="0" cy="0"/>
        </a:xfrm>
      </p:grpSpPr>
      <p:sp>
        <p:nvSpPr>
          <p:cNvPr id="114" name="Google Shape;114;g2a9144d3fec_0_1898"/>
          <p:cNvSpPr txBox="1">
            <a:spLocks noGrp="1"/>
          </p:cNvSpPr>
          <p:nvPr>
            <p:ph type="title"/>
          </p:nvPr>
        </p:nvSpPr>
        <p:spPr>
          <a:xfrm>
            <a:off x="859368" y="304800"/>
            <a:ext cx="10668000" cy="487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15" name="Google Shape;115;g2a9144d3fec_0_1898"/>
          <p:cNvSpPr txBox="1">
            <a:spLocks noGrp="1"/>
          </p:cNvSpPr>
          <p:nvPr>
            <p:ph type="body" idx="1"/>
          </p:nvPr>
        </p:nvSpPr>
        <p:spPr>
          <a:xfrm>
            <a:off x="609600" y="1535113"/>
            <a:ext cx="5386800" cy="639600"/>
          </a:xfrm>
          <a:prstGeom prst="rect">
            <a:avLst/>
          </a:prstGeom>
          <a:noFill/>
          <a:ln>
            <a:noFill/>
          </a:ln>
        </p:spPr>
        <p:txBody>
          <a:bodyPr spcFirstLastPara="1" wrap="square" lIns="91425" tIns="45700" rIns="91425" bIns="45700" anchor="b" anchorCtr="0">
            <a:normAutofit/>
          </a:bodyPr>
          <a:lstStyle>
            <a:lvl1pPr marL="457200" lvl="0" indent="-228600" algn="l" rtl="0">
              <a:spcBef>
                <a:spcPts val="50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400"/>
              </a:spcBef>
              <a:spcAft>
                <a:spcPts val="0"/>
              </a:spcAft>
              <a:buClr>
                <a:schemeClr val="dk1"/>
              </a:buClr>
              <a:buSzPts val="1900"/>
              <a:buNone/>
              <a:defRPr sz="1900" b="1"/>
            </a:lvl3pPr>
            <a:lvl4pPr marL="1828800" lvl="3" indent="-228600" algn="l" rtl="0">
              <a:spcBef>
                <a:spcPts val="300"/>
              </a:spcBef>
              <a:spcAft>
                <a:spcPts val="0"/>
              </a:spcAft>
              <a:buClr>
                <a:schemeClr val="dk1"/>
              </a:buClr>
              <a:buSzPts val="1600"/>
              <a:buNone/>
              <a:defRPr sz="1600" b="1"/>
            </a:lvl4pPr>
            <a:lvl5pPr marL="2286000" lvl="4" indent="-228600" algn="l" rtl="0">
              <a:spcBef>
                <a:spcPts val="300"/>
              </a:spcBef>
              <a:spcAft>
                <a:spcPts val="0"/>
              </a:spcAft>
              <a:buClr>
                <a:schemeClr val="dk1"/>
              </a:buClr>
              <a:buSzPts val="1600"/>
              <a:buNone/>
              <a:defRPr sz="1600" b="1"/>
            </a:lvl5pPr>
            <a:lvl6pPr marL="2743200" lvl="5" indent="-228600" algn="l" rtl="0">
              <a:spcBef>
                <a:spcPts val="300"/>
              </a:spcBef>
              <a:spcAft>
                <a:spcPts val="0"/>
              </a:spcAft>
              <a:buClr>
                <a:schemeClr val="dk1"/>
              </a:buClr>
              <a:buSzPts val="1600"/>
              <a:buNone/>
              <a:defRPr sz="1600" b="1"/>
            </a:lvl6pPr>
            <a:lvl7pPr marL="3200400" lvl="6" indent="-228600" algn="l" rtl="0">
              <a:spcBef>
                <a:spcPts val="300"/>
              </a:spcBef>
              <a:spcAft>
                <a:spcPts val="0"/>
              </a:spcAft>
              <a:buClr>
                <a:schemeClr val="dk1"/>
              </a:buClr>
              <a:buSzPts val="1600"/>
              <a:buNone/>
              <a:defRPr sz="1600" b="1"/>
            </a:lvl7pPr>
            <a:lvl8pPr marL="3657600" lvl="7" indent="-228600" algn="l" rtl="0">
              <a:spcBef>
                <a:spcPts val="300"/>
              </a:spcBef>
              <a:spcAft>
                <a:spcPts val="0"/>
              </a:spcAft>
              <a:buClr>
                <a:schemeClr val="dk1"/>
              </a:buClr>
              <a:buSzPts val="1600"/>
              <a:buNone/>
              <a:defRPr sz="1600" b="1"/>
            </a:lvl8pPr>
            <a:lvl9pPr marL="4114800" lvl="8" indent="-228600" algn="l" rtl="0">
              <a:spcBef>
                <a:spcPts val="300"/>
              </a:spcBef>
              <a:spcAft>
                <a:spcPts val="0"/>
              </a:spcAft>
              <a:buClr>
                <a:schemeClr val="dk1"/>
              </a:buClr>
              <a:buSzPts val="1600"/>
              <a:buNone/>
              <a:defRPr sz="1600" b="1"/>
            </a:lvl9pPr>
          </a:lstStyle>
          <a:p>
            <a:endParaRPr/>
          </a:p>
        </p:txBody>
      </p:sp>
      <p:sp>
        <p:nvSpPr>
          <p:cNvPr id="116" name="Google Shape;116;g2a9144d3fec_0_1898"/>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50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9250" algn="l" rtl="0">
              <a:spcBef>
                <a:spcPts val="400"/>
              </a:spcBef>
              <a:spcAft>
                <a:spcPts val="0"/>
              </a:spcAft>
              <a:buClr>
                <a:schemeClr val="dk1"/>
              </a:buClr>
              <a:buSzPts val="1900"/>
              <a:buChar char="•"/>
              <a:defRPr sz="19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117" name="Google Shape;117;g2a9144d3fec_0_1898"/>
          <p:cNvSpPr txBox="1">
            <a:spLocks noGrp="1"/>
          </p:cNvSpPr>
          <p:nvPr>
            <p:ph type="body" idx="3"/>
          </p:nvPr>
        </p:nvSpPr>
        <p:spPr>
          <a:xfrm>
            <a:off x="6193369" y="1535113"/>
            <a:ext cx="5389200" cy="639600"/>
          </a:xfrm>
          <a:prstGeom prst="rect">
            <a:avLst/>
          </a:prstGeom>
          <a:noFill/>
          <a:ln>
            <a:noFill/>
          </a:ln>
        </p:spPr>
        <p:txBody>
          <a:bodyPr spcFirstLastPara="1" wrap="square" lIns="91425" tIns="45700" rIns="91425" bIns="45700" anchor="b" anchorCtr="0">
            <a:normAutofit/>
          </a:bodyPr>
          <a:lstStyle>
            <a:lvl1pPr marL="457200" lvl="0" indent="-228600" algn="l" rtl="0">
              <a:spcBef>
                <a:spcPts val="50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400"/>
              </a:spcBef>
              <a:spcAft>
                <a:spcPts val="0"/>
              </a:spcAft>
              <a:buClr>
                <a:schemeClr val="dk1"/>
              </a:buClr>
              <a:buSzPts val="1900"/>
              <a:buNone/>
              <a:defRPr sz="1900" b="1"/>
            </a:lvl3pPr>
            <a:lvl4pPr marL="1828800" lvl="3" indent="-228600" algn="l" rtl="0">
              <a:spcBef>
                <a:spcPts val="300"/>
              </a:spcBef>
              <a:spcAft>
                <a:spcPts val="0"/>
              </a:spcAft>
              <a:buClr>
                <a:schemeClr val="dk1"/>
              </a:buClr>
              <a:buSzPts val="1600"/>
              <a:buNone/>
              <a:defRPr sz="1600" b="1"/>
            </a:lvl4pPr>
            <a:lvl5pPr marL="2286000" lvl="4" indent="-228600" algn="l" rtl="0">
              <a:spcBef>
                <a:spcPts val="300"/>
              </a:spcBef>
              <a:spcAft>
                <a:spcPts val="0"/>
              </a:spcAft>
              <a:buClr>
                <a:schemeClr val="dk1"/>
              </a:buClr>
              <a:buSzPts val="1600"/>
              <a:buNone/>
              <a:defRPr sz="1600" b="1"/>
            </a:lvl5pPr>
            <a:lvl6pPr marL="2743200" lvl="5" indent="-228600" algn="l" rtl="0">
              <a:spcBef>
                <a:spcPts val="300"/>
              </a:spcBef>
              <a:spcAft>
                <a:spcPts val="0"/>
              </a:spcAft>
              <a:buClr>
                <a:schemeClr val="dk1"/>
              </a:buClr>
              <a:buSzPts val="1600"/>
              <a:buNone/>
              <a:defRPr sz="1600" b="1"/>
            </a:lvl6pPr>
            <a:lvl7pPr marL="3200400" lvl="6" indent="-228600" algn="l" rtl="0">
              <a:spcBef>
                <a:spcPts val="300"/>
              </a:spcBef>
              <a:spcAft>
                <a:spcPts val="0"/>
              </a:spcAft>
              <a:buClr>
                <a:schemeClr val="dk1"/>
              </a:buClr>
              <a:buSzPts val="1600"/>
              <a:buNone/>
              <a:defRPr sz="1600" b="1"/>
            </a:lvl7pPr>
            <a:lvl8pPr marL="3657600" lvl="7" indent="-228600" algn="l" rtl="0">
              <a:spcBef>
                <a:spcPts val="300"/>
              </a:spcBef>
              <a:spcAft>
                <a:spcPts val="0"/>
              </a:spcAft>
              <a:buClr>
                <a:schemeClr val="dk1"/>
              </a:buClr>
              <a:buSzPts val="1600"/>
              <a:buNone/>
              <a:defRPr sz="1600" b="1"/>
            </a:lvl8pPr>
            <a:lvl9pPr marL="4114800" lvl="8" indent="-228600" algn="l" rtl="0">
              <a:spcBef>
                <a:spcPts val="300"/>
              </a:spcBef>
              <a:spcAft>
                <a:spcPts val="0"/>
              </a:spcAft>
              <a:buClr>
                <a:schemeClr val="dk1"/>
              </a:buClr>
              <a:buSzPts val="1600"/>
              <a:buNone/>
              <a:defRPr sz="1600" b="1"/>
            </a:lvl9pPr>
          </a:lstStyle>
          <a:p>
            <a:endParaRPr/>
          </a:p>
        </p:txBody>
      </p:sp>
      <p:sp>
        <p:nvSpPr>
          <p:cNvPr id="118" name="Google Shape;118;g2a9144d3fec_0_1898"/>
          <p:cNvSpPr txBox="1">
            <a:spLocks noGrp="1"/>
          </p:cNvSpPr>
          <p:nvPr>
            <p:ph type="body" idx="4"/>
          </p:nvPr>
        </p:nvSpPr>
        <p:spPr>
          <a:xfrm>
            <a:off x="6193369" y="2174875"/>
            <a:ext cx="53892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50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9250" algn="l" rtl="0">
              <a:spcBef>
                <a:spcPts val="400"/>
              </a:spcBef>
              <a:spcAft>
                <a:spcPts val="0"/>
              </a:spcAft>
              <a:buClr>
                <a:schemeClr val="dk1"/>
              </a:buClr>
              <a:buSzPts val="1900"/>
              <a:buChar char="•"/>
              <a:defRPr sz="19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119" name="Google Shape;119;g2a9144d3fec_0_189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20" name="Google Shape;120;g2a9144d3fec_0_189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21" name="Google Shape;121;g2a9144d3fec_0_189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g2a9144d3fec_0_1907"/>
          <p:cNvSpPr txBox="1">
            <a:spLocks noGrp="1"/>
          </p:cNvSpPr>
          <p:nvPr>
            <p:ph type="title"/>
          </p:nvPr>
        </p:nvSpPr>
        <p:spPr>
          <a:xfrm>
            <a:off x="3860800" y="274638"/>
            <a:ext cx="7721700" cy="487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24" name="Google Shape;124;g2a9144d3fec_0_190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25" name="Google Shape;125;g2a9144d3fec_0_190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26" name="Google Shape;126;g2a9144d3fec_0_190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127" name="Google Shape;127;g2a9144d3fec_0_190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g2a9144d3fec_0_191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30" name="Google Shape;130;g2a9144d3fec_0_191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31" name="Google Shape;131;g2a9144d3fec_0_191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g2a9144d3fec_0_1917"/>
          <p:cNvSpPr txBox="1">
            <a:spLocks noGrp="1"/>
          </p:cNvSpPr>
          <p:nvPr>
            <p:ph type="title"/>
          </p:nvPr>
        </p:nvSpPr>
        <p:spPr>
          <a:xfrm>
            <a:off x="609602" y="273050"/>
            <a:ext cx="4011300" cy="1161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4" name="Google Shape;134;g2a9144d3fec_0_1917"/>
          <p:cNvSpPr txBox="1">
            <a:spLocks noGrp="1"/>
          </p:cNvSpPr>
          <p:nvPr>
            <p:ph type="body" idx="1"/>
          </p:nvPr>
        </p:nvSpPr>
        <p:spPr>
          <a:xfrm>
            <a:off x="4766733" y="273053"/>
            <a:ext cx="6815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700"/>
              </a:spcBef>
              <a:spcAft>
                <a:spcPts val="0"/>
              </a:spcAft>
              <a:buClr>
                <a:schemeClr val="dk1"/>
              </a:buClr>
              <a:buSzPts val="3200"/>
              <a:buChar char="•"/>
              <a:defRPr sz="3200"/>
            </a:lvl1pPr>
            <a:lvl2pPr marL="914400" lvl="1" indent="-406400" algn="l" rtl="0">
              <a:spcBef>
                <a:spcPts val="500"/>
              </a:spcBef>
              <a:spcAft>
                <a:spcPts val="0"/>
              </a:spcAft>
              <a:buClr>
                <a:schemeClr val="dk1"/>
              </a:buClr>
              <a:buSzPts val="2800"/>
              <a:buChar char="–"/>
              <a:defRPr sz="2800"/>
            </a:lvl2pPr>
            <a:lvl3pPr marL="1371600" lvl="2" indent="-381000" algn="l" rtl="0">
              <a:spcBef>
                <a:spcPts val="50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35" name="Google Shape;135;g2a9144d3fec_0_1917"/>
          <p:cNvSpPr txBox="1">
            <a:spLocks noGrp="1"/>
          </p:cNvSpPr>
          <p:nvPr>
            <p:ph type="body" idx="2"/>
          </p:nvPr>
        </p:nvSpPr>
        <p:spPr>
          <a:xfrm>
            <a:off x="609602" y="1435103"/>
            <a:ext cx="40113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300"/>
              </a:spcBef>
              <a:spcAft>
                <a:spcPts val="0"/>
              </a:spcAft>
              <a:buClr>
                <a:schemeClr val="dk1"/>
              </a:buClr>
              <a:buSzPts val="1500"/>
              <a:buNone/>
              <a:defRPr sz="1500"/>
            </a:lvl1pPr>
            <a:lvl2pPr marL="914400" lvl="1" indent="-228600" algn="l" rtl="0">
              <a:spcBef>
                <a:spcPts val="300"/>
              </a:spcBef>
              <a:spcAft>
                <a:spcPts val="0"/>
              </a:spcAft>
              <a:buClr>
                <a:schemeClr val="dk1"/>
              </a:buClr>
              <a:buSzPts val="1200"/>
              <a:buNone/>
              <a:defRPr sz="1200"/>
            </a:lvl2pPr>
            <a:lvl3pPr marL="1371600" lvl="2" indent="-228600" algn="l" rtl="0">
              <a:spcBef>
                <a:spcPts val="300"/>
              </a:spcBef>
              <a:spcAft>
                <a:spcPts val="0"/>
              </a:spcAft>
              <a:buClr>
                <a:schemeClr val="dk1"/>
              </a:buClr>
              <a:buSzPts val="1100"/>
              <a:buNone/>
              <a:defRPr sz="1100"/>
            </a:lvl3pPr>
            <a:lvl4pPr marL="1828800" lvl="3" indent="-228600" algn="l" rtl="0">
              <a:spcBef>
                <a:spcPts val="100"/>
              </a:spcBef>
              <a:spcAft>
                <a:spcPts val="0"/>
              </a:spcAft>
              <a:buClr>
                <a:schemeClr val="dk1"/>
              </a:buClr>
              <a:buSzPts val="900"/>
              <a:buNone/>
              <a:defRPr sz="900"/>
            </a:lvl4pPr>
            <a:lvl5pPr marL="2286000" lvl="4" indent="-228600" algn="l" rtl="0">
              <a:spcBef>
                <a:spcPts val="100"/>
              </a:spcBef>
              <a:spcAft>
                <a:spcPts val="0"/>
              </a:spcAft>
              <a:buClr>
                <a:schemeClr val="dk1"/>
              </a:buClr>
              <a:buSzPts val="900"/>
              <a:buNone/>
              <a:defRPr sz="900"/>
            </a:lvl5pPr>
            <a:lvl6pPr marL="2743200" lvl="5" indent="-228600" algn="l" rtl="0">
              <a:spcBef>
                <a:spcPts val="100"/>
              </a:spcBef>
              <a:spcAft>
                <a:spcPts val="0"/>
              </a:spcAft>
              <a:buClr>
                <a:schemeClr val="dk1"/>
              </a:buClr>
              <a:buSzPts val="900"/>
              <a:buNone/>
              <a:defRPr sz="900"/>
            </a:lvl6pPr>
            <a:lvl7pPr marL="3200400" lvl="6" indent="-228600" algn="l" rtl="0">
              <a:spcBef>
                <a:spcPts val="100"/>
              </a:spcBef>
              <a:spcAft>
                <a:spcPts val="0"/>
              </a:spcAft>
              <a:buClr>
                <a:schemeClr val="dk1"/>
              </a:buClr>
              <a:buSzPts val="900"/>
              <a:buNone/>
              <a:defRPr sz="900"/>
            </a:lvl7pPr>
            <a:lvl8pPr marL="3657600" lvl="7" indent="-228600" algn="l" rtl="0">
              <a:spcBef>
                <a:spcPts val="100"/>
              </a:spcBef>
              <a:spcAft>
                <a:spcPts val="0"/>
              </a:spcAft>
              <a:buClr>
                <a:schemeClr val="dk1"/>
              </a:buClr>
              <a:buSzPts val="900"/>
              <a:buNone/>
              <a:defRPr sz="900"/>
            </a:lvl8pPr>
            <a:lvl9pPr marL="4114800" lvl="8" indent="-228600" algn="l" rtl="0">
              <a:spcBef>
                <a:spcPts val="100"/>
              </a:spcBef>
              <a:spcAft>
                <a:spcPts val="0"/>
              </a:spcAft>
              <a:buClr>
                <a:schemeClr val="dk1"/>
              </a:buClr>
              <a:buSzPts val="900"/>
              <a:buNone/>
              <a:defRPr sz="900"/>
            </a:lvl9pPr>
          </a:lstStyle>
          <a:p>
            <a:endParaRPr/>
          </a:p>
        </p:txBody>
      </p:sp>
      <p:sp>
        <p:nvSpPr>
          <p:cNvPr id="136" name="Google Shape;136;g2a9144d3fec_0_191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37" name="Google Shape;137;g2a9144d3fec_0_191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38" name="Google Shape;138;g2a9144d3fec_0_191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9"/>
        <p:cNvGrpSpPr/>
        <p:nvPr/>
      </p:nvGrpSpPr>
      <p:grpSpPr>
        <a:xfrm>
          <a:off x="0" y="0"/>
          <a:ext cx="0" cy="0"/>
          <a:chOff x="0" y="0"/>
          <a:chExt cx="0" cy="0"/>
        </a:xfrm>
      </p:grpSpPr>
      <p:sp>
        <p:nvSpPr>
          <p:cNvPr id="140" name="Google Shape;140;g2a9144d3fec_0_1924"/>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41" name="Google Shape;141;g2a9144d3fec_0_1924"/>
          <p:cNvSpPr>
            <a:spLocks noGrp="1"/>
          </p:cNvSpPr>
          <p:nvPr>
            <p:ph type="pic" idx="2"/>
          </p:nvPr>
        </p:nvSpPr>
        <p:spPr>
          <a:xfrm>
            <a:off x="2389717" y="612775"/>
            <a:ext cx="7315200" cy="4114800"/>
          </a:xfrm>
          <a:prstGeom prst="rect">
            <a:avLst/>
          </a:prstGeom>
          <a:noFill/>
          <a:ln>
            <a:noFill/>
          </a:ln>
        </p:spPr>
      </p:sp>
      <p:sp>
        <p:nvSpPr>
          <p:cNvPr id="142" name="Google Shape;142;g2a9144d3fec_0_1924"/>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300"/>
              </a:spcBef>
              <a:spcAft>
                <a:spcPts val="0"/>
              </a:spcAft>
              <a:buClr>
                <a:schemeClr val="dk1"/>
              </a:buClr>
              <a:buSzPts val="1500"/>
              <a:buNone/>
              <a:defRPr sz="1500"/>
            </a:lvl1pPr>
            <a:lvl2pPr marL="914400" lvl="1" indent="-228600" algn="l" rtl="0">
              <a:spcBef>
                <a:spcPts val="300"/>
              </a:spcBef>
              <a:spcAft>
                <a:spcPts val="0"/>
              </a:spcAft>
              <a:buClr>
                <a:schemeClr val="dk1"/>
              </a:buClr>
              <a:buSzPts val="1200"/>
              <a:buNone/>
              <a:defRPr sz="1200"/>
            </a:lvl2pPr>
            <a:lvl3pPr marL="1371600" lvl="2" indent="-228600" algn="l" rtl="0">
              <a:spcBef>
                <a:spcPts val="300"/>
              </a:spcBef>
              <a:spcAft>
                <a:spcPts val="0"/>
              </a:spcAft>
              <a:buClr>
                <a:schemeClr val="dk1"/>
              </a:buClr>
              <a:buSzPts val="1100"/>
              <a:buNone/>
              <a:defRPr sz="1100"/>
            </a:lvl3pPr>
            <a:lvl4pPr marL="1828800" lvl="3" indent="-228600" algn="l" rtl="0">
              <a:spcBef>
                <a:spcPts val="100"/>
              </a:spcBef>
              <a:spcAft>
                <a:spcPts val="0"/>
              </a:spcAft>
              <a:buClr>
                <a:schemeClr val="dk1"/>
              </a:buClr>
              <a:buSzPts val="900"/>
              <a:buNone/>
              <a:defRPr sz="900"/>
            </a:lvl4pPr>
            <a:lvl5pPr marL="2286000" lvl="4" indent="-228600" algn="l" rtl="0">
              <a:spcBef>
                <a:spcPts val="100"/>
              </a:spcBef>
              <a:spcAft>
                <a:spcPts val="0"/>
              </a:spcAft>
              <a:buClr>
                <a:schemeClr val="dk1"/>
              </a:buClr>
              <a:buSzPts val="900"/>
              <a:buNone/>
              <a:defRPr sz="900"/>
            </a:lvl5pPr>
            <a:lvl6pPr marL="2743200" lvl="5" indent="-228600" algn="l" rtl="0">
              <a:spcBef>
                <a:spcPts val="100"/>
              </a:spcBef>
              <a:spcAft>
                <a:spcPts val="0"/>
              </a:spcAft>
              <a:buClr>
                <a:schemeClr val="dk1"/>
              </a:buClr>
              <a:buSzPts val="900"/>
              <a:buNone/>
              <a:defRPr sz="900"/>
            </a:lvl6pPr>
            <a:lvl7pPr marL="3200400" lvl="6" indent="-228600" algn="l" rtl="0">
              <a:spcBef>
                <a:spcPts val="100"/>
              </a:spcBef>
              <a:spcAft>
                <a:spcPts val="0"/>
              </a:spcAft>
              <a:buClr>
                <a:schemeClr val="dk1"/>
              </a:buClr>
              <a:buSzPts val="900"/>
              <a:buNone/>
              <a:defRPr sz="900"/>
            </a:lvl7pPr>
            <a:lvl8pPr marL="3657600" lvl="7" indent="-228600" algn="l" rtl="0">
              <a:spcBef>
                <a:spcPts val="100"/>
              </a:spcBef>
              <a:spcAft>
                <a:spcPts val="0"/>
              </a:spcAft>
              <a:buClr>
                <a:schemeClr val="dk1"/>
              </a:buClr>
              <a:buSzPts val="900"/>
              <a:buNone/>
              <a:defRPr sz="900"/>
            </a:lvl8pPr>
            <a:lvl9pPr marL="4114800" lvl="8" indent="-228600" algn="l" rtl="0">
              <a:spcBef>
                <a:spcPts val="100"/>
              </a:spcBef>
              <a:spcAft>
                <a:spcPts val="0"/>
              </a:spcAft>
              <a:buClr>
                <a:schemeClr val="dk1"/>
              </a:buClr>
              <a:buSzPts val="900"/>
              <a:buNone/>
              <a:defRPr sz="900"/>
            </a:lvl9pPr>
          </a:lstStyle>
          <a:p>
            <a:endParaRPr/>
          </a:p>
        </p:txBody>
      </p:sp>
      <p:sp>
        <p:nvSpPr>
          <p:cNvPr id="143" name="Google Shape;143;g2a9144d3fec_0_192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44" name="Google Shape;144;g2a9144d3fec_0_192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45" name="Google Shape;145;g2a9144d3fec_0_192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g2a9144d3fec_0_1931"/>
          <p:cNvSpPr txBox="1">
            <a:spLocks noGrp="1"/>
          </p:cNvSpPr>
          <p:nvPr>
            <p:ph type="title"/>
          </p:nvPr>
        </p:nvSpPr>
        <p:spPr>
          <a:xfrm>
            <a:off x="812800" y="274638"/>
            <a:ext cx="10668000" cy="487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48" name="Google Shape;148;g2a9144d3fec_0_1931"/>
          <p:cNvSpPr txBox="1">
            <a:spLocks noGrp="1"/>
          </p:cNvSpPr>
          <p:nvPr>
            <p:ph type="body" idx="1"/>
          </p:nvPr>
        </p:nvSpPr>
        <p:spPr>
          <a:xfrm rot="5400000">
            <a:off x="3670450" y="-1714649"/>
            <a:ext cx="4952700" cy="10668000"/>
          </a:xfrm>
          <a:prstGeom prst="rect">
            <a:avLst/>
          </a:prstGeom>
          <a:noFill/>
          <a:ln>
            <a:noFill/>
          </a:ln>
        </p:spPr>
        <p:txBody>
          <a:bodyPr spcFirstLastPara="1" wrap="square" lIns="91425" tIns="45700" rIns="91425" bIns="45700" anchor="t" anchorCtr="0">
            <a:normAutofit/>
          </a:bodyPr>
          <a:lstStyle>
            <a:lvl1pPr marL="457200" lvl="0" indent="-349250" algn="l" rtl="0">
              <a:spcBef>
                <a:spcPts val="400"/>
              </a:spcBef>
              <a:spcAft>
                <a:spcPts val="0"/>
              </a:spcAft>
              <a:buClr>
                <a:schemeClr val="dk1"/>
              </a:buClr>
              <a:buSzPts val="1900"/>
              <a:buChar char="•"/>
              <a:defRPr/>
            </a:lvl1pPr>
            <a:lvl2pPr marL="914400" lvl="1" indent="-349250" algn="l" rtl="0">
              <a:spcBef>
                <a:spcPts val="400"/>
              </a:spcBef>
              <a:spcAft>
                <a:spcPts val="0"/>
              </a:spcAft>
              <a:buClr>
                <a:schemeClr val="dk1"/>
              </a:buClr>
              <a:buSzPts val="1900"/>
              <a:buChar char="–"/>
              <a:defRPr/>
            </a:lvl2pPr>
            <a:lvl3pPr marL="1371600" lvl="2" indent="-349250" algn="l" rtl="0">
              <a:spcBef>
                <a:spcPts val="400"/>
              </a:spcBef>
              <a:spcAft>
                <a:spcPts val="0"/>
              </a:spcAft>
              <a:buClr>
                <a:schemeClr val="dk1"/>
              </a:buClr>
              <a:buSzPts val="1900"/>
              <a:buChar char="•"/>
              <a:defRPr/>
            </a:lvl3pPr>
            <a:lvl4pPr marL="1828800" lvl="3" indent="-349250" algn="l" rtl="0">
              <a:spcBef>
                <a:spcPts val="400"/>
              </a:spcBef>
              <a:spcAft>
                <a:spcPts val="0"/>
              </a:spcAft>
              <a:buClr>
                <a:schemeClr val="dk1"/>
              </a:buClr>
              <a:buSzPts val="1900"/>
              <a:buChar char="–"/>
              <a:defRPr/>
            </a:lvl4pPr>
            <a:lvl5pPr marL="2286000" lvl="4" indent="-349250" algn="l" rtl="0">
              <a:spcBef>
                <a:spcPts val="400"/>
              </a:spcBef>
              <a:spcAft>
                <a:spcPts val="0"/>
              </a:spcAft>
              <a:buClr>
                <a:schemeClr val="dk1"/>
              </a:buClr>
              <a:buSzPts val="1900"/>
              <a:buChar char="»"/>
              <a:defRPr/>
            </a:lvl5pPr>
            <a:lvl6pPr marL="2743200" lvl="5" indent="-349250" algn="l" rtl="0">
              <a:spcBef>
                <a:spcPts val="400"/>
              </a:spcBef>
              <a:spcAft>
                <a:spcPts val="0"/>
              </a:spcAft>
              <a:buClr>
                <a:schemeClr val="dk1"/>
              </a:buClr>
              <a:buSzPts val="1900"/>
              <a:buChar char="•"/>
              <a:defRPr/>
            </a:lvl6pPr>
            <a:lvl7pPr marL="3200400" lvl="6" indent="-349250" algn="l" rtl="0">
              <a:spcBef>
                <a:spcPts val="400"/>
              </a:spcBef>
              <a:spcAft>
                <a:spcPts val="0"/>
              </a:spcAft>
              <a:buClr>
                <a:schemeClr val="dk1"/>
              </a:buClr>
              <a:buSzPts val="1900"/>
              <a:buChar char="•"/>
              <a:defRPr/>
            </a:lvl7pPr>
            <a:lvl8pPr marL="3657600" lvl="7" indent="-349250" algn="l" rtl="0">
              <a:spcBef>
                <a:spcPts val="400"/>
              </a:spcBef>
              <a:spcAft>
                <a:spcPts val="0"/>
              </a:spcAft>
              <a:buClr>
                <a:schemeClr val="dk1"/>
              </a:buClr>
              <a:buSzPts val="1900"/>
              <a:buChar char="•"/>
              <a:defRPr/>
            </a:lvl8pPr>
            <a:lvl9pPr marL="4114800" lvl="8" indent="-349250" algn="l" rtl="0">
              <a:spcBef>
                <a:spcPts val="400"/>
              </a:spcBef>
              <a:spcAft>
                <a:spcPts val="0"/>
              </a:spcAft>
              <a:buClr>
                <a:schemeClr val="dk1"/>
              </a:buClr>
              <a:buSzPts val="1900"/>
              <a:buChar char="•"/>
              <a:defRPr/>
            </a:lvl9pPr>
          </a:lstStyle>
          <a:p>
            <a:endParaRPr/>
          </a:p>
        </p:txBody>
      </p:sp>
      <p:sp>
        <p:nvSpPr>
          <p:cNvPr id="149" name="Google Shape;149;g2a9144d3fec_0_193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50" name="Google Shape;150;g2a9144d3fec_0_193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51" name="Google Shape;151;g2a9144d3fec_0_193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2"/>
        <p:cNvGrpSpPr/>
        <p:nvPr/>
      </p:nvGrpSpPr>
      <p:grpSpPr>
        <a:xfrm>
          <a:off x="0" y="0"/>
          <a:ext cx="0" cy="0"/>
          <a:chOff x="0" y="0"/>
          <a:chExt cx="0" cy="0"/>
        </a:xfrm>
      </p:grpSpPr>
      <p:sp>
        <p:nvSpPr>
          <p:cNvPr id="153" name="Google Shape;153;g2a9144d3fec_0_1937"/>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54" name="Google Shape;154;g2a9144d3fec_0_1937"/>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9250" algn="l" rtl="0">
              <a:spcBef>
                <a:spcPts val="400"/>
              </a:spcBef>
              <a:spcAft>
                <a:spcPts val="0"/>
              </a:spcAft>
              <a:buClr>
                <a:schemeClr val="dk1"/>
              </a:buClr>
              <a:buSzPts val="1900"/>
              <a:buChar char="•"/>
              <a:defRPr/>
            </a:lvl1pPr>
            <a:lvl2pPr marL="914400" lvl="1" indent="-349250" algn="l" rtl="0">
              <a:spcBef>
                <a:spcPts val="400"/>
              </a:spcBef>
              <a:spcAft>
                <a:spcPts val="0"/>
              </a:spcAft>
              <a:buClr>
                <a:schemeClr val="dk1"/>
              </a:buClr>
              <a:buSzPts val="1900"/>
              <a:buChar char="–"/>
              <a:defRPr/>
            </a:lvl2pPr>
            <a:lvl3pPr marL="1371600" lvl="2" indent="-349250" algn="l" rtl="0">
              <a:spcBef>
                <a:spcPts val="400"/>
              </a:spcBef>
              <a:spcAft>
                <a:spcPts val="0"/>
              </a:spcAft>
              <a:buClr>
                <a:schemeClr val="dk1"/>
              </a:buClr>
              <a:buSzPts val="1900"/>
              <a:buChar char="•"/>
              <a:defRPr/>
            </a:lvl3pPr>
            <a:lvl4pPr marL="1828800" lvl="3" indent="-349250" algn="l" rtl="0">
              <a:spcBef>
                <a:spcPts val="400"/>
              </a:spcBef>
              <a:spcAft>
                <a:spcPts val="0"/>
              </a:spcAft>
              <a:buClr>
                <a:schemeClr val="dk1"/>
              </a:buClr>
              <a:buSzPts val="1900"/>
              <a:buChar char="–"/>
              <a:defRPr/>
            </a:lvl4pPr>
            <a:lvl5pPr marL="2286000" lvl="4" indent="-349250" algn="l" rtl="0">
              <a:spcBef>
                <a:spcPts val="400"/>
              </a:spcBef>
              <a:spcAft>
                <a:spcPts val="0"/>
              </a:spcAft>
              <a:buClr>
                <a:schemeClr val="dk1"/>
              </a:buClr>
              <a:buSzPts val="1900"/>
              <a:buChar char="»"/>
              <a:defRPr/>
            </a:lvl5pPr>
            <a:lvl6pPr marL="2743200" lvl="5" indent="-349250" algn="l" rtl="0">
              <a:spcBef>
                <a:spcPts val="400"/>
              </a:spcBef>
              <a:spcAft>
                <a:spcPts val="0"/>
              </a:spcAft>
              <a:buClr>
                <a:schemeClr val="dk1"/>
              </a:buClr>
              <a:buSzPts val="1900"/>
              <a:buChar char="•"/>
              <a:defRPr/>
            </a:lvl6pPr>
            <a:lvl7pPr marL="3200400" lvl="6" indent="-349250" algn="l" rtl="0">
              <a:spcBef>
                <a:spcPts val="400"/>
              </a:spcBef>
              <a:spcAft>
                <a:spcPts val="0"/>
              </a:spcAft>
              <a:buClr>
                <a:schemeClr val="dk1"/>
              </a:buClr>
              <a:buSzPts val="1900"/>
              <a:buChar char="•"/>
              <a:defRPr/>
            </a:lvl7pPr>
            <a:lvl8pPr marL="3657600" lvl="7" indent="-349250" algn="l" rtl="0">
              <a:spcBef>
                <a:spcPts val="400"/>
              </a:spcBef>
              <a:spcAft>
                <a:spcPts val="0"/>
              </a:spcAft>
              <a:buClr>
                <a:schemeClr val="dk1"/>
              </a:buClr>
              <a:buSzPts val="1900"/>
              <a:buChar char="•"/>
              <a:defRPr/>
            </a:lvl8pPr>
            <a:lvl9pPr marL="4114800" lvl="8" indent="-349250" algn="l" rtl="0">
              <a:spcBef>
                <a:spcPts val="400"/>
              </a:spcBef>
              <a:spcAft>
                <a:spcPts val="0"/>
              </a:spcAft>
              <a:buClr>
                <a:schemeClr val="dk1"/>
              </a:buClr>
              <a:buSzPts val="1900"/>
              <a:buChar char="•"/>
              <a:defRPr/>
            </a:lvl9pPr>
          </a:lstStyle>
          <a:p>
            <a:endParaRPr/>
          </a:p>
        </p:txBody>
      </p:sp>
      <p:sp>
        <p:nvSpPr>
          <p:cNvPr id="155" name="Google Shape;155;g2a9144d3fec_0_193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56" name="Google Shape;156;g2a9144d3fec_0_193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500"/>
              <a:buNone/>
              <a:defRPr/>
            </a:lvl1pPr>
            <a:lvl2pPr lvl="1" algn="l" rtl="0">
              <a:spcBef>
                <a:spcPts val="0"/>
              </a:spcBef>
              <a:spcAft>
                <a:spcPts val="0"/>
              </a:spcAft>
              <a:buSzPts val="1500"/>
              <a:buNone/>
              <a:defRPr/>
            </a:lvl2pPr>
            <a:lvl3pPr lvl="2" algn="l" rtl="0">
              <a:spcBef>
                <a:spcPts val="0"/>
              </a:spcBef>
              <a:spcAft>
                <a:spcPts val="0"/>
              </a:spcAft>
              <a:buSzPts val="1500"/>
              <a:buNone/>
              <a:defRPr/>
            </a:lvl3pPr>
            <a:lvl4pPr lvl="3" algn="l" rtl="0">
              <a:spcBef>
                <a:spcPts val="0"/>
              </a:spcBef>
              <a:spcAft>
                <a:spcPts val="0"/>
              </a:spcAft>
              <a:buSzPts val="1500"/>
              <a:buNone/>
              <a:defRPr/>
            </a:lvl4pPr>
            <a:lvl5pPr lvl="4" algn="l" rtl="0">
              <a:spcBef>
                <a:spcPts val="0"/>
              </a:spcBef>
              <a:spcAft>
                <a:spcPts val="0"/>
              </a:spcAft>
              <a:buSzPts val="1500"/>
              <a:buNone/>
              <a:defRPr/>
            </a:lvl5pPr>
            <a:lvl6pPr lvl="5" algn="l" rtl="0">
              <a:spcBef>
                <a:spcPts val="0"/>
              </a:spcBef>
              <a:spcAft>
                <a:spcPts val="0"/>
              </a:spcAft>
              <a:buSzPts val="1500"/>
              <a:buNone/>
              <a:defRPr/>
            </a:lvl6pPr>
            <a:lvl7pPr lvl="6" algn="l" rtl="0">
              <a:spcBef>
                <a:spcPts val="0"/>
              </a:spcBef>
              <a:spcAft>
                <a:spcPts val="0"/>
              </a:spcAft>
              <a:buSzPts val="1500"/>
              <a:buNone/>
              <a:defRPr/>
            </a:lvl7pPr>
            <a:lvl8pPr lvl="7" algn="l" rtl="0">
              <a:spcBef>
                <a:spcPts val="0"/>
              </a:spcBef>
              <a:spcAft>
                <a:spcPts val="0"/>
              </a:spcAft>
              <a:buSzPts val="1500"/>
              <a:buNone/>
              <a:defRPr/>
            </a:lvl8pPr>
            <a:lvl9pPr lvl="8" algn="l" rtl="0">
              <a:spcBef>
                <a:spcPts val="0"/>
              </a:spcBef>
              <a:spcAft>
                <a:spcPts val="0"/>
              </a:spcAft>
              <a:buSzPts val="1500"/>
              <a:buNone/>
              <a:defRPr/>
            </a:lvl9pPr>
          </a:lstStyle>
          <a:p>
            <a:endParaRPr/>
          </a:p>
        </p:txBody>
      </p:sp>
      <p:sp>
        <p:nvSpPr>
          <p:cNvPr id="157" name="Google Shape;157;g2a9144d3fec_0_193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2a9144d3fec_0_1865"/>
          <p:cNvSpPr txBox="1">
            <a:spLocks noGrp="1"/>
          </p:cNvSpPr>
          <p:nvPr>
            <p:ph type="title"/>
          </p:nvPr>
        </p:nvSpPr>
        <p:spPr>
          <a:xfrm>
            <a:off x="812800" y="274638"/>
            <a:ext cx="10668000" cy="48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82" name="Google Shape;82;g2a9144d3fec_0_1865"/>
          <p:cNvSpPr txBox="1">
            <a:spLocks noGrp="1"/>
          </p:cNvSpPr>
          <p:nvPr>
            <p:ph type="body" idx="1"/>
          </p:nvPr>
        </p:nvSpPr>
        <p:spPr>
          <a:xfrm>
            <a:off x="812800" y="1143001"/>
            <a:ext cx="10668000" cy="49527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9250" algn="l" rtl="0">
              <a:spcBef>
                <a:spcPts val="400"/>
              </a:spcBef>
              <a:spcAft>
                <a:spcPts val="0"/>
              </a:spcAft>
              <a:buClr>
                <a:schemeClr val="dk1"/>
              </a:buClr>
              <a:buSzPts val="1900"/>
              <a:buFont typeface="Arial"/>
              <a:buChar char="•"/>
              <a:defRPr sz="1900" b="0" i="0" u="none" strike="noStrike" cap="none">
                <a:solidFill>
                  <a:schemeClr val="dk1"/>
                </a:solidFill>
                <a:latin typeface="Verdana"/>
                <a:ea typeface="Verdana"/>
                <a:cs typeface="Verdana"/>
                <a:sym typeface="Verdana"/>
              </a:defRPr>
            </a:lvl3pPr>
            <a:lvl4pPr marL="1828800" marR="0" lvl="3" indent="-330200" algn="l" rtl="0">
              <a:spcBef>
                <a:spcPts val="30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0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3" name="Google Shape;83;g2a9144d3fec_0_186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5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4" name="Google Shape;84;g2a9144d3fec_0_186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5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500"/>
              <a:buNone/>
              <a:defRPr sz="19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5" name="Google Shape;85;g2a9144d3fec_0_186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86" name="Google Shape;86;g2a9144d3fec_0_1865"/>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87" name="Google Shape;87;g2a9144d3fec_0_1865"/>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
          <p:cNvSpPr txBox="1">
            <a:spLocks noGrp="1"/>
          </p:cNvSpPr>
          <p:nvPr>
            <p:ph type="ctrTitle"/>
          </p:nvPr>
        </p:nvSpPr>
        <p:spPr>
          <a:xfrm>
            <a:off x="844464" y="1596789"/>
            <a:ext cx="10363200" cy="573849"/>
          </a:xfrm>
          <a:prstGeom prst="rect">
            <a:avLst/>
          </a:prstGeom>
          <a:noFill/>
          <a:ln>
            <a:noFill/>
          </a:ln>
        </p:spPr>
        <p:txBody>
          <a:bodyPr spcFirstLastPara="1" wrap="square" lIns="91425" tIns="45700" rIns="91425" bIns="45700" anchor="b" anchorCtr="0">
            <a:noAutofit/>
          </a:bodyPr>
          <a:lstStyle/>
          <a:p>
            <a:pPr marL="0" lvl="0" indent="0" algn="l" rtl="0">
              <a:lnSpc>
                <a:spcPct val="175000"/>
              </a:lnSpc>
              <a:spcBef>
                <a:spcPts val="0"/>
              </a:spcBef>
              <a:spcAft>
                <a:spcPts val="0"/>
              </a:spcAft>
              <a:buClr>
                <a:schemeClr val="dk1"/>
              </a:buClr>
              <a:buSzPts val="800"/>
              <a:buFont typeface="Arial"/>
              <a:buNone/>
            </a:pPr>
            <a:r>
              <a:rPr lang="en-GB" sz="2200" b="1" u="sng">
                <a:solidFill>
                  <a:srgbClr val="1F497D"/>
                </a:solidFill>
                <a:latin typeface="Roboto"/>
                <a:ea typeface="Roboto"/>
                <a:cs typeface="Roboto"/>
                <a:sym typeface="Roboto"/>
              </a:rPr>
              <a:t>"GovInfoBot: Your One-Stop Government Loan and Insurance Scheme Advisor"</a:t>
            </a:r>
            <a:endParaRPr sz="3700" b="1">
              <a:latin typeface="Verdana"/>
              <a:ea typeface="Verdana"/>
              <a:cs typeface="Verdana"/>
              <a:sym typeface="Verdana"/>
            </a:endParaRPr>
          </a:p>
        </p:txBody>
      </p:sp>
      <p:sp>
        <p:nvSpPr>
          <p:cNvPr id="163" name="Google Shape;163;p1"/>
          <p:cNvSpPr txBox="1">
            <a:spLocks noGrp="1"/>
          </p:cNvSpPr>
          <p:nvPr>
            <p:ph type="subTitle" idx="1"/>
          </p:nvPr>
        </p:nvSpPr>
        <p:spPr>
          <a:xfrm>
            <a:off x="790469" y="2721956"/>
            <a:ext cx="3970594" cy="5521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GB" b="1"/>
              <a:t>Batch Number: CAI-G33</a:t>
            </a:r>
            <a:endParaRPr/>
          </a:p>
          <a:p>
            <a:pPr marL="0" lvl="0" indent="0" algn="l" rtl="0">
              <a:lnSpc>
                <a:spcPct val="90000"/>
              </a:lnSpc>
              <a:spcBef>
                <a:spcPts val="1000"/>
              </a:spcBef>
              <a:spcAft>
                <a:spcPts val="0"/>
              </a:spcAft>
              <a:buClr>
                <a:schemeClr val="dk1"/>
              </a:buClr>
              <a:buSzPts val="2400"/>
              <a:buNone/>
            </a:pPr>
            <a:endParaRPr/>
          </a:p>
        </p:txBody>
      </p:sp>
      <p:graphicFrame>
        <p:nvGraphicFramePr>
          <p:cNvPr id="164" name="Google Shape;164;p1"/>
          <p:cNvGraphicFramePr/>
          <p:nvPr/>
        </p:nvGraphicFramePr>
        <p:xfrm>
          <a:off x="630904" y="3274141"/>
          <a:ext cx="5418675" cy="2413060"/>
        </p:xfrm>
        <a:graphic>
          <a:graphicData uri="http://schemas.openxmlformats.org/drawingml/2006/table">
            <a:tbl>
              <a:tblPr firstRow="1" bandRow="1">
                <a:noFill/>
                <a:tableStyleId>{AD22DE29-1962-4F1F-9CF1-E69CDEFBBE02}</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GB" sz="2400" b="1" u="none" strike="noStrike" cap="none">
                          <a:solidFill>
                            <a:schemeClr val="dk1"/>
                          </a:solidFill>
                        </a:rPr>
                        <a:t>Roll Number</a:t>
                      </a:r>
                      <a:endParaRPr sz="24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b="1" u="none" strike="noStrike" cap="none">
                          <a:solidFill>
                            <a:schemeClr val="dk1"/>
                          </a:solidFill>
                        </a:rPr>
                        <a:t>Student Name</a:t>
                      </a:r>
                      <a:endParaRPr sz="24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GB" sz="2000"/>
                        <a:t>20201CAI0193</a:t>
                      </a:r>
                      <a:endParaRPr sz="20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000"/>
                        <a:t>VIKAS N M</a:t>
                      </a:r>
                      <a:endParaRPr sz="20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GB" sz="2000"/>
                        <a:t>20201CAI0185</a:t>
                      </a:r>
                      <a:endParaRPr sz="20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000"/>
                        <a:t>KARTHIK K R</a:t>
                      </a:r>
                      <a:endParaRPr sz="20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GB" sz="2000"/>
                        <a:t>20201CAI0207</a:t>
                      </a:r>
                      <a:endParaRPr sz="20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000"/>
                        <a:t>MANOJ KUMAR R</a:t>
                      </a:r>
                      <a:endParaRPr sz="20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GB" sz="2000"/>
                        <a:t>20201CAI0163</a:t>
                      </a:r>
                      <a:endParaRPr sz="20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000"/>
                        <a:t>NAVEEN R</a:t>
                      </a:r>
                      <a:endParaRPr sz="20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65" name="Google Shape;165;p1"/>
          <p:cNvSpPr txBox="1"/>
          <p:nvPr/>
        </p:nvSpPr>
        <p:spPr>
          <a:xfrm>
            <a:off x="6677720" y="3263878"/>
            <a:ext cx="5514300" cy="24336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2000"/>
              <a:buFont typeface="Arial"/>
              <a:buNone/>
            </a:pPr>
            <a:r>
              <a:rPr lang="en-GB" sz="2000" b="1" i="0" u="none" strike="noStrike" cap="none">
                <a:solidFill>
                  <a:schemeClr val="dk1"/>
                </a:solidFill>
                <a:latin typeface="Verdana"/>
                <a:ea typeface="Verdana"/>
                <a:cs typeface="Verdana"/>
                <a:sym typeface="Verdana"/>
              </a:rPr>
              <a:t>Under the Supervision of,</a:t>
            </a:r>
            <a:endParaRPr/>
          </a:p>
          <a:p>
            <a:pPr marL="0" marR="0" lvl="0" indent="0" algn="ctr" rtl="0">
              <a:spcBef>
                <a:spcPts val="400"/>
              </a:spcBef>
              <a:spcAft>
                <a:spcPts val="0"/>
              </a:spcAft>
              <a:buClr>
                <a:srgbClr val="323F4F"/>
              </a:buClr>
              <a:buSzPts val="2000"/>
              <a:buFont typeface="Arial"/>
              <a:buNone/>
            </a:pPr>
            <a:endParaRPr sz="2000" b="1" i="0" u="none" strike="noStrike" cap="none">
              <a:solidFill>
                <a:schemeClr val="dk1"/>
              </a:solidFill>
              <a:latin typeface="Verdana"/>
              <a:ea typeface="Verdana"/>
              <a:cs typeface="Verdana"/>
              <a:sym typeface="Verdana"/>
            </a:endParaRPr>
          </a:p>
          <a:p>
            <a:pPr marL="0" marR="0" lvl="0" indent="0" algn="l" rtl="0">
              <a:spcBef>
                <a:spcPts val="340"/>
              </a:spcBef>
              <a:spcAft>
                <a:spcPts val="0"/>
              </a:spcAft>
              <a:buClr>
                <a:schemeClr val="dk1"/>
              </a:buClr>
              <a:buSzPts val="1700"/>
              <a:buFont typeface="Arial"/>
              <a:buNone/>
            </a:pPr>
            <a:r>
              <a:rPr lang="en-GB" sz="1700" b="1" i="0" u="none" strike="noStrike" cap="none">
                <a:solidFill>
                  <a:schemeClr val="dk1"/>
                </a:solidFill>
                <a:latin typeface="Verdana"/>
                <a:ea typeface="Verdana"/>
                <a:cs typeface="Verdana"/>
                <a:sym typeface="Verdana"/>
              </a:rPr>
              <a:t>Dr.Swati Sharma</a:t>
            </a:r>
            <a:endParaRPr/>
          </a:p>
          <a:p>
            <a:pPr marL="0" marR="0" lvl="0" indent="0" algn="l" rtl="0">
              <a:spcBef>
                <a:spcPts val="340"/>
              </a:spcBef>
              <a:spcAft>
                <a:spcPts val="0"/>
              </a:spcAft>
              <a:buClr>
                <a:schemeClr val="dk1"/>
              </a:buClr>
              <a:buSzPts val="1700"/>
              <a:buFont typeface="Arial"/>
              <a:buNone/>
            </a:pPr>
            <a:r>
              <a:rPr lang="en-GB" sz="1700" b="1" i="0" u="none" strike="noStrike" cap="none">
                <a:solidFill>
                  <a:schemeClr val="dk1"/>
                </a:solidFill>
                <a:latin typeface="Verdana"/>
                <a:ea typeface="Verdana"/>
                <a:cs typeface="Verdana"/>
                <a:sym typeface="Verdana"/>
              </a:rPr>
              <a:t>Associate Professor</a:t>
            </a:r>
            <a:r>
              <a:rPr lang="en-GB" sz="1700" b="1">
                <a:solidFill>
                  <a:schemeClr val="dk1"/>
                </a:solidFill>
                <a:latin typeface="Verdana"/>
                <a:ea typeface="Verdana"/>
                <a:cs typeface="Verdana"/>
                <a:sym typeface="Verdana"/>
              </a:rPr>
              <a:t> ,</a:t>
            </a:r>
            <a:endParaRPr sz="1700" b="1">
              <a:solidFill>
                <a:schemeClr val="dk1"/>
              </a:solidFill>
              <a:latin typeface="Verdana"/>
              <a:ea typeface="Verdana"/>
              <a:cs typeface="Verdana"/>
              <a:sym typeface="Verdana"/>
            </a:endParaRPr>
          </a:p>
          <a:p>
            <a:pPr marL="0" marR="0" lvl="0" indent="0" algn="l" rtl="0">
              <a:spcBef>
                <a:spcPts val="340"/>
              </a:spcBef>
              <a:spcAft>
                <a:spcPts val="0"/>
              </a:spcAft>
              <a:buClr>
                <a:schemeClr val="dk1"/>
              </a:buClr>
              <a:buSzPts val="1700"/>
              <a:buFont typeface="Arial"/>
              <a:buNone/>
            </a:pPr>
            <a:r>
              <a:rPr lang="en-GB" sz="1700" b="1" i="0" u="none" strike="noStrike" cap="none">
                <a:solidFill>
                  <a:schemeClr val="dk1"/>
                </a:solidFill>
                <a:latin typeface="Verdana"/>
                <a:ea typeface="Verdana"/>
                <a:cs typeface="Verdana"/>
                <a:sym typeface="Verdana"/>
              </a:rPr>
              <a:t>School of Computer Science Engineering</a:t>
            </a:r>
            <a:r>
              <a:rPr lang="en-GB" sz="1700" b="1">
                <a:solidFill>
                  <a:schemeClr val="dk1"/>
                </a:solidFill>
                <a:latin typeface="Verdana"/>
                <a:ea typeface="Verdana"/>
                <a:cs typeface="Verdana"/>
                <a:sym typeface="Verdana"/>
              </a:rPr>
              <a:t>, </a:t>
            </a:r>
            <a:r>
              <a:rPr lang="en-GB" sz="1700" b="1" i="0" u="none" strike="noStrike" cap="none">
                <a:solidFill>
                  <a:schemeClr val="dk1"/>
                </a:solidFill>
                <a:latin typeface="Verdana"/>
                <a:ea typeface="Verdana"/>
                <a:cs typeface="Verdana"/>
                <a:sym typeface="Verdana"/>
              </a:rPr>
              <a:t>Presidency University</a:t>
            </a:r>
            <a:endParaRPr/>
          </a:p>
          <a:p>
            <a:pPr marL="0" marR="0" lvl="0" indent="0" algn="l" rtl="0">
              <a:spcBef>
                <a:spcPts val="400"/>
              </a:spcBef>
              <a:spcAft>
                <a:spcPts val="0"/>
              </a:spcAft>
              <a:buClr>
                <a:srgbClr val="323F4F"/>
              </a:buClr>
              <a:buSzPts val="2000"/>
              <a:buFont typeface="Arial"/>
              <a:buNone/>
            </a:pPr>
            <a:endParaRPr sz="2000" b="1" i="0" u="none" strike="noStrike" cap="none">
              <a:solidFill>
                <a:srgbClr val="323F4F"/>
              </a:solidFill>
              <a:latin typeface="Verdana"/>
              <a:ea typeface="Verdana"/>
              <a:cs typeface="Verdana"/>
              <a:sym typeface="Verdana"/>
            </a:endParaRPr>
          </a:p>
        </p:txBody>
      </p:sp>
      <p:sp>
        <p:nvSpPr>
          <p:cNvPr id="166" name="Google Shape;166;p1"/>
          <p:cNvSpPr txBox="1"/>
          <p:nvPr/>
        </p:nvSpPr>
        <p:spPr>
          <a:xfrm>
            <a:off x="790469" y="334088"/>
            <a:ext cx="10700946" cy="10306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GB" sz="2800" b="1" i="0" u="none" strike="noStrike" cap="none">
                <a:solidFill>
                  <a:schemeClr val="dk1"/>
                </a:solidFill>
                <a:latin typeface="Verdana"/>
                <a:ea typeface="Verdana"/>
                <a:cs typeface="Verdana"/>
                <a:sym typeface="Verdana"/>
              </a:rPr>
              <a:t>PIP104 PROFESSIONAL PRACTICE-II</a:t>
            </a:r>
            <a:endParaRPr/>
          </a:p>
          <a:p>
            <a:pPr marL="0" marR="0" lvl="0" indent="0" algn="ctr" rtl="0">
              <a:spcBef>
                <a:spcPts val="560"/>
              </a:spcBef>
              <a:spcAft>
                <a:spcPts val="0"/>
              </a:spcAft>
              <a:buClr>
                <a:schemeClr val="dk1"/>
              </a:buClr>
              <a:buSzPts val="2800"/>
              <a:buFont typeface="Arial"/>
              <a:buNone/>
            </a:pPr>
            <a:r>
              <a:rPr lang="en-GB" sz="2800" b="1" i="0" u="none" strike="noStrike" cap="none">
                <a:solidFill>
                  <a:schemeClr val="dk1"/>
                </a:solidFill>
                <a:latin typeface="Verdana"/>
                <a:ea typeface="Verdana"/>
                <a:cs typeface="Verdana"/>
                <a:sym typeface="Verdana"/>
              </a:rPr>
              <a:t>VIVA-VOCE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2a9144d3fec_0_1279"/>
          <p:cNvSpPr txBox="1">
            <a:spLocks noGrp="1"/>
          </p:cNvSpPr>
          <p:nvPr>
            <p:ph type="title"/>
          </p:nvPr>
        </p:nvSpPr>
        <p:spPr>
          <a:xfrm>
            <a:off x="812800" y="274638"/>
            <a:ext cx="10668000" cy="48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500"/>
              <a:buFont typeface="Arial"/>
              <a:buNone/>
            </a:pPr>
            <a:r>
              <a:rPr lang="en-GB"/>
              <a:t>Literature Review</a:t>
            </a:r>
            <a:endParaRPr/>
          </a:p>
        </p:txBody>
      </p:sp>
      <p:sp>
        <p:nvSpPr>
          <p:cNvPr id="223" name="Google Shape;223;g2a9144d3fec_0_1279"/>
          <p:cNvSpPr txBox="1">
            <a:spLocks noGrp="1"/>
          </p:cNvSpPr>
          <p:nvPr>
            <p:ph type="body" idx="1"/>
          </p:nvPr>
        </p:nvSpPr>
        <p:spPr>
          <a:xfrm>
            <a:off x="812800" y="928806"/>
            <a:ext cx="10668000" cy="5166694"/>
          </a:xfrm>
          <a:prstGeom prst="rect">
            <a:avLst/>
          </a:prstGeom>
        </p:spPr>
        <p:txBody>
          <a:bodyPr spcFirstLastPara="1" wrap="square" lIns="91425" tIns="45700" rIns="91425" bIns="45700" anchor="t" anchorCtr="0">
            <a:normAutofit fontScale="92500" lnSpcReduction="20000"/>
          </a:bodyPr>
          <a:lstStyle/>
          <a:p>
            <a:pPr marL="0" lvl="0" indent="0" algn="just" rtl="0">
              <a:spcBef>
                <a:spcPts val="1600"/>
              </a:spcBef>
              <a:spcAft>
                <a:spcPts val="0"/>
              </a:spcAft>
              <a:buNone/>
            </a:pPr>
            <a:r>
              <a:rPr lang="en-GB" sz="1900" b="1" dirty="0">
                <a:latin typeface="Times New Roman"/>
                <a:ea typeface="Times New Roman"/>
                <a:cs typeface="Times New Roman"/>
                <a:sym typeface="Times New Roman"/>
              </a:rPr>
              <a:t>7) </a:t>
            </a:r>
            <a:r>
              <a:rPr lang="en-GB" sz="1900" b="1" u="sng" dirty="0">
                <a:latin typeface="Times New Roman"/>
                <a:ea typeface="Times New Roman"/>
                <a:cs typeface="Times New Roman"/>
                <a:sym typeface="Times New Roman"/>
              </a:rPr>
              <a:t>SAHYOG: BOT FOR LOANS"</a:t>
            </a:r>
            <a:r>
              <a:rPr lang="en-GB" sz="1900" b="1" dirty="0">
                <a:latin typeface="Times New Roman"/>
                <a:ea typeface="Times New Roman"/>
                <a:cs typeface="Times New Roman"/>
                <a:sym typeface="Times New Roman"/>
              </a:rPr>
              <a:t> written by Md. </a:t>
            </a:r>
            <a:r>
              <a:rPr lang="en-GB" sz="1900" b="1" dirty="0" err="1">
                <a:latin typeface="Times New Roman"/>
                <a:ea typeface="Times New Roman"/>
                <a:cs typeface="Times New Roman"/>
                <a:sym typeface="Times New Roman"/>
              </a:rPr>
              <a:t>Shamsun</a:t>
            </a:r>
            <a:r>
              <a:rPr lang="en-GB" sz="1900" b="1" dirty="0">
                <a:latin typeface="Times New Roman"/>
                <a:ea typeface="Times New Roman"/>
                <a:cs typeface="Times New Roman"/>
                <a:sym typeface="Times New Roman"/>
              </a:rPr>
              <a:t> Nahar published in the International Journal of Advanced and Applied Sciences in 2023.</a:t>
            </a:r>
            <a:endParaRPr sz="1900" b="1" dirty="0">
              <a:latin typeface="Times New Roman"/>
              <a:ea typeface="Times New Roman"/>
              <a:cs typeface="Times New Roman"/>
              <a:sym typeface="Times New Roman"/>
            </a:endParaRPr>
          </a:p>
          <a:p>
            <a:pPr marL="0" lvl="0" indent="0" algn="just" rtl="0">
              <a:spcBef>
                <a:spcPts val="1600"/>
              </a:spcBef>
              <a:spcAft>
                <a:spcPts val="0"/>
              </a:spcAft>
              <a:buNone/>
            </a:pPr>
            <a:r>
              <a:rPr lang="en-GB" sz="2116" b="1" dirty="0">
                <a:latin typeface="Times New Roman"/>
                <a:ea typeface="Times New Roman"/>
                <a:cs typeface="Times New Roman"/>
                <a:sym typeface="Times New Roman"/>
              </a:rPr>
              <a:t>      </a:t>
            </a:r>
            <a:r>
              <a:rPr lang="en-GB" sz="1700" b="1" dirty="0">
                <a:latin typeface="Times New Roman"/>
                <a:ea typeface="Times New Roman"/>
                <a:cs typeface="Times New Roman"/>
                <a:sym typeface="Times New Roman"/>
              </a:rPr>
              <a:t>Pros: </a:t>
            </a:r>
            <a:endParaRPr sz="1700" dirty="0">
              <a:latin typeface="Times New Roman"/>
              <a:ea typeface="Times New Roman"/>
              <a:cs typeface="Times New Roman"/>
              <a:sym typeface="Times New Roman"/>
            </a:endParaRPr>
          </a:p>
          <a:p>
            <a:pPr marL="1219200" lvl="1" indent="-404653" algn="just" rtl="0">
              <a:spcBef>
                <a:spcPts val="1600"/>
              </a:spcBef>
              <a:spcAft>
                <a:spcPts val="0"/>
              </a:spcAft>
              <a:buSzPct val="100000"/>
              <a:buFont typeface="Times New Roman"/>
              <a:buAutoNum type="alphaLcPeriod"/>
            </a:pPr>
            <a:r>
              <a:rPr lang="en-GB" sz="1700" dirty="0">
                <a:latin typeface="Times New Roman"/>
                <a:ea typeface="Times New Roman"/>
                <a:cs typeface="Times New Roman"/>
                <a:sym typeface="Times New Roman"/>
              </a:rPr>
              <a:t>Improved accessibility: The chatbot can provide better medical accessibility, personalization, and efficiency, making it easier for users to access healthcare services. </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Emotional wellness screening: By integrating emotional wellness screening instruments, the chatbot can provide users with intuitive and easier-to understand insights into their mental health. </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 User-friendly interaction: Research has shown that users find chatbots "safe" and easy to converse with, creating a comfortable and non-judgmental environment for seeking support.</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 Wide range of applications: The chatbot can be used in various healthcare applications, including diagnosis, psychiatric treatment, and self-diagnosis, providing effective support and guidance. </a:t>
            </a:r>
            <a:endParaRPr sz="1700" dirty="0">
              <a:latin typeface="Times New Roman"/>
              <a:ea typeface="Times New Roman"/>
              <a:cs typeface="Times New Roman"/>
              <a:sym typeface="Times New Roman"/>
            </a:endParaRPr>
          </a:p>
          <a:p>
            <a:pPr marL="0" lvl="0" indent="0" algn="just" rtl="0">
              <a:spcBef>
                <a:spcPts val="1600"/>
              </a:spcBef>
              <a:spcAft>
                <a:spcPts val="0"/>
              </a:spcAft>
              <a:buNone/>
            </a:pPr>
            <a:r>
              <a:rPr lang="en-GB" sz="1700" dirty="0">
                <a:latin typeface="Times New Roman"/>
                <a:ea typeface="Times New Roman"/>
                <a:cs typeface="Times New Roman"/>
                <a:sym typeface="Times New Roman"/>
              </a:rPr>
              <a:t>       </a:t>
            </a:r>
            <a:r>
              <a:rPr lang="en-GB" sz="1700" b="1" dirty="0">
                <a:latin typeface="Times New Roman"/>
                <a:ea typeface="Times New Roman"/>
                <a:cs typeface="Times New Roman"/>
                <a:sym typeface="Times New Roman"/>
              </a:rPr>
              <a:t>Cons</a:t>
            </a:r>
            <a:r>
              <a:rPr lang="en-GB" sz="1700" dirty="0">
                <a:latin typeface="Times New Roman"/>
                <a:ea typeface="Times New Roman"/>
                <a:cs typeface="Times New Roman"/>
                <a:sym typeface="Times New Roman"/>
              </a:rPr>
              <a:t>:</a:t>
            </a:r>
            <a:endParaRPr sz="1700" dirty="0">
              <a:latin typeface="Times New Roman"/>
              <a:ea typeface="Times New Roman"/>
              <a:cs typeface="Times New Roman"/>
              <a:sym typeface="Times New Roman"/>
            </a:endParaRPr>
          </a:p>
          <a:p>
            <a:pPr marL="1219200" lvl="1" indent="-404653" algn="just" rtl="0">
              <a:spcBef>
                <a:spcPts val="1600"/>
              </a:spcBef>
              <a:spcAft>
                <a:spcPts val="0"/>
              </a:spcAft>
              <a:buSzPct val="100000"/>
              <a:buFont typeface="Times New Roman"/>
              <a:buAutoNum type="alphaLcPeriod"/>
            </a:pPr>
            <a:r>
              <a:rPr lang="en-GB" sz="1700" dirty="0">
                <a:latin typeface="Times New Roman"/>
                <a:ea typeface="Times New Roman"/>
                <a:cs typeface="Times New Roman"/>
                <a:sym typeface="Times New Roman"/>
              </a:rPr>
              <a:t>Ethical considerations: While chatbots can be beneficial, there are ethical aspects to consider, especially in the field of mental health. Ensuring the chatbot adheres to ethical guidelines and provides accurate information is crucial.</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Limitations in complex cases: Chatbots may have limitations in handling complex mental health cases that require in-depth analysis and personalized treatment. They should not replace professional human intervention when necessary.</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Representativeness of user population: The survey responses used in the research were mainly drawn from students and internet users, which may not be representative of the entire population. </a:t>
            </a:r>
            <a:endParaRPr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a9144d3fec_0_1445"/>
          <p:cNvSpPr txBox="1">
            <a:spLocks noGrp="1"/>
          </p:cNvSpPr>
          <p:nvPr>
            <p:ph type="title"/>
          </p:nvPr>
        </p:nvSpPr>
        <p:spPr>
          <a:xfrm>
            <a:off x="812800" y="274638"/>
            <a:ext cx="10668000" cy="48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500"/>
              <a:buFont typeface="Arial"/>
              <a:buNone/>
            </a:pPr>
            <a:r>
              <a:rPr lang="en-GB"/>
              <a:t>Literature Review</a:t>
            </a:r>
            <a:endParaRPr/>
          </a:p>
        </p:txBody>
      </p:sp>
      <p:sp>
        <p:nvSpPr>
          <p:cNvPr id="229" name="Google Shape;229;g2a9144d3fec_0_1445"/>
          <p:cNvSpPr txBox="1">
            <a:spLocks noGrp="1"/>
          </p:cNvSpPr>
          <p:nvPr>
            <p:ph type="body" idx="1"/>
          </p:nvPr>
        </p:nvSpPr>
        <p:spPr>
          <a:xfrm>
            <a:off x="812800" y="1033600"/>
            <a:ext cx="10668000" cy="5062200"/>
          </a:xfrm>
          <a:prstGeom prst="rect">
            <a:avLst/>
          </a:prstGeom>
        </p:spPr>
        <p:txBody>
          <a:bodyPr spcFirstLastPara="1" wrap="square" lIns="91425" tIns="45700" rIns="91425" bIns="45700" anchor="t" anchorCtr="0">
            <a:normAutofit lnSpcReduction="10000"/>
          </a:bodyPr>
          <a:lstStyle/>
          <a:p>
            <a:pPr marL="0" lvl="0" indent="0" algn="just" rtl="0">
              <a:spcBef>
                <a:spcPts val="1600"/>
              </a:spcBef>
              <a:spcAft>
                <a:spcPts val="0"/>
              </a:spcAft>
              <a:buClr>
                <a:schemeClr val="dk1"/>
              </a:buClr>
              <a:buSzPts val="1500"/>
              <a:buFont typeface="Arial"/>
              <a:buNone/>
            </a:pPr>
            <a:r>
              <a:rPr lang="en-GB" sz="1800">
                <a:latin typeface="Arial"/>
                <a:ea typeface="Arial"/>
                <a:cs typeface="Arial"/>
                <a:sym typeface="Arial"/>
              </a:rPr>
              <a:t>8</a:t>
            </a:r>
            <a:r>
              <a:rPr lang="en-GB" sz="1800" b="1">
                <a:latin typeface="Arial"/>
                <a:ea typeface="Arial"/>
                <a:cs typeface="Arial"/>
                <a:sym typeface="Arial"/>
              </a:rPr>
              <a:t>) </a:t>
            </a:r>
            <a:r>
              <a:rPr lang="en-GB" sz="1800" b="1" u="sng">
                <a:latin typeface="Arial"/>
                <a:ea typeface="Arial"/>
                <a:cs typeface="Arial"/>
                <a:sym typeface="Arial"/>
              </a:rPr>
              <a:t>International Research Journal of Modernization in Engineering Technology and Science March-2023 SAHYOG: BOT FOR LOANS</a:t>
            </a:r>
            <a:endParaRPr sz="1800" b="1" u="sng">
              <a:latin typeface="Arial"/>
              <a:ea typeface="Arial"/>
              <a:cs typeface="Arial"/>
              <a:sym typeface="Arial"/>
            </a:endParaRPr>
          </a:p>
          <a:p>
            <a:pPr marL="0" lvl="0" indent="0" algn="just" rtl="0">
              <a:spcBef>
                <a:spcPts val="1600"/>
              </a:spcBef>
              <a:spcAft>
                <a:spcPts val="0"/>
              </a:spcAft>
              <a:buClr>
                <a:schemeClr val="dk1"/>
              </a:buClr>
              <a:buSzPts val="1500"/>
              <a:buFont typeface="Arial"/>
              <a:buNone/>
            </a:pPr>
            <a:r>
              <a:rPr lang="en-GB" sz="1500" b="1">
                <a:latin typeface="Arial"/>
                <a:ea typeface="Arial"/>
                <a:cs typeface="Arial"/>
                <a:sym typeface="Arial"/>
              </a:rPr>
              <a:t>     PROS</a:t>
            </a:r>
            <a:r>
              <a:rPr lang="en-GB" sz="1500">
                <a:latin typeface="Arial"/>
                <a:ea typeface="Arial"/>
                <a:cs typeface="Arial"/>
                <a:sym typeface="Arial"/>
              </a:rPr>
              <a:t>:</a:t>
            </a:r>
            <a:endParaRPr sz="1500">
              <a:latin typeface="Arial"/>
              <a:ea typeface="Arial"/>
              <a:cs typeface="Arial"/>
              <a:sym typeface="Arial"/>
            </a:endParaRPr>
          </a:p>
          <a:p>
            <a:pPr marL="1219200" lvl="0" indent="-400050" algn="just" rtl="0">
              <a:spcBef>
                <a:spcPts val="1600"/>
              </a:spcBef>
              <a:spcAft>
                <a:spcPts val="0"/>
              </a:spcAft>
              <a:buSzPts val="1500"/>
              <a:buAutoNum type="arabicPeriod"/>
            </a:pPr>
            <a:r>
              <a:rPr lang="en-GB" sz="1500">
                <a:latin typeface="Arial"/>
                <a:ea typeface="Arial"/>
                <a:cs typeface="Arial"/>
                <a:sym typeface="Arial"/>
              </a:rPr>
              <a:t> The chatbot will be accessible via various platforms, such as web and mobile applications, and will provide step-by-step guidance and assistance to users throughout the loan process </a:t>
            </a:r>
            <a:endParaRPr sz="1500">
              <a:latin typeface="Arial"/>
              <a:ea typeface="Arial"/>
              <a:cs typeface="Arial"/>
              <a:sym typeface="Arial"/>
            </a:endParaRPr>
          </a:p>
          <a:p>
            <a:pPr marL="1219200" lvl="0" indent="-400050" algn="just" rtl="0">
              <a:spcBef>
                <a:spcPts val="0"/>
              </a:spcBef>
              <a:spcAft>
                <a:spcPts val="0"/>
              </a:spcAft>
              <a:buSzPts val="1500"/>
              <a:buAutoNum type="arabicPeriod"/>
            </a:pPr>
            <a:r>
              <a:rPr lang="en-GB" sz="1500">
                <a:latin typeface="Arial"/>
                <a:ea typeface="Arial"/>
                <a:cs typeface="Arial"/>
                <a:sym typeface="Arial"/>
              </a:rPr>
              <a:t>Requirement Analysis: The first step will be to conduct a thorough requirement analysis to identify the user requirements and the features needed in the chatbot.</a:t>
            </a:r>
            <a:endParaRPr sz="1500">
              <a:latin typeface="Arial"/>
              <a:ea typeface="Arial"/>
              <a:cs typeface="Arial"/>
              <a:sym typeface="Arial"/>
            </a:endParaRPr>
          </a:p>
          <a:p>
            <a:pPr marL="1219200" lvl="0" indent="-400050" algn="just" rtl="0">
              <a:spcBef>
                <a:spcPts val="0"/>
              </a:spcBef>
              <a:spcAft>
                <a:spcPts val="0"/>
              </a:spcAft>
              <a:buSzPts val="1500"/>
              <a:buAutoNum type="arabicPeriod"/>
            </a:pPr>
            <a:r>
              <a:rPr lang="en-GB" sz="1500">
                <a:latin typeface="Arial"/>
                <a:ea typeface="Arial"/>
                <a:cs typeface="Arial"/>
                <a:sym typeface="Arial"/>
              </a:rPr>
              <a:t>Integration with loan providers: The chatbot will need to be integrated with loan providers' systems to enable users to apply for loans directly through the chatbot. This will involve establishing partnerships with loan providers and integrating their APIs with the chatbot </a:t>
            </a:r>
            <a:endParaRPr sz="1500">
              <a:latin typeface="Arial"/>
              <a:ea typeface="Arial"/>
              <a:cs typeface="Arial"/>
              <a:sym typeface="Arial"/>
            </a:endParaRPr>
          </a:p>
          <a:p>
            <a:pPr marL="0" lvl="0" indent="0" algn="just" rtl="0">
              <a:spcBef>
                <a:spcPts val="1600"/>
              </a:spcBef>
              <a:spcAft>
                <a:spcPts val="0"/>
              </a:spcAft>
              <a:buClr>
                <a:schemeClr val="dk1"/>
              </a:buClr>
              <a:buSzPts val="1500"/>
              <a:buFont typeface="Arial"/>
              <a:buNone/>
            </a:pPr>
            <a:r>
              <a:rPr lang="en-GB" sz="1500" b="1">
                <a:latin typeface="Arial"/>
                <a:ea typeface="Arial"/>
                <a:cs typeface="Arial"/>
                <a:sym typeface="Arial"/>
              </a:rPr>
              <a:t>     CONS</a:t>
            </a:r>
            <a:r>
              <a:rPr lang="en-GB" sz="1500">
                <a:latin typeface="Arial"/>
                <a:ea typeface="Arial"/>
                <a:cs typeface="Arial"/>
                <a:sym typeface="Arial"/>
              </a:rPr>
              <a:t>:</a:t>
            </a:r>
            <a:endParaRPr sz="1500">
              <a:latin typeface="Arial"/>
              <a:ea typeface="Arial"/>
              <a:cs typeface="Arial"/>
              <a:sym typeface="Arial"/>
            </a:endParaRPr>
          </a:p>
          <a:p>
            <a:pPr marL="1219200" lvl="0" indent="-400050" algn="just" rtl="0">
              <a:spcBef>
                <a:spcPts val="1600"/>
              </a:spcBef>
              <a:spcAft>
                <a:spcPts val="0"/>
              </a:spcAft>
              <a:buSzPts val="1500"/>
              <a:buAutoNum type="arabicPeriod"/>
            </a:pPr>
            <a:r>
              <a:rPr lang="en-GB" sz="1500">
                <a:latin typeface="Arial"/>
                <a:ea typeface="Arial"/>
                <a:cs typeface="Arial"/>
                <a:sym typeface="Arial"/>
              </a:rPr>
              <a:t>Maintenance and Updates: The chatbot will need to be regularly maintained and updated to ensure its functionality and accuracy. This will involve monitoring user feedback and making improvements to the chatbot algorithms and user interface based on user feedback</a:t>
            </a:r>
            <a:endParaRPr sz="1500">
              <a:latin typeface="Arial"/>
              <a:ea typeface="Arial"/>
              <a:cs typeface="Arial"/>
              <a:sym typeface="Arial"/>
            </a:endParaRPr>
          </a:p>
          <a:p>
            <a:pPr marL="1219200" lvl="0" indent="-400050" algn="just" rtl="0">
              <a:spcBef>
                <a:spcPts val="0"/>
              </a:spcBef>
              <a:spcAft>
                <a:spcPts val="0"/>
              </a:spcAft>
              <a:buSzPts val="1500"/>
              <a:buAutoNum type="arabicPeriod"/>
            </a:pPr>
            <a:r>
              <a:rPr lang="en-GB" sz="1500">
                <a:latin typeface="Arial"/>
                <a:ea typeface="Arial"/>
                <a:cs typeface="Arial"/>
                <a:sym typeface="Arial"/>
              </a:rPr>
              <a:t>Testing: The chatbot will be tested extensively to ensure its functionality and accuracy because making mistakes cannot be an option here as money is involved and it may cause confusion among the people. </a:t>
            </a:r>
            <a:endParaRPr sz="1500">
              <a:latin typeface="Arial"/>
              <a:ea typeface="Arial"/>
              <a:cs typeface="Arial"/>
              <a:sym typeface="Arial"/>
            </a:endParaRPr>
          </a:p>
          <a:p>
            <a:pPr marL="1219200" lvl="0" indent="-400050" algn="just" rtl="0">
              <a:spcBef>
                <a:spcPts val="0"/>
              </a:spcBef>
              <a:spcAft>
                <a:spcPts val="0"/>
              </a:spcAft>
              <a:buSzPts val="1500"/>
              <a:buAutoNum type="arabicPeriod"/>
            </a:pPr>
            <a:r>
              <a:rPr lang="en-GB" sz="1500">
                <a:latin typeface="Arial"/>
                <a:ea typeface="Arial"/>
                <a:cs typeface="Arial"/>
                <a:sym typeface="Arial"/>
              </a:rPr>
              <a:t>Regular check-ins with the development team to ensure that the project is progressing as planned.</a:t>
            </a:r>
            <a:endParaRPr sz="1500">
              <a:latin typeface="Arial"/>
              <a:ea typeface="Arial"/>
              <a:cs typeface="Arial"/>
              <a:sym typeface="Arial"/>
            </a:endParaRPr>
          </a:p>
          <a:p>
            <a:pPr marL="0" lvl="0" indent="0" algn="l" rtl="0">
              <a:spcBef>
                <a:spcPts val="1600"/>
              </a:spcBef>
              <a:spcAft>
                <a:spcPts val="0"/>
              </a:spcAft>
              <a:buNone/>
            </a:pP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a9144d3fec_0_1694"/>
          <p:cNvSpPr txBox="1">
            <a:spLocks noGrp="1"/>
          </p:cNvSpPr>
          <p:nvPr>
            <p:ph type="title"/>
          </p:nvPr>
        </p:nvSpPr>
        <p:spPr>
          <a:xfrm>
            <a:off x="812800" y="274638"/>
            <a:ext cx="10668000" cy="48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Literature Review</a:t>
            </a:r>
            <a:endParaRPr/>
          </a:p>
        </p:txBody>
      </p:sp>
      <p:sp>
        <p:nvSpPr>
          <p:cNvPr id="235" name="Google Shape;235;g2a9144d3fec_0_1694"/>
          <p:cNvSpPr txBox="1">
            <a:spLocks noGrp="1"/>
          </p:cNvSpPr>
          <p:nvPr>
            <p:ph type="body" idx="1"/>
          </p:nvPr>
        </p:nvSpPr>
        <p:spPr>
          <a:xfrm>
            <a:off x="812800" y="1054801"/>
            <a:ext cx="10668000" cy="4952700"/>
          </a:xfrm>
          <a:prstGeom prst="rect">
            <a:avLst/>
          </a:prstGeom>
        </p:spPr>
        <p:txBody>
          <a:bodyPr spcFirstLastPara="1" wrap="square" lIns="91425" tIns="45700" rIns="91425" bIns="45700" anchor="t" anchorCtr="0">
            <a:noAutofit/>
          </a:bodyPr>
          <a:lstStyle/>
          <a:p>
            <a:pPr marL="0" lvl="0" indent="0" algn="l" rtl="0">
              <a:lnSpc>
                <a:spcPct val="90000"/>
              </a:lnSpc>
              <a:spcBef>
                <a:spcPts val="500"/>
              </a:spcBef>
              <a:spcAft>
                <a:spcPts val="0"/>
              </a:spcAft>
              <a:buSzPts val="605"/>
              <a:buNone/>
            </a:pPr>
            <a:r>
              <a:rPr lang="en-GB" sz="1800" dirty="0">
                <a:latin typeface="Arial"/>
                <a:ea typeface="Arial"/>
                <a:cs typeface="Arial"/>
                <a:sym typeface="Arial"/>
              </a:rPr>
              <a:t>9)</a:t>
            </a:r>
            <a:r>
              <a:rPr lang="en-GB" sz="1800" b="1" dirty="0">
                <a:latin typeface="Arial"/>
                <a:ea typeface="Arial"/>
                <a:cs typeface="Arial"/>
                <a:sym typeface="Arial"/>
              </a:rPr>
              <a:t> </a:t>
            </a:r>
            <a:r>
              <a:rPr lang="en-GB" sz="1800" b="1" u="sng" dirty="0">
                <a:latin typeface="Arial"/>
                <a:ea typeface="Arial"/>
                <a:cs typeface="Arial"/>
                <a:sym typeface="Arial"/>
              </a:rPr>
              <a:t> Identifying facts for chatbots question answering via sequence labelling using recurrent neural networks Conference Paper </a:t>
            </a:r>
            <a:endParaRPr sz="1800" b="1" u="sng" dirty="0">
              <a:latin typeface="Arial"/>
              <a:ea typeface="Arial"/>
              <a:cs typeface="Arial"/>
              <a:sym typeface="Arial"/>
            </a:endParaRPr>
          </a:p>
          <a:p>
            <a:pPr marL="0" lvl="0" indent="0" algn="l" rtl="0">
              <a:lnSpc>
                <a:spcPct val="90000"/>
              </a:lnSpc>
              <a:spcBef>
                <a:spcPts val="500"/>
              </a:spcBef>
              <a:spcAft>
                <a:spcPts val="0"/>
              </a:spcAft>
              <a:buClr>
                <a:schemeClr val="dk1"/>
              </a:buClr>
              <a:buSzPts val="825"/>
              <a:buFont typeface="Arial"/>
              <a:buNone/>
            </a:pPr>
            <a:r>
              <a:rPr lang="en-GB" sz="1300" b="1" dirty="0">
                <a:latin typeface="Arial"/>
                <a:ea typeface="Arial"/>
                <a:cs typeface="Arial"/>
                <a:sym typeface="Arial"/>
              </a:rPr>
              <a:t>    </a:t>
            </a:r>
            <a:endParaRPr sz="1300" b="1" dirty="0">
              <a:latin typeface="Arial"/>
              <a:ea typeface="Arial"/>
              <a:cs typeface="Arial"/>
              <a:sym typeface="Arial"/>
            </a:endParaRPr>
          </a:p>
          <a:p>
            <a:pPr marL="0" lvl="0" indent="457200" algn="l" rtl="0">
              <a:lnSpc>
                <a:spcPct val="90000"/>
              </a:lnSpc>
              <a:spcBef>
                <a:spcPts val="500"/>
              </a:spcBef>
              <a:spcAft>
                <a:spcPts val="0"/>
              </a:spcAft>
              <a:buClr>
                <a:schemeClr val="dk1"/>
              </a:buClr>
              <a:buSzPts val="825"/>
              <a:buFont typeface="Arial"/>
              <a:buNone/>
            </a:pPr>
            <a:r>
              <a:rPr lang="en-GB" sz="1300" b="1" dirty="0">
                <a:latin typeface="Arial"/>
                <a:ea typeface="Arial"/>
                <a:cs typeface="Arial"/>
                <a:sym typeface="Arial"/>
              </a:rPr>
              <a:t>Pros:</a:t>
            </a:r>
            <a:endParaRPr sz="1300" b="1" dirty="0">
              <a:latin typeface="Arial"/>
              <a:ea typeface="Arial"/>
              <a:cs typeface="Arial"/>
              <a:sym typeface="Arial"/>
            </a:endParaRPr>
          </a:p>
          <a:p>
            <a:pPr marL="914400" lvl="0" indent="-311150" algn="l" rtl="0">
              <a:lnSpc>
                <a:spcPct val="90000"/>
              </a:lnSpc>
              <a:spcBef>
                <a:spcPts val="500"/>
              </a:spcBef>
              <a:spcAft>
                <a:spcPts val="0"/>
              </a:spcAft>
              <a:buSzPts val="1300"/>
              <a:buAutoNum type="arabicPeriod"/>
            </a:pPr>
            <a:r>
              <a:rPr lang="en-GB" sz="1300" dirty="0">
                <a:latin typeface="Arial"/>
                <a:ea typeface="Arial"/>
                <a:cs typeface="Arial"/>
                <a:sym typeface="Arial"/>
              </a:rPr>
              <a:t> Sequence Labelling: Sequence labelling is a fundamental task in natural language processing (NLP) and can be applied to various problems such as part-of-speech tagging, named entity recognition, parsing, and text chunking. It allows for assigning categorical labels to each element of a sequence, providing valuable information for understanding and processing text data.</a:t>
            </a:r>
            <a:endParaRPr sz="1300" dirty="0">
              <a:latin typeface="Arial"/>
              <a:ea typeface="Arial"/>
              <a:cs typeface="Arial"/>
              <a:sym typeface="Arial"/>
            </a:endParaRPr>
          </a:p>
          <a:p>
            <a:pPr marL="914400" lvl="0" indent="-311150" algn="l" rtl="0">
              <a:lnSpc>
                <a:spcPct val="90000"/>
              </a:lnSpc>
              <a:spcBef>
                <a:spcPts val="0"/>
              </a:spcBef>
              <a:spcAft>
                <a:spcPts val="0"/>
              </a:spcAft>
              <a:buSzPts val="1300"/>
              <a:buAutoNum type="arabicPeriod"/>
            </a:pPr>
            <a:r>
              <a:rPr lang="en-GB" sz="1300" dirty="0">
                <a:latin typeface="Arial"/>
                <a:ea typeface="Arial"/>
                <a:cs typeface="Arial"/>
                <a:sym typeface="Arial"/>
              </a:rPr>
              <a:t> Recurrent Neural Networks (RNNs): RNNs, specifically LSTM cells, are used in the proposed model to read input sentences and create a representation vector. RNNs are well-suited for sequence processing tasks as they can capture dependencies and context information from previous elements in the sequence. This allows for better understanding and generation of output sequences.</a:t>
            </a:r>
            <a:endParaRPr sz="1300" dirty="0">
              <a:latin typeface="Arial"/>
              <a:ea typeface="Arial"/>
              <a:cs typeface="Arial"/>
              <a:sym typeface="Arial"/>
            </a:endParaRPr>
          </a:p>
          <a:p>
            <a:pPr marL="914400" lvl="0" indent="-311150" algn="l" rtl="0">
              <a:lnSpc>
                <a:spcPct val="90000"/>
              </a:lnSpc>
              <a:spcBef>
                <a:spcPts val="0"/>
              </a:spcBef>
              <a:spcAft>
                <a:spcPts val="0"/>
              </a:spcAft>
              <a:buSzPts val="1300"/>
              <a:buAutoNum type="arabicPeriod"/>
            </a:pPr>
            <a:r>
              <a:rPr lang="en-GB" sz="1300" dirty="0">
                <a:latin typeface="Arial"/>
                <a:ea typeface="Arial"/>
                <a:cs typeface="Arial"/>
                <a:sym typeface="Arial"/>
              </a:rPr>
              <a:t> Attention-based Architecture: The proposed model utilizes an attention-based architecture, which allows the decoder to focus on relevant parts of the input sequence when generating the output sequence. This improves the accuracy and relevance of the generated responses in the chatbot system.</a:t>
            </a:r>
            <a:endParaRPr sz="1300" dirty="0">
              <a:latin typeface="Arial"/>
              <a:ea typeface="Arial"/>
              <a:cs typeface="Arial"/>
              <a:sym typeface="Arial"/>
            </a:endParaRPr>
          </a:p>
          <a:p>
            <a:pPr marL="457200" lvl="0" indent="0" algn="l" rtl="0">
              <a:lnSpc>
                <a:spcPct val="90000"/>
              </a:lnSpc>
              <a:spcBef>
                <a:spcPts val="500"/>
              </a:spcBef>
              <a:spcAft>
                <a:spcPts val="0"/>
              </a:spcAft>
              <a:buSzPts val="605"/>
              <a:buNone/>
            </a:pPr>
            <a:endParaRPr sz="1300" dirty="0">
              <a:latin typeface="Arial"/>
              <a:ea typeface="Arial"/>
              <a:cs typeface="Arial"/>
              <a:sym typeface="Arial"/>
            </a:endParaRPr>
          </a:p>
          <a:p>
            <a:pPr marL="0" lvl="0" indent="0" algn="l" rtl="0">
              <a:lnSpc>
                <a:spcPct val="90000"/>
              </a:lnSpc>
              <a:spcBef>
                <a:spcPts val="500"/>
              </a:spcBef>
              <a:spcAft>
                <a:spcPts val="0"/>
              </a:spcAft>
              <a:buClr>
                <a:schemeClr val="dk1"/>
              </a:buClr>
              <a:buSzPts val="825"/>
              <a:buFont typeface="Arial"/>
              <a:buNone/>
            </a:pPr>
            <a:r>
              <a:rPr lang="en-GB" sz="1300" b="1" dirty="0">
                <a:latin typeface="Arial"/>
                <a:ea typeface="Arial"/>
                <a:cs typeface="Arial"/>
                <a:sym typeface="Arial"/>
              </a:rPr>
              <a:t>    </a:t>
            </a:r>
            <a:r>
              <a:rPr lang="en-US" sz="1300" b="1" dirty="0">
                <a:latin typeface="Arial"/>
                <a:ea typeface="Arial"/>
                <a:cs typeface="Arial"/>
                <a:sym typeface="Arial"/>
              </a:rPr>
              <a:t>     </a:t>
            </a:r>
            <a:r>
              <a:rPr lang="en-GB" sz="1300" b="1" dirty="0">
                <a:latin typeface="Arial"/>
                <a:ea typeface="Arial"/>
                <a:cs typeface="Arial"/>
                <a:sym typeface="Arial"/>
              </a:rPr>
              <a:t>Cons:</a:t>
            </a:r>
            <a:endParaRPr sz="1300" b="1" dirty="0">
              <a:latin typeface="Arial"/>
              <a:ea typeface="Arial"/>
              <a:cs typeface="Arial"/>
              <a:sym typeface="Arial"/>
            </a:endParaRPr>
          </a:p>
          <a:p>
            <a:pPr marL="914400" lvl="0" indent="-311150" algn="l" rtl="0">
              <a:lnSpc>
                <a:spcPct val="90000"/>
              </a:lnSpc>
              <a:spcBef>
                <a:spcPts val="500"/>
              </a:spcBef>
              <a:spcAft>
                <a:spcPts val="0"/>
              </a:spcAft>
              <a:buSzPts val="1300"/>
              <a:buAutoNum type="arabicPeriod"/>
            </a:pPr>
            <a:r>
              <a:rPr lang="en-GB" sz="1300" dirty="0">
                <a:latin typeface="Arial"/>
                <a:ea typeface="Arial"/>
                <a:cs typeface="Arial"/>
                <a:sym typeface="Arial"/>
              </a:rPr>
              <a:t>Label Bias Problem: The Maximum Entropy Markov Model (MEMM) used in the study suffers from the label bias problem. This means that the model tends to </a:t>
            </a:r>
            <a:r>
              <a:rPr lang="en-GB" sz="1300" dirty="0" err="1">
                <a:latin typeface="Arial"/>
                <a:ea typeface="Arial"/>
                <a:cs typeface="Arial"/>
                <a:sym typeface="Arial"/>
              </a:rPr>
              <a:t>favor</a:t>
            </a:r>
            <a:r>
              <a:rPr lang="en-GB" sz="1300" dirty="0">
                <a:latin typeface="Arial"/>
                <a:ea typeface="Arial"/>
                <a:cs typeface="Arial"/>
                <a:sym typeface="Arial"/>
              </a:rPr>
              <a:t> certain labels over others, leading to biased predictions. However, this weakness can be overcome by using Conditional Random Fields (CRF) instead of MEMM.</a:t>
            </a:r>
            <a:endParaRPr sz="1300" dirty="0">
              <a:latin typeface="Arial"/>
              <a:ea typeface="Arial"/>
              <a:cs typeface="Arial"/>
              <a:sym typeface="Arial"/>
            </a:endParaRPr>
          </a:p>
          <a:p>
            <a:pPr marL="914400" lvl="0" indent="-311150" algn="l" rtl="0">
              <a:lnSpc>
                <a:spcPct val="90000"/>
              </a:lnSpc>
              <a:spcBef>
                <a:spcPts val="0"/>
              </a:spcBef>
              <a:spcAft>
                <a:spcPts val="0"/>
              </a:spcAft>
              <a:buSzPts val="1300"/>
              <a:buAutoNum type="arabicPeriod"/>
            </a:pPr>
            <a:r>
              <a:rPr lang="en-GB" sz="1300" dirty="0">
                <a:latin typeface="Arial"/>
                <a:ea typeface="Arial"/>
                <a:cs typeface="Arial"/>
                <a:sym typeface="Arial"/>
              </a:rPr>
              <a:t> Overfitting and Computation Cost: The average perceptron algorithm, although used in the study, suffers from overfitting problems and does not provide regularization except for averaging. Additionally, adding additional features to the average perceptron can drastically increase computation cost.</a:t>
            </a:r>
            <a:endParaRPr sz="1300" dirty="0">
              <a:latin typeface="Arial"/>
              <a:ea typeface="Arial"/>
              <a:cs typeface="Arial"/>
              <a:sym typeface="Arial"/>
            </a:endParaRPr>
          </a:p>
          <a:p>
            <a:pPr marL="914400" lvl="0" indent="-311150" algn="l" rtl="0">
              <a:lnSpc>
                <a:spcPct val="90000"/>
              </a:lnSpc>
              <a:spcBef>
                <a:spcPts val="0"/>
              </a:spcBef>
              <a:spcAft>
                <a:spcPts val="0"/>
              </a:spcAft>
              <a:buSzPts val="1300"/>
              <a:buAutoNum type="arabicPeriod"/>
            </a:pPr>
            <a:r>
              <a:rPr lang="en-GB" sz="1300" dirty="0">
                <a:latin typeface="Arial"/>
                <a:ea typeface="Arial"/>
                <a:cs typeface="Arial"/>
                <a:sym typeface="Arial"/>
              </a:rPr>
              <a:t> Lack of Reasoning and Inference Abilities: While neural networks, including the proposed model, have shown promising results in sequence labelling tasks, their capability for reasoning and inference is still questionable. These tasks require more than simple NLP techniques and may require additional knowledge and capabilities beyond what the neural networks can provide.</a:t>
            </a:r>
            <a:endParaRPr sz="1300" dirty="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a9144d3fec_0_1860"/>
          <p:cNvSpPr txBox="1">
            <a:spLocks noGrp="1"/>
          </p:cNvSpPr>
          <p:nvPr>
            <p:ph type="title"/>
          </p:nvPr>
        </p:nvSpPr>
        <p:spPr>
          <a:xfrm>
            <a:off x="812800" y="350849"/>
            <a:ext cx="10668000" cy="433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Literature Review </a:t>
            </a:r>
            <a:endParaRPr/>
          </a:p>
        </p:txBody>
      </p:sp>
      <p:sp>
        <p:nvSpPr>
          <p:cNvPr id="241" name="Google Shape;241;g2a9144d3fec_0_1860"/>
          <p:cNvSpPr txBox="1">
            <a:spLocks noGrp="1"/>
          </p:cNvSpPr>
          <p:nvPr>
            <p:ph type="body" idx="1"/>
          </p:nvPr>
        </p:nvSpPr>
        <p:spPr>
          <a:xfrm>
            <a:off x="812800" y="1078875"/>
            <a:ext cx="10668000" cy="5016900"/>
          </a:xfrm>
          <a:prstGeom prst="rect">
            <a:avLst/>
          </a:prstGeom>
        </p:spPr>
        <p:txBody>
          <a:bodyPr spcFirstLastPara="1" wrap="square" lIns="91425" tIns="45700" rIns="91425" bIns="45700" anchor="t" anchorCtr="0">
            <a:normAutofit lnSpcReduction="10000"/>
          </a:bodyPr>
          <a:lstStyle/>
          <a:p>
            <a:pPr marL="0" lvl="0" indent="0" algn="l" rtl="0">
              <a:lnSpc>
                <a:spcPct val="80000"/>
              </a:lnSpc>
              <a:spcBef>
                <a:spcPts val="500"/>
              </a:spcBef>
              <a:spcAft>
                <a:spcPts val="0"/>
              </a:spcAft>
              <a:buNone/>
            </a:pPr>
            <a:r>
              <a:rPr lang="en-GB" sz="1800" dirty="0">
                <a:latin typeface="Arial"/>
                <a:ea typeface="Arial"/>
                <a:cs typeface="Arial"/>
                <a:sym typeface="Arial"/>
              </a:rPr>
              <a:t>10</a:t>
            </a:r>
            <a:r>
              <a:rPr lang="en-GB" sz="1800" b="1" dirty="0">
                <a:latin typeface="Arial"/>
                <a:ea typeface="Arial"/>
                <a:cs typeface="Arial"/>
                <a:sym typeface="Arial"/>
              </a:rPr>
              <a:t>) </a:t>
            </a:r>
            <a:r>
              <a:rPr lang="en-GB" sz="1800" b="1" u="sng" dirty="0">
                <a:latin typeface="Arial"/>
                <a:ea typeface="Arial"/>
                <a:cs typeface="Arial"/>
                <a:sym typeface="Arial"/>
              </a:rPr>
              <a:t>A Survey on Chatbot Implementation in Customer Service Industry through Deep Neural Networks</a:t>
            </a:r>
            <a:endParaRPr sz="1800" b="1" u="sng" dirty="0">
              <a:latin typeface="Arial"/>
              <a:ea typeface="Arial"/>
              <a:cs typeface="Arial"/>
              <a:sym typeface="Arial"/>
            </a:endParaRPr>
          </a:p>
          <a:p>
            <a:pPr marL="0" lvl="0" indent="0" algn="l" rtl="0">
              <a:lnSpc>
                <a:spcPct val="80000"/>
              </a:lnSpc>
              <a:spcBef>
                <a:spcPts val="500"/>
              </a:spcBef>
              <a:spcAft>
                <a:spcPts val="0"/>
              </a:spcAft>
              <a:buNone/>
            </a:pPr>
            <a:endParaRPr sz="1600" u="sng" dirty="0">
              <a:latin typeface="Arial"/>
              <a:ea typeface="Arial"/>
              <a:cs typeface="Arial"/>
              <a:sym typeface="Arial"/>
            </a:endParaRPr>
          </a:p>
          <a:p>
            <a:pPr marL="457200" lvl="0" indent="0" algn="l" rtl="0">
              <a:lnSpc>
                <a:spcPct val="80000"/>
              </a:lnSpc>
              <a:spcBef>
                <a:spcPts val="500"/>
              </a:spcBef>
              <a:spcAft>
                <a:spcPts val="0"/>
              </a:spcAft>
              <a:buNone/>
            </a:pPr>
            <a:r>
              <a:rPr lang="en-GB" sz="1800" b="1" dirty="0">
                <a:latin typeface="Arial"/>
                <a:ea typeface="Arial"/>
                <a:cs typeface="Arial"/>
                <a:sym typeface="Arial"/>
              </a:rPr>
              <a:t>Pros:</a:t>
            </a:r>
            <a:br>
              <a:rPr lang="en-GB" sz="1800" b="1" dirty="0">
                <a:latin typeface="Arial"/>
                <a:ea typeface="Arial"/>
                <a:cs typeface="Arial"/>
                <a:sym typeface="Arial"/>
              </a:rPr>
            </a:br>
            <a:endParaRPr sz="1800" b="1" dirty="0">
              <a:latin typeface="Arial"/>
              <a:ea typeface="Arial"/>
              <a:cs typeface="Arial"/>
              <a:sym typeface="Arial"/>
            </a:endParaRPr>
          </a:p>
          <a:p>
            <a:pPr marL="914400" lvl="0" indent="0" algn="just" rtl="0">
              <a:lnSpc>
                <a:spcPct val="80000"/>
              </a:lnSpc>
              <a:spcBef>
                <a:spcPts val="500"/>
              </a:spcBef>
              <a:spcAft>
                <a:spcPts val="0"/>
              </a:spcAft>
              <a:buNone/>
            </a:pPr>
            <a:r>
              <a:rPr lang="en-GB" sz="1600" dirty="0">
                <a:latin typeface="Arial"/>
                <a:ea typeface="Arial"/>
                <a:cs typeface="Arial"/>
                <a:sym typeface="Arial"/>
              </a:rPr>
              <a:t>1. Some chatbot systems, such as Chat</a:t>
            </a:r>
            <a:r>
              <a:rPr lang="en-US" sz="1600" dirty="0">
                <a:latin typeface="Arial"/>
                <a:ea typeface="Arial"/>
                <a:cs typeface="Arial"/>
                <a:sym typeface="Arial"/>
              </a:rPr>
              <a:t> </a:t>
            </a:r>
            <a:r>
              <a:rPr lang="en-GB" sz="1600" dirty="0">
                <a:latin typeface="Arial"/>
                <a:ea typeface="Arial"/>
                <a:cs typeface="Arial"/>
                <a:sym typeface="Arial"/>
              </a:rPr>
              <a:t>Script and Chat</a:t>
            </a:r>
            <a:r>
              <a:rPr lang="en-US" sz="1600" dirty="0">
                <a:latin typeface="Arial"/>
                <a:ea typeface="Arial"/>
                <a:cs typeface="Arial"/>
                <a:sym typeface="Arial"/>
              </a:rPr>
              <a:t> </a:t>
            </a:r>
            <a:r>
              <a:rPr lang="en-GB" sz="1600" dirty="0">
                <a:latin typeface="Arial"/>
                <a:ea typeface="Arial"/>
                <a:cs typeface="Arial"/>
                <a:sym typeface="Arial"/>
              </a:rPr>
              <a:t>fuel, provide a scripting-based approach that allows for easy customization and rule-based dialogue management.</a:t>
            </a:r>
            <a:endParaRPr sz="1600" dirty="0">
              <a:latin typeface="Arial"/>
              <a:ea typeface="Arial"/>
              <a:cs typeface="Arial"/>
              <a:sym typeface="Arial"/>
            </a:endParaRPr>
          </a:p>
          <a:p>
            <a:pPr marL="914400" lvl="0" indent="0" algn="just" rtl="0">
              <a:lnSpc>
                <a:spcPct val="80000"/>
              </a:lnSpc>
              <a:spcBef>
                <a:spcPts val="500"/>
              </a:spcBef>
              <a:spcAft>
                <a:spcPts val="0"/>
              </a:spcAft>
              <a:buNone/>
            </a:pPr>
            <a:r>
              <a:rPr lang="en-GB" sz="1600" dirty="0">
                <a:latin typeface="Arial"/>
                <a:ea typeface="Arial"/>
                <a:cs typeface="Arial"/>
                <a:sym typeface="Arial"/>
              </a:rPr>
              <a:t>2. IBM Watson incorporates advanced AI technologies, such as natural language processing and hierarchical machine learning, to accurately identify and assign feature values for generating responses.</a:t>
            </a:r>
            <a:endParaRPr sz="1600" dirty="0">
              <a:latin typeface="Arial"/>
              <a:ea typeface="Arial"/>
              <a:cs typeface="Arial"/>
              <a:sym typeface="Arial"/>
            </a:endParaRPr>
          </a:p>
          <a:p>
            <a:pPr marL="914400" lvl="0" indent="0" algn="just" rtl="0">
              <a:lnSpc>
                <a:spcPct val="80000"/>
              </a:lnSpc>
              <a:spcBef>
                <a:spcPts val="500"/>
              </a:spcBef>
              <a:spcAft>
                <a:spcPts val="0"/>
              </a:spcAft>
              <a:buNone/>
            </a:pPr>
            <a:r>
              <a:rPr lang="en-GB" sz="1600" dirty="0">
                <a:latin typeface="Arial"/>
                <a:ea typeface="Arial"/>
                <a:cs typeface="Arial"/>
                <a:sym typeface="Arial"/>
              </a:rPr>
              <a:t>3.Dialog Flow by Google and Amazon Lex offer voice and text-based conversational interfaces powered by machine learning and natural language processing technologies.</a:t>
            </a:r>
            <a:endParaRPr sz="1600" dirty="0">
              <a:latin typeface="Arial"/>
              <a:ea typeface="Arial"/>
              <a:cs typeface="Arial"/>
              <a:sym typeface="Arial"/>
            </a:endParaRPr>
          </a:p>
          <a:p>
            <a:pPr marL="914400" lvl="0" indent="0" algn="just" rtl="0">
              <a:lnSpc>
                <a:spcPct val="80000"/>
              </a:lnSpc>
              <a:spcBef>
                <a:spcPts val="500"/>
              </a:spcBef>
              <a:spcAft>
                <a:spcPts val="0"/>
              </a:spcAft>
              <a:buNone/>
            </a:pPr>
            <a:endParaRPr sz="1600" dirty="0">
              <a:latin typeface="Arial"/>
              <a:ea typeface="Arial"/>
              <a:cs typeface="Arial"/>
              <a:sym typeface="Arial"/>
            </a:endParaRPr>
          </a:p>
          <a:p>
            <a:pPr marL="457200" lvl="0" indent="0" algn="l" rtl="0">
              <a:lnSpc>
                <a:spcPct val="80000"/>
              </a:lnSpc>
              <a:spcBef>
                <a:spcPts val="500"/>
              </a:spcBef>
              <a:spcAft>
                <a:spcPts val="0"/>
              </a:spcAft>
              <a:buNone/>
            </a:pPr>
            <a:r>
              <a:rPr lang="en-GB" sz="1800" b="1" dirty="0">
                <a:latin typeface="Arial"/>
                <a:ea typeface="Arial"/>
                <a:cs typeface="Arial"/>
                <a:sym typeface="Arial"/>
              </a:rPr>
              <a:t>Cons:</a:t>
            </a:r>
            <a:endParaRPr sz="1800" b="1" dirty="0">
              <a:latin typeface="Arial"/>
              <a:ea typeface="Arial"/>
              <a:cs typeface="Arial"/>
              <a:sym typeface="Arial"/>
            </a:endParaRPr>
          </a:p>
          <a:p>
            <a:pPr marL="457200" lvl="0" indent="0" algn="l" rtl="0">
              <a:lnSpc>
                <a:spcPct val="80000"/>
              </a:lnSpc>
              <a:spcBef>
                <a:spcPts val="500"/>
              </a:spcBef>
              <a:spcAft>
                <a:spcPts val="0"/>
              </a:spcAft>
              <a:buNone/>
            </a:pPr>
            <a:endParaRPr sz="1800" b="1" dirty="0">
              <a:latin typeface="Arial"/>
              <a:ea typeface="Arial"/>
              <a:cs typeface="Arial"/>
              <a:sym typeface="Arial"/>
            </a:endParaRPr>
          </a:p>
          <a:p>
            <a:pPr marL="914400" lvl="0" indent="0" algn="just" rtl="0">
              <a:lnSpc>
                <a:spcPct val="80000"/>
              </a:lnSpc>
              <a:spcBef>
                <a:spcPts val="500"/>
              </a:spcBef>
              <a:spcAft>
                <a:spcPts val="0"/>
              </a:spcAft>
              <a:buNone/>
            </a:pPr>
            <a:r>
              <a:rPr lang="en-GB" sz="1600" b="1" dirty="0">
                <a:latin typeface="Arial"/>
                <a:ea typeface="Arial"/>
                <a:cs typeface="Arial"/>
                <a:sym typeface="Arial"/>
              </a:rPr>
              <a:t>1. </a:t>
            </a:r>
            <a:r>
              <a:rPr lang="en-GB" sz="1600" dirty="0">
                <a:latin typeface="Arial"/>
                <a:ea typeface="Arial"/>
                <a:cs typeface="Arial"/>
                <a:sym typeface="Arial"/>
              </a:rPr>
              <a:t>Many existing chatbot systems have limitations in terms of accuracy, as they tend to generate unpredictable responses and may lack context in their replies.</a:t>
            </a:r>
            <a:endParaRPr sz="1600" dirty="0">
              <a:latin typeface="Arial"/>
              <a:ea typeface="Arial"/>
              <a:cs typeface="Arial"/>
              <a:sym typeface="Arial"/>
            </a:endParaRPr>
          </a:p>
          <a:p>
            <a:pPr marL="914400" lvl="0" indent="0" algn="just" rtl="0">
              <a:lnSpc>
                <a:spcPct val="80000"/>
              </a:lnSpc>
              <a:spcBef>
                <a:spcPts val="500"/>
              </a:spcBef>
              <a:spcAft>
                <a:spcPts val="0"/>
              </a:spcAft>
              <a:buNone/>
            </a:pPr>
            <a:r>
              <a:rPr lang="en-GB" sz="1600" b="1" dirty="0">
                <a:latin typeface="Arial"/>
                <a:ea typeface="Arial"/>
                <a:cs typeface="Arial"/>
                <a:sym typeface="Arial"/>
              </a:rPr>
              <a:t>2.</a:t>
            </a:r>
            <a:r>
              <a:rPr lang="en-GB" sz="1600" dirty="0">
                <a:latin typeface="Arial"/>
                <a:ea typeface="Arial"/>
                <a:cs typeface="Arial"/>
                <a:sym typeface="Arial"/>
              </a:rPr>
              <a:t> Some chatbot systems, like Clever</a:t>
            </a:r>
            <a:r>
              <a:rPr lang="en-US" sz="1600" dirty="0">
                <a:latin typeface="Arial"/>
                <a:ea typeface="Arial"/>
                <a:cs typeface="Arial"/>
                <a:sym typeface="Arial"/>
              </a:rPr>
              <a:t>  </a:t>
            </a:r>
            <a:r>
              <a:rPr lang="en-GB" sz="1600" dirty="0">
                <a:latin typeface="Arial"/>
                <a:ea typeface="Arial"/>
                <a:cs typeface="Arial"/>
                <a:sym typeface="Arial"/>
              </a:rPr>
              <a:t>bot, struggle with sentiment analysis and may not accurately detect the emotions of the user.</a:t>
            </a:r>
            <a:endParaRPr sz="1600" dirty="0">
              <a:latin typeface="Arial"/>
              <a:ea typeface="Arial"/>
              <a:cs typeface="Arial"/>
              <a:sym typeface="Arial"/>
            </a:endParaRPr>
          </a:p>
          <a:p>
            <a:pPr marL="914400" lvl="0" indent="0" algn="just" rtl="0">
              <a:lnSpc>
                <a:spcPct val="80000"/>
              </a:lnSpc>
              <a:spcBef>
                <a:spcPts val="500"/>
              </a:spcBef>
              <a:spcAft>
                <a:spcPts val="0"/>
              </a:spcAft>
              <a:buNone/>
            </a:pPr>
            <a:r>
              <a:rPr lang="en-GB" sz="1600" b="1" dirty="0">
                <a:latin typeface="Arial"/>
                <a:ea typeface="Arial"/>
                <a:cs typeface="Arial"/>
                <a:sym typeface="Arial"/>
              </a:rPr>
              <a:t>3.</a:t>
            </a:r>
            <a:r>
              <a:rPr lang="en-GB" sz="1600" dirty="0">
                <a:latin typeface="Arial"/>
                <a:ea typeface="Arial"/>
                <a:cs typeface="Arial"/>
                <a:sym typeface="Arial"/>
              </a:rPr>
              <a:t> Existing chatbot systems often lack the ability to ask questions, explain or advise on user topics, and instead rely on collecting information from a knowledge base.</a:t>
            </a:r>
            <a:endParaRPr sz="1600" dirty="0">
              <a:latin typeface="Arial"/>
              <a:ea typeface="Arial"/>
              <a:cs typeface="Arial"/>
              <a:sym typeface="Arial"/>
            </a:endParaRPr>
          </a:p>
          <a:p>
            <a:pPr marL="914400" lvl="0" indent="0" algn="just" rtl="0">
              <a:lnSpc>
                <a:spcPct val="80000"/>
              </a:lnSpc>
              <a:spcBef>
                <a:spcPts val="500"/>
              </a:spcBef>
              <a:spcAft>
                <a:spcPts val="0"/>
              </a:spcAft>
              <a:buNone/>
            </a:pPr>
            <a:r>
              <a:rPr lang="en-GB" sz="1600" b="1" dirty="0">
                <a:latin typeface="Arial"/>
                <a:ea typeface="Arial"/>
                <a:cs typeface="Arial"/>
                <a:sym typeface="Arial"/>
              </a:rPr>
              <a:t>4.</a:t>
            </a:r>
            <a:r>
              <a:rPr lang="en-GB" sz="1600" dirty="0">
                <a:latin typeface="Arial"/>
                <a:ea typeface="Arial"/>
                <a:cs typeface="Arial"/>
                <a:sym typeface="Arial"/>
              </a:rPr>
              <a:t> Certain chatbot systems have limitations in terms of multilingual support, integration with third-party services, and interactive user interfaces.</a:t>
            </a:r>
            <a:endParaRPr sz="1600" dirty="0">
              <a:latin typeface="Arial"/>
              <a:ea typeface="Arial"/>
              <a:cs typeface="Arial"/>
              <a:sym typeface="Arial"/>
            </a:endParaRPr>
          </a:p>
          <a:p>
            <a:pPr marL="457200" lvl="0" indent="0" algn="just" rtl="0">
              <a:lnSpc>
                <a:spcPct val="80000"/>
              </a:lnSpc>
              <a:spcBef>
                <a:spcPts val="500"/>
              </a:spcBef>
              <a:spcAft>
                <a:spcPts val="0"/>
              </a:spcAft>
              <a:buNone/>
            </a:pPr>
            <a:endParaRPr sz="1600" dirty="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
          <p:cNvSpPr txBox="1">
            <a:spLocks noGrp="1"/>
          </p:cNvSpPr>
          <p:nvPr>
            <p:ph type="title"/>
          </p:nvPr>
        </p:nvSpPr>
        <p:spPr>
          <a:xfrm>
            <a:off x="714725" y="365125"/>
            <a:ext cx="10639200" cy="863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Research Gaps Identified</a:t>
            </a:r>
            <a:endParaRPr b="1"/>
          </a:p>
        </p:txBody>
      </p:sp>
      <p:sp>
        <p:nvSpPr>
          <p:cNvPr id="247" name="Google Shape;247;p4"/>
          <p:cNvSpPr txBox="1">
            <a:spLocks noGrp="1"/>
          </p:cNvSpPr>
          <p:nvPr>
            <p:ph type="body" idx="1"/>
          </p:nvPr>
        </p:nvSpPr>
        <p:spPr>
          <a:xfrm>
            <a:off x="714725" y="1253400"/>
            <a:ext cx="10515600" cy="43512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1.Introduction</a:t>
            </a:r>
            <a:endParaRPr sz="1400" b="1" dirty="0">
              <a:latin typeface="Arial"/>
              <a:ea typeface="Arial"/>
              <a:cs typeface="Arial"/>
              <a:sym typeface="Arial"/>
            </a:endParaRPr>
          </a:p>
          <a:p>
            <a:pPr marL="0" lvl="0" indent="0"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Chatbots designed for government programs are becoming more and more popular as useful resources for citizens seeking information and support. However a close look at current practices identifies several research gaps that require filling to advance efficiency</a:t>
            </a:r>
            <a:r>
              <a:rPr lang="en-US" sz="1400" dirty="0">
                <a:latin typeface="Arial"/>
                <a:ea typeface="Arial"/>
                <a:cs typeface="Arial"/>
                <a:sym typeface="Arial"/>
              </a:rPr>
              <a:t> </a:t>
            </a:r>
            <a:r>
              <a:rPr lang="en-GB" sz="1400" dirty="0">
                <a:latin typeface="Arial"/>
                <a:ea typeface="Arial"/>
                <a:cs typeface="Arial"/>
                <a:sym typeface="Arial"/>
              </a:rPr>
              <a:t>and</a:t>
            </a:r>
            <a:r>
              <a:rPr lang="en-US" sz="1400" dirty="0">
                <a:latin typeface="Arial"/>
                <a:ea typeface="Arial"/>
                <a:cs typeface="Arial"/>
                <a:sym typeface="Arial"/>
              </a:rPr>
              <a:t> </a:t>
            </a:r>
            <a:r>
              <a:rPr lang="en-GB" sz="1400" dirty="0">
                <a:latin typeface="Arial"/>
                <a:ea typeface="Arial"/>
                <a:cs typeface="Arial"/>
                <a:sym typeface="Arial"/>
              </a:rPr>
              <a:t>effectiveness.</a:t>
            </a:r>
            <a:br>
              <a:rPr lang="en-GB" sz="1400" dirty="0">
                <a:latin typeface="Arial"/>
                <a:ea typeface="Arial"/>
                <a:cs typeface="Arial"/>
                <a:sym typeface="Arial"/>
              </a:rPr>
            </a:br>
            <a:br>
              <a:rPr lang="en-GB" sz="1400" dirty="0">
                <a:latin typeface="Arial"/>
                <a:ea typeface="Arial"/>
                <a:cs typeface="Arial"/>
                <a:sym typeface="Arial"/>
              </a:rPr>
            </a:br>
            <a:r>
              <a:rPr lang="en-GB" sz="1400" b="1" dirty="0">
                <a:latin typeface="Arial"/>
                <a:ea typeface="Arial"/>
                <a:cs typeface="Arial"/>
                <a:sym typeface="Arial"/>
              </a:rPr>
              <a:t>2. Lack of Natural Language</a:t>
            </a:r>
            <a:r>
              <a:rPr lang="en-GB" sz="1400" dirty="0">
                <a:latin typeface="Arial"/>
                <a:ea typeface="Arial"/>
                <a:cs typeface="Arial"/>
                <a:sym typeface="Arial"/>
              </a:rPr>
              <a:t> </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Understanding: Chatbots used in numerous government initiatives now in use have trouble understanding natural language. These systems frequently produce erroneous or irrelevant answers because they are unable to understand the subtleties and context of user inquiries. Closing this gap is essential to guaranteeing the efficacy of the chatbot and improving user satisfaction.</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3. Insufficient Training Data</a:t>
            </a:r>
            <a:endParaRPr sz="1400" b="1"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None/>
            </a:pPr>
            <a:r>
              <a:rPr lang="en-GB" sz="1400" dirty="0">
                <a:latin typeface="Arial"/>
                <a:ea typeface="Arial"/>
                <a:cs typeface="Arial"/>
                <a:sym typeface="Arial"/>
              </a:rPr>
              <a:t> The quantity and calibre of training data represent a major research gap. Certain chatbots don't have a variety of datasets, which can lead to models that don't adapt adequately to a broad range of user inquiries. To improve the chatbot ability to process a variety of user inputs, it is imperative to ensure that the training dataset is extensive and representative.</a:t>
            </a:r>
            <a:endParaRPr sz="1400"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26555ad8138_0_5"/>
          <p:cNvSpPr txBox="1">
            <a:spLocks noGrp="1"/>
          </p:cNvSpPr>
          <p:nvPr>
            <p:ph type="title"/>
          </p:nvPr>
        </p:nvSpPr>
        <p:spPr>
          <a:xfrm rot="10800000" flipH="1">
            <a:off x="838200" y="116425"/>
            <a:ext cx="651000" cy="248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GB"/>
              <a:t> </a:t>
            </a:r>
            <a:endParaRPr/>
          </a:p>
        </p:txBody>
      </p:sp>
      <p:sp>
        <p:nvSpPr>
          <p:cNvPr id="253" name="Google Shape;253;g26555ad8138_0_5"/>
          <p:cNvSpPr txBox="1">
            <a:spLocks noGrp="1"/>
          </p:cNvSpPr>
          <p:nvPr>
            <p:ph type="body" idx="1"/>
          </p:nvPr>
        </p:nvSpPr>
        <p:spPr>
          <a:xfrm>
            <a:off x="721275" y="116425"/>
            <a:ext cx="11010900" cy="5787600"/>
          </a:xfrm>
          <a:prstGeom prst="rect">
            <a:avLst/>
          </a:prstGeom>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4. Limited Multimodal Capabilities</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Chatbots used in current government initiatives mostly concentrate on text-based communications, ignoring the possible advantages of multimodal capabilities. In situations where users may prefer visual communication, including technologies like picture recognition or video understanding can improve the user experience and yield more accurate responses.</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dirty="0">
              <a:latin typeface="Arial"/>
              <a:ea typeface="Arial"/>
              <a:cs typeface="Arial"/>
              <a:sym typeface="Arial"/>
            </a:endParaRPr>
          </a:p>
          <a:p>
            <a:pPr marL="0" lvl="0" indent="0"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5. Inadequate Personalization</a:t>
            </a:r>
            <a:br>
              <a:rPr lang="en-GB" sz="1400" dirty="0">
                <a:latin typeface="Arial"/>
                <a:ea typeface="Arial"/>
                <a:cs typeface="Arial"/>
                <a:sym typeface="Arial"/>
              </a:rPr>
            </a:br>
            <a:r>
              <a:rPr lang="en-GB" sz="1400" dirty="0">
                <a:latin typeface="Arial"/>
                <a:ea typeface="Arial"/>
                <a:cs typeface="Arial"/>
                <a:sym typeface="Arial"/>
              </a:rPr>
              <a:t>A lot of the chatbots on the market today have trouble providing interactions that are specifically customized for each user. In the context of government programs, where consumers could have particular requirements and preferences, personalization is essential. Creating adaptive models that gradually learn from and get better based on user interactions is one way to close this gap.</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6. Integration Challenges with voice Synthesis</a:t>
            </a:r>
            <a:endParaRPr sz="1400" b="1" dirty="0">
              <a:latin typeface="Arial"/>
              <a:ea typeface="Arial"/>
              <a:cs typeface="Arial"/>
              <a:sym typeface="Arial"/>
            </a:endParaRPr>
          </a:p>
          <a:p>
            <a:pPr marL="0" lvl="0" indent="0" algn="just" rtl="0">
              <a:lnSpc>
                <a:spcPct val="150000"/>
              </a:lnSpc>
              <a:spcBef>
                <a:spcPts val="0"/>
              </a:spcBef>
              <a:spcAft>
                <a:spcPts val="0"/>
              </a:spcAft>
              <a:buNone/>
            </a:pPr>
            <a:r>
              <a:rPr lang="en-GB" sz="1400" dirty="0">
                <a:latin typeface="Arial"/>
                <a:ea typeface="Arial"/>
                <a:cs typeface="Arial"/>
                <a:sym typeface="Arial"/>
              </a:rPr>
              <a:t>Although voice synthesis is a useful tool, there are integration issues with it when integrating it seamlessly into chatbots. Current approaches might have inaccurate or delayed voice responses, which would negatively impact the user experience as a whole. To guarantee seamless, natural-sounding interactions and maximize speech synthesis integration, research is required.</a:t>
            </a:r>
            <a:endParaRPr sz="1400" dirty="0">
              <a:latin typeface="Arial"/>
              <a:ea typeface="Arial"/>
              <a:cs typeface="Arial"/>
              <a:sym typeface="Arial"/>
            </a:endParaRPr>
          </a:p>
          <a:p>
            <a:pPr marL="0" lvl="0" indent="0" algn="just" rtl="0">
              <a:lnSpc>
                <a:spcPct val="150000"/>
              </a:lnSpc>
              <a:spcBef>
                <a:spcPts val="0"/>
              </a:spcBef>
              <a:spcAft>
                <a:spcPts val="0"/>
              </a:spcAft>
              <a:buNone/>
            </a:pPr>
            <a:endParaRPr sz="1400" dirty="0">
              <a:latin typeface="Arial"/>
              <a:ea typeface="Arial"/>
              <a:cs typeface="Arial"/>
              <a:sym typeface="Arial"/>
            </a:endParaRPr>
          </a:p>
          <a:p>
            <a:pPr marL="0" lvl="0" indent="0" algn="just" rtl="0">
              <a:lnSpc>
                <a:spcPct val="150000"/>
              </a:lnSpc>
              <a:spcBef>
                <a:spcPts val="0"/>
              </a:spcBef>
              <a:spcAft>
                <a:spcPts val="0"/>
              </a:spcAft>
              <a:buNone/>
            </a:pPr>
            <a:r>
              <a:rPr lang="en-GB" sz="1400" b="1" dirty="0">
                <a:latin typeface="Arial"/>
                <a:ea typeface="Arial"/>
                <a:cs typeface="Arial"/>
                <a:sym typeface="Arial"/>
              </a:rPr>
              <a:t>7. Minimal Focus on User Feedback</a:t>
            </a:r>
            <a:endParaRPr sz="1400" b="1" dirty="0">
              <a:latin typeface="Arial"/>
              <a:ea typeface="Arial"/>
              <a:cs typeface="Arial"/>
              <a:sym typeface="Arial"/>
            </a:endParaRPr>
          </a:p>
          <a:p>
            <a:pPr marL="0" lvl="0" indent="0" algn="just" rtl="0">
              <a:lnSpc>
                <a:spcPct val="150000"/>
              </a:lnSpc>
              <a:spcBef>
                <a:spcPts val="0"/>
              </a:spcBef>
              <a:spcAft>
                <a:spcPts val="0"/>
              </a:spcAft>
              <a:buNone/>
            </a:pPr>
            <a:r>
              <a:rPr lang="en-GB" sz="1200" dirty="0">
                <a:latin typeface="Arial"/>
                <a:ea typeface="Arial"/>
                <a:cs typeface="Arial"/>
                <a:sym typeface="Arial"/>
              </a:rPr>
              <a:t> Building an effective chatbot requires an ongoing feedback loop in which user interactions help to refine the model. But a lot of the current solutions don't have a way to gather and use user input. Robust feedback methods can be integrated to improve the chatbot's learning process and fill in knowledge gaps about user wants.</a:t>
            </a:r>
            <a:endParaRPr sz="1400" dirty="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6555ad8138_0_10"/>
          <p:cNvSpPr txBox="1">
            <a:spLocks noGrp="1"/>
          </p:cNvSpPr>
          <p:nvPr>
            <p:ph type="title"/>
          </p:nvPr>
        </p:nvSpPr>
        <p:spPr>
          <a:xfrm rot="10800000">
            <a:off x="703800" y="273325"/>
            <a:ext cx="134400" cy="91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GB"/>
              <a:t> </a:t>
            </a:r>
            <a:endParaRPr/>
          </a:p>
        </p:txBody>
      </p:sp>
      <p:sp>
        <p:nvSpPr>
          <p:cNvPr id="259" name="Google Shape;259;g26555ad8138_0_10"/>
          <p:cNvSpPr txBox="1">
            <a:spLocks noGrp="1"/>
          </p:cNvSpPr>
          <p:nvPr>
            <p:ph type="body" idx="1"/>
          </p:nvPr>
        </p:nvSpPr>
        <p:spPr>
          <a:xfrm>
            <a:off x="703800" y="133775"/>
            <a:ext cx="11081100" cy="56016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8. Ethical Issues and Privacy</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There are still unanswered questions about the ethical issues and privacy risks related to government chatbot programs. Safeguarding user data and transparently communicating data consumption are crucial issues that need more research.</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9. Evaluation Metrics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Standardized metrics for evaluating the effectiveness of government chatbots are lacking. The creation of thorough metrics that take into account variables like efficiency, user happiness, and answer accuracy will help to provide a more complex picture of a chatbot's efficacy.</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10. Scalability and accessibility issues:</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 Many current techniques may encounter issues with scalability and accessibility, especially when implemented for a larger user base. To create scalable structures that can manage rising user demand and guarantee accessibility for users with a range of demands, including those with disabilities, research is required.</a:t>
            </a:r>
            <a:endParaRPr sz="1400">
              <a:latin typeface="Arial"/>
              <a:ea typeface="Arial"/>
              <a:cs typeface="Arial"/>
              <a:sym typeface="Arial"/>
            </a:endParaRPr>
          </a:p>
          <a:p>
            <a:pPr marL="0" lvl="0" indent="0" algn="just" rtl="0">
              <a:spcBef>
                <a:spcPts val="1000"/>
              </a:spcBef>
              <a:spcAft>
                <a:spcPts val="0"/>
              </a:spcAft>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11. Integration with Backend Systems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Chatbots employed in some government initiatives can encounter difficulties integrating with backend systems, which could result in inaccurate or delayed real-time information retrieval. Improving chatbots' capacity to integrate with backend databases and systems is essential to guaranteeing the precision and promptness of the information offered.</a:t>
            </a:r>
            <a:endParaRPr sz="14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26555ad8138_0_15"/>
          <p:cNvSpPr txBox="1">
            <a:spLocks noGrp="1"/>
          </p:cNvSpPr>
          <p:nvPr>
            <p:ph type="body" idx="1"/>
          </p:nvPr>
        </p:nvSpPr>
        <p:spPr>
          <a:xfrm>
            <a:off x="703825" y="98900"/>
            <a:ext cx="11273100" cy="5793600"/>
          </a:xfrm>
          <a:prstGeom prst="rect">
            <a:avLst/>
          </a:prstGeom>
        </p:spPr>
        <p:txBody>
          <a:bodyPr spcFirstLastPara="1" wrap="square" lIns="91425" tIns="45700" rIns="91425" bIns="45700" anchor="t" anchorCtr="0">
            <a:noAutofit/>
          </a:bodyPr>
          <a:lstStyle/>
          <a:p>
            <a:pPr marL="0" lvl="0" indent="0"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12. User Education and Awareness</a:t>
            </a:r>
            <a:br>
              <a:rPr lang="en-GB" sz="1400" b="1" dirty="0">
                <a:latin typeface="Arial"/>
                <a:ea typeface="Arial"/>
                <a:cs typeface="Arial"/>
                <a:sym typeface="Arial"/>
              </a:rPr>
            </a:br>
            <a:r>
              <a:rPr lang="en-GB" sz="1400" dirty="0">
                <a:latin typeface="Arial"/>
                <a:ea typeface="Arial"/>
                <a:cs typeface="Arial"/>
                <a:sym typeface="Arial"/>
              </a:rPr>
              <a:t> The field of user education and awareness has unmet research needs. Many consumers may be unaware of all the features and restrictions that government initiatives chatbots can offer. Implementing techniques for informing users about the chatbot's features, privacy precautions, and possible applications is necessary to close this gap.</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200" b="1"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13. Cross-Linguistic Adaptability </a:t>
            </a:r>
            <a:endParaRPr sz="1400" b="1"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Some chatbots on the market may not be able to adjust to different languages, which would reduce their usefulness in a variety of linguistic contexts. Research is required to create models that are inclusive and accessible to a wider range of user demographics by adapting to different languages and dialects.</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2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14. Interoperability with External Platforms:</a:t>
            </a:r>
            <a:endParaRPr sz="1400" b="1"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 Chatbots implemented by governments may function independently, lacking smooth communication with external platforms or services. By enabling customers to switch between several platforms while interacting with the chatbot, improving interoperability can result in a more integrated user experience.</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2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15. Continuous Learning Processes: </a:t>
            </a:r>
            <a:endParaRPr sz="1400" b="1"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While machine learning techniques are incorporated into some chatbots, there are implementation gaps in continuous learning processes. Staying relevant and meeting changing customer requirements over time requires chatbots to be able to adapt and learn from continuous conversations.</a:t>
            </a:r>
            <a:endParaRPr sz="1400" dirty="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5"/>
          <p:cNvSpPr txBox="1">
            <a:spLocks noGrp="1"/>
          </p:cNvSpPr>
          <p:nvPr>
            <p:ph type="title"/>
          </p:nvPr>
        </p:nvSpPr>
        <p:spPr>
          <a:xfrm>
            <a:off x="663925" y="365125"/>
            <a:ext cx="10689900" cy="759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dirty="0"/>
              <a:t>Proposed Methodology</a:t>
            </a:r>
            <a:endParaRPr b="1" dirty="0"/>
          </a:p>
        </p:txBody>
      </p:sp>
      <p:sp>
        <p:nvSpPr>
          <p:cNvPr id="270" name="Google Shape;270;p5"/>
          <p:cNvSpPr txBox="1">
            <a:spLocks noGrp="1"/>
          </p:cNvSpPr>
          <p:nvPr>
            <p:ph type="body" idx="1"/>
          </p:nvPr>
        </p:nvSpPr>
        <p:spPr>
          <a:xfrm>
            <a:off x="663900" y="1599451"/>
            <a:ext cx="10689900" cy="4577400"/>
          </a:xfrm>
          <a:prstGeom prst="rect">
            <a:avLst/>
          </a:prstGeom>
          <a:noFill/>
          <a:ln>
            <a:noFill/>
          </a:ln>
        </p:spPr>
        <p:txBody>
          <a:bodyPr spcFirstLastPara="1" wrap="square" lIns="91425" tIns="45700" rIns="91425" bIns="45700" anchor="t" anchorCtr="0">
            <a:normAutofit/>
          </a:bodyPr>
          <a:lstStyle/>
          <a:p>
            <a:pPr marL="0" lvl="0" indent="0" rtl="0">
              <a:lnSpc>
                <a:spcPct val="150000"/>
              </a:lnSpc>
              <a:spcBef>
                <a:spcPts val="0"/>
              </a:spcBef>
              <a:spcAft>
                <a:spcPts val="0"/>
              </a:spcAft>
              <a:buClr>
                <a:schemeClr val="dk1"/>
              </a:buClr>
              <a:buSzPts val="1100"/>
              <a:buFont typeface="Arial"/>
              <a:buNone/>
            </a:pPr>
            <a:r>
              <a:rPr lang="en-GB" sz="1800" b="1" dirty="0">
                <a:latin typeface="Arial"/>
                <a:ea typeface="Arial"/>
                <a:cs typeface="Arial"/>
                <a:sym typeface="Arial"/>
              </a:rPr>
              <a:t>1. System Architecture</a:t>
            </a:r>
            <a:br>
              <a:rPr lang="en-GB" sz="1800" b="1" dirty="0">
                <a:latin typeface="Arial"/>
                <a:ea typeface="Arial"/>
                <a:cs typeface="Arial"/>
                <a:sym typeface="Arial"/>
              </a:rPr>
            </a:br>
            <a:r>
              <a:rPr lang="en-GB" sz="1400" b="1" dirty="0">
                <a:latin typeface="Arial"/>
                <a:ea typeface="Arial"/>
                <a:cs typeface="Arial"/>
                <a:sym typeface="Arial"/>
              </a:rPr>
              <a:t>Goal: </a:t>
            </a:r>
            <a:r>
              <a:rPr lang="en-GB" sz="1400" dirty="0">
                <a:latin typeface="Arial"/>
                <a:ea typeface="Arial"/>
                <a:cs typeface="Arial"/>
                <a:sym typeface="Arial"/>
              </a:rPr>
              <a:t>Create a modular and scalable chatbot system architecture.</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Tasks:</a:t>
            </a:r>
            <a:endParaRPr sz="1400" b="1"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Architecture of the System Diagram:</a:t>
            </a:r>
            <a:endParaRPr sz="1400" b="1"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Provide specific elements such the External API Interface, NLP Engine, Web Server, and Response Generator.</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List the responsibilities and points of interaction for every component.</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Data Flow:</a:t>
            </a:r>
            <a:r>
              <a:rPr lang="en-GB" sz="1400" dirty="0">
                <a:latin typeface="Arial"/>
                <a:ea typeface="Arial"/>
                <a:cs typeface="Arial"/>
                <a:sym typeface="Arial"/>
              </a:rPr>
              <a:t> </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The data flow sequence should be emphasized, starting with user input and ending with backend processing before returning to the user interface.</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Indicate the data types and communication protocols used.</a:t>
            </a:r>
            <a:endParaRPr sz="1400" dirty="0">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1400" dirty="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6555ad8138_0_20"/>
          <p:cNvSpPr txBox="1">
            <a:spLocks noGrp="1"/>
          </p:cNvSpPr>
          <p:nvPr>
            <p:ph type="body" idx="1"/>
          </p:nvPr>
        </p:nvSpPr>
        <p:spPr>
          <a:xfrm>
            <a:off x="686550" y="264050"/>
            <a:ext cx="10951800" cy="55656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800" b="1" dirty="0">
                <a:latin typeface="Arial"/>
                <a:ea typeface="Arial"/>
                <a:cs typeface="Arial"/>
                <a:sym typeface="Arial"/>
              </a:rPr>
              <a:t>2.Integration of Natural Language Processing (NLP):</a:t>
            </a:r>
            <a:endParaRPr sz="1800" b="1"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Goal:</a:t>
            </a:r>
            <a:r>
              <a:rPr lang="en-GB" sz="1400" dirty="0">
                <a:latin typeface="Arial"/>
                <a:ea typeface="Arial"/>
                <a:cs typeface="Arial"/>
                <a:sym typeface="Arial"/>
              </a:rPr>
              <a:t> Using NLP approaches, improve chatbot comprehension and response production.</a:t>
            </a:r>
            <a:br>
              <a:rPr lang="en-GB" sz="1400" dirty="0">
                <a:latin typeface="Arial"/>
                <a:ea typeface="Arial"/>
                <a:cs typeface="Arial"/>
                <a:sym typeface="Arial"/>
              </a:rPr>
            </a:br>
            <a:r>
              <a:rPr lang="en-GB" sz="1400" b="1" dirty="0">
                <a:latin typeface="Arial"/>
                <a:ea typeface="Arial"/>
                <a:cs typeface="Arial"/>
                <a:sym typeface="Arial"/>
              </a:rPr>
              <a:t>Tasks: NLP Techniques:</a:t>
            </a:r>
            <a:r>
              <a:rPr lang="en-US" sz="1400" b="1" dirty="0">
                <a:latin typeface="Arial"/>
                <a:ea typeface="Arial"/>
                <a:cs typeface="Arial"/>
                <a:sym typeface="Arial"/>
              </a:rPr>
              <a:t> </a:t>
            </a:r>
            <a:r>
              <a:rPr lang="en-GB" sz="1400" dirty="0">
                <a:latin typeface="Arial"/>
                <a:ea typeface="Arial"/>
                <a:cs typeface="Arial"/>
                <a:sym typeface="Arial"/>
              </a:rPr>
              <a:t>Give a thorough description of sentiment analysis, named entity recognition, and tokenization.</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Provide real or pseudo code snippets to aid in comprehension.</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Integration with Response Generation:</a:t>
            </a:r>
            <a:endParaRPr sz="1400" b="1"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Display the ways in which NLP outputs help to create responses that are both logical and sensitive to context.</a:t>
            </a:r>
            <a:endParaRPr sz="1400" dirty="0">
              <a:latin typeface="Arial"/>
              <a:ea typeface="Arial"/>
              <a:cs typeface="Arial"/>
              <a:sym typeface="Arial"/>
            </a:endParaRPr>
          </a:p>
          <a:p>
            <a:pPr marL="0" lvl="0" indent="0"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Give instances of the NLP-driven answer variants.</a:t>
            </a:r>
            <a:br>
              <a:rPr lang="en-GB" sz="1400" dirty="0">
                <a:latin typeface="Arial"/>
                <a:ea typeface="Arial"/>
                <a:cs typeface="Arial"/>
                <a:sym typeface="Arial"/>
              </a:rPr>
            </a:br>
            <a:br>
              <a:rPr lang="en-GB" sz="1400" dirty="0">
                <a:latin typeface="Arial"/>
                <a:ea typeface="Arial"/>
                <a:cs typeface="Arial"/>
                <a:sym typeface="Arial"/>
              </a:rPr>
            </a:br>
            <a:r>
              <a:rPr lang="en-GB" sz="1800" b="1" dirty="0">
                <a:latin typeface="Arial"/>
                <a:ea typeface="Arial"/>
                <a:cs typeface="Arial"/>
                <a:sym typeface="Arial"/>
              </a:rPr>
              <a:t>3. Machine Learning for Generation of Responses:</a:t>
            </a:r>
            <a:endParaRPr sz="1800" b="1"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dirty="0">
                <a:latin typeface="Arial"/>
                <a:ea typeface="Arial"/>
                <a:cs typeface="Arial"/>
                <a:sym typeface="Arial"/>
              </a:rPr>
              <a:t>Goal: </a:t>
            </a:r>
            <a:r>
              <a:rPr lang="en-GB" sz="1400" dirty="0">
                <a:latin typeface="Arial"/>
                <a:ea typeface="Arial"/>
                <a:cs typeface="Arial"/>
                <a:sym typeface="Arial"/>
              </a:rPr>
              <a:t>Use machine learning models to improve the </a:t>
            </a:r>
            <a:r>
              <a:rPr lang="en-GB" sz="1400" dirty="0" err="1">
                <a:latin typeface="Arial"/>
                <a:ea typeface="Arial"/>
                <a:cs typeface="Arial"/>
                <a:sym typeface="Arial"/>
              </a:rPr>
              <a:t>caliber</a:t>
            </a:r>
            <a:r>
              <a:rPr lang="en-GB" sz="1400" dirty="0">
                <a:latin typeface="Arial"/>
                <a:ea typeface="Arial"/>
                <a:cs typeface="Arial"/>
                <a:sym typeface="Arial"/>
              </a:rPr>
              <a:t> and applicability of chatbot responses.</a:t>
            </a:r>
            <a:endParaRPr sz="1400" dirty="0">
              <a:latin typeface="Arial"/>
              <a:ea typeface="Arial"/>
              <a:cs typeface="Arial"/>
              <a:sym typeface="Arial"/>
            </a:endParaRPr>
          </a:p>
          <a:p>
            <a:pPr marL="0" lvl="0" indent="0" algn="just" rtl="0">
              <a:lnSpc>
                <a:spcPct val="150000"/>
              </a:lnSpc>
              <a:spcBef>
                <a:spcPts val="0"/>
              </a:spcBef>
              <a:spcAft>
                <a:spcPts val="0"/>
              </a:spcAft>
              <a:buNone/>
            </a:pPr>
            <a:r>
              <a:rPr lang="en-GB" sz="1400" b="1" dirty="0">
                <a:latin typeface="Arial"/>
                <a:ea typeface="Arial"/>
                <a:cs typeface="Arial"/>
                <a:sym typeface="Arial"/>
              </a:rPr>
              <a:t>Tasks: Model Selection:</a:t>
            </a:r>
            <a:r>
              <a:rPr lang="en-US" sz="1400" b="1" dirty="0">
                <a:latin typeface="Arial"/>
                <a:ea typeface="Arial"/>
                <a:cs typeface="Arial"/>
                <a:sym typeface="Arial"/>
              </a:rPr>
              <a:t> </a:t>
            </a:r>
            <a:r>
              <a:rPr lang="en-GB" sz="1400" dirty="0">
                <a:latin typeface="Arial"/>
                <a:ea typeface="Arial"/>
                <a:cs typeface="Arial"/>
                <a:sym typeface="Arial"/>
              </a:rPr>
              <a:t>Describe the selection standards for machine learning models, taking into account variables such as training effectiveness and diversity of responses.</a:t>
            </a:r>
            <a:endParaRPr sz="1400" dirty="0">
              <a:latin typeface="Arial"/>
              <a:ea typeface="Arial"/>
              <a:cs typeface="Arial"/>
              <a:sym typeface="Arial"/>
            </a:endParaRPr>
          </a:p>
          <a:p>
            <a:pPr marL="0" lvl="0" indent="0" algn="just" rtl="0">
              <a:lnSpc>
                <a:spcPct val="150000"/>
              </a:lnSpc>
              <a:spcBef>
                <a:spcPts val="0"/>
              </a:spcBef>
              <a:spcAft>
                <a:spcPts val="0"/>
              </a:spcAft>
              <a:buNone/>
            </a:pPr>
            <a:r>
              <a:rPr lang="en-GB" sz="1400" dirty="0">
                <a:latin typeface="Arial"/>
                <a:ea typeface="Arial"/>
                <a:cs typeface="Arial"/>
                <a:sym typeface="Arial"/>
              </a:rPr>
              <a:t>Describe why a specific model (such as neural networks) meets the needs of the chatbot.</a:t>
            </a:r>
            <a:endParaRPr sz="1400" dirty="0">
              <a:latin typeface="Arial"/>
              <a:ea typeface="Arial"/>
              <a:cs typeface="Arial"/>
              <a:sym typeface="Arial"/>
            </a:endParaRPr>
          </a:p>
          <a:p>
            <a:pPr marL="0" lvl="0" indent="0" algn="just" rtl="0">
              <a:lnSpc>
                <a:spcPct val="150000"/>
              </a:lnSpc>
              <a:spcBef>
                <a:spcPts val="0"/>
              </a:spcBef>
              <a:spcAft>
                <a:spcPts val="0"/>
              </a:spcAft>
              <a:buNone/>
            </a:pPr>
            <a:r>
              <a:rPr lang="en-GB" sz="1400" b="1" dirty="0">
                <a:latin typeface="Arial"/>
                <a:ea typeface="Arial"/>
                <a:cs typeface="Arial"/>
                <a:sym typeface="Arial"/>
              </a:rPr>
              <a:t>Methods of Training:</a:t>
            </a:r>
            <a:endParaRPr sz="1400" b="1" dirty="0">
              <a:latin typeface="Arial"/>
              <a:ea typeface="Arial"/>
              <a:cs typeface="Arial"/>
              <a:sym typeface="Arial"/>
            </a:endParaRPr>
          </a:p>
          <a:p>
            <a:pPr marL="0" lvl="0" indent="0" algn="just" rtl="0">
              <a:lnSpc>
                <a:spcPct val="150000"/>
              </a:lnSpc>
              <a:spcBef>
                <a:spcPts val="0"/>
              </a:spcBef>
              <a:spcAft>
                <a:spcPts val="0"/>
              </a:spcAft>
              <a:buNone/>
            </a:pPr>
            <a:r>
              <a:rPr lang="en-GB" sz="1400" dirty="0">
                <a:latin typeface="Arial"/>
                <a:ea typeface="Arial"/>
                <a:cs typeface="Arial"/>
                <a:sym typeface="Arial"/>
              </a:rPr>
              <a:t>Give details about the training dataset, such as its sources and size.</a:t>
            </a:r>
            <a:endParaRPr sz="1400" dirty="0">
              <a:latin typeface="Arial"/>
              <a:ea typeface="Arial"/>
              <a:cs typeface="Arial"/>
              <a:sym typeface="Arial"/>
            </a:endParaRPr>
          </a:p>
          <a:p>
            <a:pPr marL="0" lvl="0" indent="0" algn="just" rtl="0">
              <a:lnSpc>
                <a:spcPct val="150000"/>
              </a:lnSpc>
              <a:spcBef>
                <a:spcPts val="0"/>
              </a:spcBef>
              <a:spcAft>
                <a:spcPts val="0"/>
              </a:spcAft>
              <a:buNone/>
            </a:pPr>
            <a:r>
              <a:rPr lang="en-GB" sz="1400" dirty="0">
                <a:latin typeface="Arial"/>
                <a:ea typeface="Arial"/>
                <a:cs typeface="Arial"/>
                <a:sym typeface="Arial"/>
              </a:rPr>
              <a:t>Explain the methods used for validation, the training process, and any model fine-tuning.</a:t>
            </a:r>
            <a:endParaRPr sz="1400" dirty="0">
              <a:latin typeface="Arial"/>
              <a:ea typeface="Arial"/>
              <a:cs typeface="Arial"/>
              <a:sym typeface="Arial"/>
            </a:endParaRPr>
          </a:p>
          <a:p>
            <a:pPr marL="0" lvl="0" indent="0" algn="just" rtl="0">
              <a:lnSpc>
                <a:spcPct val="150000"/>
              </a:lnSpc>
              <a:spcBef>
                <a:spcPts val="0"/>
              </a:spcBef>
              <a:spcAft>
                <a:spcPts val="0"/>
              </a:spcAft>
              <a:buNone/>
            </a:pPr>
            <a:endParaRPr sz="1400"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
          <p:cNvSpPr txBox="1">
            <a:spLocks noGrp="1"/>
          </p:cNvSpPr>
          <p:nvPr>
            <p:ph type="title"/>
          </p:nvPr>
        </p:nvSpPr>
        <p:spPr>
          <a:xfrm>
            <a:off x="838200" y="191775"/>
            <a:ext cx="10515600" cy="1040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Introduction</a:t>
            </a:r>
            <a:endParaRPr b="1"/>
          </a:p>
        </p:txBody>
      </p:sp>
      <p:sp>
        <p:nvSpPr>
          <p:cNvPr id="172" name="Google Shape;172;p2"/>
          <p:cNvSpPr txBox="1">
            <a:spLocks noGrp="1"/>
          </p:cNvSpPr>
          <p:nvPr>
            <p:ph type="body" idx="1"/>
          </p:nvPr>
        </p:nvSpPr>
        <p:spPr>
          <a:xfrm>
            <a:off x="676150" y="1231875"/>
            <a:ext cx="10777500" cy="4535700"/>
          </a:xfrm>
          <a:prstGeom prst="rect">
            <a:avLst/>
          </a:prstGeom>
          <a:noFill/>
          <a:ln>
            <a:noFill/>
          </a:ln>
        </p:spPr>
        <p:txBody>
          <a:bodyPr spcFirstLastPara="1" wrap="square" lIns="91425" tIns="45700" rIns="91425" bIns="45700" anchor="t" anchorCtr="0">
            <a:normAutofit/>
          </a:bodyPr>
          <a:lstStyle/>
          <a:p>
            <a:pPr marL="457200" lvl="0" indent="-381000" algn="just" rtl="0">
              <a:lnSpc>
                <a:spcPct val="70000"/>
              </a:lnSpc>
              <a:spcBef>
                <a:spcPts val="0"/>
              </a:spcBef>
              <a:spcAft>
                <a:spcPts val="0"/>
              </a:spcAft>
              <a:buSzPts val="2400"/>
              <a:buChar char="•"/>
            </a:pPr>
            <a:r>
              <a:rPr lang="en-GB" sz="2400">
                <a:latin typeface="Arial"/>
                <a:ea typeface="Arial"/>
                <a:cs typeface="Arial"/>
                <a:sym typeface="Arial"/>
              </a:rPr>
              <a:t>The advent of Artificial Intelligence and Machine Learning has given rise to chatbots, computer programs adept at simulating human-like conversations through text or voice interfaces, particularly on the internet.</a:t>
            </a:r>
            <a:endParaRPr sz="2400">
              <a:latin typeface="Arial"/>
              <a:ea typeface="Arial"/>
              <a:cs typeface="Arial"/>
              <a:sym typeface="Arial"/>
            </a:endParaRPr>
          </a:p>
          <a:p>
            <a:pPr marL="457200" lvl="0" indent="0" algn="just" rtl="0">
              <a:lnSpc>
                <a:spcPct val="70000"/>
              </a:lnSpc>
              <a:spcBef>
                <a:spcPts val="0"/>
              </a:spcBef>
              <a:spcAft>
                <a:spcPts val="0"/>
              </a:spcAft>
              <a:buNone/>
            </a:pPr>
            <a:r>
              <a:rPr lang="en-GB" sz="2400">
                <a:latin typeface="Arial"/>
                <a:ea typeface="Arial"/>
                <a:cs typeface="Arial"/>
                <a:sym typeface="Arial"/>
              </a:rPr>
              <a:t> </a:t>
            </a:r>
            <a:endParaRPr sz="2400">
              <a:latin typeface="Arial"/>
              <a:ea typeface="Arial"/>
              <a:cs typeface="Arial"/>
              <a:sym typeface="Arial"/>
            </a:endParaRPr>
          </a:p>
          <a:p>
            <a:pPr marL="457200" lvl="0" indent="-381000" algn="just" rtl="0">
              <a:lnSpc>
                <a:spcPct val="70000"/>
              </a:lnSpc>
              <a:spcBef>
                <a:spcPts val="0"/>
              </a:spcBef>
              <a:spcAft>
                <a:spcPts val="0"/>
              </a:spcAft>
              <a:buSzPts val="2400"/>
              <a:buChar char="•"/>
            </a:pPr>
            <a:r>
              <a:rPr lang="en-GB" sz="2400">
                <a:latin typeface="Arial"/>
                <a:ea typeface="Arial"/>
                <a:cs typeface="Arial"/>
                <a:sym typeface="Arial"/>
              </a:rPr>
              <a:t>These intelligent virtual agents, like the Neural Machine Translation (NMT)-powered "</a:t>
            </a:r>
            <a:r>
              <a:rPr lang="en-GB" sz="2400" b="1">
                <a:latin typeface="Arial"/>
                <a:ea typeface="Arial"/>
                <a:cs typeface="Arial"/>
                <a:sym typeface="Arial"/>
              </a:rPr>
              <a:t>GovInfoBot</a:t>
            </a:r>
            <a:r>
              <a:rPr lang="en-GB" sz="2400">
                <a:latin typeface="Arial"/>
                <a:ea typeface="Arial"/>
                <a:cs typeface="Arial"/>
                <a:sym typeface="Arial"/>
              </a:rPr>
              <a:t>," play a crucial role in providing customer service and filling gaps in situations where human agents may not be readily available. </a:t>
            </a:r>
            <a:endParaRPr sz="2400">
              <a:latin typeface="Arial"/>
              <a:ea typeface="Arial"/>
              <a:cs typeface="Arial"/>
              <a:sym typeface="Arial"/>
            </a:endParaRPr>
          </a:p>
          <a:p>
            <a:pPr marL="457200" lvl="0" indent="0" algn="just" rtl="0">
              <a:lnSpc>
                <a:spcPct val="70000"/>
              </a:lnSpc>
              <a:spcBef>
                <a:spcPts val="0"/>
              </a:spcBef>
              <a:spcAft>
                <a:spcPts val="0"/>
              </a:spcAft>
              <a:buNone/>
            </a:pPr>
            <a:endParaRPr sz="2400" b="1">
              <a:latin typeface="Arial"/>
              <a:ea typeface="Arial"/>
              <a:cs typeface="Arial"/>
              <a:sym typeface="Arial"/>
            </a:endParaRPr>
          </a:p>
          <a:p>
            <a:pPr marL="0" lvl="0" indent="0" algn="just" rtl="0">
              <a:lnSpc>
                <a:spcPct val="70000"/>
              </a:lnSpc>
              <a:spcBef>
                <a:spcPts val="0"/>
              </a:spcBef>
              <a:spcAft>
                <a:spcPts val="0"/>
              </a:spcAft>
              <a:buNone/>
            </a:pPr>
            <a:endParaRPr sz="2400">
              <a:latin typeface="Arial"/>
              <a:ea typeface="Arial"/>
              <a:cs typeface="Arial"/>
              <a:sym typeface="Arial"/>
            </a:endParaRPr>
          </a:p>
        </p:txBody>
      </p:sp>
      <p:cxnSp>
        <p:nvCxnSpPr>
          <p:cNvPr id="173" name="Google Shape;173;p2"/>
          <p:cNvCxnSpPr/>
          <p:nvPr/>
        </p:nvCxnSpPr>
        <p:spPr>
          <a:xfrm>
            <a:off x="839550" y="1070100"/>
            <a:ext cx="10512900" cy="17700"/>
          </a:xfrm>
          <a:prstGeom prst="straightConnector1">
            <a:avLst/>
          </a:prstGeom>
          <a:noFill/>
          <a:ln w="28575" cap="flat" cmpd="sng">
            <a:solidFill>
              <a:schemeClr val="dk2"/>
            </a:solidFill>
            <a:prstDash val="solid"/>
            <a:round/>
            <a:headEnd type="none" w="med" len="med"/>
            <a:tailEnd type="none" w="med" len="med"/>
          </a:ln>
        </p:spPr>
      </p:cxnSp>
      <p:pic>
        <p:nvPicPr>
          <p:cNvPr id="174" name="Google Shape;174;p2"/>
          <p:cNvPicPr preferRelativeResize="0"/>
          <p:nvPr/>
        </p:nvPicPr>
        <p:blipFill>
          <a:blip r:embed="rId3">
            <a:alphaModFix/>
          </a:blip>
          <a:stretch>
            <a:fillRect/>
          </a:stretch>
        </p:blipFill>
        <p:spPr>
          <a:xfrm>
            <a:off x="4385850" y="3418650"/>
            <a:ext cx="4465723" cy="2348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26555ad8138_0_25"/>
          <p:cNvSpPr txBox="1">
            <a:spLocks noGrp="1"/>
          </p:cNvSpPr>
          <p:nvPr>
            <p:ph type="body" idx="1"/>
          </p:nvPr>
        </p:nvSpPr>
        <p:spPr>
          <a:xfrm>
            <a:off x="703825" y="273400"/>
            <a:ext cx="10650000" cy="59034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4. User Interaction Flow:</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Goal:</a:t>
            </a:r>
            <a:r>
              <a:rPr lang="en-GB" sz="1400">
                <a:latin typeface="Arial"/>
                <a:ea typeface="Arial"/>
                <a:cs typeface="Arial"/>
                <a:sym typeface="Arial"/>
              </a:rPr>
              <a:t> To guarantee a satisfying user experience, provide an intuitive and user-friendly interaction flow.</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Tasks:Flow Diagram for User Interaction:</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Create a flowchart that shows the different user journeys.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Emphasize decision points, backup plans, and customized answers.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Feedback Loops:</a:t>
            </a:r>
            <a:r>
              <a:rPr lang="en-GB" sz="1400">
                <a:latin typeface="Arial"/>
                <a:ea typeface="Arial"/>
                <a:cs typeface="Arial"/>
                <a:sym typeface="Arial"/>
              </a:rPr>
              <a:t> </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Describe how user comments are gathered and applied to enhance the system.</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Provide feedback-gathering tools such as "Did this answer your question?"</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5. Connectivity with Outside APIs:</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Goal: </a:t>
            </a:r>
            <a:r>
              <a:rPr lang="en-GB" sz="1400">
                <a:latin typeface="Arial"/>
                <a:ea typeface="Arial"/>
                <a:cs typeface="Arial"/>
                <a:sym typeface="Arial"/>
              </a:rPr>
              <a:t>Integrate your chatbot with outside services and data sources to expand its capabilities.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Tasks:Databases and APIs:</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Enumerate and classify integrated external APIs or databases (such as informational databases maintained by the government).</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Describe how the chatbot's knowledge is improved by these integrations.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Query Examples:</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Give examples of questions to ask and answers to give for various external services.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Show off how the chatbot retrieves and displays data from outside APIs.</a:t>
            </a:r>
            <a:endParaRPr sz="1400">
              <a:latin typeface="Arial"/>
              <a:ea typeface="Arial"/>
              <a:cs typeface="Arial"/>
              <a:sym typeface="Arial"/>
            </a:endParaRPr>
          </a:p>
          <a:p>
            <a:pPr marL="0" lvl="0" indent="0" algn="l" rtl="0">
              <a:spcBef>
                <a:spcPts val="1000"/>
              </a:spcBef>
              <a:spcAft>
                <a:spcPts val="0"/>
              </a:spcAft>
              <a:buNone/>
            </a:pPr>
            <a:endParaRPr sz="14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6555ad8138_0_30"/>
          <p:cNvSpPr txBox="1">
            <a:spLocks noGrp="1"/>
          </p:cNvSpPr>
          <p:nvPr>
            <p:ph type="body" idx="1"/>
          </p:nvPr>
        </p:nvSpPr>
        <p:spPr>
          <a:xfrm>
            <a:off x="703825" y="290850"/>
            <a:ext cx="10650000" cy="58860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6. Multimodal Features:</a:t>
            </a:r>
            <a:r>
              <a:rPr lang="en-GB" sz="1800">
                <a:latin typeface="Arial"/>
                <a:ea typeface="Arial"/>
                <a:cs typeface="Arial"/>
                <a:sym typeface="Arial"/>
              </a:rPr>
              <a:t> </a:t>
            </a:r>
            <a:endParaRPr sz="1800">
              <a:latin typeface="Arial"/>
              <a:ea typeface="Arial"/>
              <a:cs typeface="Arial"/>
              <a:sym typeface="Arial"/>
            </a:endParaRPr>
          </a:p>
          <a:p>
            <a:pPr marL="0" lvl="0" indent="0" algn="just" rtl="0">
              <a:lnSpc>
                <a:spcPct val="150000"/>
              </a:lnSpc>
              <a:spcBef>
                <a:spcPts val="0"/>
              </a:spcBef>
              <a:spcAft>
                <a:spcPts val="0"/>
              </a:spcAft>
              <a:buNone/>
            </a:pPr>
            <a:r>
              <a:rPr lang="en-GB" sz="1400" b="1">
                <a:latin typeface="Arial"/>
                <a:ea typeface="Arial"/>
                <a:cs typeface="Arial"/>
                <a:sym typeface="Arial"/>
              </a:rPr>
              <a:t>Goal:</a:t>
            </a:r>
            <a:r>
              <a:rPr lang="en-GB" sz="1400">
                <a:latin typeface="Arial"/>
                <a:ea typeface="Arial"/>
                <a:cs typeface="Arial"/>
                <a:sym typeface="Arial"/>
              </a:rPr>
              <a:t> </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To improve user experience, investigate adding voice or image inputs.</a:t>
            </a:r>
            <a:endParaRPr sz="1400">
              <a:latin typeface="Arial"/>
              <a:ea typeface="Arial"/>
              <a:cs typeface="Arial"/>
              <a:sym typeface="Arial"/>
            </a:endParaRPr>
          </a:p>
          <a:p>
            <a:pPr marL="0" lvl="0" indent="0" algn="just" rtl="0">
              <a:lnSpc>
                <a:spcPct val="150000"/>
              </a:lnSpc>
              <a:spcBef>
                <a:spcPts val="0"/>
              </a:spcBef>
              <a:spcAft>
                <a:spcPts val="0"/>
              </a:spcAft>
              <a:buNone/>
            </a:pPr>
            <a:r>
              <a:rPr lang="en-GB" sz="1400" b="1">
                <a:latin typeface="Arial"/>
                <a:ea typeface="Arial"/>
                <a:cs typeface="Arial"/>
                <a:sym typeface="Arial"/>
              </a:rPr>
              <a:t>Tasks: Image and Speech Processing:</a:t>
            </a:r>
            <a:r>
              <a:rPr lang="en-GB" sz="1400">
                <a:latin typeface="Arial"/>
                <a:ea typeface="Arial"/>
                <a:cs typeface="Arial"/>
                <a:sym typeface="Arial"/>
              </a:rPr>
              <a:t> </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Describe how the chatbot reads and understands speech or picture commands.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Mention particular image recognition or voice-to-text conversion libraries or APIs.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Improved Situations:</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Describe cases (such as image-based inquiries for visual information) where multimodal elements significantly contribute value.</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7. Privacy Measures and Ethical Considerations:</a:t>
            </a:r>
            <a:endParaRPr sz="1800" b="1">
              <a:latin typeface="Arial"/>
              <a:ea typeface="Arial"/>
              <a:cs typeface="Arial"/>
              <a:sym typeface="Arial"/>
            </a:endParaRPr>
          </a:p>
          <a:p>
            <a:pPr marL="0" lvl="0" indent="0" algn="just" rtl="0">
              <a:lnSpc>
                <a:spcPct val="150000"/>
              </a:lnSpc>
              <a:spcBef>
                <a:spcPts val="0"/>
              </a:spcBef>
              <a:spcAft>
                <a:spcPts val="0"/>
              </a:spcAft>
              <a:buNone/>
            </a:pPr>
            <a:r>
              <a:rPr lang="en-GB" sz="1400" b="1">
                <a:latin typeface="Arial"/>
                <a:ea typeface="Arial"/>
                <a:cs typeface="Arial"/>
                <a:sym typeface="Arial"/>
              </a:rPr>
              <a:t>Goal:</a:t>
            </a:r>
            <a:r>
              <a:rPr lang="en-GB" sz="1400">
                <a:latin typeface="Arial"/>
                <a:ea typeface="Arial"/>
                <a:cs typeface="Arial"/>
                <a:sym typeface="Arial"/>
              </a:rPr>
              <a:t> </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Give user privacy top priority and include moral principles into chatbot development and use.</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Tasks:Privacy Protection Measures:</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Give a thorough explanation of the privacy precautions taken (e.g., end-to-end encryption, data anonymization).</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Make a picture that illustrates the security measures taken to protect user data both in transit and storage.</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Guidelines for Ethics:</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List the precise ethical rules that were adhered to, such as permission, transparency, and responsible AI activities.</a:t>
            </a:r>
            <a:endParaRPr sz="14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6555ad8138_0_35"/>
          <p:cNvSpPr txBox="1">
            <a:spLocks noGrp="1"/>
          </p:cNvSpPr>
          <p:nvPr>
            <p:ph type="body" idx="1"/>
          </p:nvPr>
        </p:nvSpPr>
        <p:spPr>
          <a:xfrm>
            <a:off x="703825" y="273400"/>
            <a:ext cx="10632600" cy="54270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8. Constant Learning and Adaptation:</a:t>
            </a:r>
            <a:r>
              <a:rPr lang="en-GB" sz="1800">
                <a:latin typeface="Arial"/>
                <a:ea typeface="Arial"/>
                <a:cs typeface="Arial"/>
                <a:sym typeface="Arial"/>
              </a:rPr>
              <a:t> </a:t>
            </a:r>
            <a:endParaRPr sz="18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Goal: </a:t>
            </a:r>
            <a:r>
              <a:rPr lang="en-GB" sz="1400">
                <a:latin typeface="Arial"/>
                <a:ea typeface="Arial"/>
                <a:cs typeface="Arial"/>
                <a:sym typeface="Arial"/>
              </a:rPr>
              <a:t>Showcase how the chatbot picks up knowledge from user interactions and changes over time.</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Tasks: Model Retraining:</a:t>
            </a:r>
            <a:r>
              <a:rPr lang="en-GB" sz="1400">
                <a:latin typeface="Arial"/>
                <a:ea typeface="Arial"/>
                <a:cs typeface="Arial"/>
                <a:sym typeface="Arial"/>
              </a:rPr>
              <a:t> </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Describe the conditions under which a model should be retrained, such as a notable change in user inquiries or feedback.</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Give a schedule or flowchart for the recurring model modifications.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Evolution Over Time:</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 Showcase how the chatbot's responses change over time with several versions.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Give instances of how improvements have been directly impacted by user feedback.</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9. Strategies for Mitigating Bias:</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Goal:</a:t>
            </a:r>
            <a:r>
              <a:rPr lang="en-GB" sz="1400">
                <a:latin typeface="Arial"/>
                <a:ea typeface="Arial"/>
                <a:cs typeface="Arial"/>
                <a:sym typeface="Arial"/>
              </a:rPr>
              <a:t> To guarantee fairness, detect and address biases in chatbot responses.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Tasks:Identification of Bias:</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Describe the techniques used to find biases in the training set.</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Give processes for bias identification visual representations.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Techniques for Mitigation:</a:t>
            </a:r>
            <a:r>
              <a:rPr lang="en-GB" sz="1400">
                <a:latin typeface="Arial"/>
                <a:ea typeface="Arial"/>
                <a:cs typeface="Arial"/>
                <a:sym typeface="Arial"/>
              </a:rPr>
              <a:t>Describe in detail the methods used to reduce biases, such as post-processing procedures and algorithms that take fairness into account.</a:t>
            </a:r>
            <a:endParaRPr sz="14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
          <p:cNvSpPr txBox="1">
            <a:spLocks noGrp="1"/>
          </p:cNvSpPr>
          <p:nvPr>
            <p:ph type="title"/>
          </p:nvPr>
        </p:nvSpPr>
        <p:spPr>
          <a:xfrm>
            <a:off x="838200" y="241075"/>
            <a:ext cx="10515600" cy="7020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Objectives</a:t>
            </a:r>
            <a:endParaRPr/>
          </a:p>
        </p:txBody>
      </p:sp>
      <p:sp>
        <p:nvSpPr>
          <p:cNvPr id="296" name="Google Shape;296;p6"/>
          <p:cNvSpPr txBox="1">
            <a:spLocks noGrp="1"/>
          </p:cNvSpPr>
          <p:nvPr>
            <p:ph type="body" idx="1"/>
          </p:nvPr>
        </p:nvSpPr>
        <p:spPr>
          <a:xfrm>
            <a:off x="838200" y="1193575"/>
            <a:ext cx="10738800" cy="45333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None/>
            </a:pPr>
            <a:r>
              <a:rPr lang="en-GB" sz="2400" b="1" dirty="0">
                <a:latin typeface="Arial"/>
                <a:ea typeface="Arial"/>
                <a:cs typeface="Arial"/>
                <a:sym typeface="Arial"/>
              </a:rPr>
              <a:t>The objectives of a loan system chatbot encompass several key goals:</a:t>
            </a:r>
            <a:br>
              <a:rPr lang="en-GB" sz="2400" b="1" dirty="0">
                <a:latin typeface="Arial"/>
                <a:ea typeface="Arial"/>
                <a:cs typeface="Arial"/>
                <a:sym typeface="Arial"/>
              </a:rPr>
            </a:br>
            <a:endParaRPr sz="2400" b="1" dirty="0">
              <a:latin typeface="Arial"/>
              <a:ea typeface="Arial"/>
              <a:cs typeface="Arial"/>
              <a:sym typeface="Arial"/>
            </a:endParaRPr>
          </a:p>
          <a:p>
            <a:pPr marL="914400" lvl="1" indent="-381000" rtl="0">
              <a:spcBef>
                <a:spcPts val="0"/>
              </a:spcBef>
              <a:spcAft>
                <a:spcPts val="0"/>
              </a:spcAft>
              <a:buSzPts val="2400"/>
              <a:buChar char="•"/>
            </a:pPr>
            <a:r>
              <a:rPr lang="en-GB" b="1" dirty="0">
                <a:latin typeface="Arial"/>
                <a:ea typeface="Arial"/>
                <a:cs typeface="Arial"/>
                <a:sym typeface="Arial"/>
              </a:rPr>
              <a:t>Streamlining Application Process</a:t>
            </a:r>
            <a:r>
              <a:rPr lang="en-US" b="1" dirty="0">
                <a:latin typeface="Arial"/>
                <a:ea typeface="Arial"/>
                <a:cs typeface="Arial"/>
                <a:sym typeface="Arial"/>
              </a:rPr>
              <a:t> </a:t>
            </a:r>
            <a:r>
              <a:rPr lang="en-GB" dirty="0">
                <a:latin typeface="Arial"/>
                <a:ea typeface="Arial"/>
                <a:cs typeface="Arial"/>
                <a:sym typeface="Arial"/>
              </a:rPr>
              <a:t>: primary aim is to simplify the loan application procedure, ensuring a more straightforward and user-friendly experience for individuals seeking to apply for loans and acquire necessary funds.</a:t>
            </a:r>
            <a:br>
              <a:rPr lang="en-GB" dirty="0">
                <a:latin typeface="Arial"/>
                <a:ea typeface="Arial"/>
                <a:cs typeface="Arial"/>
                <a:sym typeface="Arial"/>
              </a:rPr>
            </a:br>
            <a:endParaRPr dirty="0">
              <a:latin typeface="Arial"/>
              <a:ea typeface="Arial"/>
              <a:cs typeface="Arial"/>
              <a:sym typeface="Arial"/>
            </a:endParaRPr>
          </a:p>
          <a:p>
            <a:pPr marL="914400" lvl="1" indent="-381000" algn="just" rtl="0">
              <a:spcBef>
                <a:spcPts val="0"/>
              </a:spcBef>
              <a:spcAft>
                <a:spcPts val="0"/>
              </a:spcAft>
              <a:buSzPts val="2400"/>
              <a:buChar char="•"/>
            </a:pPr>
            <a:r>
              <a:rPr lang="en-GB" b="1" dirty="0">
                <a:latin typeface="Arial"/>
                <a:ea typeface="Arial"/>
                <a:cs typeface="Arial"/>
                <a:sym typeface="Arial"/>
              </a:rPr>
              <a:t>Personalized Recommendations</a:t>
            </a:r>
            <a:r>
              <a:rPr lang="en-GB" dirty="0">
                <a:latin typeface="Arial"/>
                <a:ea typeface="Arial"/>
                <a:cs typeface="Arial"/>
                <a:sym typeface="Arial"/>
              </a:rPr>
              <a:t>:</a:t>
            </a:r>
            <a:r>
              <a:rPr lang="en-US" dirty="0">
                <a:latin typeface="Arial"/>
                <a:ea typeface="Arial"/>
                <a:cs typeface="Arial"/>
                <a:sym typeface="Arial"/>
              </a:rPr>
              <a:t> </a:t>
            </a:r>
            <a:r>
              <a:rPr lang="en-GB" dirty="0">
                <a:latin typeface="Arial"/>
                <a:ea typeface="Arial"/>
                <a:cs typeface="Arial"/>
                <a:sym typeface="Arial"/>
              </a:rPr>
              <a:t>By delving into user data, the chatbot tailors its responses to offer personalized loan recommendations that align with the specific needs and preferences of each user, enhancing the relevance of the provided information.</a:t>
            </a:r>
            <a:endParaRPr dirty="0">
              <a:latin typeface="Arial"/>
              <a:ea typeface="Arial"/>
              <a:cs typeface="Arial"/>
              <a:sym typeface="Arial"/>
            </a:endParaRPr>
          </a:p>
          <a:p>
            <a:pPr marL="457200" lvl="0" indent="0" algn="just" rtl="0">
              <a:lnSpc>
                <a:spcPct val="90000"/>
              </a:lnSpc>
              <a:spcBef>
                <a:spcPts val="0"/>
              </a:spcBef>
              <a:spcAft>
                <a:spcPts val="0"/>
              </a:spcAft>
              <a:buNone/>
            </a:pPr>
            <a:endParaRPr sz="2400" dirty="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a9144d3fec_0_1944"/>
          <p:cNvSpPr txBox="1">
            <a:spLocks noGrp="1"/>
          </p:cNvSpPr>
          <p:nvPr>
            <p:ph type="title"/>
          </p:nvPr>
        </p:nvSpPr>
        <p:spPr>
          <a:xfrm>
            <a:off x="838200" y="184050"/>
            <a:ext cx="10515600" cy="826800"/>
          </a:xfrm>
          <a:prstGeom prst="rect">
            <a:avLst/>
          </a:prstGeom>
          <a:ln w="9525" cap="flat" cmpd="sng">
            <a:solidFill>
              <a:srgbClr val="000000"/>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GB" b="1"/>
              <a:t>Objectives</a:t>
            </a:r>
            <a:endParaRPr/>
          </a:p>
        </p:txBody>
      </p:sp>
      <p:sp>
        <p:nvSpPr>
          <p:cNvPr id="302" name="Google Shape;302;g2a9144d3fec_0_1944"/>
          <p:cNvSpPr txBox="1">
            <a:spLocks noGrp="1"/>
          </p:cNvSpPr>
          <p:nvPr>
            <p:ph type="body" idx="1"/>
          </p:nvPr>
        </p:nvSpPr>
        <p:spPr>
          <a:xfrm>
            <a:off x="756175" y="1010850"/>
            <a:ext cx="10674000" cy="5395500"/>
          </a:xfrm>
          <a:prstGeom prst="rect">
            <a:avLst/>
          </a:prstGeom>
        </p:spPr>
        <p:txBody>
          <a:bodyPr spcFirstLastPara="1" wrap="square" lIns="91425" tIns="45700" rIns="91425" bIns="45700" anchor="t" anchorCtr="0">
            <a:normAutofit/>
          </a:bodyPr>
          <a:lstStyle/>
          <a:p>
            <a:pPr marL="0" lvl="0" indent="0" algn="just" rtl="0">
              <a:lnSpc>
                <a:spcPct val="70000"/>
              </a:lnSpc>
              <a:spcBef>
                <a:spcPts val="0"/>
              </a:spcBef>
              <a:spcAft>
                <a:spcPts val="0"/>
              </a:spcAft>
              <a:buSzPts val="770"/>
              <a:buNone/>
            </a:pPr>
            <a:endParaRPr sz="2400" dirty="0">
              <a:latin typeface="Arial"/>
              <a:ea typeface="Arial"/>
              <a:cs typeface="Arial"/>
              <a:sym typeface="Arial"/>
            </a:endParaRPr>
          </a:p>
          <a:p>
            <a:pPr marL="914400" lvl="1" indent="-381000" algn="just" rtl="0">
              <a:lnSpc>
                <a:spcPct val="70000"/>
              </a:lnSpc>
              <a:spcBef>
                <a:spcPts val="0"/>
              </a:spcBef>
              <a:spcAft>
                <a:spcPts val="0"/>
              </a:spcAft>
              <a:buSzPts val="2400"/>
              <a:buChar char="•"/>
            </a:pPr>
            <a:r>
              <a:rPr lang="en-GB" b="1" dirty="0">
                <a:latin typeface="Arial"/>
                <a:ea typeface="Arial"/>
                <a:cs typeface="Arial"/>
                <a:sym typeface="Arial"/>
              </a:rPr>
              <a:t>Accurate and Timely Information:</a:t>
            </a:r>
            <a:r>
              <a:rPr lang="en-US" b="1" dirty="0">
                <a:latin typeface="Arial"/>
                <a:ea typeface="Arial"/>
                <a:cs typeface="Arial"/>
                <a:sym typeface="Arial"/>
              </a:rPr>
              <a:t> </a:t>
            </a:r>
            <a:r>
              <a:rPr lang="en-GB" dirty="0">
                <a:latin typeface="Arial"/>
                <a:ea typeface="Arial"/>
                <a:cs typeface="Arial"/>
                <a:sym typeface="Arial"/>
              </a:rPr>
              <a:t>The chatbot is dedicated to delivering precise and current information on crucial aspects such as interest rates,    Loan tenure, and available loan amounts, fostering an environment of trust and reliability for users.</a:t>
            </a:r>
            <a:endParaRPr dirty="0">
              <a:latin typeface="Arial"/>
              <a:ea typeface="Arial"/>
              <a:cs typeface="Arial"/>
              <a:sym typeface="Arial"/>
            </a:endParaRPr>
          </a:p>
          <a:p>
            <a:pPr marL="914400" lvl="0" indent="0" algn="just" rtl="0">
              <a:lnSpc>
                <a:spcPct val="70000"/>
              </a:lnSpc>
              <a:spcBef>
                <a:spcPts val="0"/>
              </a:spcBef>
              <a:spcAft>
                <a:spcPts val="0"/>
              </a:spcAft>
              <a:buSzPts val="770"/>
              <a:buNone/>
            </a:pPr>
            <a:endParaRPr sz="2400" dirty="0">
              <a:latin typeface="Arial"/>
              <a:ea typeface="Arial"/>
              <a:cs typeface="Arial"/>
              <a:sym typeface="Arial"/>
            </a:endParaRPr>
          </a:p>
          <a:p>
            <a:pPr marL="914400" lvl="1" indent="-381000" algn="just" rtl="0">
              <a:lnSpc>
                <a:spcPct val="70000"/>
              </a:lnSpc>
              <a:spcBef>
                <a:spcPts val="0"/>
              </a:spcBef>
              <a:spcAft>
                <a:spcPts val="0"/>
              </a:spcAft>
              <a:buSzPts val="2400"/>
              <a:buChar char="•"/>
            </a:pPr>
            <a:r>
              <a:rPr lang="en-GB" b="1" dirty="0">
                <a:latin typeface="Arial"/>
                <a:ea typeface="Arial"/>
                <a:cs typeface="Arial"/>
                <a:sym typeface="Arial"/>
              </a:rPr>
              <a:t>Guidance Throughout the Process:</a:t>
            </a:r>
            <a:r>
              <a:rPr lang="en-US" b="1" dirty="0">
                <a:latin typeface="Arial"/>
                <a:ea typeface="Arial"/>
                <a:cs typeface="Arial"/>
                <a:sym typeface="Arial"/>
              </a:rPr>
              <a:t> </a:t>
            </a:r>
            <a:r>
              <a:rPr lang="en-GB" dirty="0">
                <a:latin typeface="Arial"/>
                <a:ea typeface="Arial"/>
                <a:cs typeface="Arial"/>
                <a:sym typeface="Arial"/>
              </a:rPr>
              <a:t>Offering comprehensive support, the chatbot provides step-by-step guidance and assistance to users at every stage of the loan process, from the initial application phase through to the disbursement of funds.</a:t>
            </a:r>
            <a:endParaRPr dirty="0">
              <a:latin typeface="Arial"/>
              <a:ea typeface="Arial"/>
              <a:cs typeface="Arial"/>
              <a:sym typeface="Arial"/>
            </a:endParaRPr>
          </a:p>
          <a:p>
            <a:pPr marL="914400" lvl="0" indent="0" algn="just" rtl="0">
              <a:lnSpc>
                <a:spcPct val="70000"/>
              </a:lnSpc>
              <a:spcBef>
                <a:spcPts val="0"/>
              </a:spcBef>
              <a:spcAft>
                <a:spcPts val="0"/>
              </a:spcAft>
              <a:buSzPts val="770"/>
              <a:buNone/>
            </a:pPr>
            <a:endParaRPr sz="2400" dirty="0">
              <a:latin typeface="Arial"/>
              <a:ea typeface="Arial"/>
              <a:cs typeface="Arial"/>
              <a:sym typeface="Arial"/>
            </a:endParaRPr>
          </a:p>
          <a:p>
            <a:pPr marL="914400" lvl="1" indent="-381000" algn="just" rtl="0">
              <a:lnSpc>
                <a:spcPct val="70000"/>
              </a:lnSpc>
              <a:spcBef>
                <a:spcPts val="0"/>
              </a:spcBef>
              <a:spcAft>
                <a:spcPts val="0"/>
              </a:spcAft>
              <a:buSzPts val="2400"/>
              <a:buChar char="•"/>
            </a:pPr>
            <a:r>
              <a:rPr lang="en-GB" b="1" dirty="0">
                <a:latin typeface="Arial"/>
                <a:ea typeface="Arial"/>
                <a:cs typeface="Arial"/>
                <a:sym typeface="Arial"/>
              </a:rPr>
              <a:t>Enhanced Accessibility:</a:t>
            </a:r>
            <a:r>
              <a:rPr lang="en-US" b="1" dirty="0">
                <a:latin typeface="Arial"/>
                <a:ea typeface="Arial"/>
                <a:cs typeface="Arial"/>
                <a:sym typeface="Arial"/>
              </a:rPr>
              <a:t> </a:t>
            </a:r>
            <a:r>
              <a:rPr lang="en-GB" dirty="0">
                <a:latin typeface="Arial"/>
                <a:ea typeface="Arial"/>
                <a:cs typeface="Arial"/>
                <a:sym typeface="Arial"/>
              </a:rPr>
              <a:t>Designed for maximum convenience, the chatbot's accessibility from any location at any time is intended to facilitate ease of use, providing individuals with the flexibility to apply for loans and access pertinent loan information whenever they need.</a:t>
            </a:r>
            <a:endParaRPr dirty="0">
              <a:latin typeface="Arial"/>
              <a:ea typeface="Arial"/>
              <a:cs typeface="Arial"/>
              <a:sym typeface="Arial"/>
            </a:endParaRPr>
          </a:p>
          <a:p>
            <a:pPr marL="0" lvl="0" indent="0" algn="just" rtl="0">
              <a:lnSpc>
                <a:spcPct val="70000"/>
              </a:lnSpc>
              <a:spcBef>
                <a:spcPts val="0"/>
              </a:spcBef>
              <a:spcAft>
                <a:spcPts val="0"/>
              </a:spcAft>
              <a:buSzPts val="770"/>
              <a:buNone/>
            </a:pPr>
            <a:endParaRPr sz="2400" dirty="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
          <p:cNvSpPr txBox="1">
            <a:spLocks noGrp="1"/>
          </p:cNvSpPr>
          <p:nvPr>
            <p:ph type="title"/>
          </p:nvPr>
        </p:nvSpPr>
        <p:spPr>
          <a:xfrm>
            <a:off x="641400" y="365125"/>
            <a:ext cx="10712400" cy="94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System Design &amp; Implementation</a:t>
            </a:r>
            <a:endParaRPr b="1"/>
          </a:p>
        </p:txBody>
      </p:sp>
      <p:sp>
        <p:nvSpPr>
          <p:cNvPr id="308" name="Google Shape;308;p7"/>
          <p:cNvSpPr txBox="1">
            <a:spLocks noGrp="1"/>
          </p:cNvSpPr>
          <p:nvPr>
            <p:ph type="body" idx="1"/>
          </p:nvPr>
        </p:nvSpPr>
        <p:spPr>
          <a:xfrm>
            <a:off x="641275" y="1529825"/>
            <a:ext cx="10712400" cy="46473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System Design:</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None/>
            </a:pPr>
            <a:r>
              <a:rPr lang="en-GB" sz="1300">
                <a:latin typeface="Arial"/>
                <a:ea typeface="Arial"/>
                <a:cs typeface="Arial"/>
                <a:sym typeface="Arial"/>
              </a:rPr>
              <a:t>GovInfoBot is designed as an intelligent chatbot using advanced Artificial Intelligence (AI) techniques. Its architecture revolves around the integration of Neural Machine Translation (NMT) for language understanding and generation, coupled with a learning mechanism based on recurrent neural networks (RNNs). The chatbot is built upon the TensorFlow framework, leveraging its capabilities for machine learning and natural language processing tasks.</a:t>
            </a:r>
            <a:endParaRPr sz="1300">
              <a:latin typeface="Arial"/>
              <a:ea typeface="Arial"/>
              <a:cs typeface="Arial"/>
              <a:sym typeface="Arial"/>
            </a:endParaRPr>
          </a:p>
          <a:p>
            <a:pPr marL="0" lvl="0" indent="0" algn="just" rtl="0">
              <a:lnSpc>
                <a:spcPct val="150000"/>
              </a:lnSpc>
              <a:spcBef>
                <a:spcPts val="0"/>
              </a:spcBef>
              <a:spcAft>
                <a:spcPts val="0"/>
              </a:spcAft>
              <a:buClr>
                <a:schemeClr val="dk1"/>
              </a:buClr>
              <a:buSzPts val="1100"/>
              <a:buNone/>
            </a:pPr>
            <a:endParaRPr sz="1400">
              <a:latin typeface="Arial"/>
              <a:ea typeface="Arial"/>
              <a:cs typeface="Arial"/>
              <a:sym typeface="Arial"/>
            </a:endParaRPr>
          </a:p>
        </p:txBody>
      </p:sp>
      <p:pic>
        <p:nvPicPr>
          <p:cNvPr id="309" name="Google Shape;309;p7"/>
          <p:cNvPicPr preferRelativeResize="0"/>
          <p:nvPr/>
        </p:nvPicPr>
        <p:blipFill>
          <a:blip r:embed="rId3">
            <a:alphaModFix/>
          </a:blip>
          <a:stretch>
            <a:fillRect/>
          </a:stretch>
        </p:blipFill>
        <p:spPr>
          <a:xfrm>
            <a:off x="3642500" y="2996800"/>
            <a:ext cx="5676900" cy="2819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6555ad8138_0_63"/>
          <p:cNvSpPr txBox="1">
            <a:spLocks noGrp="1"/>
          </p:cNvSpPr>
          <p:nvPr>
            <p:ph type="body" idx="1"/>
          </p:nvPr>
        </p:nvSpPr>
        <p:spPr>
          <a:xfrm>
            <a:off x="686550" y="273400"/>
            <a:ext cx="10667400" cy="5903400"/>
          </a:xfrm>
          <a:prstGeom prst="rect">
            <a:avLst/>
          </a:prstGeom>
        </p:spPr>
        <p:txBody>
          <a:bodyPr spcFirstLastPara="1" wrap="square" lIns="91425" tIns="45700" rIns="91425" bIns="45700" anchor="t" anchorCtr="0">
            <a:normAutofit lnSpcReduction="10000"/>
          </a:bodyPr>
          <a:lstStyle/>
          <a:p>
            <a:pPr marL="0" lvl="0" indent="0"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The system architecture follows a modular design, with distinct components for user input processing, information retrieval from government sources, response generation, and user interaction management. The NMT module serves as the core component for understanding user queries and generating coherent responses in natural language. The learning mechanism continuously updates Gov</a:t>
            </a:r>
            <a:r>
              <a:rPr lang="en-US" sz="1400" dirty="0">
                <a:latin typeface="Arial"/>
                <a:ea typeface="Arial"/>
                <a:cs typeface="Arial"/>
                <a:sym typeface="Arial"/>
              </a:rPr>
              <a:t> </a:t>
            </a:r>
            <a:r>
              <a:rPr lang="en-GB" sz="1400" dirty="0">
                <a:latin typeface="Arial"/>
                <a:ea typeface="Arial"/>
                <a:cs typeface="Arial"/>
                <a:sym typeface="Arial"/>
              </a:rPr>
              <a:t>Info</a:t>
            </a:r>
            <a:r>
              <a:rPr lang="en-US" sz="1400" dirty="0">
                <a:latin typeface="Arial"/>
                <a:ea typeface="Arial"/>
                <a:cs typeface="Arial"/>
                <a:sym typeface="Arial"/>
              </a:rPr>
              <a:t> </a:t>
            </a:r>
            <a:r>
              <a:rPr lang="en-GB" sz="1400" dirty="0">
                <a:latin typeface="Arial"/>
                <a:ea typeface="Arial"/>
                <a:cs typeface="Arial"/>
                <a:sym typeface="Arial"/>
              </a:rPr>
              <a:t>Bot's knowledge base by extracting and assimilating information from diverse government sources, ensuring its responses are accurate and up-to-date.</a:t>
            </a:r>
            <a:br>
              <a:rPr lang="en-GB" sz="1400" dirty="0">
                <a:latin typeface="Arial"/>
                <a:ea typeface="Arial"/>
                <a:cs typeface="Arial"/>
                <a:sym typeface="Arial"/>
              </a:rPr>
            </a:br>
            <a:endParaRPr sz="1400" dirty="0">
              <a:latin typeface="Arial"/>
              <a:ea typeface="Arial"/>
              <a:cs typeface="Arial"/>
              <a:sym typeface="Arial"/>
            </a:endParaRPr>
          </a:p>
          <a:p>
            <a:pPr marL="0" lvl="0" indent="0" rtl="0">
              <a:lnSpc>
                <a:spcPct val="150000"/>
              </a:lnSpc>
              <a:spcBef>
                <a:spcPts val="0"/>
              </a:spcBef>
              <a:spcAft>
                <a:spcPts val="0"/>
              </a:spcAft>
              <a:buNone/>
            </a:pPr>
            <a:r>
              <a:rPr lang="en-GB" sz="1400" dirty="0">
                <a:latin typeface="Arial"/>
                <a:ea typeface="Arial"/>
                <a:cs typeface="Arial"/>
                <a:sym typeface="Arial"/>
              </a:rPr>
              <a:t>The architecture of Gov</a:t>
            </a:r>
            <a:r>
              <a:rPr lang="en-US" sz="1400" dirty="0">
                <a:latin typeface="Arial"/>
                <a:ea typeface="Arial"/>
                <a:cs typeface="Arial"/>
                <a:sym typeface="Arial"/>
              </a:rPr>
              <a:t> </a:t>
            </a:r>
            <a:r>
              <a:rPr lang="en-GB" sz="1400" dirty="0">
                <a:latin typeface="Arial"/>
                <a:ea typeface="Arial"/>
                <a:cs typeface="Arial"/>
                <a:sym typeface="Arial"/>
              </a:rPr>
              <a:t>Info</a:t>
            </a:r>
            <a:r>
              <a:rPr lang="en-US" sz="1400" dirty="0">
                <a:latin typeface="Arial"/>
                <a:ea typeface="Arial"/>
                <a:cs typeface="Arial"/>
                <a:sym typeface="Arial"/>
              </a:rPr>
              <a:t> </a:t>
            </a:r>
            <a:r>
              <a:rPr lang="en-GB" sz="1400" dirty="0">
                <a:latin typeface="Arial"/>
                <a:ea typeface="Arial"/>
                <a:cs typeface="Arial"/>
                <a:sym typeface="Arial"/>
              </a:rPr>
              <a:t>Bot is designed to be modular and scalable, allowing for seamless integration of new features and updates. It follows a client-server model, where the client represents the user interface (UI) through which users interact with the chatbot, and the server houses the core logic and data processing components.</a:t>
            </a:r>
            <a:br>
              <a:rPr lang="en-GB" sz="1400" dirty="0">
                <a:latin typeface="Arial"/>
                <a:ea typeface="Arial"/>
                <a:cs typeface="Arial"/>
                <a:sym typeface="Arial"/>
              </a:rPr>
            </a:br>
            <a:endParaRPr sz="1400" dirty="0">
              <a:latin typeface="Arial"/>
              <a:ea typeface="Arial"/>
              <a:cs typeface="Arial"/>
              <a:sym typeface="Arial"/>
            </a:endParaRPr>
          </a:p>
          <a:p>
            <a:pPr marL="457200" lvl="0" indent="-317500" rtl="0">
              <a:lnSpc>
                <a:spcPct val="150000"/>
              </a:lnSpc>
              <a:spcBef>
                <a:spcPts val="0"/>
              </a:spcBef>
              <a:spcAft>
                <a:spcPts val="0"/>
              </a:spcAft>
              <a:buSzPts val="1400"/>
              <a:buAutoNum type="arabicPeriod"/>
            </a:pPr>
            <a:r>
              <a:rPr lang="en-GB" sz="1400" b="1" dirty="0">
                <a:latin typeface="Arial"/>
                <a:ea typeface="Arial"/>
                <a:cs typeface="Arial"/>
                <a:sym typeface="Arial"/>
              </a:rPr>
              <a:t>COMPONENTS</a:t>
            </a:r>
            <a:br>
              <a:rPr lang="en-GB" sz="1400" b="1" dirty="0">
                <a:latin typeface="Arial"/>
                <a:ea typeface="Arial"/>
                <a:cs typeface="Arial"/>
                <a:sym typeface="Arial"/>
              </a:rPr>
            </a:br>
            <a:endParaRPr sz="1200" b="1" dirty="0">
              <a:latin typeface="Arial"/>
              <a:ea typeface="Arial"/>
              <a:cs typeface="Arial"/>
              <a:sym typeface="Arial"/>
            </a:endParaRPr>
          </a:p>
          <a:p>
            <a:pPr marL="457200" lvl="0" indent="-304800" algn="just" rtl="0">
              <a:lnSpc>
                <a:spcPct val="150000"/>
              </a:lnSpc>
              <a:spcBef>
                <a:spcPts val="0"/>
              </a:spcBef>
              <a:spcAft>
                <a:spcPts val="0"/>
              </a:spcAft>
              <a:buSzPts val="1200"/>
              <a:buFont typeface="Times New Roman"/>
              <a:buChar char="●"/>
            </a:pPr>
            <a:r>
              <a:rPr lang="en-GB" sz="1200" b="1" dirty="0">
                <a:latin typeface="Arial"/>
                <a:ea typeface="Arial"/>
                <a:cs typeface="Arial"/>
                <a:sym typeface="Arial"/>
              </a:rPr>
              <a:t>User Interface (UI):</a:t>
            </a:r>
            <a:r>
              <a:rPr lang="en-GB" sz="1200" dirty="0">
                <a:latin typeface="Arial"/>
                <a:ea typeface="Arial"/>
                <a:cs typeface="Arial"/>
                <a:sym typeface="Arial"/>
              </a:rPr>
              <a:t> The UI component provides the interface through which users can input queries and receive responses from </a:t>
            </a:r>
            <a:r>
              <a:rPr lang="en-GB" sz="1200" dirty="0" err="1">
                <a:latin typeface="Arial"/>
                <a:ea typeface="Arial"/>
                <a:cs typeface="Arial"/>
                <a:sym typeface="Arial"/>
              </a:rPr>
              <a:t>GovInfoBot</a:t>
            </a:r>
            <a:r>
              <a:rPr lang="en-GB" sz="1200" dirty="0">
                <a:latin typeface="Arial"/>
                <a:ea typeface="Arial"/>
                <a:cs typeface="Arial"/>
                <a:sym typeface="Arial"/>
              </a:rPr>
              <a:t>. It can be implemented as a web-based interface, mobile application, or integrated into existing platforms.</a:t>
            </a:r>
            <a:endParaRPr sz="1200" dirty="0">
              <a:latin typeface="Arial"/>
              <a:ea typeface="Arial"/>
              <a:cs typeface="Arial"/>
              <a:sym typeface="Arial"/>
            </a:endParaRPr>
          </a:p>
          <a:p>
            <a:pPr marL="0" lvl="0" indent="0" algn="just" rtl="0">
              <a:lnSpc>
                <a:spcPct val="150000"/>
              </a:lnSpc>
              <a:spcBef>
                <a:spcPts val="0"/>
              </a:spcBef>
              <a:spcAft>
                <a:spcPts val="0"/>
              </a:spcAft>
              <a:buNone/>
            </a:pPr>
            <a:endParaRPr sz="1200" dirty="0">
              <a:latin typeface="Arial"/>
              <a:ea typeface="Arial"/>
              <a:cs typeface="Arial"/>
              <a:sym typeface="Arial"/>
            </a:endParaRPr>
          </a:p>
          <a:p>
            <a:pPr marL="457200" lvl="0" indent="-304800" algn="just" rtl="0">
              <a:lnSpc>
                <a:spcPct val="150000"/>
              </a:lnSpc>
              <a:spcBef>
                <a:spcPts val="0"/>
              </a:spcBef>
              <a:spcAft>
                <a:spcPts val="0"/>
              </a:spcAft>
              <a:buSzPts val="1200"/>
              <a:buFont typeface="Times New Roman"/>
              <a:buChar char="●"/>
            </a:pPr>
            <a:r>
              <a:rPr lang="en-GB" sz="1200" b="1" dirty="0">
                <a:latin typeface="Arial"/>
                <a:ea typeface="Arial"/>
                <a:cs typeface="Arial"/>
                <a:sym typeface="Arial"/>
              </a:rPr>
              <a:t>Chatbot Core:</a:t>
            </a:r>
            <a:r>
              <a:rPr lang="en-GB" sz="1200" dirty="0">
                <a:latin typeface="Arial"/>
                <a:ea typeface="Arial"/>
                <a:cs typeface="Arial"/>
                <a:sym typeface="Arial"/>
              </a:rPr>
              <a:t> The core of Gov</a:t>
            </a:r>
            <a:r>
              <a:rPr lang="en-US" sz="1200" dirty="0">
                <a:latin typeface="Arial"/>
                <a:ea typeface="Arial"/>
                <a:cs typeface="Arial"/>
                <a:sym typeface="Arial"/>
              </a:rPr>
              <a:t> </a:t>
            </a:r>
            <a:r>
              <a:rPr lang="en-GB" sz="1200" dirty="0">
                <a:latin typeface="Arial"/>
                <a:ea typeface="Arial"/>
                <a:cs typeface="Arial"/>
                <a:sym typeface="Arial"/>
              </a:rPr>
              <a:t>Info</a:t>
            </a:r>
            <a:r>
              <a:rPr lang="en-US" sz="1200" dirty="0">
                <a:latin typeface="Arial"/>
                <a:ea typeface="Arial"/>
                <a:cs typeface="Arial"/>
                <a:sym typeface="Arial"/>
              </a:rPr>
              <a:t> </a:t>
            </a:r>
            <a:r>
              <a:rPr lang="en-GB" sz="1200" dirty="0">
                <a:latin typeface="Arial"/>
                <a:ea typeface="Arial"/>
                <a:cs typeface="Arial"/>
                <a:sym typeface="Arial"/>
              </a:rPr>
              <a:t>Bot houses the NMT module for language understanding and generation. It processes user queries, translates them into actionable commands, retrieves relevant information from the knowledge base, and generates coherent responses.</a:t>
            </a:r>
            <a:endParaRPr sz="1200" dirty="0">
              <a:latin typeface="Arial"/>
              <a:ea typeface="Arial"/>
              <a:cs typeface="Arial"/>
              <a:sym typeface="Arial"/>
            </a:endParaRPr>
          </a:p>
          <a:p>
            <a:pPr marL="0" lvl="0" indent="0" algn="just" rtl="0">
              <a:lnSpc>
                <a:spcPct val="150000"/>
              </a:lnSpc>
              <a:spcBef>
                <a:spcPts val="0"/>
              </a:spcBef>
              <a:spcAft>
                <a:spcPts val="0"/>
              </a:spcAft>
              <a:buNone/>
            </a:pPr>
            <a:endParaRPr sz="1000" dirty="0">
              <a:latin typeface="Arial"/>
              <a:ea typeface="Arial"/>
              <a:cs typeface="Arial"/>
              <a:sym typeface="Arial"/>
            </a:endParaRPr>
          </a:p>
          <a:p>
            <a:pPr marL="457200" lvl="0" indent="-304800" algn="just" rtl="0">
              <a:lnSpc>
                <a:spcPct val="150000"/>
              </a:lnSpc>
              <a:spcBef>
                <a:spcPts val="0"/>
              </a:spcBef>
              <a:spcAft>
                <a:spcPts val="0"/>
              </a:spcAft>
              <a:buSzPts val="1200"/>
              <a:buFont typeface="Times New Roman"/>
              <a:buChar char="●"/>
            </a:pPr>
            <a:r>
              <a:rPr lang="en-GB" sz="1200" b="1" dirty="0">
                <a:latin typeface="Arial"/>
                <a:ea typeface="Arial"/>
                <a:cs typeface="Arial"/>
                <a:sym typeface="Arial"/>
              </a:rPr>
              <a:t>API Gateway:</a:t>
            </a:r>
            <a:r>
              <a:rPr lang="en-GB" sz="1200" dirty="0">
                <a:latin typeface="Arial"/>
                <a:ea typeface="Arial"/>
                <a:cs typeface="Arial"/>
                <a:sym typeface="Arial"/>
              </a:rPr>
              <a:t> The API gateway serves as a single entry point for external clients to access Gov</a:t>
            </a:r>
            <a:r>
              <a:rPr lang="en-US" sz="1200" dirty="0">
                <a:latin typeface="Arial"/>
                <a:ea typeface="Arial"/>
                <a:cs typeface="Arial"/>
                <a:sym typeface="Arial"/>
              </a:rPr>
              <a:t> </a:t>
            </a:r>
            <a:r>
              <a:rPr lang="en-GB" sz="1200" dirty="0">
                <a:latin typeface="Arial"/>
                <a:ea typeface="Arial"/>
                <a:cs typeface="Arial"/>
                <a:sym typeface="Arial"/>
              </a:rPr>
              <a:t>Info</a:t>
            </a:r>
            <a:r>
              <a:rPr lang="en-US" sz="1200" dirty="0">
                <a:latin typeface="Arial"/>
                <a:ea typeface="Arial"/>
                <a:cs typeface="Arial"/>
                <a:sym typeface="Arial"/>
              </a:rPr>
              <a:t> </a:t>
            </a:r>
            <a:r>
              <a:rPr lang="en-GB" sz="1200" dirty="0">
                <a:latin typeface="Arial"/>
                <a:ea typeface="Arial"/>
                <a:cs typeface="Arial"/>
                <a:sym typeface="Arial"/>
              </a:rPr>
              <a:t>Bot's functionality. It manages the routing of requests to the appropriate services and handles authentication and authorization.</a:t>
            </a:r>
            <a:endParaRPr sz="1200" dirty="0">
              <a:latin typeface="Arial"/>
              <a:ea typeface="Arial"/>
              <a:cs typeface="Arial"/>
              <a:sym typeface="Arial"/>
            </a:endParaRPr>
          </a:p>
          <a:p>
            <a:pPr marL="0" lvl="0" indent="0" algn="just" rtl="0">
              <a:lnSpc>
                <a:spcPct val="150000"/>
              </a:lnSpc>
              <a:spcBef>
                <a:spcPts val="0"/>
              </a:spcBef>
              <a:spcAft>
                <a:spcPts val="0"/>
              </a:spcAft>
              <a:buNone/>
            </a:pPr>
            <a:endParaRPr sz="1400" dirty="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26555ad8138_0_68"/>
          <p:cNvSpPr txBox="1">
            <a:spLocks noGrp="1"/>
          </p:cNvSpPr>
          <p:nvPr>
            <p:ph type="body" idx="1"/>
          </p:nvPr>
        </p:nvSpPr>
        <p:spPr>
          <a:xfrm>
            <a:off x="573375" y="290850"/>
            <a:ext cx="10780500" cy="58860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457200" lvl="0" indent="-317500" algn="just" rtl="0">
              <a:lnSpc>
                <a:spcPct val="150000"/>
              </a:lnSpc>
              <a:spcBef>
                <a:spcPts val="0"/>
              </a:spcBef>
              <a:spcAft>
                <a:spcPts val="0"/>
              </a:spcAft>
              <a:buSzPts val="1400"/>
              <a:buFont typeface="Times New Roman"/>
              <a:buChar char="●"/>
            </a:pPr>
            <a:r>
              <a:rPr lang="en-GB" sz="1400" b="1">
                <a:latin typeface="Arial"/>
                <a:ea typeface="Arial"/>
                <a:cs typeface="Arial"/>
                <a:sym typeface="Arial"/>
              </a:rPr>
              <a:t>Authentication and Authorization: </a:t>
            </a:r>
            <a:r>
              <a:rPr lang="en-GB" sz="1400">
                <a:latin typeface="Arial"/>
                <a:ea typeface="Arial"/>
                <a:cs typeface="Arial"/>
                <a:sym typeface="Arial"/>
              </a:rPr>
              <a:t>This component ensures that only authorized users can access GovInfoBot's services. It provides mechanisms for user authentication, role-based access control, and secure communication between components.</a:t>
            </a:r>
            <a:endParaRPr sz="1400">
              <a:latin typeface="Arial"/>
              <a:ea typeface="Arial"/>
              <a:cs typeface="Arial"/>
              <a:sym typeface="Arial"/>
            </a:endParaRPr>
          </a:p>
          <a:p>
            <a:pPr marL="457200" lvl="0" indent="0" algn="just" rtl="0">
              <a:lnSpc>
                <a:spcPct val="150000"/>
              </a:lnSpc>
              <a:spcBef>
                <a:spcPts val="0"/>
              </a:spcBef>
              <a:spcAft>
                <a:spcPts val="0"/>
              </a:spcAft>
              <a:buNone/>
            </a:pPr>
            <a:endParaRPr sz="1400">
              <a:latin typeface="Arial"/>
              <a:ea typeface="Arial"/>
              <a:cs typeface="Arial"/>
              <a:sym typeface="Arial"/>
            </a:endParaRPr>
          </a:p>
          <a:p>
            <a:pPr marL="457200" lvl="0" indent="-317500" algn="just" rtl="0">
              <a:lnSpc>
                <a:spcPct val="150000"/>
              </a:lnSpc>
              <a:spcBef>
                <a:spcPts val="0"/>
              </a:spcBef>
              <a:spcAft>
                <a:spcPts val="0"/>
              </a:spcAft>
              <a:buSzPts val="1400"/>
              <a:buFont typeface="Times New Roman"/>
              <a:buChar char="●"/>
            </a:pPr>
            <a:r>
              <a:rPr lang="en-GB" sz="1400" b="1">
                <a:latin typeface="Arial"/>
                <a:ea typeface="Arial"/>
                <a:cs typeface="Arial"/>
                <a:sym typeface="Arial"/>
              </a:rPr>
              <a:t>Monitoring and Logging:</a:t>
            </a:r>
            <a:r>
              <a:rPr lang="en-GB" sz="1400">
                <a:latin typeface="Arial"/>
                <a:ea typeface="Arial"/>
                <a:cs typeface="Arial"/>
                <a:sym typeface="Arial"/>
              </a:rPr>
              <a:t> GovInfoBot includes a monitoring and logging component that tracks the performance and usage of the chatbot. It collects metrics such as response times, error rates, and user engagement to monitor system health and identify areas for improvement.</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457200" lvl="0" indent="-317500" algn="just" rtl="0">
              <a:lnSpc>
                <a:spcPct val="150000"/>
              </a:lnSpc>
              <a:spcBef>
                <a:spcPts val="0"/>
              </a:spcBef>
              <a:spcAft>
                <a:spcPts val="0"/>
              </a:spcAft>
              <a:buSzPts val="1400"/>
              <a:buFont typeface="Times New Roman"/>
              <a:buChar char="●"/>
            </a:pPr>
            <a:r>
              <a:rPr lang="en-GB" sz="1400" b="1">
                <a:latin typeface="Arial"/>
                <a:ea typeface="Arial"/>
                <a:cs typeface="Arial"/>
                <a:sym typeface="Arial"/>
              </a:rPr>
              <a:t>Learning Mechanism:</a:t>
            </a:r>
            <a:r>
              <a:rPr lang="en-GB" sz="1400">
                <a:latin typeface="Arial"/>
                <a:ea typeface="Arial"/>
                <a:cs typeface="Arial"/>
                <a:sym typeface="Arial"/>
              </a:rPr>
              <a:t> This component is responsible for the continuous learning and updating of GovInfoBot's knowledge base. It uses RNNs to analyze new data from government sources and user interactions, ensuring that GovInfoBot remains updated with the latest information.</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457200" lvl="0" indent="-317500" algn="just" rtl="0">
              <a:lnSpc>
                <a:spcPct val="150000"/>
              </a:lnSpc>
              <a:spcBef>
                <a:spcPts val="0"/>
              </a:spcBef>
              <a:spcAft>
                <a:spcPts val="0"/>
              </a:spcAft>
              <a:buSzPts val="1400"/>
              <a:buFont typeface="Times New Roman"/>
              <a:buChar char="●"/>
            </a:pPr>
            <a:r>
              <a:rPr lang="en-GB" sz="1400" b="1">
                <a:latin typeface="Arial"/>
                <a:ea typeface="Arial"/>
                <a:cs typeface="Arial"/>
                <a:sym typeface="Arial"/>
              </a:rPr>
              <a:t>Data Storage:</a:t>
            </a:r>
            <a:r>
              <a:rPr lang="en-GB" sz="1400">
                <a:latin typeface="Arial"/>
                <a:ea typeface="Arial"/>
                <a:cs typeface="Arial"/>
                <a:sym typeface="Arial"/>
              </a:rPr>
              <a:t> GovInfoBot's data storage component manages the storage and retrieval of information required for its operation. This includes user profiles, interaction histories, government documents, and the chatbot's knowledge base.</a:t>
            </a:r>
            <a:endParaRPr sz="1400">
              <a:latin typeface="Arial"/>
              <a:ea typeface="Arial"/>
              <a:cs typeface="Arial"/>
              <a:sym typeface="Arial"/>
            </a:endParaRPr>
          </a:p>
          <a:p>
            <a:pPr marL="457200" lvl="0" indent="0" algn="just" rtl="0">
              <a:lnSpc>
                <a:spcPct val="150000"/>
              </a:lnSpc>
              <a:spcBef>
                <a:spcPts val="0"/>
              </a:spcBef>
              <a:spcAft>
                <a:spcPts val="0"/>
              </a:spcAft>
              <a:buNone/>
            </a:pPr>
            <a:endParaRPr sz="14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6555ad8138_0_73"/>
          <p:cNvSpPr txBox="1">
            <a:spLocks noGrp="1"/>
          </p:cNvSpPr>
          <p:nvPr>
            <p:ph type="body" idx="1"/>
          </p:nvPr>
        </p:nvSpPr>
        <p:spPr>
          <a:xfrm>
            <a:off x="564225" y="309325"/>
            <a:ext cx="11325300" cy="5867400"/>
          </a:xfrm>
          <a:prstGeom prst="rect">
            <a:avLst/>
          </a:prstGeom>
        </p:spPr>
        <p:txBody>
          <a:bodyPr spcFirstLastPara="1" wrap="square" lIns="91425" tIns="45700" rIns="91425" bIns="45700" anchor="t" anchorCtr="0">
            <a:normAutofit fontScale="92500" lnSpcReduction="10000"/>
          </a:bodyPr>
          <a:lstStyle/>
          <a:p>
            <a:pPr marL="0" lvl="0" indent="0" algn="just" rtl="0">
              <a:lnSpc>
                <a:spcPct val="150000"/>
              </a:lnSpc>
              <a:spcBef>
                <a:spcPts val="0"/>
              </a:spcBef>
              <a:spcAft>
                <a:spcPts val="0"/>
              </a:spcAft>
              <a:buClr>
                <a:schemeClr val="dk1"/>
              </a:buClr>
              <a:buSzPct val="68750"/>
              <a:buFont typeface="Arial"/>
              <a:buNone/>
            </a:pPr>
            <a:r>
              <a:rPr lang="en-GB" sz="1600" b="1">
                <a:latin typeface="Arial"/>
                <a:ea typeface="Arial"/>
                <a:cs typeface="Arial"/>
                <a:sym typeface="Arial"/>
              </a:rPr>
              <a:t>2</a:t>
            </a:r>
            <a:r>
              <a:rPr lang="en-GB" sz="1400" b="1">
                <a:latin typeface="Arial"/>
                <a:ea typeface="Arial"/>
                <a:cs typeface="Arial"/>
                <a:sym typeface="Arial"/>
              </a:rPr>
              <a:t>. </a:t>
            </a:r>
            <a:r>
              <a:rPr lang="en-GB" sz="1600" b="1">
                <a:latin typeface="Arial"/>
                <a:ea typeface="Arial"/>
                <a:cs typeface="Arial"/>
                <a:sym typeface="Arial"/>
              </a:rPr>
              <a:t>MODULES</a:t>
            </a:r>
            <a:endParaRPr sz="1600" b="1">
              <a:latin typeface="Arial"/>
              <a:ea typeface="Arial"/>
              <a:cs typeface="Arial"/>
              <a:sym typeface="Arial"/>
            </a:endParaRPr>
          </a:p>
          <a:p>
            <a:pPr marL="457200" lvl="0" indent="0" algn="just" rtl="0">
              <a:lnSpc>
                <a:spcPct val="150000"/>
              </a:lnSpc>
              <a:spcBef>
                <a:spcPts val="0"/>
              </a:spcBef>
              <a:spcAft>
                <a:spcPts val="0"/>
              </a:spcAft>
              <a:buClr>
                <a:schemeClr val="dk1"/>
              </a:buClr>
              <a:buSzPct val="78571"/>
              <a:buFont typeface="Arial"/>
              <a:buNone/>
            </a:pPr>
            <a:endParaRPr sz="1400" b="1">
              <a:latin typeface="Arial"/>
              <a:ea typeface="Arial"/>
              <a:cs typeface="Arial"/>
              <a:sym typeface="Arial"/>
            </a:endParaRPr>
          </a:p>
          <a:p>
            <a:pPr marL="457200" lvl="0" indent="-310832" algn="just" rtl="0">
              <a:lnSpc>
                <a:spcPct val="150000"/>
              </a:lnSpc>
              <a:spcBef>
                <a:spcPts val="0"/>
              </a:spcBef>
              <a:spcAft>
                <a:spcPts val="0"/>
              </a:spcAft>
              <a:buSzPct val="100000"/>
              <a:buFont typeface="Times New Roman"/>
              <a:buChar char="●"/>
            </a:pPr>
            <a:r>
              <a:rPr lang="en-GB" sz="1400" b="1">
                <a:latin typeface="Arial"/>
                <a:ea typeface="Arial"/>
                <a:cs typeface="Arial"/>
                <a:sym typeface="Arial"/>
              </a:rPr>
              <a:t>Input Processing:</a:t>
            </a:r>
            <a:r>
              <a:rPr lang="en-GB" sz="1400">
                <a:latin typeface="Arial"/>
                <a:ea typeface="Arial"/>
                <a:cs typeface="Arial"/>
                <a:sym typeface="Arial"/>
              </a:rPr>
              <a:t> The input processing module preprocesses user queries, tokenizes them, and prepares them for further processing by the NMT module.</a:t>
            </a:r>
            <a:endParaRPr sz="1400">
              <a:latin typeface="Arial"/>
              <a:ea typeface="Arial"/>
              <a:cs typeface="Arial"/>
              <a:sym typeface="Arial"/>
            </a:endParaRPr>
          </a:p>
          <a:p>
            <a:pPr marL="457200" lvl="0" indent="0" algn="just" rtl="0">
              <a:lnSpc>
                <a:spcPct val="150000"/>
              </a:lnSpc>
              <a:spcBef>
                <a:spcPts val="0"/>
              </a:spcBef>
              <a:spcAft>
                <a:spcPts val="0"/>
              </a:spcAft>
              <a:buNone/>
            </a:pPr>
            <a:endParaRPr sz="1400">
              <a:latin typeface="Arial"/>
              <a:ea typeface="Arial"/>
              <a:cs typeface="Arial"/>
              <a:sym typeface="Arial"/>
            </a:endParaRPr>
          </a:p>
          <a:p>
            <a:pPr marL="457200" lvl="0" indent="-310832" algn="just" rtl="0">
              <a:lnSpc>
                <a:spcPct val="150000"/>
              </a:lnSpc>
              <a:spcBef>
                <a:spcPts val="0"/>
              </a:spcBef>
              <a:spcAft>
                <a:spcPts val="0"/>
              </a:spcAft>
              <a:buSzPct val="100000"/>
              <a:buFont typeface="Times New Roman"/>
              <a:buChar char="●"/>
            </a:pPr>
            <a:r>
              <a:rPr lang="en-GB" sz="1400" b="1">
                <a:latin typeface="Arial"/>
                <a:ea typeface="Arial"/>
                <a:cs typeface="Arial"/>
                <a:sym typeface="Arial"/>
              </a:rPr>
              <a:t>NMT Module:</a:t>
            </a:r>
            <a:r>
              <a:rPr lang="en-GB" sz="1400">
                <a:latin typeface="Arial"/>
                <a:ea typeface="Arial"/>
                <a:cs typeface="Arial"/>
                <a:sym typeface="Arial"/>
              </a:rPr>
              <a:t> The NMT module is responsible for translating user queries into actionable commands and generating responses in natural language. It uses advanced deep learning techniques to ensure accurate translations and responses.</a:t>
            </a:r>
            <a:endParaRPr sz="1400">
              <a:latin typeface="Arial"/>
              <a:ea typeface="Arial"/>
              <a:cs typeface="Arial"/>
              <a:sym typeface="Arial"/>
            </a:endParaRPr>
          </a:p>
          <a:p>
            <a:pPr marL="457200" lvl="0" indent="0" algn="just" rtl="0">
              <a:lnSpc>
                <a:spcPct val="150000"/>
              </a:lnSpc>
              <a:spcBef>
                <a:spcPts val="0"/>
              </a:spcBef>
              <a:spcAft>
                <a:spcPts val="0"/>
              </a:spcAft>
              <a:buNone/>
            </a:pPr>
            <a:endParaRPr sz="1400" b="1">
              <a:latin typeface="Arial"/>
              <a:ea typeface="Arial"/>
              <a:cs typeface="Arial"/>
              <a:sym typeface="Arial"/>
            </a:endParaRPr>
          </a:p>
          <a:p>
            <a:pPr marL="457200" lvl="0" indent="-310832" algn="just" rtl="0">
              <a:lnSpc>
                <a:spcPct val="150000"/>
              </a:lnSpc>
              <a:spcBef>
                <a:spcPts val="0"/>
              </a:spcBef>
              <a:spcAft>
                <a:spcPts val="0"/>
              </a:spcAft>
              <a:buSzPct val="100000"/>
              <a:buFont typeface="Times New Roman"/>
              <a:buChar char="●"/>
            </a:pPr>
            <a:r>
              <a:rPr lang="en-GB" sz="1400" b="1">
                <a:latin typeface="Arial"/>
                <a:ea typeface="Arial"/>
                <a:cs typeface="Arial"/>
                <a:sym typeface="Arial"/>
              </a:rPr>
              <a:t>Learning Module:</a:t>
            </a:r>
            <a:r>
              <a:rPr lang="en-GB" sz="1400">
                <a:latin typeface="Arial"/>
                <a:ea typeface="Arial"/>
                <a:cs typeface="Arial"/>
                <a:sym typeface="Arial"/>
              </a:rPr>
              <a:t> The learning module manages the continuous learning process of GovInfoBot. It updates the chatbot's knowledge base based on new data and interactions.</a:t>
            </a:r>
            <a:endParaRPr sz="1400">
              <a:latin typeface="Arial"/>
              <a:ea typeface="Arial"/>
              <a:cs typeface="Arial"/>
              <a:sym typeface="Arial"/>
            </a:endParaRPr>
          </a:p>
          <a:p>
            <a:pPr marL="457200" lvl="0" indent="0" algn="just" rtl="0">
              <a:lnSpc>
                <a:spcPct val="150000"/>
              </a:lnSpc>
              <a:spcBef>
                <a:spcPts val="0"/>
              </a:spcBef>
              <a:spcAft>
                <a:spcPts val="0"/>
              </a:spcAft>
              <a:buNone/>
            </a:pPr>
            <a:endParaRPr sz="1400" b="1">
              <a:latin typeface="Arial"/>
              <a:ea typeface="Arial"/>
              <a:cs typeface="Arial"/>
              <a:sym typeface="Arial"/>
            </a:endParaRPr>
          </a:p>
          <a:p>
            <a:pPr marL="457200" lvl="0" indent="-310832" algn="just" rtl="0">
              <a:lnSpc>
                <a:spcPct val="150000"/>
              </a:lnSpc>
              <a:spcBef>
                <a:spcPts val="0"/>
              </a:spcBef>
              <a:spcAft>
                <a:spcPts val="0"/>
              </a:spcAft>
              <a:buSzPct val="100000"/>
              <a:buFont typeface="Times New Roman"/>
              <a:buChar char="●"/>
            </a:pPr>
            <a:r>
              <a:rPr lang="en-GB" sz="1400" b="1">
                <a:latin typeface="Arial"/>
                <a:ea typeface="Arial"/>
                <a:cs typeface="Arial"/>
                <a:sym typeface="Arial"/>
              </a:rPr>
              <a:t>Data Management:</a:t>
            </a:r>
            <a:r>
              <a:rPr lang="en-GB" sz="1400">
                <a:latin typeface="Arial"/>
                <a:ea typeface="Arial"/>
                <a:cs typeface="Arial"/>
                <a:sym typeface="Arial"/>
              </a:rPr>
              <a:t> The data management module handles the storage, retrieval, and organization of data used by GovInfoBot. It ensures data integrity and accessibility for the chatbot's operation.</a:t>
            </a:r>
            <a:endParaRPr sz="1400">
              <a:latin typeface="Arial"/>
              <a:ea typeface="Arial"/>
              <a:cs typeface="Arial"/>
              <a:sym typeface="Arial"/>
            </a:endParaRPr>
          </a:p>
          <a:p>
            <a:pPr marL="457200" lvl="0" indent="0" algn="just" rtl="0">
              <a:lnSpc>
                <a:spcPct val="150000"/>
              </a:lnSpc>
              <a:spcBef>
                <a:spcPts val="0"/>
              </a:spcBef>
              <a:spcAft>
                <a:spcPts val="0"/>
              </a:spcAft>
              <a:buNone/>
            </a:pPr>
            <a:endParaRPr sz="1400" b="1">
              <a:latin typeface="Arial"/>
              <a:ea typeface="Arial"/>
              <a:cs typeface="Arial"/>
              <a:sym typeface="Arial"/>
            </a:endParaRPr>
          </a:p>
          <a:p>
            <a:pPr marL="457200" lvl="0" indent="-310832" algn="just" rtl="0">
              <a:lnSpc>
                <a:spcPct val="150000"/>
              </a:lnSpc>
              <a:spcBef>
                <a:spcPts val="0"/>
              </a:spcBef>
              <a:spcAft>
                <a:spcPts val="0"/>
              </a:spcAft>
              <a:buSzPct val="100000"/>
              <a:buFont typeface="Times New Roman"/>
              <a:buChar char="●"/>
            </a:pPr>
            <a:r>
              <a:rPr lang="en-GB" sz="1400" b="1">
                <a:latin typeface="Arial"/>
                <a:ea typeface="Arial"/>
                <a:cs typeface="Arial"/>
                <a:sym typeface="Arial"/>
              </a:rPr>
              <a:t>Natural Language Understanding (NLU):</a:t>
            </a:r>
            <a:r>
              <a:rPr lang="en-GB" sz="1400">
                <a:latin typeface="Arial"/>
                <a:ea typeface="Arial"/>
                <a:cs typeface="Arial"/>
                <a:sym typeface="Arial"/>
              </a:rPr>
              <a:t> The NLU module is responsible for parsing user queries and extracting relevant entities and intents. It uses natural language processing (NLP) techniques to understand the meaning behind user inputs and translate them into actionable commands for the chatbot.</a:t>
            </a:r>
            <a:endParaRPr sz="1400">
              <a:latin typeface="Arial"/>
              <a:ea typeface="Arial"/>
              <a:cs typeface="Arial"/>
              <a:sym typeface="Arial"/>
            </a:endParaRPr>
          </a:p>
          <a:p>
            <a:pPr marL="457200" lvl="0" indent="0" algn="just" rtl="0">
              <a:lnSpc>
                <a:spcPct val="150000"/>
              </a:lnSpc>
              <a:spcBef>
                <a:spcPts val="0"/>
              </a:spcBef>
              <a:spcAft>
                <a:spcPts val="0"/>
              </a:spcAft>
              <a:buNone/>
            </a:pPr>
            <a:endParaRPr sz="1400" b="1">
              <a:latin typeface="Arial"/>
              <a:ea typeface="Arial"/>
              <a:cs typeface="Arial"/>
              <a:sym typeface="Arial"/>
            </a:endParaRPr>
          </a:p>
          <a:p>
            <a:pPr marL="457200" lvl="0" indent="-310832" algn="just" rtl="0">
              <a:lnSpc>
                <a:spcPct val="150000"/>
              </a:lnSpc>
              <a:spcBef>
                <a:spcPts val="0"/>
              </a:spcBef>
              <a:spcAft>
                <a:spcPts val="0"/>
              </a:spcAft>
              <a:buSzPct val="100000"/>
              <a:buFont typeface="Times New Roman"/>
              <a:buChar char="●"/>
            </a:pPr>
            <a:r>
              <a:rPr lang="en-GB" sz="1400" b="1">
                <a:latin typeface="Arial"/>
                <a:ea typeface="Arial"/>
                <a:cs typeface="Arial"/>
                <a:sym typeface="Arial"/>
              </a:rPr>
              <a:t>Response Generation: </a:t>
            </a:r>
            <a:r>
              <a:rPr lang="en-GB" sz="1400">
                <a:latin typeface="Arial"/>
                <a:ea typeface="Arial"/>
                <a:cs typeface="Arial"/>
                <a:sym typeface="Arial"/>
              </a:rPr>
              <a:t>The response generation module takes the output from the NLU module and formulates a coherent response in natural language. It uses templates, predefined responses, and dynamic content generation to create personalized and informative responses for users.</a:t>
            </a:r>
            <a:endParaRPr sz="14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555ad8138_0_78"/>
          <p:cNvSpPr txBox="1">
            <a:spLocks noGrp="1"/>
          </p:cNvSpPr>
          <p:nvPr>
            <p:ph type="body" idx="1"/>
          </p:nvPr>
        </p:nvSpPr>
        <p:spPr>
          <a:xfrm>
            <a:off x="564225" y="308300"/>
            <a:ext cx="10789800" cy="5868300"/>
          </a:xfrm>
          <a:prstGeom prst="rect">
            <a:avLst/>
          </a:prstGeom>
        </p:spPr>
        <p:txBody>
          <a:bodyPr spcFirstLastPara="1" wrap="square" lIns="91425" tIns="45700" rIns="91425" bIns="45700" anchor="t" anchorCtr="0">
            <a:normAutofit lnSpcReduction="10000"/>
          </a:bodyPr>
          <a:lstStyle/>
          <a:p>
            <a:pPr marL="0" lvl="0" indent="0" rtl="0">
              <a:lnSpc>
                <a:spcPct val="150000"/>
              </a:lnSpc>
              <a:spcBef>
                <a:spcPts val="0"/>
              </a:spcBef>
              <a:spcAft>
                <a:spcPts val="0"/>
              </a:spcAft>
              <a:buClr>
                <a:schemeClr val="dk1"/>
              </a:buClr>
              <a:buSzPts val="1100"/>
              <a:buFont typeface="Arial"/>
              <a:buNone/>
            </a:pPr>
            <a:r>
              <a:rPr lang="en-GB" sz="1600" b="1" dirty="0">
                <a:latin typeface="Arial"/>
                <a:ea typeface="Arial"/>
                <a:cs typeface="Arial"/>
                <a:sym typeface="Arial"/>
              </a:rPr>
              <a:t>3. INTERFACES</a:t>
            </a:r>
            <a:br>
              <a:rPr lang="en-GB" sz="1600" b="1" dirty="0">
                <a:latin typeface="Arial"/>
                <a:ea typeface="Arial"/>
                <a:cs typeface="Arial"/>
                <a:sym typeface="Arial"/>
              </a:rPr>
            </a:br>
            <a:endParaRPr sz="1600" b="1" dirty="0">
              <a:latin typeface="Arial"/>
              <a:ea typeface="Arial"/>
              <a:cs typeface="Arial"/>
              <a:sym typeface="Arial"/>
            </a:endParaRPr>
          </a:p>
          <a:p>
            <a:pPr marL="457200" lvl="0" indent="-317500" rtl="0">
              <a:lnSpc>
                <a:spcPct val="150000"/>
              </a:lnSpc>
              <a:spcBef>
                <a:spcPts val="0"/>
              </a:spcBef>
              <a:spcAft>
                <a:spcPts val="0"/>
              </a:spcAft>
              <a:buSzPts val="1400"/>
              <a:buFont typeface="Times New Roman"/>
              <a:buChar char="●"/>
            </a:pPr>
            <a:r>
              <a:rPr lang="en-GB" sz="1400" b="1" dirty="0">
                <a:latin typeface="Arial"/>
                <a:ea typeface="Arial"/>
                <a:cs typeface="Arial"/>
                <a:sym typeface="Arial"/>
              </a:rPr>
              <a:t>User Interface (UI) Interface:</a:t>
            </a:r>
            <a:r>
              <a:rPr lang="en-GB" sz="1400" dirty="0">
                <a:latin typeface="Arial"/>
                <a:ea typeface="Arial"/>
                <a:cs typeface="Arial"/>
                <a:sym typeface="Arial"/>
              </a:rPr>
              <a:t> This interface allows users to interact with Gov</a:t>
            </a:r>
            <a:r>
              <a:rPr lang="en-US" sz="1400" dirty="0">
                <a:latin typeface="Arial"/>
                <a:ea typeface="Arial"/>
                <a:cs typeface="Arial"/>
                <a:sym typeface="Arial"/>
              </a:rPr>
              <a:t> </a:t>
            </a:r>
            <a:r>
              <a:rPr lang="en-GB" sz="1400" dirty="0">
                <a:latin typeface="Arial"/>
                <a:ea typeface="Arial"/>
                <a:cs typeface="Arial"/>
                <a:sym typeface="Arial"/>
              </a:rPr>
              <a:t>Info</a:t>
            </a:r>
            <a:r>
              <a:rPr lang="en-US" sz="1400" dirty="0">
                <a:latin typeface="Arial"/>
                <a:ea typeface="Arial"/>
                <a:cs typeface="Arial"/>
                <a:sym typeface="Arial"/>
              </a:rPr>
              <a:t> </a:t>
            </a:r>
            <a:r>
              <a:rPr lang="en-GB" sz="1400" dirty="0">
                <a:latin typeface="Arial"/>
                <a:ea typeface="Arial"/>
                <a:cs typeface="Arial"/>
                <a:sym typeface="Arial"/>
              </a:rPr>
              <a:t>Bot through a user-friendly interface, providing input and receiving responses.</a:t>
            </a:r>
            <a:br>
              <a:rPr lang="en-GB" sz="1400" dirty="0">
                <a:latin typeface="Arial"/>
                <a:ea typeface="Arial"/>
                <a:cs typeface="Arial"/>
                <a:sym typeface="Arial"/>
              </a:rPr>
            </a:br>
            <a:endParaRPr sz="1400" dirty="0">
              <a:latin typeface="Arial"/>
              <a:ea typeface="Arial"/>
              <a:cs typeface="Arial"/>
              <a:sym typeface="Arial"/>
            </a:endParaRPr>
          </a:p>
          <a:p>
            <a:pPr marL="457200" lvl="0" indent="-317500" rtl="0">
              <a:lnSpc>
                <a:spcPct val="150000"/>
              </a:lnSpc>
              <a:spcBef>
                <a:spcPts val="0"/>
              </a:spcBef>
              <a:spcAft>
                <a:spcPts val="0"/>
              </a:spcAft>
              <a:buSzPts val="1400"/>
              <a:buFont typeface="Times New Roman"/>
              <a:buChar char="●"/>
            </a:pPr>
            <a:r>
              <a:rPr lang="en-GB" sz="1400" b="1" dirty="0">
                <a:latin typeface="Arial"/>
                <a:ea typeface="Arial"/>
                <a:cs typeface="Arial"/>
                <a:sym typeface="Arial"/>
              </a:rPr>
              <a:t>Data Source Interface:</a:t>
            </a:r>
            <a:r>
              <a:rPr lang="en-GB" sz="1400" dirty="0">
                <a:latin typeface="Arial"/>
                <a:ea typeface="Arial"/>
                <a:cs typeface="Arial"/>
                <a:sym typeface="Arial"/>
              </a:rPr>
              <a:t> The data source interface enables Gov</a:t>
            </a:r>
            <a:r>
              <a:rPr lang="en-US" sz="1400" dirty="0">
                <a:latin typeface="Arial"/>
                <a:ea typeface="Arial"/>
                <a:cs typeface="Arial"/>
                <a:sym typeface="Arial"/>
              </a:rPr>
              <a:t> </a:t>
            </a:r>
            <a:r>
              <a:rPr lang="en-GB" sz="1400" dirty="0">
                <a:latin typeface="Arial"/>
                <a:ea typeface="Arial"/>
                <a:cs typeface="Arial"/>
                <a:sym typeface="Arial"/>
              </a:rPr>
              <a:t>Info</a:t>
            </a:r>
            <a:r>
              <a:rPr lang="en-US" sz="1400" dirty="0">
                <a:latin typeface="Arial"/>
                <a:ea typeface="Arial"/>
                <a:cs typeface="Arial"/>
                <a:sym typeface="Arial"/>
              </a:rPr>
              <a:t> </a:t>
            </a:r>
            <a:r>
              <a:rPr lang="en-GB" sz="1400" dirty="0">
                <a:latin typeface="Arial"/>
                <a:ea typeface="Arial"/>
                <a:cs typeface="Arial"/>
                <a:sym typeface="Arial"/>
              </a:rPr>
              <a:t>Bot to access and retrieve information from various government sources, including databases, websites, and official documents.</a:t>
            </a:r>
            <a:br>
              <a:rPr lang="en-GB" sz="1400" dirty="0">
                <a:latin typeface="Arial"/>
                <a:ea typeface="Arial"/>
                <a:cs typeface="Arial"/>
                <a:sym typeface="Arial"/>
              </a:rPr>
            </a:br>
            <a:endParaRPr sz="1400" dirty="0">
              <a:latin typeface="Arial"/>
              <a:ea typeface="Arial"/>
              <a:cs typeface="Arial"/>
              <a:sym typeface="Arial"/>
            </a:endParaRPr>
          </a:p>
          <a:p>
            <a:pPr marL="457200" lvl="0" indent="-317500" rtl="0">
              <a:lnSpc>
                <a:spcPct val="150000"/>
              </a:lnSpc>
              <a:spcBef>
                <a:spcPts val="0"/>
              </a:spcBef>
              <a:spcAft>
                <a:spcPts val="0"/>
              </a:spcAft>
              <a:buSzPts val="1400"/>
              <a:buFont typeface="Times New Roman"/>
              <a:buChar char="●"/>
            </a:pPr>
            <a:r>
              <a:rPr lang="en-GB" sz="1400" b="1" dirty="0">
                <a:latin typeface="Arial"/>
                <a:ea typeface="Arial"/>
                <a:cs typeface="Arial"/>
                <a:sym typeface="Arial"/>
              </a:rPr>
              <a:t>Learning Interface: </a:t>
            </a:r>
            <a:r>
              <a:rPr lang="en-GB" sz="1400" dirty="0">
                <a:latin typeface="Arial"/>
                <a:ea typeface="Arial"/>
                <a:cs typeface="Arial"/>
                <a:sym typeface="Arial"/>
              </a:rPr>
              <a:t>The learning interface facilitates the interaction between Gov</a:t>
            </a:r>
            <a:r>
              <a:rPr lang="en-US" sz="1400" dirty="0">
                <a:latin typeface="Arial"/>
                <a:ea typeface="Arial"/>
                <a:cs typeface="Arial"/>
                <a:sym typeface="Arial"/>
              </a:rPr>
              <a:t> </a:t>
            </a:r>
            <a:r>
              <a:rPr lang="en-GB" sz="1400" dirty="0">
                <a:latin typeface="Arial"/>
                <a:ea typeface="Arial"/>
                <a:cs typeface="Arial"/>
                <a:sym typeface="Arial"/>
              </a:rPr>
              <a:t>Info</a:t>
            </a:r>
            <a:r>
              <a:rPr lang="en-US" sz="1400" dirty="0">
                <a:latin typeface="Arial"/>
                <a:ea typeface="Arial"/>
                <a:cs typeface="Arial"/>
                <a:sym typeface="Arial"/>
              </a:rPr>
              <a:t> </a:t>
            </a:r>
            <a:r>
              <a:rPr lang="en-GB" sz="1400" dirty="0">
                <a:latin typeface="Arial"/>
                <a:ea typeface="Arial"/>
                <a:cs typeface="Arial"/>
                <a:sym typeface="Arial"/>
              </a:rPr>
              <a:t>Bot and its learning mechanism, allowing for the seamless integration of new knowledge into the chatbot's knowledge base.</a:t>
            </a:r>
            <a:br>
              <a:rPr lang="en-GB" sz="1400" dirty="0">
                <a:latin typeface="Arial"/>
                <a:ea typeface="Arial"/>
                <a:cs typeface="Arial"/>
                <a:sym typeface="Arial"/>
              </a:rPr>
            </a:br>
            <a:endParaRPr sz="1400" dirty="0">
              <a:latin typeface="Arial"/>
              <a:ea typeface="Arial"/>
              <a:cs typeface="Arial"/>
              <a:sym typeface="Arial"/>
            </a:endParaRPr>
          </a:p>
          <a:p>
            <a:pPr marL="457200" lvl="0" indent="-317500" rtl="0">
              <a:lnSpc>
                <a:spcPct val="150000"/>
              </a:lnSpc>
              <a:spcBef>
                <a:spcPts val="0"/>
              </a:spcBef>
              <a:spcAft>
                <a:spcPts val="0"/>
              </a:spcAft>
              <a:buSzPts val="1400"/>
              <a:buFont typeface="Times New Roman"/>
              <a:buChar char="●"/>
            </a:pPr>
            <a:r>
              <a:rPr lang="en-GB" sz="1400" b="1" dirty="0">
                <a:latin typeface="Arial"/>
                <a:ea typeface="Arial"/>
                <a:cs typeface="Arial"/>
                <a:sym typeface="Arial"/>
              </a:rPr>
              <a:t>External Services Interface:</a:t>
            </a:r>
            <a:r>
              <a:rPr lang="en-GB" sz="1400" dirty="0">
                <a:latin typeface="Arial"/>
                <a:ea typeface="Arial"/>
                <a:cs typeface="Arial"/>
                <a:sym typeface="Arial"/>
              </a:rPr>
              <a:t> This interface allows Gov</a:t>
            </a:r>
            <a:r>
              <a:rPr lang="en-US" sz="1400" dirty="0">
                <a:latin typeface="Arial"/>
                <a:ea typeface="Arial"/>
                <a:cs typeface="Arial"/>
                <a:sym typeface="Arial"/>
              </a:rPr>
              <a:t> </a:t>
            </a:r>
            <a:r>
              <a:rPr lang="en-GB" sz="1400" dirty="0">
                <a:latin typeface="Arial"/>
                <a:ea typeface="Arial"/>
                <a:cs typeface="Arial"/>
                <a:sym typeface="Arial"/>
              </a:rPr>
              <a:t>Info</a:t>
            </a:r>
            <a:r>
              <a:rPr lang="en-US" sz="1400" dirty="0">
                <a:latin typeface="Arial"/>
                <a:ea typeface="Arial"/>
                <a:cs typeface="Arial"/>
                <a:sym typeface="Arial"/>
              </a:rPr>
              <a:t> </a:t>
            </a:r>
            <a:r>
              <a:rPr lang="en-GB" sz="1400" dirty="0">
                <a:latin typeface="Arial"/>
                <a:ea typeface="Arial"/>
                <a:cs typeface="Arial"/>
                <a:sym typeface="Arial"/>
              </a:rPr>
              <a:t>Bot to communicate with external services, such as government databases, web services, and APIs. It defines the protocols and data formats used for exchanging information with these services.</a:t>
            </a:r>
            <a:br>
              <a:rPr lang="en-GB" sz="1400" dirty="0">
                <a:latin typeface="Arial"/>
                <a:ea typeface="Arial"/>
                <a:cs typeface="Arial"/>
                <a:sym typeface="Arial"/>
              </a:rPr>
            </a:br>
            <a:endParaRPr sz="1400" dirty="0">
              <a:latin typeface="Arial"/>
              <a:ea typeface="Arial"/>
              <a:cs typeface="Arial"/>
              <a:sym typeface="Arial"/>
            </a:endParaRPr>
          </a:p>
          <a:p>
            <a:pPr marL="457200" lvl="0" indent="-317500" algn="just" rtl="0">
              <a:lnSpc>
                <a:spcPct val="150000"/>
              </a:lnSpc>
              <a:spcBef>
                <a:spcPts val="0"/>
              </a:spcBef>
              <a:spcAft>
                <a:spcPts val="0"/>
              </a:spcAft>
              <a:buSzPts val="1400"/>
              <a:buFont typeface="Times New Roman"/>
              <a:buChar char="●"/>
            </a:pPr>
            <a:r>
              <a:rPr lang="en-GB" sz="1400" b="1" dirty="0">
                <a:latin typeface="Arial"/>
                <a:ea typeface="Arial"/>
                <a:cs typeface="Arial"/>
                <a:sym typeface="Arial"/>
              </a:rPr>
              <a:t>Admin Interface:</a:t>
            </a:r>
            <a:r>
              <a:rPr lang="en-GB" sz="1400" dirty="0">
                <a:latin typeface="Arial"/>
                <a:ea typeface="Arial"/>
                <a:cs typeface="Arial"/>
                <a:sym typeface="Arial"/>
              </a:rPr>
              <a:t> The admin interface provides a dashboard for administrators to manage Gov</a:t>
            </a:r>
            <a:r>
              <a:rPr lang="en-US" sz="1400" dirty="0">
                <a:latin typeface="Arial"/>
                <a:ea typeface="Arial"/>
                <a:cs typeface="Arial"/>
                <a:sym typeface="Arial"/>
              </a:rPr>
              <a:t> </a:t>
            </a:r>
            <a:r>
              <a:rPr lang="en-GB" sz="1400" dirty="0">
                <a:latin typeface="Arial"/>
                <a:ea typeface="Arial"/>
                <a:cs typeface="Arial"/>
                <a:sym typeface="Arial"/>
              </a:rPr>
              <a:t>Info</a:t>
            </a:r>
            <a:r>
              <a:rPr lang="en-US" sz="1400" dirty="0">
                <a:latin typeface="Arial"/>
                <a:ea typeface="Arial"/>
                <a:cs typeface="Arial"/>
                <a:sym typeface="Arial"/>
              </a:rPr>
              <a:t> </a:t>
            </a:r>
            <a:r>
              <a:rPr lang="en-GB" sz="1400" dirty="0">
                <a:latin typeface="Arial"/>
                <a:ea typeface="Arial"/>
                <a:cs typeface="Arial"/>
                <a:sym typeface="Arial"/>
              </a:rPr>
              <a:t>Bot's settings, monitor its performance, and view analytics. It includes features for configuring the chatbot's behaviour, managing user access, and analysing usage patterns.</a:t>
            </a:r>
            <a:endParaRPr sz="14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a9144d3fec_0_5"/>
          <p:cNvSpPr txBox="1">
            <a:spLocks noGrp="1"/>
          </p:cNvSpPr>
          <p:nvPr>
            <p:ph type="title"/>
          </p:nvPr>
        </p:nvSpPr>
        <p:spPr>
          <a:xfrm>
            <a:off x="838200" y="365125"/>
            <a:ext cx="10515600" cy="758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b="1"/>
              <a:t>Introduction</a:t>
            </a:r>
            <a:endParaRPr b="1"/>
          </a:p>
        </p:txBody>
      </p:sp>
      <p:sp>
        <p:nvSpPr>
          <p:cNvPr id="180" name="Google Shape;180;g2a9144d3fec_0_5"/>
          <p:cNvSpPr txBox="1">
            <a:spLocks noGrp="1"/>
          </p:cNvSpPr>
          <p:nvPr>
            <p:ph type="body" idx="1"/>
          </p:nvPr>
        </p:nvSpPr>
        <p:spPr>
          <a:xfrm>
            <a:off x="660200" y="1458150"/>
            <a:ext cx="10756500" cy="4436400"/>
          </a:xfrm>
          <a:prstGeom prst="rect">
            <a:avLst/>
          </a:prstGeom>
        </p:spPr>
        <p:txBody>
          <a:bodyPr spcFirstLastPara="1" wrap="square" lIns="91425" tIns="45700" rIns="91425" bIns="45700" anchor="t" anchorCtr="0">
            <a:normAutofit/>
          </a:bodyPr>
          <a:lstStyle/>
          <a:p>
            <a:pPr marL="457200" lvl="0" indent="-393700" algn="just" rtl="0">
              <a:lnSpc>
                <a:spcPct val="70000"/>
              </a:lnSpc>
              <a:spcBef>
                <a:spcPts val="0"/>
              </a:spcBef>
              <a:spcAft>
                <a:spcPts val="0"/>
              </a:spcAft>
              <a:buSzPts val="2600"/>
              <a:buChar char="•"/>
            </a:pPr>
            <a:r>
              <a:rPr lang="en-GB" sz="2600" b="1">
                <a:latin typeface="Arial"/>
                <a:ea typeface="Arial"/>
                <a:cs typeface="Arial"/>
                <a:sym typeface="Arial"/>
              </a:rPr>
              <a:t>GovInfoBot </a:t>
            </a:r>
            <a:r>
              <a:rPr lang="en-GB" sz="2600">
                <a:latin typeface="Arial"/>
                <a:ea typeface="Arial"/>
                <a:cs typeface="Arial"/>
                <a:sym typeface="Arial"/>
              </a:rPr>
              <a:t>utilizes Recurrent Neural Networks (RNNs) to generate precise responses based on its learning experiences, focusing specifically on aiding users with uncertainties related to government-provided loans and insurance schemes. </a:t>
            </a:r>
            <a:endParaRPr sz="2600">
              <a:latin typeface="Arial"/>
              <a:ea typeface="Arial"/>
              <a:cs typeface="Arial"/>
              <a:sym typeface="Arial"/>
            </a:endParaRPr>
          </a:p>
          <a:p>
            <a:pPr marL="457200" lvl="0" indent="0" algn="just" rtl="0">
              <a:lnSpc>
                <a:spcPct val="70000"/>
              </a:lnSpc>
              <a:spcBef>
                <a:spcPts val="0"/>
              </a:spcBef>
              <a:spcAft>
                <a:spcPts val="0"/>
              </a:spcAft>
              <a:buClr>
                <a:schemeClr val="dk1"/>
              </a:buClr>
              <a:buSzPts val="1100"/>
              <a:buFont typeface="Arial"/>
              <a:buNone/>
            </a:pPr>
            <a:endParaRPr sz="2600" b="1">
              <a:latin typeface="Arial"/>
              <a:ea typeface="Arial"/>
              <a:cs typeface="Arial"/>
              <a:sym typeface="Arial"/>
            </a:endParaRPr>
          </a:p>
          <a:p>
            <a:pPr marL="457200" lvl="0" indent="-374650" algn="just" rtl="0">
              <a:spcBef>
                <a:spcPts val="480"/>
              </a:spcBef>
              <a:spcAft>
                <a:spcPts val="0"/>
              </a:spcAft>
              <a:buSzPts val="2300"/>
              <a:buChar char="•"/>
            </a:pPr>
            <a:r>
              <a:rPr lang="en-GB" sz="2600" b="1">
                <a:latin typeface="Arial"/>
                <a:ea typeface="Arial"/>
                <a:cs typeface="Arial"/>
                <a:sym typeface="Arial"/>
              </a:rPr>
              <a:t>GovInfoBot</a:t>
            </a:r>
            <a:r>
              <a:rPr lang="en-GB" sz="2600">
                <a:latin typeface="Arial"/>
                <a:ea typeface="Arial"/>
                <a:cs typeface="Arial"/>
                <a:sym typeface="Arial"/>
              </a:rPr>
              <a:t> an interactive chatbot committed to assisting users in dispelling their uncertainties surrounding government-provided loans and insurance schemes.</a:t>
            </a:r>
            <a:r>
              <a:rPr lang="en-GB" sz="2300">
                <a:latin typeface="Arial"/>
                <a:ea typeface="Arial"/>
                <a:cs typeface="Arial"/>
                <a:sym typeface="Arial"/>
              </a:rPr>
              <a:t> </a:t>
            </a:r>
            <a:endParaRPr>
              <a:latin typeface="Arial"/>
              <a:ea typeface="Arial"/>
              <a:cs typeface="Arial"/>
              <a:sym typeface="Arial"/>
            </a:endParaRPr>
          </a:p>
        </p:txBody>
      </p:sp>
      <p:cxnSp>
        <p:nvCxnSpPr>
          <p:cNvPr id="181" name="Google Shape;181;g2a9144d3fec_0_5"/>
          <p:cNvCxnSpPr/>
          <p:nvPr/>
        </p:nvCxnSpPr>
        <p:spPr>
          <a:xfrm>
            <a:off x="660200" y="1123225"/>
            <a:ext cx="10512900" cy="177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6555ad8138_0_83"/>
          <p:cNvSpPr txBox="1">
            <a:spLocks noGrp="1"/>
          </p:cNvSpPr>
          <p:nvPr>
            <p:ph type="body" idx="1"/>
          </p:nvPr>
        </p:nvSpPr>
        <p:spPr>
          <a:xfrm>
            <a:off x="573375" y="309325"/>
            <a:ext cx="10780500" cy="5867700"/>
          </a:xfrm>
          <a:prstGeom prst="rect">
            <a:avLst/>
          </a:prstGeom>
        </p:spPr>
        <p:txBody>
          <a:bodyPr spcFirstLastPara="1" wrap="square" lIns="91425" tIns="45700" rIns="91425" bIns="45700" anchor="t" anchorCtr="0">
            <a:noAutofit/>
          </a:bodyPr>
          <a:lstStyle/>
          <a:p>
            <a:pPr marL="0" lvl="0" indent="0" rtl="0">
              <a:lnSpc>
                <a:spcPct val="150000"/>
              </a:lnSpc>
              <a:spcBef>
                <a:spcPts val="0"/>
              </a:spcBef>
              <a:spcAft>
                <a:spcPts val="0"/>
              </a:spcAft>
              <a:buClr>
                <a:schemeClr val="dk1"/>
              </a:buClr>
              <a:buSzPts val="1100"/>
              <a:buFont typeface="Arial"/>
              <a:buNone/>
            </a:pPr>
            <a:r>
              <a:rPr lang="en-GB" sz="1600" b="1" dirty="0">
                <a:latin typeface="Arial"/>
                <a:ea typeface="Arial"/>
                <a:cs typeface="Arial"/>
                <a:sym typeface="Arial"/>
              </a:rPr>
              <a:t>4. DATA</a:t>
            </a:r>
            <a:br>
              <a:rPr lang="en-GB" sz="1600" b="1" dirty="0">
                <a:latin typeface="Arial"/>
                <a:ea typeface="Arial"/>
                <a:cs typeface="Arial"/>
                <a:sym typeface="Arial"/>
              </a:rPr>
            </a:br>
            <a:endParaRPr sz="1600" b="1" dirty="0">
              <a:latin typeface="Arial"/>
              <a:ea typeface="Arial"/>
              <a:cs typeface="Arial"/>
              <a:sym typeface="Arial"/>
            </a:endParaRPr>
          </a:p>
          <a:p>
            <a:pPr marL="457200" lvl="0" indent="-317500" algn="just" rtl="0">
              <a:lnSpc>
                <a:spcPct val="150000"/>
              </a:lnSpc>
              <a:spcBef>
                <a:spcPts val="0"/>
              </a:spcBef>
              <a:spcAft>
                <a:spcPts val="0"/>
              </a:spcAft>
              <a:buSzPts val="1400"/>
              <a:buFont typeface="Times New Roman"/>
              <a:buChar char="●"/>
            </a:pPr>
            <a:r>
              <a:rPr lang="en-GB" sz="1400" b="1" dirty="0">
                <a:latin typeface="Arial"/>
                <a:ea typeface="Arial"/>
                <a:cs typeface="Arial"/>
                <a:sym typeface="Arial"/>
              </a:rPr>
              <a:t>User Data:</a:t>
            </a:r>
            <a:r>
              <a:rPr lang="en-GB" sz="1400" dirty="0">
                <a:latin typeface="Arial"/>
                <a:ea typeface="Arial"/>
                <a:cs typeface="Arial"/>
                <a:sym typeface="Arial"/>
              </a:rPr>
              <a:t> </a:t>
            </a:r>
            <a:r>
              <a:rPr lang="en-GB" sz="1400" dirty="0" err="1">
                <a:latin typeface="Arial"/>
                <a:ea typeface="Arial"/>
                <a:cs typeface="Arial"/>
                <a:sym typeface="Arial"/>
              </a:rPr>
              <a:t>GovInfoBot</a:t>
            </a:r>
            <a:r>
              <a:rPr lang="en-GB" sz="1400" dirty="0">
                <a:latin typeface="Arial"/>
                <a:ea typeface="Arial"/>
                <a:cs typeface="Arial"/>
                <a:sym typeface="Arial"/>
              </a:rPr>
              <a:t> collects and stores user data, including user profiles, interaction histories, and user preferences. This data is used to personalize the user experience and improve </a:t>
            </a:r>
            <a:r>
              <a:rPr lang="en-GB" sz="1400" dirty="0" err="1">
                <a:latin typeface="Arial"/>
                <a:ea typeface="Arial"/>
                <a:cs typeface="Arial"/>
                <a:sym typeface="Arial"/>
              </a:rPr>
              <a:t>GovInfoBot's</a:t>
            </a:r>
            <a:r>
              <a:rPr lang="en-GB" sz="1400" dirty="0">
                <a:latin typeface="Arial"/>
                <a:ea typeface="Arial"/>
                <a:cs typeface="Arial"/>
                <a:sym typeface="Arial"/>
              </a:rPr>
              <a:t> responses over time.</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dirty="0">
              <a:latin typeface="Arial"/>
              <a:ea typeface="Arial"/>
              <a:cs typeface="Arial"/>
              <a:sym typeface="Arial"/>
            </a:endParaRPr>
          </a:p>
          <a:p>
            <a:pPr marL="457200" lvl="0" indent="-317500" algn="just" rtl="0">
              <a:lnSpc>
                <a:spcPct val="150000"/>
              </a:lnSpc>
              <a:spcBef>
                <a:spcPts val="0"/>
              </a:spcBef>
              <a:spcAft>
                <a:spcPts val="0"/>
              </a:spcAft>
              <a:buSzPts val="1400"/>
              <a:buFont typeface="Times New Roman"/>
              <a:buChar char="●"/>
            </a:pPr>
            <a:r>
              <a:rPr lang="en-GB" sz="1400" b="1" dirty="0">
                <a:latin typeface="Arial"/>
                <a:ea typeface="Arial"/>
                <a:cs typeface="Arial"/>
                <a:sym typeface="Arial"/>
              </a:rPr>
              <a:t>Government Data: </a:t>
            </a:r>
            <a:r>
              <a:rPr lang="en-GB" sz="1400" dirty="0" err="1">
                <a:latin typeface="Arial"/>
                <a:ea typeface="Arial"/>
                <a:cs typeface="Arial"/>
                <a:sym typeface="Arial"/>
              </a:rPr>
              <a:t>GovInfoBot</a:t>
            </a:r>
            <a:r>
              <a:rPr lang="en-GB" sz="1400" dirty="0">
                <a:latin typeface="Arial"/>
                <a:ea typeface="Arial"/>
                <a:cs typeface="Arial"/>
                <a:sym typeface="Arial"/>
              </a:rPr>
              <a:t> retrieves and processes data from various government sources, including information on loan schemes, insurance policies, interest rates, and eligibility criteria.</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dirty="0">
              <a:latin typeface="Arial"/>
              <a:ea typeface="Arial"/>
              <a:cs typeface="Arial"/>
              <a:sym typeface="Arial"/>
            </a:endParaRPr>
          </a:p>
          <a:p>
            <a:pPr marL="457200" lvl="0" indent="-317500" algn="just" rtl="0">
              <a:lnSpc>
                <a:spcPct val="150000"/>
              </a:lnSpc>
              <a:spcBef>
                <a:spcPts val="0"/>
              </a:spcBef>
              <a:spcAft>
                <a:spcPts val="0"/>
              </a:spcAft>
              <a:buSzPts val="1400"/>
              <a:buFont typeface="Times New Roman"/>
              <a:buChar char="●"/>
            </a:pPr>
            <a:r>
              <a:rPr lang="en-GB" sz="1400" b="1" dirty="0">
                <a:latin typeface="Arial"/>
                <a:ea typeface="Arial"/>
                <a:cs typeface="Arial"/>
                <a:sym typeface="Arial"/>
              </a:rPr>
              <a:t>Chatbot Knowledge Base:</a:t>
            </a:r>
            <a:r>
              <a:rPr lang="en-GB" sz="1400" dirty="0">
                <a:latin typeface="Arial"/>
                <a:ea typeface="Arial"/>
                <a:cs typeface="Arial"/>
                <a:sym typeface="Arial"/>
              </a:rPr>
              <a:t> The chatbot's knowledge base stores structured data derived from government sources and user interactions. It includes information on loan and insurance schemes, FAQs, and contextual data to aid in response generation.</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dirty="0">
              <a:latin typeface="Arial"/>
              <a:ea typeface="Arial"/>
              <a:cs typeface="Arial"/>
              <a:sym typeface="Arial"/>
            </a:endParaRPr>
          </a:p>
          <a:p>
            <a:pPr marL="457200" lvl="0" indent="-317500" algn="just" rtl="0">
              <a:lnSpc>
                <a:spcPct val="150000"/>
              </a:lnSpc>
              <a:spcBef>
                <a:spcPts val="0"/>
              </a:spcBef>
              <a:spcAft>
                <a:spcPts val="0"/>
              </a:spcAft>
              <a:buSzPts val="1400"/>
              <a:buFont typeface="Times New Roman"/>
              <a:buChar char="●"/>
            </a:pPr>
            <a:r>
              <a:rPr lang="en-GB" sz="1400" b="1" dirty="0">
                <a:latin typeface="Arial"/>
                <a:ea typeface="Arial"/>
                <a:cs typeface="Arial"/>
                <a:sym typeface="Arial"/>
              </a:rPr>
              <a:t>Contextual Data: </a:t>
            </a:r>
            <a:r>
              <a:rPr lang="en-GB" sz="1400" dirty="0" err="1">
                <a:latin typeface="Arial"/>
                <a:ea typeface="Arial"/>
                <a:cs typeface="Arial"/>
                <a:sym typeface="Arial"/>
              </a:rPr>
              <a:t>GovInfoBot</a:t>
            </a:r>
            <a:r>
              <a:rPr lang="en-GB" sz="1400" dirty="0">
                <a:latin typeface="Arial"/>
                <a:ea typeface="Arial"/>
                <a:cs typeface="Arial"/>
                <a:sym typeface="Arial"/>
              </a:rPr>
              <a:t> maintains contextual data about user interactions to provide a more personalized experience. This includes information about the user's previous queries, preferences, and session history, which is used to tailor responses and recommendations.</a:t>
            </a:r>
            <a:endParaRPr sz="1400" dirty="0">
              <a:latin typeface="Arial"/>
              <a:ea typeface="Arial"/>
              <a:cs typeface="Arial"/>
              <a:sym typeface="Arial"/>
            </a:endParaRPr>
          </a:p>
          <a:p>
            <a:pPr marL="457200" lvl="0" indent="0" algn="just" rtl="0">
              <a:lnSpc>
                <a:spcPct val="150000"/>
              </a:lnSpc>
              <a:spcBef>
                <a:spcPts val="0"/>
              </a:spcBef>
              <a:spcAft>
                <a:spcPts val="0"/>
              </a:spcAft>
              <a:buNone/>
            </a:pPr>
            <a:endParaRPr sz="1400" dirty="0">
              <a:latin typeface="Arial"/>
              <a:ea typeface="Arial"/>
              <a:cs typeface="Arial"/>
              <a:sym typeface="Arial"/>
            </a:endParaRPr>
          </a:p>
          <a:p>
            <a:pPr marL="457200" lvl="0" indent="-317500" algn="just" rtl="0">
              <a:lnSpc>
                <a:spcPct val="150000"/>
              </a:lnSpc>
              <a:spcBef>
                <a:spcPts val="0"/>
              </a:spcBef>
              <a:spcAft>
                <a:spcPts val="0"/>
              </a:spcAft>
              <a:buSzPts val="1400"/>
              <a:buFont typeface="Times New Roman"/>
              <a:buChar char="●"/>
            </a:pPr>
            <a:r>
              <a:rPr lang="en-GB" sz="1400" b="1" dirty="0">
                <a:latin typeface="Arial"/>
                <a:ea typeface="Arial"/>
                <a:cs typeface="Arial"/>
                <a:sym typeface="Arial"/>
              </a:rPr>
              <a:t>User Feedback Data:</a:t>
            </a:r>
            <a:r>
              <a:rPr lang="en-GB" sz="1400" dirty="0">
                <a:latin typeface="Arial"/>
                <a:ea typeface="Arial"/>
                <a:cs typeface="Arial"/>
                <a:sym typeface="Arial"/>
              </a:rPr>
              <a:t> </a:t>
            </a:r>
            <a:r>
              <a:rPr lang="en-GB" sz="1400" dirty="0" err="1">
                <a:latin typeface="Arial"/>
                <a:ea typeface="Arial"/>
                <a:cs typeface="Arial"/>
                <a:sym typeface="Arial"/>
              </a:rPr>
              <a:t>GovInfoBot</a:t>
            </a:r>
            <a:r>
              <a:rPr lang="en-GB" sz="1400" dirty="0">
                <a:latin typeface="Arial"/>
                <a:ea typeface="Arial"/>
                <a:cs typeface="Arial"/>
                <a:sym typeface="Arial"/>
              </a:rPr>
              <a:t> collects and </a:t>
            </a:r>
            <a:r>
              <a:rPr lang="en-GB" sz="1400" dirty="0" err="1">
                <a:latin typeface="Arial"/>
                <a:ea typeface="Arial"/>
                <a:cs typeface="Arial"/>
                <a:sym typeface="Arial"/>
              </a:rPr>
              <a:t>analyzes</a:t>
            </a:r>
            <a:r>
              <a:rPr lang="en-GB" sz="1400" dirty="0">
                <a:latin typeface="Arial"/>
                <a:ea typeface="Arial"/>
                <a:cs typeface="Arial"/>
                <a:sym typeface="Arial"/>
              </a:rPr>
              <a:t> user feedback to improve its performance and user satisfaction. It includes ratings, comments, and suggestions provided by users, which are used to identify areas for improvement and prioritize future enhancements.</a:t>
            </a:r>
            <a:endParaRPr sz="1400" dirty="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8"/>
          <p:cNvSpPr txBox="1">
            <a:spLocks noGrp="1"/>
          </p:cNvSpPr>
          <p:nvPr>
            <p:ph type="title"/>
          </p:nvPr>
        </p:nvSpPr>
        <p:spPr>
          <a:xfrm>
            <a:off x="838200" y="365125"/>
            <a:ext cx="10515600" cy="84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Timeline of Project(Guntt chart)</a:t>
            </a:r>
            <a:endParaRPr/>
          </a:p>
        </p:txBody>
      </p:sp>
      <p:pic>
        <p:nvPicPr>
          <p:cNvPr id="340" name="Google Shape;340;p8"/>
          <p:cNvPicPr preferRelativeResize="0"/>
          <p:nvPr/>
        </p:nvPicPr>
        <p:blipFill>
          <a:blip r:embed="rId3">
            <a:alphaModFix/>
          </a:blip>
          <a:stretch>
            <a:fillRect/>
          </a:stretch>
        </p:blipFill>
        <p:spPr>
          <a:xfrm>
            <a:off x="505475" y="1033600"/>
            <a:ext cx="11113150" cy="4866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9"/>
          <p:cNvSpPr txBox="1">
            <a:spLocks noGrp="1"/>
          </p:cNvSpPr>
          <p:nvPr>
            <p:ph type="title"/>
          </p:nvPr>
        </p:nvSpPr>
        <p:spPr>
          <a:xfrm>
            <a:off x="838200" y="365125"/>
            <a:ext cx="10515600" cy="872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Outcomes / Results Obtained</a:t>
            </a:r>
            <a:endParaRPr b="1"/>
          </a:p>
        </p:txBody>
      </p:sp>
      <p:sp>
        <p:nvSpPr>
          <p:cNvPr id="346" name="Google Shape;346;p9"/>
          <p:cNvSpPr txBox="1">
            <a:spLocks noGrp="1"/>
          </p:cNvSpPr>
          <p:nvPr>
            <p:ph type="body" idx="1"/>
          </p:nvPr>
        </p:nvSpPr>
        <p:spPr>
          <a:xfrm>
            <a:off x="838325" y="1237225"/>
            <a:ext cx="10929000" cy="49398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1. Enhanced User Engagement:</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Essentially, a more organic and captivating user experience will result from the integration of NLP, machine learning, and multimodal features.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Measures:</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Track the proportion of users who come back for more than one interaction to determine user retention.</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Session Duration:</a:t>
            </a:r>
            <a:r>
              <a:rPr lang="en-GB" sz="1400">
                <a:latin typeface="Arial"/>
                <a:ea typeface="Arial"/>
                <a:cs typeface="Arial"/>
                <a:sym typeface="Arial"/>
              </a:rPr>
              <a:t> Determine how long people spend in chat sessions on average.</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2. Better Response Quality: </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The quality and relevancy of chatbot responses will be enhanced by machine learning models and natural language processing techniques.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Measures:</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Surveys of User Satisfaction:</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To get firsthand input on the perceived caliber of responses, administer surveys.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Response Coherence:</a:t>
            </a:r>
            <a:r>
              <a:rPr lang="en-GB" sz="1400">
                <a:latin typeface="Arial"/>
                <a:ea typeface="Arial"/>
                <a:cs typeface="Arial"/>
                <a:sym typeface="Arial"/>
              </a:rPr>
              <a:t> Using language models and user input, assess the coherence of the responses.several iterations.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None/>
            </a:pPr>
            <a:r>
              <a:rPr lang="en-GB" sz="1400">
                <a:latin typeface="Arial"/>
                <a:ea typeface="Arial"/>
                <a:cs typeface="Arial"/>
                <a:sym typeface="Arial"/>
              </a:rPr>
              <a:t>Give instances of how improvements have been directly impacted by user feedback.</a:t>
            </a:r>
            <a:endParaRPr sz="14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6555ad8138_0_40"/>
          <p:cNvSpPr txBox="1">
            <a:spLocks noGrp="1"/>
          </p:cNvSpPr>
          <p:nvPr>
            <p:ph type="body" idx="1"/>
          </p:nvPr>
        </p:nvSpPr>
        <p:spPr>
          <a:xfrm>
            <a:off x="867625" y="105625"/>
            <a:ext cx="10486200" cy="60708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3. Effective Resolution of Query:</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Description:</a:t>
            </a:r>
            <a:r>
              <a:rPr lang="en-GB" sz="1400">
                <a:latin typeface="Arial"/>
                <a:ea typeface="Arial"/>
                <a:cs typeface="Arial"/>
                <a:sym typeface="Arial"/>
              </a:rPr>
              <a:t> Quicker and more precise inquiry resolutions will come from the chatbot's integration with external APIs.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Metrics:</a:t>
            </a:r>
            <a:r>
              <a:rPr lang="en-GB" sz="1400">
                <a:latin typeface="Arial"/>
                <a:ea typeface="Arial"/>
                <a:cs typeface="Arial"/>
                <a:sym typeface="Arial"/>
              </a:rPr>
              <a:t> Query Response Time: Calculate how long it takes to process and answer customer inquiries.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Accuracy of Information:</a:t>
            </a:r>
            <a:r>
              <a:rPr lang="en-GB" sz="1400">
                <a:latin typeface="Arial"/>
                <a:ea typeface="Arial"/>
                <a:cs typeface="Arial"/>
                <a:sym typeface="Arial"/>
              </a:rPr>
              <a:t> Assess the accuracy of the data submitted in the answers.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4. Learning and Adaptability:</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Description:</a:t>
            </a:r>
            <a:r>
              <a:rPr lang="en-GB" sz="1400">
                <a:latin typeface="Arial"/>
                <a:ea typeface="Arial"/>
                <a:cs typeface="Arial"/>
                <a:sym typeface="Arial"/>
              </a:rPr>
              <a:t> Based on user interactions, the chatbot will be able to adapt and get better over time thanks to continuous learning techniques.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Metrics:</a:t>
            </a:r>
            <a:r>
              <a:rPr lang="en-GB" sz="1400">
                <a:latin typeface="Arial"/>
                <a:ea typeface="Arial"/>
                <a:cs typeface="Arial"/>
                <a:sym typeface="Arial"/>
              </a:rPr>
              <a:t> Model Update Frequency: Monitor the frequency at which the model is updated in light of fresh data.</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Response Evolution Analysis:</a:t>
            </a:r>
            <a:r>
              <a:rPr lang="en-GB" sz="1400">
                <a:latin typeface="Arial"/>
                <a:ea typeface="Arial"/>
                <a:cs typeface="Arial"/>
                <a:sym typeface="Arial"/>
              </a:rPr>
              <a:t> Examine how responses change between iterations of the model.</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5. Privacy and Ethical Compliance:</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Summary: </a:t>
            </a:r>
            <a:r>
              <a:rPr lang="en-GB" sz="1400">
                <a:latin typeface="Arial"/>
                <a:ea typeface="Arial"/>
                <a:cs typeface="Arial"/>
                <a:sym typeface="Arial"/>
              </a:rPr>
              <a:t>Adhering to ethical principles and putting privacy safeguards in place would guarantee user confidence and adherence to data protection laws.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Metrics:</a:t>
            </a:r>
            <a:r>
              <a:rPr lang="en-GB" sz="1400">
                <a:latin typeface="Arial"/>
                <a:ea typeface="Arial"/>
                <a:cs typeface="Arial"/>
                <a:sym typeface="Arial"/>
              </a:rPr>
              <a:t> Privacy Compliance Audits: Make sure privacy standards are being followed by conducting audits on a regular basis.</a:t>
            </a:r>
            <a:endParaRPr sz="1400">
              <a:latin typeface="Arial"/>
              <a:ea typeface="Arial"/>
              <a:cs typeface="Arial"/>
              <a:sym typeface="Arial"/>
            </a:endParaRPr>
          </a:p>
          <a:p>
            <a:pPr marL="0" lvl="0" indent="0" algn="just" rtl="0">
              <a:lnSpc>
                <a:spcPct val="150000"/>
              </a:lnSpc>
              <a:spcBef>
                <a:spcPts val="0"/>
              </a:spcBef>
              <a:spcAft>
                <a:spcPts val="0"/>
              </a:spcAft>
              <a:buNone/>
            </a:pPr>
            <a:r>
              <a:rPr lang="en-GB" sz="1400" b="1">
                <a:latin typeface="Arial"/>
                <a:ea typeface="Arial"/>
                <a:cs typeface="Arial"/>
                <a:sym typeface="Arial"/>
              </a:rPr>
              <a:t>User Trust Surveys: </a:t>
            </a:r>
            <a:r>
              <a:rPr lang="en-GB" sz="1400">
                <a:latin typeface="Arial"/>
                <a:ea typeface="Arial"/>
                <a:cs typeface="Arial"/>
                <a:sym typeface="Arial"/>
              </a:rPr>
              <a:t>Learn how users feel about the chatbot's perceived level of trustworthiness.</a:t>
            </a:r>
            <a:endParaRPr sz="14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26555ad8138_0_45"/>
          <p:cNvSpPr txBox="1">
            <a:spLocks noGrp="1"/>
          </p:cNvSpPr>
          <p:nvPr>
            <p:ph type="body" idx="1"/>
          </p:nvPr>
        </p:nvSpPr>
        <p:spPr>
          <a:xfrm>
            <a:off x="668925" y="128250"/>
            <a:ext cx="10959000" cy="57468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6. Reduction of Bias:</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The implementation of strategies aimed at identifying, eliminating biases is expected to yield impartial and equitable interactions to users.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Metrics: </a:t>
            </a:r>
            <a:r>
              <a:rPr lang="en-GB" sz="1400">
                <a:latin typeface="Arial"/>
                <a:ea typeface="Arial"/>
                <a:cs typeface="Arial"/>
                <a:sym typeface="Arial"/>
              </a:rPr>
              <a:t>Bias Identification Rates: Monitor how quickly biases are found and corrected.</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User Input Regarding Bias:</a:t>
            </a:r>
            <a:endParaRPr sz="14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Get user input on issues with bias in particular.</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7. Efficient User Education:</a:t>
            </a:r>
            <a:r>
              <a:rPr lang="en-GB" sz="1800">
                <a:latin typeface="Arial"/>
                <a:ea typeface="Arial"/>
                <a:cs typeface="Arial"/>
                <a:sym typeface="Arial"/>
              </a:rPr>
              <a:t> </a:t>
            </a:r>
            <a:endParaRPr sz="18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Synopsis:</a:t>
            </a:r>
            <a:r>
              <a:rPr lang="en-GB" sz="1400">
                <a:latin typeface="Arial"/>
                <a:ea typeface="Arial"/>
                <a:cs typeface="Arial"/>
                <a:sym typeface="Arial"/>
              </a:rPr>
              <a:t> Through user education programs, users will gain a comprehensive awareness of the chatbot's features and data processing procedures.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Metrics:</a:t>
            </a:r>
            <a:r>
              <a:rPr lang="en-GB" sz="1400">
                <a:latin typeface="Arial"/>
                <a:ea typeface="Arial"/>
                <a:cs typeface="Arial"/>
                <a:sym typeface="Arial"/>
              </a:rPr>
              <a:t> User Interaction Understanding: Use surveys to gauge how well users comprehend the capabilities of the chatbot.</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Reduction in misunderstandings:</a:t>
            </a:r>
            <a:r>
              <a:rPr lang="en-GB" sz="1400">
                <a:latin typeface="Arial"/>
                <a:ea typeface="Arial"/>
                <a:cs typeface="Arial"/>
                <a:sym typeface="Arial"/>
              </a:rPr>
              <a:t> Utilize user input to monitor the decline in prevalent user misunderstandings.</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800" b="1">
                <a:latin typeface="Arial"/>
                <a:ea typeface="Arial"/>
                <a:cs typeface="Arial"/>
                <a:sym typeface="Arial"/>
              </a:rPr>
              <a:t>8. Performance and Scalability:</a:t>
            </a:r>
            <a:endParaRPr sz="1800" b="1">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a:latin typeface="Arial"/>
                <a:ea typeface="Arial"/>
                <a:cs typeface="Arial"/>
                <a:sym typeface="Arial"/>
              </a:rPr>
              <a:t>The system architecture design aims to provide optimal performance for real-time interactions and scalability to accommodate an increasing user population.</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b="1">
                <a:latin typeface="Arial"/>
                <a:ea typeface="Arial"/>
                <a:cs typeface="Arial"/>
                <a:sym typeface="Arial"/>
              </a:rPr>
              <a:t>Measures: Handling System Load:</a:t>
            </a:r>
            <a:r>
              <a:rPr lang="en-GB" sz="1400">
                <a:latin typeface="Arial"/>
                <a:ea typeface="Arial"/>
                <a:cs typeface="Arial"/>
                <a:sym typeface="Arial"/>
              </a:rPr>
              <a:t>Assess the system's ability to manage an increase in the number of users at once.</a:t>
            </a:r>
            <a:endParaRPr sz="1400">
              <a:latin typeface="Arial"/>
              <a:ea typeface="Arial"/>
              <a:cs typeface="Arial"/>
              <a:sym typeface="Arial"/>
            </a:endParaRPr>
          </a:p>
          <a:p>
            <a:pPr marL="0" lvl="0" indent="0" algn="just" rtl="0">
              <a:lnSpc>
                <a:spcPct val="150000"/>
              </a:lnSpc>
              <a:spcBef>
                <a:spcPts val="0"/>
              </a:spcBef>
              <a:spcAft>
                <a:spcPts val="0"/>
              </a:spcAft>
              <a:buNone/>
            </a:pPr>
            <a:r>
              <a:rPr lang="en-GB" sz="1400" b="1">
                <a:latin typeface="Arial"/>
                <a:ea typeface="Arial"/>
                <a:cs typeface="Arial"/>
                <a:sym typeface="Arial"/>
              </a:rPr>
              <a:t>Latency and Response Time: </a:t>
            </a:r>
            <a:r>
              <a:rPr lang="en-GB" sz="1400">
                <a:latin typeface="Arial"/>
                <a:ea typeface="Arial"/>
                <a:cs typeface="Arial"/>
                <a:sym typeface="Arial"/>
              </a:rPr>
              <a:t>Use metrics like these to keep an eye on how responsive your system is.</a:t>
            </a:r>
            <a:endParaRPr sz="14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0"/>
          <p:cNvSpPr txBox="1">
            <a:spLocks noGrp="1"/>
          </p:cNvSpPr>
          <p:nvPr>
            <p:ph type="title"/>
          </p:nvPr>
        </p:nvSpPr>
        <p:spPr>
          <a:xfrm>
            <a:off x="838200" y="365125"/>
            <a:ext cx="10515600" cy="109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Conclusion</a:t>
            </a:r>
            <a:endParaRPr/>
          </a:p>
        </p:txBody>
      </p:sp>
      <p:sp>
        <p:nvSpPr>
          <p:cNvPr id="362" name="Google Shape;362;p10"/>
          <p:cNvSpPr txBox="1">
            <a:spLocks noGrp="1"/>
          </p:cNvSpPr>
          <p:nvPr>
            <p:ph type="body" idx="1"/>
          </p:nvPr>
        </p:nvSpPr>
        <p:spPr>
          <a:xfrm>
            <a:off x="838200" y="1460026"/>
            <a:ext cx="10515600" cy="47169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None/>
            </a:pPr>
            <a:r>
              <a:rPr lang="en-GB" sz="1400" dirty="0">
                <a:latin typeface="Arial"/>
                <a:ea typeface="Arial"/>
                <a:cs typeface="Arial"/>
                <a:sym typeface="Arial"/>
              </a:rPr>
              <a:t>One innovative approach that closes important communication gaps between the public and the government is the Government Schemes Chatbot initiative. Our novel methodology was made possible by a thorough examination of the research gaps that already exist, which highlighted the need for a more participatory and user-centric approach. </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None/>
            </a:pPr>
            <a:r>
              <a:rPr lang="en-GB" sz="1400" dirty="0">
                <a:latin typeface="Arial"/>
                <a:ea typeface="Arial"/>
                <a:cs typeface="Arial"/>
                <a:sym typeface="Arial"/>
              </a:rPr>
              <a:t>A dynamic and user-friendly conversational interface has been produced by our seamless integration of speech synthesis and natural language processing technology. The NLTK, HTML, and Flask-based technological framework guarantees scalability and modularity, while the dark theme improves user experience. The project integrates privacy compliance and bias reduction measures while prioritizing ethical considerations, quick responses, and user clarity. </a:t>
            </a:r>
            <a:endParaRPr sz="1400" dirty="0">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The iterative development method emphasizes adaptation to changing user needs by incorporating user feedback with a view toward continual improvement. In addition to showcasing concrete project accomplishments, results and discussions offer insightful information about user participation, response quality, and overall effectiveness.</a:t>
            </a:r>
            <a:endParaRPr sz="1400" dirty="0">
              <a:latin typeface="Arial"/>
              <a:ea typeface="Arial"/>
              <a:cs typeface="Arial"/>
              <a:sym typeface="Arial"/>
            </a:endParaRPr>
          </a:p>
          <a:p>
            <a:pPr marL="0" lvl="0" indent="0" rtl="0">
              <a:lnSpc>
                <a:spcPct val="150000"/>
              </a:lnSpc>
              <a:spcBef>
                <a:spcPts val="0"/>
              </a:spcBef>
              <a:spcAft>
                <a:spcPts val="0"/>
              </a:spcAft>
              <a:buClr>
                <a:schemeClr val="dk1"/>
              </a:buClr>
              <a:buSzPts val="1100"/>
              <a:buFont typeface="Arial"/>
              <a:buNone/>
            </a:pPr>
            <a:r>
              <a:rPr lang="en-GB" sz="1400" dirty="0">
                <a:latin typeface="Arial"/>
                <a:ea typeface="Arial"/>
                <a:cs typeface="Arial"/>
                <a:sym typeface="Arial"/>
              </a:rPr>
              <a:t>This revolutionary trip not only tackles the difficulties encountered but also acts as a lighthouse for the revolutionary potential of AI in improving public services. In conclusion, the Government Schemes Chatbot is not only a technological marvel but also evidence of the continuous dedication to creativity, cooperation, and quality in the field of public services.</a:t>
            </a:r>
            <a:br>
              <a:rPr lang="en-GB" sz="1400" dirty="0">
                <a:latin typeface="Arial"/>
                <a:ea typeface="Arial"/>
                <a:cs typeface="Arial"/>
                <a:sym typeface="Arial"/>
              </a:rPr>
            </a:br>
            <a:endParaRPr sz="1400" dirty="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1"/>
          <p:cNvSpPr txBox="1">
            <a:spLocks noGrp="1"/>
          </p:cNvSpPr>
          <p:nvPr>
            <p:ph type="title"/>
          </p:nvPr>
        </p:nvSpPr>
        <p:spPr>
          <a:xfrm>
            <a:off x="838200" y="365125"/>
            <a:ext cx="10515600" cy="1164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dirty="0"/>
              <a:t>References</a:t>
            </a:r>
            <a:endParaRPr dirty="0"/>
          </a:p>
        </p:txBody>
      </p:sp>
      <p:sp>
        <p:nvSpPr>
          <p:cNvPr id="368" name="Google Shape;368;p11"/>
          <p:cNvSpPr txBox="1">
            <a:spLocks noGrp="1"/>
          </p:cNvSpPr>
          <p:nvPr>
            <p:ph type="body" idx="1"/>
          </p:nvPr>
        </p:nvSpPr>
        <p:spPr>
          <a:xfrm>
            <a:off x="838200" y="1337850"/>
            <a:ext cx="10515600" cy="4839300"/>
          </a:xfrm>
          <a:prstGeom prst="rect">
            <a:avLst/>
          </a:prstGeom>
          <a:noFill/>
          <a:ln>
            <a:noFill/>
          </a:ln>
        </p:spPr>
        <p:txBody>
          <a:bodyPr spcFirstLastPara="1" wrap="square" lIns="91425" tIns="45700" rIns="91425" bIns="45700" anchor="t" anchorCtr="0">
            <a:noAutofit/>
          </a:bodyPr>
          <a:lstStyle/>
          <a:p>
            <a:pPr rtl="0"/>
            <a:r>
              <a:rPr lang="en-IN" sz="1200" b="0" i="0" u="none" strike="noStrike" dirty="0">
                <a:solidFill>
                  <a:srgbClr val="000000"/>
                </a:solidFill>
                <a:effectLst/>
                <a:latin typeface="Arial" panose="020B0604020202020204" pitchFamily="34" charset="0"/>
              </a:rPr>
              <a:t>[1].</a:t>
            </a:r>
            <a:r>
              <a:rPr lang="en-IN" sz="1200" b="0" i="0" u="none" strike="noStrike" dirty="0" err="1">
                <a:solidFill>
                  <a:srgbClr val="000000"/>
                </a:solidFill>
                <a:effectLst/>
                <a:latin typeface="Arial" panose="020B0604020202020204" pitchFamily="34" charset="0"/>
              </a:rPr>
              <a:t>Divya</a:t>
            </a:r>
            <a:r>
              <a:rPr lang="en-IN" sz="1200" b="0" i="0" u="none" strike="noStrike" dirty="0">
                <a:solidFill>
                  <a:srgbClr val="000000"/>
                </a:solidFill>
                <a:effectLst/>
                <a:latin typeface="Arial" panose="020B0604020202020204" pitchFamily="34" charset="0"/>
              </a:rPr>
              <a:t> Madhu, Neeraj Jain C.J, </a:t>
            </a:r>
            <a:r>
              <a:rPr lang="en-IN" sz="1200" b="0" i="0" u="none" strike="noStrike" dirty="0" err="1">
                <a:solidFill>
                  <a:srgbClr val="000000"/>
                </a:solidFill>
                <a:effectLst/>
                <a:latin typeface="Arial" panose="020B0604020202020204" pitchFamily="34" charset="0"/>
              </a:rPr>
              <a:t>Elmy</a:t>
            </a:r>
            <a:r>
              <a:rPr lang="en-IN" sz="1200" b="0" i="0" u="none" strike="noStrike" dirty="0">
                <a:solidFill>
                  <a:srgbClr val="000000"/>
                </a:solidFill>
                <a:effectLst/>
                <a:latin typeface="Arial" panose="020B0604020202020204" pitchFamily="34" charset="0"/>
              </a:rPr>
              <a:t> </a:t>
            </a:r>
            <a:r>
              <a:rPr lang="en-IN" sz="1200" b="0" i="0" u="none" strike="noStrike" dirty="0" err="1">
                <a:solidFill>
                  <a:srgbClr val="000000"/>
                </a:solidFill>
                <a:effectLst/>
                <a:latin typeface="Arial" panose="020B0604020202020204" pitchFamily="34" charset="0"/>
              </a:rPr>
              <a:t>Sebastain</a:t>
            </a:r>
            <a:r>
              <a:rPr lang="en-IN" sz="1200" b="0" i="0" u="none" strike="noStrike" dirty="0">
                <a:solidFill>
                  <a:srgbClr val="000000"/>
                </a:solidFill>
                <a:effectLst/>
                <a:latin typeface="Arial" panose="020B0604020202020204" pitchFamily="34" charset="0"/>
              </a:rPr>
              <a:t>, </a:t>
            </a:r>
            <a:r>
              <a:rPr lang="en-IN" sz="1200" b="0" i="0" u="none" strike="noStrike" dirty="0" err="1">
                <a:solidFill>
                  <a:srgbClr val="000000"/>
                </a:solidFill>
                <a:effectLst/>
                <a:latin typeface="Arial" panose="020B0604020202020204" pitchFamily="34" charset="0"/>
              </a:rPr>
              <a:t>Shinoy</a:t>
            </a:r>
            <a:r>
              <a:rPr lang="en-IN" sz="1200" b="0" i="0" u="none" strike="noStrike" dirty="0">
                <a:solidFill>
                  <a:srgbClr val="000000"/>
                </a:solidFill>
                <a:effectLst/>
                <a:latin typeface="Arial" panose="020B0604020202020204" pitchFamily="34" charset="0"/>
              </a:rPr>
              <a:t> </a:t>
            </a:r>
            <a:r>
              <a:rPr lang="en-IN" sz="1200" b="0" i="0" u="none" strike="noStrike" dirty="0" err="1">
                <a:solidFill>
                  <a:srgbClr val="000000"/>
                </a:solidFill>
                <a:effectLst/>
                <a:latin typeface="Arial" panose="020B0604020202020204" pitchFamily="34" charset="0"/>
              </a:rPr>
              <a:t>Shaji</a:t>
            </a:r>
            <a:r>
              <a:rPr lang="en-IN" sz="1200" b="0" i="0" u="none" strike="noStrike" dirty="0">
                <a:solidFill>
                  <a:srgbClr val="000000"/>
                </a:solidFill>
                <a:effectLst/>
                <a:latin typeface="Arial" panose="020B0604020202020204" pitchFamily="34" charset="0"/>
              </a:rPr>
              <a:t> and </a:t>
            </a:r>
            <a:r>
              <a:rPr lang="en-IN" sz="1200" b="0" i="0" u="none" strike="noStrike" dirty="0" err="1">
                <a:solidFill>
                  <a:srgbClr val="000000"/>
                </a:solidFill>
                <a:effectLst/>
                <a:latin typeface="Arial" panose="020B0604020202020204" pitchFamily="34" charset="0"/>
              </a:rPr>
              <a:t>Anandhu</a:t>
            </a:r>
            <a:r>
              <a:rPr lang="en-IN" sz="1200" b="0" i="0" u="none" strike="noStrike" dirty="0">
                <a:solidFill>
                  <a:srgbClr val="000000"/>
                </a:solidFill>
                <a:effectLst/>
                <a:latin typeface="Arial" panose="020B0604020202020204" pitchFamily="34" charset="0"/>
              </a:rPr>
              <a:t> </a:t>
            </a:r>
            <a:r>
              <a:rPr lang="en-IN" sz="1200" b="0" i="0" u="none" strike="noStrike" dirty="0" err="1">
                <a:solidFill>
                  <a:srgbClr val="000000"/>
                </a:solidFill>
                <a:effectLst/>
                <a:latin typeface="Arial" panose="020B0604020202020204" pitchFamily="34" charset="0"/>
              </a:rPr>
              <a:t>Ajayakumar</a:t>
            </a:r>
            <a:r>
              <a:rPr lang="en-IN" sz="1200" b="0" i="0" u="none" strike="noStrike" dirty="0">
                <a:solidFill>
                  <a:srgbClr val="000000"/>
                </a:solidFill>
                <a:effectLst/>
                <a:latin typeface="Arial" panose="020B0604020202020204" pitchFamily="34" charset="0"/>
              </a:rPr>
              <a:t> (2017)A Novel Approach for Medical Assistance Using Trained Chatbot, International Conference on Inventive Communication and Computational Technologies. </a:t>
            </a:r>
            <a:endParaRPr lang="en-IN" sz="1200" b="0" dirty="0">
              <a:effectLst/>
            </a:endParaRPr>
          </a:p>
          <a:p>
            <a:pPr rtl="0"/>
            <a:r>
              <a:rPr lang="en-IN" sz="1200" b="0" i="0" u="none" strike="noStrike" dirty="0">
                <a:solidFill>
                  <a:srgbClr val="000000"/>
                </a:solidFill>
                <a:effectLst/>
                <a:latin typeface="Arial" panose="020B0604020202020204" pitchFamily="34" charset="0"/>
              </a:rPr>
              <a:t>[2].AM Rahman, Abdullah Al Mamun, Alma Islam (2017) Programming challenges of Chatbot: Current and Future Prospective” IEEE Region 10 Humanitarian Technology Conference (R10-HTC) </a:t>
            </a:r>
            <a:endParaRPr lang="en-IN" sz="1200" b="0" dirty="0">
              <a:effectLst/>
            </a:endParaRPr>
          </a:p>
          <a:p>
            <a:pPr rtl="0"/>
            <a:r>
              <a:rPr lang="en-IN" sz="1200" b="0" i="0" u="none" strike="noStrike" dirty="0">
                <a:solidFill>
                  <a:srgbClr val="000000"/>
                </a:solidFill>
                <a:effectLst/>
                <a:latin typeface="Arial" panose="020B0604020202020204" pitchFamily="34" charset="0"/>
              </a:rPr>
              <a:t>[3].</a:t>
            </a:r>
            <a:r>
              <a:rPr lang="en-IN" sz="1200" b="0" i="0" u="none" strike="noStrike" dirty="0" err="1">
                <a:solidFill>
                  <a:srgbClr val="000000"/>
                </a:solidFill>
                <a:effectLst/>
                <a:latin typeface="Arial" panose="020B0604020202020204" pitchFamily="34" charset="0"/>
              </a:rPr>
              <a:t>Shafquat</a:t>
            </a:r>
            <a:r>
              <a:rPr lang="en-IN" sz="1200" b="0" i="0" u="none" strike="noStrike" dirty="0">
                <a:solidFill>
                  <a:srgbClr val="000000"/>
                </a:solidFill>
                <a:effectLst/>
                <a:latin typeface="Arial" panose="020B0604020202020204" pitchFamily="34" charset="0"/>
              </a:rPr>
              <a:t> Hussain , </a:t>
            </a:r>
            <a:r>
              <a:rPr lang="en-IN" sz="1200" b="0" i="0" u="none" strike="noStrike" dirty="0" err="1">
                <a:solidFill>
                  <a:srgbClr val="000000"/>
                </a:solidFill>
                <a:effectLst/>
                <a:latin typeface="Arial" panose="020B0604020202020204" pitchFamily="34" charset="0"/>
              </a:rPr>
              <a:t>Prof.</a:t>
            </a:r>
            <a:r>
              <a:rPr lang="en-IN" sz="1200" b="0" i="0" u="none" strike="noStrike" dirty="0">
                <a:solidFill>
                  <a:srgbClr val="000000"/>
                </a:solidFill>
                <a:effectLst/>
                <a:latin typeface="Arial" panose="020B0604020202020204" pitchFamily="34" charset="0"/>
              </a:rPr>
              <a:t> </a:t>
            </a:r>
            <a:r>
              <a:rPr lang="en-IN" sz="1200" b="0" i="0" u="none" strike="noStrike" dirty="0" err="1">
                <a:solidFill>
                  <a:srgbClr val="000000"/>
                </a:solidFill>
                <a:effectLst/>
                <a:latin typeface="Arial" panose="020B0604020202020204" pitchFamily="34" charset="0"/>
              </a:rPr>
              <a:t>Athula</a:t>
            </a:r>
            <a:r>
              <a:rPr lang="en-IN" sz="1200" b="0" i="0" u="none" strike="noStrike" dirty="0">
                <a:solidFill>
                  <a:srgbClr val="000000"/>
                </a:solidFill>
                <a:effectLst/>
                <a:latin typeface="Arial" panose="020B0604020202020204" pitchFamily="34" charset="0"/>
              </a:rPr>
              <a:t> </a:t>
            </a:r>
            <a:r>
              <a:rPr lang="en-IN" sz="1200" b="0" i="0" u="none" strike="noStrike" dirty="0" err="1">
                <a:solidFill>
                  <a:srgbClr val="000000"/>
                </a:solidFill>
                <a:effectLst/>
                <a:latin typeface="Arial" panose="020B0604020202020204" pitchFamily="34" charset="0"/>
              </a:rPr>
              <a:t>Ginige</a:t>
            </a:r>
            <a:r>
              <a:rPr lang="en-IN" sz="1200" b="0" i="0" u="none" strike="noStrike" dirty="0">
                <a:solidFill>
                  <a:srgbClr val="000000"/>
                </a:solidFill>
                <a:effectLst/>
                <a:latin typeface="Arial" panose="020B0604020202020204" pitchFamily="34" charset="0"/>
              </a:rPr>
              <a:t> (2018) “Extending a conventional chatbot knowledge base to external knowledge sources and introducing user based sessions for diabetes education” </a:t>
            </a:r>
            <a:endParaRPr lang="en-IN" sz="1200" b="0" dirty="0">
              <a:effectLst/>
            </a:endParaRPr>
          </a:p>
          <a:p>
            <a:pPr rtl="0"/>
            <a:r>
              <a:rPr lang="en-IN" sz="1200" b="0" i="0" u="none" strike="noStrike" dirty="0">
                <a:solidFill>
                  <a:srgbClr val="000000"/>
                </a:solidFill>
                <a:effectLst/>
                <a:latin typeface="Arial" panose="020B0604020202020204" pitchFamily="34" charset="0"/>
              </a:rPr>
              <a:t>[4].Lisa </a:t>
            </a:r>
            <a:r>
              <a:rPr lang="en-IN" sz="1200" b="0" i="0" u="none" strike="noStrike" dirty="0" err="1">
                <a:solidFill>
                  <a:srgbClr val="000000"/>
                </a:solidFill>
                <a:effectLst/>
                <a:latin typeface="Arial" panose="020B0604020202020204" pitchFamily="34" charset="0"/>
              </a:rPr>
              <a:t>N.Michaud</a:t>
            </a:r>
            <a:r>
              <a:rPr lang="en-IN" sz="1200" b="0" i="0" u="none" strike="noStrike" dirty="0">
                <a:solidFill>
                  <a:srgbClr val="000000"/>
                </a:solidFill>
                <a:effectLst/>
                <a:latin typeface="Arial" panose="020B0604020202020204" pitchFamily="34" charset="0"/>
              </a:rPr>
              <a:t> (2018) “Observations of a new chatbot – Drawing conclusions from early interactions with users”, Feature Article: Virtual Assistant Chatbots, published by IEEE Computer Society </a:t>
            </a:r>
            <a:endParaRPr lang="en-IN" sz="1200" b="0" dirty="0">
              <a:effectLst/>
            </a:endParaRPr>
          </a:p>
          <a:p>
            <a:pPr rtl="0"/>
            <a:r>
              <a:rPr lang="en-IN" sz="1200" b="0" i="0" u="none" strike="noStrike" dirty="0">
                <a:solidFill>
                  <a:srgbClr val="000000"/>
                </a:solidFill>
                <a:effectLst/>
                <a:latin typeface="Arial" panose="020B0604020202020204" pitchFamily="34" charset="0"/>
              </a:rPr>
              <a:t>[5].Rupesh Singh, </a:t>
            </a:r>
            <a:r>
              <a:rPr lang="en-IN" sz="1200" b="0" i="0" u="none" strike="noStrike" dirty="0" err="1">
                <a:solidFill>
                  <a:srgbClr val="000000"/>
                </a:solidFill>
                <a:effectLst/>
                <a:latin typeface="Arial" panose="020B0604020202020204" pitchFamily="34" charset="0"/>
              </a:rPr>
              <a:t>Harshkumar</a:t>
            </a:r>
            <a:r>
              <a:rPr lang="en-IN" sz="1200" b="0" i="0" u="none" strike="noStrike" dirty="0">
                <a:solidFill>
                  <a:srgbClr val="000000"/>
                </a:solidFill>
                <a:effectLst/>
                <a:latin typeface="Arial" panose="020B0604020202020204" pitchFamily="34" charset="0"/>
              </a:rPr>
              <a:t> Patel, </a:t>
            </a:r>
            <a:r>
              <a:rPr lang="en-IN" sz="1200" b="0" i="0" u="none" strike="noStrike" dirty="0" err="1">
                <a:solidFill>
                  <a:srgbClr val="000000"/>
                </a:solidFill>
                <a:effectLst/>
                <a:latin typeface="Arial" panose="020B0604020202020204" pitchFamily="34" charset="0"/>
              </a:rPr>
              <a:t>Manmath</a:t>
            </a:r>
            <a:r>
              <a:rPr lang="en-IN" sz="1200" b="0" i="0" u="none" strike="noStrike" dirty="0">
                <a:solidFill>
                  <a:srgbClr val="000000"/>
                </a:solidFill>
                <a:effectLst/>
                <a:latin typeface="Arial" panose="020B0604020202020204" pitchFamily="34" charset="0"/>
              </a:rPr>
              <a:t> Paste, Nitin Mishra, Nirmala Shinde, (2018) “Chatbot using TensorFlow for small Businesses”, 2nd International Conference on Inventive Communication and Computational Technologies </a:t>
            </a:r>
            <a:endParaRPr lang="en-IN" sz="1200" b="0" dirty="0">
              <a:effectLst/>
            </a:endParaRPr>
          </a:p>
          <a:p>
            <a:pPr rtl="0"/>
            <a:r>
              <a:rPr lang="en-IN" sz="1200" b="0" i="0" u="none" strike="noStrike" dirty="0">
                <a:solidFill>
                  <a:srgbClr val="000000"/>
                </a:solidFill>
                <a:effectLst/>
                <a:latin typeface="Arial" panose="020B0604020202020204" pitchFamily="34" charset="0"/>
              </a:rPr>
              <a:t>[6].Nielsen Norman Group (2014) “The user experience of chatbot” </a:t>
            </a:r>
            <a:endParaRPr lang="en-IN" sz="1200" b="0" dirty="0">
              <a:effectLst/>
            </a:endParaRPr>
          </a:p>
          <a:p>
            <a:pPr rtl="0"/>
            <a:r>
              <a:rPr lang="en-IN" sz="1200" b="0" i="0" u="none" strike="noStrike" dirty="0">
                <a:solidFill>
                  <a:srgbClr val="000000"/>
                </a:solidFill>
                <a:effectLst/>
                <a:latin typeface="Arial" panose="020B0604020202020204" pitchFamily="34" charset="0"/>
              </a:rPr>
              <a:t>[7]. Long J, </a:t>
            </a:r>
            <a:r>
              <a:rPr lang="en-IN" sz="1200" b="0" i="0" u="none" strike="noStrike" dirty="0" err="1">
                <a:solidFill>
                  <a:srgbClr val="000000"/>
                </a:solidFill>
                <a:effectLst/>
                <a:latin typeface="Arial" panose="020B0604020202020204" pitchFamily="34" charset="0"/>
              </a:rPr>
              <a:t>Shelhamer</a:t>
            </a:r>
            <a:r>
              <a:rPr lang="en-IN" sz="1200" b="0" i="0" u="none" strike="noStrike" dirty="0">
                <a:solidFill>
                  <a:srgbClr val="000000"/>
                </a:solidFill>
                <a:effectLst/>
                <a:latin typeface="Arial" panose="020B0604020202020204" pitchFamily="34" charset="0"/>
              </a:rPr>
              <a:t> E, Darrell T (2015) Fully convolutional networks for semantic segmentation. ArXiv14114038 Cs, pp.612-613. </a:t>
            </a:r>
            <a:endParaRPr lang="en-IN" sz="1200" b="0" dirty="0">
              <a:effectLst/>
            </a:endParaRPr>
          </a:p>
          <a:p>
            <a:pPr rtl="0"/>
            <a:r>
              <a:rPr lang="en-IN" sz="1200" b="0" i="0" u="none" strike="noStrike" dirty="0">
                <a:solidFill>
                  <a:srgbClr val="000000"/>
                </a:solidFill>
                <a:effectLst/>
                <a:latin typeface="Arial" panose="020B0604020202020204" pitchFamily="34" charset="0"/>
              </a:rPr>
              <a:t>[8]. </a:t>
            </a:r>
            <a:r>
              <a:rPr lang="en-IN" sz="1200" b="0" i="0" u="none" strike="noStrike" dirty="0" err="1">
                <a:solidFill>
                  <a:srgbClr val="000000"/>
                </a:solidFill>
                <a:effectLst/>
                <a:latin typeface="Arial" panose="020B0604020202020204" pitchFamily="34" charset="0"/>
              </a:rPr>
              <a:t>Mahabir</a:t>
            </a:r>
            <a:r>
              <a:rPr lang="en-IN" sz="1200" b="0" i="0" u="none" strike="noStrike" dirty="0">
                <a:solidFill>
                  <a:srgbClr val="000000"/>
                </a:solidFill>
                <a:effectLst/>
                <a:latin typeface="Arial" panose="020B0604020202020204" pitchFamily="34" charset="0"/>
              </a:rPr>
              <a:t> R, </a:t>
            </a:r>
            <a:r>
              <a:rPr lang="en-IN" sz="1200" b="0" i="0" u="none" strike="noStrike" dirty="0" err="1">
                <a:solidFill>
                  <a:srgbClr val="000000"/>
                </a:solidFill>
                <a:effectLst/>
                <a:latin typeface="Arial" panose="020B0604020202020204" pitchFamily="34" charset="0"/>
              </a:rPr>
              <a:t>Croitoru</a:t>
            </a:r>
            <a:r>
              <a:rPr lang="en-IN" sz="1200" b="0" i="0" u="none" strike="noStrike" dirty="0">
                <a:solidFill>
                  <a:srgbClr val="000000"/>
                </a:solidFill>
                <a:effectLst/>
                <a:latin typeface="Arial" panose="020B0604020202020204" pitchFamily="34" charset="0"/>
              </a:rPr>
              <a:t> A, Crooks AT et al (2018) A critical review of high and very </a:t>
            </a:r>
            <a:r>
              <a:rPr lang="en-IN" sz="1200" b="0" i="0" u="none" strike="noStrike" dirty="0" err="1">
                <a:solidFill>
                  <a:srgbClr val="000000"/>
                </a:solidFill>
                <a:effectLst/>
                <a:latin typeface="Arial" panose="020B0604020202020204" pitchFamily="34" charset="0"/>
              </a:rPr>
              <a:t>highresolution</a:t>
            </a:r>
            <a:r>
              <a:rPr lang="en-IN" sz="1200" b="0" i="0" u="none" strike="noStrike" dirty="0">
                <a:solidFill>
                  <a:srgbClr val="000000"/>
                </a:solidFill>
                <a:effectLst/>
                <a:latin typeface="Arial" panose="020B0604020202020204" pitchFamily="34" charset="0"/>
              </a:rPr>
              <a:t> remote sensing approaches for detecting and mapping slums: trends challenges and emerging opportunities. Urban Sci, pp. 8. </a:t>
            </a:r>
            <a:endParaRPr lang="en-IN" sz="1200" b="0" dirty="0">
              <a:effectLst/>
            </a:endParaRPr>
          </a:p>
          <a:p>
            <a:pPr rtl="0"/>
            <a:r>
              <a:rPr lang="en-IN" sz="1200" b="0" i="0" u="none" strike="noStrike" dirty="0">
                <a:solidFill>
                  <a:srgbClr val="000000"/>
                </a:solidFill>
                <a:effectLst/>
                <a:latin typeface="Arial" panose="020B0604020202020204" pitchFamily="34" charset="0"/>
              </a:rPr>
              <a:t>[9]. Men G, He G, Wang G (2021) Concatenated residual attention </a:t>
            </a:r>
            <a:r>
              <a:rPr lang="en-IN" sz="1200" b="0" i="0" u="none" strike="noStrike" dirty="0" err="1">
                <a:solidFill>
                  <a:srgbClr val="000000"/>
                </a:solidFill>
                <a:effectLst/>
                <a:latin typeface="Arial" panose="020B0604020202020204" pitchFamily="34" charset="0"/>
              </a:rPr>
              <a:t>UNet</a:t>
            </a:r>
            <a:r>
              <a:rPr lang="en-IN" sz="1200" b="0" i="0" u="none" strike="noStrike" dirty="0">
                <a:solidFill>
                  <a:srgbClr val="000000"/>
                </a:solidFill>
                <a:effectLst/>
                <a:latin typeface="Arial" panose="020B0604020202020204" pitchFamily="34" charset="0"/>
              </a:rPr>
              <a:t> for semantic segmentation of urban green space, pp. 1441.</a:t>
            </a:r>
            <a:endParaRPr lang="en-IN" sz="1200" b="0" dirty="0">
              <a:effectLst/>
            </a:endParaRPr>
          </a:p>
          <a:p>
            <a:pPr rtl="0"/>
            <a:r>
              <a:rPr lang="en-IN" sz="1200" b="0" i="0" u="none" strike="noStrike" dirty="0">
                <a:solidFill>
                  <a:srgbClr val="000000"/>
                </a:solidFill>
                <a:effectLst/>
                <a:latin typeface="Arial" panose="020B0604020202020204" pitchFamily="34" charset="0"/>
              </a:rPr>
              <a:t>[10]. </a:t>
            </a:r>
            <a:r>
              <a:rPr lang="en-IN" sz="1200" b="0" i="0" u="none" strike="noStrike" dirty="0" err="1">
                <a:solidFill>
                  <a:srgbClr val="000000"/>
                </a:solidFill>
                <a:effectLst/>
                <a:latin typeface="Arial" panose="020B0604020202020204" pitchFamily="34" charset="0"/>
              </a:rPr>
              <a:t>Nawrath</a:t>
            </a:r>
            <a:r>
              <a:rPr lang="en-IN" sz="1200" b="0" i="0" u="none" strike="noStrike" dirty="0">
                <a:solidFill>
                  <a:srgbClr val="000000"/>
                </a:solidFill>
                <a:effectLst/>
                <a:latin typeface="Arial" panose="020B0604020202020204" pitchFamily="34" charset="0"/>
              </a:rPr>
              <a:t> M, </a:t>
            </a:r>
            <a:r>
              <a:rPr lang="en-IN" sz="1200" b="0" i="0" u="none" strike="noStrike" dirty="0" err="1">
                <a:solidFill>
                  <a:srgbClr val="000000"/>
                </a:solidFill>
                <a:effectLst/>
                <a:latin typeface="Arial" panose="020B0604020202020204" pitchFamily="34" charset="0"/>
              </a:rPr>
              <a:t>Guenat</a:t>
            </a:r>
            <a:r>
              <a:rPr lang="en-IN" sz="1200" b="0" i="0" u="none" strike="noStrike" dirty="0">
                <a:solidFill>
                  <a:srgbClr val="000000"/>
                </a:solidFill>
                <a:effectLst/>
                <a:latin typeface="Arial" panose="020B0604020202020204" pitchFamily="34" charset="0"/>
              </a:rPr>
              <a:t> S, Elsey H, </a:t>
            </a:r>
            <a:r>
              <a:rPr lang="en-IN" sz="1200" b="0" i="0" u="none" strike="noStrike" dirty="0" err="1">
                <a:solidFill>
                  <a:srgbClr val="000000"/>
                </a:solidFill>
                <a:effectLst/>
                <a:latin typeface="Arial" panose="020B0604020202020204" pitchFamily="34" charset="0"/>
              </a:rPr>
              <a:t>Dallimer</a:t>
            </a:r>
            <a:r>
              <a:rPr lang="en-IN" sz="1200" b="0" i="0" u="none" strike="noStrike" dirty="0">
                <a:solidFill>
                  <a:srgbClr val="000000"/>
                </a:solidFill>
                <a:effectLst/>
                <a:latin typeface="Arial" panose="020B0604020202020204" pitchFamily="34" charset="0"/>
              </a:rPr>
              <a:t> M (2021) Exploring uncharted territory: Do urban greenspaces support mental health in low- and middle-income countries?. Environ Res, pp. 110625. </a:t>
            </a:r>
            <a:endParaRPr lang="en-IN" sz="1200" b="0" dirty="0">
              <a:effectLst/>
            </a:endParaRPr>
          </a:p>
          <a:p>
            <a:pPr marL="114300" indent="0">
              <a:buNone/>
            </a:pPr>
            <a:br>
              <a:rPr lang="en-IN" sz="1200" dirty="0"/>
            </a:br>
            <a:endParaRPr sz="1200" dirty="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Publication Details</a:t>
            </a:r>
            <a:endParaRPr b="1"/>
          </a:p>
        </p:txBody>
      </p:sp>
      <p:sp>
        <p:nvSpPr>
          <p:cNvPr id="374" name="Google Shape;374;p12"/>
          <p:cNvSpPr txBox="1">
            <a:spLocks noGrp="1"/>
          </p:cNvSpPr>
          <p:nvPr>
            <p:ph type="body" idx="1"/>
          </p:nvPr>
        </p:nvSpPr>
        <p:spPr>
          <a:xfrm>
            <a:off x="838200" y="1825625"/>
            <a:ext cx="22248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GB" sz="1900" b="1">
                <a:solidFill>
                  <a:srgbClr val="222222"/>
                </a:solidFill>
                <a:highlight>
                  <a:srgbClr val="FFFFFF"/>
                </a:highlight>
                <a:latin typeface="Arial"/>
                <a:ea typeface="Arial"/>
                <a:cs typeface="Arial"/>
                <a:sym typeface="Arial"/>
              </a:rPr>
              <a:t>  TITLE                </a:t>
            </a:r>
            <a:r>
              <a:rPr lang="en-GB" sz="1800" b="1">
                <a:solidFill>
                  <a:srgbClr val="222222"/>
                </a:solidFill>
                <a:highlight>
                  <a:srgbClr val="FFFFFF"/>
                </a:highlight>
                <a:latin typeface="Arial"/>
                <a:ea typeface="Arial"/>
                <a:cs typeface="Arial"/>
                <a:sym typeface="Arial"/>
              </a:rPr>
              <a:t>:  </a:t>
            </a:r>
            <a:endParaRPr sz="1800" b="1">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1800" b="1">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1900" b="1">
              <a:solidFill>
                <a:srgbClr val="222222"/>
              </a:solidFill>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GB" sz="1900" b="1">
                <a:solidFill>
                  <a:srgbClr val="222222"/>
                </a:solidFill>
                <a:highlight>
                  <a:srgbClr val="FFFFFF"/>
                </a:highlight>
                <a:latin typeface="Arial"/>
                <a:ea typeface="Arial"/>
                <a:cs typeface="Arial"/>
                <a:sym typeface="Arial"/>
              </a:rPr>
              <a:t>  PAPER ID         </a:t>
            </a:r>
            <a:r>
              <a:rPr lang="en-GB" sz="1800" b="1">
                <a:solidFill>
                  <a:srgbClr val="222222"/>
                </a:solidFill>
                <a:highlight>
                  <a:srgbClr val="FFFFFF"/>
                </a:highlight>
                <a:latin typeface="Arial"/>
                <a:ea typeface="Arial"/>
                <a:cs typeface="Arial"/>
                <a:sym typeface="Arial"/>
              </a:rPr>
              <a:t>: </a:t>
            </a:r>
            <a:endParaRPr sz="1800" b="1">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1900" b="1">
              <a:solidFill>
                <a:srgbClr val="222222"/>
              </a:solidFill>
              <a:highlight>
                <a:srgbClr val="FFFFFF"/>
              </a:highlight>
              <a:latin typeface="Arial"/>
              <a:ea typeface="Arial"/>
              <a:cs typeface="Arial"/>
              <a:sym typeface="Arial"/>
            </a:endParaRPr>
          </a:p>
          <a:p>
            <a:pPr marL="228600" lvl="0" indent="-50800" algn="l" rtl="0">
              <a:lnSpc>
                <a:spcPct val="90000"/>
              </a:lnSpc>
              <a:spcBef>
                <a:spcPts val="0"/>
              </a:spcBef>
              <a:spcAft>
                <a:spcPts val="0"/>
              </a:spcAft>
              <a:buClr>
                <a:schemeClr val="dk1"/>
              </a:buClr>
              <a:buSzPts val="2800"/>
              <a:buNone/>
            </a:pPr>
            <a:endParaRPr sz="1900" b="1">
              <a:solidFill>
                <a:srgbClr val="222222"/>
              </a:solidFill>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GB" sz="1900" b="1">
                <a:solidFill>
                  <a:srgbClr val="222222"/>
                </a:solidFill>
                <a:highlight>
                  <a:srgbClr val="FFFFFF"/>
                </a:highlight>
                <a:latin typeface="Arial"/>
                <a:ea typeface="Arial"/>
                <a:cs typeface="Arial"/>
                <a:sym typeface="Arial"/>
              </a:rPr>
              <a:t>  PUBLISHED IN :</a:t>
            </a:r>
            <a:endParaRPr sz="1900" b="1">
              <a:solidFill>
                <a:srgbClr val="222222"/>
              </a:solidFill>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sz="1900" b="1">
              <a:solidFill>
                <a:srgbClr val="222222"/>
              </a:solidFill>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endParaRPr sz="1900" b="1">
              <a:solidFill>
                <a:srgbClr val="222222"/>
              </a:solidFill>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GB" sz="1900" b="1">
                <a:solidFill>
                  <a:srgbClr val="222222"/>
                </a:solidFill>
                <a:highlight>
                  <a:srgbClr val="FFFFFF"/>
                </a:highlight>
                <a:latin typeface="Arial"/>
                <a:ea typeface="Arial"/>
                <a:cs typeface="Arial"/>
                <a:sym typeface="Arial"/>
              </a:rPr>
              <a:t>  </a:t>
            </a:r>
            <a:endParaRPr sz="1900" b="1">
              <a:solidFill>
                <a:srgbClr val="222222"/>
              </a:solidFill>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2800"/>
              <a:buNone/>
            </a:pPr>
            <a:r>
              <a:rPr lang="en-GB" sz="1900" b="1">
                <a:solidFill>
                  <a:srgbClr val="222222"/>
                </a:solidFill>
                <a:highlight>
                  <a:srgbClr val="FFFFFF"/>
                </a:highlight>
                <a:latin typeface="Arial"/>
                <a:ea typeface="Arial"/>
                <a:cs typeface="Arial"/>
                <a:sym typeface="Arial"/>
              </a:rPr>
              <a:t>   </a:t>
            </a:r>
            <a:r>
              <a:rPr lang="en-GB" sz="1800" b="1">
                <a:solidFill>
                  <a:srgbClr val="222222"/>
                </a:solidFill>
                <a:highlight>
                  <a:srgbClr val="FFFFFF"/>
                </a:highlight>
                <a:latin typeface="Arial"/>
                <a:ea typeface="Arial"/>
                <a:cs typeface="Arial"/>
                <a:sym typeface="Arial"/>
              </a:rPr>
              <a:t>RESULT             :</a:t>
            </a:r>
            <a:endParaRPr sz="1800" b="1">
              <a:solidFill>
                <a:srgbClr val="222222"/>
              </a:solidFill>
              <a:highlight>
                <a:srgbClr val="FFFFFF"/>
              </a:highlight>
              <a:latin typeface="Arial"/>
              <a:ea typeface="Arial"/>
              <a:cs typeface="Arial"/>
              <a:sym typeface="Arial"/>
            </a:endParaRPr>
          </a:p>
        </p:txBody>
      </p:sp>
      <p:sp>
        <p:nvSpPr>
          <p:cNvPr id="375" name="Google Shape;375;p12"/>
          <p:cNvSpPr txBox="1">
            <a:spLocks noGrp="1"/>
          </p:cNvSpPr>
          <p:nvPr>
            <p:ph type="body" idx="2"/>
          </p:nvPr>
        </p:nvSpPr>
        <p:spPr>
          <a:xfrm>
            <a:off x="3063000" y="1825625"/>
            <a:ext cx="8487600" cy="4351200"/>
          </a:xfrm>
          <a:prstGeom prst="rect">
            <a:avLst/>
          </a:prstGeom>
        </p:spPr>
        <p:txBody>
          <a:bodyPr spcFirstLastPara="1" wrap="square" lIns="91425" tIns="45700" rIns="91425" bIns="45700" anchor="t" anchorCtr="0">
            <a:normAutofit/>
          </a:bodyPr>
          <a:lstStyle/>
          <a:p>
            <a:pPr marL="0" lvl="0" indent="0" algn="just" rtl="0">
              <a:spcBef>
                <a:spcPts val="0"/>
              </a:spcBef>
              <a:spcAft>
                <a:spcPts val="0"/>
              </a:spcAft>
              <a:buNone/>
            </a:pPr>
            <a:r>
              <a:rPr lang="en-GB" sz="1800" b="1">
                <a:solidFill>
                  <a:srgbClr val="222222"/>
                </a:solidFill>
                <a:highlight>
                  <a:srgbClr val="FFFFFF"/>
                </a:highlight>
                <a:latin typeface="Arial"/>
                <a:ea typeface="Arial"/>
                <a:cs typeface="Arial"/>
                <a:sym typeface="Arial"/>
              </a:rPr>
              <a:t>“Introducing Gov-Info-Bot: Your One-Stop Government Loan and Insurance Scheme Advisor” </a:t>
            </a:r>
            <a:endParaRPr sz="1800" b="1">
              <a:solidFill>
                <a:srgbClr val="222222"/>
              </a:solidFill>
              <a:highlight>
                <a:srgbClr val="FFFFFF"/>
              </a:highlight>
              <a:latin typeface="Arial"/>
              <a:ea typeface="Arial"/>
              <a:cs typeface="Arial"/>
              <a:sym typeface="Arial"/>
            </a:endParaRPr>
          </a:p>
          <a:p>
            <a:pPr marL="228600" lvl="0" indent="-50800" algn="just" rtl="0">
              <a:spcBef>
                <a:spcPts val="0"/>
              </a:spcBef>
              <a:spcAft>
                <a:spcPts val="0"/>
              </a:spcAft>
              <a:buNone/>
            </a:pPr>
            <a:endParaRPr sz="1800" b="1">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r>
              <a:rPr lang="en-GB" sz="1800" b="1">
                <a:solidFill>
                  <a:srgbClr val="222222"/>
                </a:solidFill>
                <a:highlight>
                  <a:srgbClr val="FFFFFF"/>
                </a:highlight>
                <a:latin typeface="Arial"/>
                <a:ea typeface="Arial"/>
                <a:cs typeface="Arial"/>
                <a:sym typeface="Arial"/>
              </a:rPr>
              <a:t>IRJMETS60100015515</a:t>
            </a:r>
            <a:endParaRPr sz="1800" b="1">
              <a:solidFill>
                <a:srgbClr val="222222"/>
              </a:solidFill>
              <a:highlight>
                <a:srgbClr val="FFFFFF"/>
              </a:highlight>
              <a:latin typeface="Arial"/>
              <a:ea typeface="Arial"/>
              <a:cs typeface="Arial"/>
              <a:sym typeface="Arial"/>
            </a:endParaRPr>
          </a:p>
          <a:p>
            <a:pPr marL="228600" lvl="0" indent="-50800" algn="just" rtl="0">
              <a:spcBef>
                <a:spcPts val="0"/>
              </a:spcBef>
              <a:spcAft>
                <a:spcPts val="0"/>
              </a:spcAft>
              <a:buNone/>
            </a:pPr>
            <a:endParaRPr sz="1800" b="1">
              <a:solidFill>
                <a:srgbClr val="222222"/>
              </a:solidFill>
              <a:highlight>
                <a:srgbClr val="FFFFFF"/>
              </a:highlight>
              <a:latin typeface="Arial"/>
              <a:ea typeface="Arial"/>
              <a:cs typeface="Arial"/>
              <a:sym typeface="Arial"/>
            </a:endParaRPr>
          </a:p>
          <a:p>
            <a:pPr marL="228600" lvl="0" indent="-50800" algn="just" rtl="0">
              <a:spcBef>
                <a:spcPts val="0"/>
              </a:spcBef>
              <a:spcAft>
                <a:spcPts val="0"/>
              </a:spcAft>
              <a:buNone/>
            </a:pPr>
            <a:endParaRPr sz="1800" b="1">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r>
              <a:rPr lang="en-GB" sz="1700" b="1">
                <a:solidFill>
                  <a:srgbClr val="222222"/>
                </a:solidFill>
                <a:highlight>
                  <a:srgbClr val="FFFFFF"/>
                </a:highlight>
                <a:latin typeface="Arial"/>
                <a:ea typeface="Arial"/>
                <a:cs typeface="Arial"/>
                <a:sym typeface="Arial"/>
              </a:rPr>
              <a:t>International Research Journal of Modernization in Engineering Technology &amp;     Science (IRJMETS)</a:t>
            </a:r>
            <a:endParaRPr sz="1700" b="1">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r>
              <a:rPr lang="en-GB" sz="1800" b="1">
                <a:solidFill>
                  <a:srgbClr val="222222"/>
                </a:solidFill>
                <a:highlight>
                  <a:srgbClr val="FFFFFF"/>
                </a:highlight>
                <a:latin typeface="Arial"/>
                <a:ea typeface="Arial"/>
                <a:cs typeface="Arial"/>
                <a:sym typeface="Arial"/>
              </a:rPr>
              <a:t> </a:t>
            </a:r>
            <a:endParaRPr sz="1800" b="1">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endParaRPr sz="1800" b="1">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r>
              <a:rPr lang="en-GB" sz="1800" b="1">
                <a:solidFill>
                  <a:srgbClr val="222222"/>
                </a:solidFill>
                <a:highlight>
                  <a:srgbClr val="FFFFFF"/>
                </a:highlight>
                <a:latin typeface="Arial"/>
                <a:ea typeface="Arial"/>
                <a:cs typeface="Arial"/>
                <a:sym typeface="Arial"/>
              </a:rPr>
              <a:t>International Research Journal of Modernization in Engineering</a:t>
            </a:r>
            <a:endParaRPr sz="1800" b="1">
              <a:solidFill>
                <a:srgbClr val="222222"/>
              </a:solidFill>
              <a:highlight>
                <a:srgbClr val="FFFFFF"/>
              </a:highlight>
              <a:latin typeface="Arial"/>
              <a:ea typeface="Arial"/>
              <a:cs typeface="Arial"/>
              <a:sym typeface="Arial"/>
            </a:endParaRPr>
          </a:p>
          <a:p>
            <a:pPr marL="0" lvl="0" indent="0" algn="just" rtl="0">
              <a:spcBef>
                <a:spcPts val="0"/>
              </a:spcBef>
              <a:spcAft>
                <a:spcPts val="0"/>
              </a:spcAft>
              <a:buNone/>
            </a:pPr>
            <a:r>
              <a:rPr lang="en-GB" sz="1800" b="1">
                <a:solidFill>
                  <a:srgbClr val="222222"/>
                </a:solidFill>
                <a:highlight>
                  <a:srgbClr val="FFFFFF"/>
                </a:highlight>
                <a:latin typeface="Arial"/>
                <a:ea typeface="Arial"/>
                <a:cs typeface="Arial"/>
                <a:sym typeface="Arial"/>
              </a:rPr>
              <a:t>Technology &amp; Science (IRJMETS) Volume 6 Issue 1, January 2024.</a:t>
            </a:r>
            <a:endParaRPr sz="1800" b="1"/>
          </a:p>
          <a:p>
            <a:pPr marL="0" lvl="0" indent="0" algn="just" rtl="0">
              <a:spcBef>
                <a:spcPts val="0"/>
              </a:spcBef>
              <a:spcAft>
                <a:spcPts val="0"/>
              </a:spcAft>
              <a:buNone/>
            </a:pPr>
            <a:endParaRPr sz="1800" b="1">
              <a:solidFill>
                <a:srgbClr val="222222"/>
              </a:solidFill>
              <a:highlight>
                <a:srgbClr val="FFFFFF"/>
              </a:highlight>
              <a:latin typeface="Arial"/>
              <a:ea typeface="Arial"/>
              <a:cs typeface="Arial"/>
              <a:sym typeface="Arial"/>
            </a:endParaRPr>
          </a:p>
          <a:p>
            <a:pPr marL="228600" lvl="0" indent="-50800" algn="just" rtl="0">
              <a:spcBef>
                <a:spcPts val="0"/>
              </a:spcBef>
              <a:spcAft>
                <a:spcPts val="0"/>
              </a:spcAft>
              <a:buClr>
                <a:schemeClr val="dk1"/>
              </a:buClr>
              <a:buSzPts val="2800"/>
              <a:buFont typeface="Arial"/>
              <a:buNone/>
            </a:pPr>
            <a:endParaRPr sz="1800" b="1">
              <a:solidFill>
                <a:srgbClr val="222222"/>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4"/>
          <p:cNvSpPr txBox="1">
            <a:spLocks noGrp="1"/>
          </p:cNvSpPr>
          <p:nvPr>
            <p:ph type="body" idx="1"/>
          </p:nvPr>
        </p:nvSpPr>
        <p:spPr>
          <a:xfrm>
            <a:off x="5749120" y="2076401"/>
            <a:ext cx="5468203" cy="94169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9600"/>
              <a:buNone/>
            </a:pPr>
            <a:r>
              <a:rPr lang="en-GB" sz="9600"/>
              <a:t>Thank You</a:t>
            </a:r>
            <a:endParaRPr sz="9600"/>
          </a:p>
        </p:txBody>
      </p:sp>
      <p:pic>
        <p:nvPicPr>
          <p:cNvPr id="381" name="Google Shape;381;p14" descr="http://cdn.worldofflowers.eu/media/productphotos/1146.jpg"/>
          <p:cNvPicPr preferRelativeResize="0"/>
          <p:nvPr/>
        </p:nvPicPr>
        <p:blipFill rotWithShape="1">
          <a:blip r:embed="rId3">
            <a:alphaModFix/>
          </a:blip>
          <a:srcRect t="5981" b="8088"/>
          <a:stretch/>
        </p:blipFill>
        <p:spPr>
          <a:xfrm>
            <a:off x="694805" y="1025204"/>
            <a:ext cx="4493025" cy="38610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a9144d3fec_0_191"/>
          <p:cNvSpPr txBox="1">
            <a:spLocks noGrp="1"/>
          </p:cNvSpPr>
          <p:nvPr>
            <p:ph type="title"/>
          </p:nvPr>
        </p:nvSpPr>
        <p:spPr>
          <a:xfrm>
            <a:off x="812800" y="274638"/>
            <a:ext cx="10668000" cy="48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solidFill>
                  <a:schemeClr val="dk2"/>
                </a:solidFill>
              </a:rPr>
              <a:t>Literature Review </a:t>
            </a:r>
            <a:endParaRPr>
              <a:solidFill>
                <a:schemeClr val="dk2"/>
              </a:solidFill>
            </a:endParaRPr>
          </a:p>
        </p:txBody>
      </p:sp>
      <p:sp>
        <p:nvSpPr>
          <p:cNvPr id="187" name="Google Shape;187;g2a9144d3fec_0_191"/>
          <p:cNvSpPr txBox="1">
            <a:spLocks noGrp="1"/>
          </p:cNvSpPr>
          <p:nvPr>
            <p:ph type="body" idx="1"/>
          </p:nvPr>
        </p:nvSpPr>
        <p:spPr>
          <a:xfrm>
            <a:off x="812800" y="1066800"/>
            <a:ext cx="10508400" cy="5675100"/>
          </a:xfrm>
          <a:prstGeom prst="rect">
            <a:avLst/>
          </a:prstGeom>
          <a:noFill/>
          <a:ln>
            <a:noFill/>
          </a:ln>
        </p:spPr>
        <p:txBody>
          <a:bodyPr spcFirstLastPara="1" wrap="square" lIns="91425" tIns="45700" rIns="91425" bIns="45700" anchor="t" anchorCtr="0">
            <a:noAutofit/>
          </a:bodyPr>
          <a:lstStyle/>
          <a:p>
            <a:pPr marL="457200" lvl="0" indent="-355600" algn="l" rtl="0">
              <a:lnSpc>
                <a:spcPct val="80000"/>
              </a:lnSpc>
              <a:spcBef>
                <a:spcPts val="0"/>
              </a:spcBef>
              <a:spcAft>
                <a:spcPts val="0"/>
              </a:spcAft>
              <a:buSzPts val="2000"/>
              <a:buFont typeface="Arial"/>
              <a:buAutoNum type="arabicParenR"/>
            </a:pPr>
            <a:r>
              <a:rPr lang="en-GB" sz="2000" b="1" u="sng">
                <a:latin typeface="Arial"/>
                <a:ea typeface="Arial"/>
                <a:cs typeface="Arial"/>
                <a:sym typeface="Arial"/>
              </a:rPr>
              <a:t>The Indian Government's MyGov chatbot:</a:t>
            </a:r>
            <a:r>
              <a:rPr lang="en-GB" sz="2000">
                <a:solidFill>
                  <a:srgbClr val="1F1F1F"/>
                </a:solidFill>
                <a:latin typeface="Arial"/>
                <a:ea typeface="Arial"/>
                <a:cs typeface="Arial"/>
                <a:sym typeface="Arial"/>
              </a:rPr>
              <a:t>- </a:t>
            </a:r>
            <a:r>
              <a:rPr lang="en-GB" sz="2000" b="1">
                <a:solidFill>
                  <a:srgbClr val="1F1F1F"/>
                </a:solidFill>
                <a:highlight>
                  <a:schemeClr val="lt1"/>
                </a:highlight>
                <a:latin typeface="Arial"/>
                <a:ea typeface="Arial"/>
                <a:cs typeface="Arial"/>
                <a:sym typeface="Arial"/>
              </a:rPr>
              <a:t>Dr. Sarah Johnson</a:t>
            </a:r>
            <a:r>
              <a:rPr lang="en-GB" sz="2000">
                <a:solidFill>
                  <a:srgbClr val="1F1F1F"/>
                </a:solidFill>
                <a:highlight>
                  <a:schemeClr val="lt1"/>
                </a:highlight>
                <a:latin typeface="Arial"/>
                <a:ea typeface="Arial"/>
                <a:cs typeface="Arial"/>
                <a:sym typeface="Arial"/>
              </a:rPr>
              <a:t>(Senior Lecturer in Digital Government at the University of Westminster in London, UK) </a:t>
            </a:r>
            <a:r>
              <a:rPr lang="en-GB"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a:latin typeface="Times New Roman"/>
              <a:ea typeface="Times New Roman"/>
              <a:cs typeface="Times New Roman"/>
              <a:sym typeface="Times New Roman"/>
            </a:endParaRPr>
          </a:p>
          <a:p>
            <a:pPr marL="609600" lvl="0" indent="0" algn="just" rtl="0">
              <a:lnSpc>
                <a:spcPct val="80000"/>
              </a:lnSpc>
              <a:spcBef>
                <a:spcPts val="0"/>
              </a:spcBef>
              <a:spcAft>
                <a:spcPts val="0"/>
              </a:spcAft>
              <a:buClr>
                <a:schemeClr val="dk1"/>
              </a:buClr>
              <a:buSzPts val="400"/>
              <a:buFont typeface="Arial"/>
              <a:buNone/>
            </a:pPr>
            <a:r>
              <a:rPr lang="en-GB" sz="1300" b="1">
                <a:latin typeface="Arial"/>
                <a:ea typeface="Arial"/>
                <a:cs typeface="Arial"/>
                <a:sym typeface="Arial"/>
              </a:rPr>
              <a:t>PROS</a:t>
            </a:r>
            <a:endParaRPr sz="1300" b="1">
              <a:latin typeface="Arial"/>
              <a:ea typeface="Arial"/>
              <a:cs typeface="Arial"/>
              <a:sym typeface="Arial"/>
            </a:endParaRPr>
          </a:p>
          <a:p>
            <a:pPr marL="609600" lvl="0" indent="0" algn="just" rtl="0">
              <a:lnSpc>
                <a:spcPct val="80000"/>
              </a:lnSpc>
              <a:spcBef>
                <a:spcPts val="0"/>
              </a:spcBef>
              <a:spcAft>
                <a:spcPts val="0"/>
              </a:spcAft>
              <a:buClr>
                <a:schemeClr val="dk1"/>
              </a:buClr>
              <a:buSzPts val="400"/>
              <a:buFont typeface="Arial"/>
              <a:buNone/>
            </a:pPr>
            <a:endParaRPr sz="1300" b="1">
              <a:latin typeface="Arial"/>
              <a:ea typeface="Arial"/>
              <a:cs typeface="Arial"/>
              <a:sym typeface="Arial"/>
            </a:endParaRPr>
          </a:p>
          <a:p>
            <a:pPr marL="1219200" lvl="0" indent="-387350" algn="just" rtl="0">
              <a:lnSpc>
                <a:spcPct val="80000"/>
              </a:lnSpc>
              <a:spcBef>
                <a:spcPts val="0"/>
              </a:spcBef>
              <a:spcAft>
                <a:spcPts val="0"/>
              </a:spcAft>
              <a:buSzPts val="1300"/>
              <a:buFont typeface="Calibri"/>
              <a:buAutoNum type="arabicPeriod"/>
            </a:pPr>
            <a:r>
              <a:rPr lang="en-GB" sz="1300" b="1">
                <a:latin typeface="Arial"/>
                <a:ea typeface="Arial"/>
                <a:cs typeface="Arial"/>
                <a:sym typeface="Arial"/>
              </a:rPr>
              <a:t>Convenience</a:t>
            </a:r>
            <a:r>
              <a:rPr lang="en-GB" sz="1300">
                <a:latin typeface="Arial"/>
                <a:ea typeface="Arial"/>
                <a:cs typeface="Arial"/>
                <a:sym typeface="Arial"/>
              </a:rPr>
              <a:t>: The MyGov chatbot allows citizens to access government information and services, including information on COVID-19 relief measures and voter registration, without having to wait in line or visit a government office.</a:t>
            </a:r>
            <a:endParaRPr sz="1300">
              <a:latin typeface="Arial"/>
              <a:ea typeface="Arial"/>
              <a:cs typeface="Arial"/>
              <a:sym typeface="Arial"/>
            </a:endParaRPr>
          </a:p>
          <a:p>
            <a:pPr marL="1219200" lvl="0" indent="-387350" algn="just" rtl="0">
              <a:lnSpc>
                <a:spcPct val="80000"/>
              </a:lnSpc>
              <a:spcBef>
                <a:spcPts val="0"/>
              </a:spcBef>
              <a:spcAft>
                <a:spcPts val="0"/>
              </a:spcAft>
              <a:buSzPts val="1300"/>
              <a:buFont typeface="Calibri"/>
              <a:buAutoNum type="arabicPeriod"/>
            </a:pPr>
            <a:r>
              <a:rPr lang="en-GB" sz="1300" b="1">
                <a:latin typeface="Arial"/>
                <a:ea typeface="Arial"/>
                <a:cs typeface="Arial"/>
                <a:sym typeface="Arial"/>
              </a:rPr>
              <a:t>Accessibility</a:t>
            </a:r>
            <a:r>
              <a:rPr lang="en-GB" sz="1300">
                <a:latin typeface="Arial"/>
                <a:ea typeface="Arial"/>
                <a:cs typeface="Arial"/>
                <a:sym typeface="Arial"/>
              </a:rPr>
              <a:t>: The MyGov chatbot can be accessed by anyone with an internet connection, regardless of their location or physical abilities.</a:t>
            </a:r>
            <a:endParaRPr sz="1300">
              <a:latin typeface="Arial"/>
              <a:ea typeface="Arial"/>
              <a:cs typeface="Arial"/>
              <a:sym typeface="Arial"/>
            </a:endParaRPr>
          </a:p>
          <a:p>
            <a:pPr marL="1219200" lvl="0" indent="-387350" algn="just" rtl="0">
              <a:lnSpc>
                <a:spcPct val="80000"/>
              </a:lnSpc>
              <a:spcBef>
                <a:spcPts val="0"/>
              </a:spcBef>
              <a:spcAft>
                <a:spcPts val="0"/>
              </a:spcAft>
              <a:buSzPts val="1300"/>
              <a:buFont typeface="Calibri"/>
              <a:buAutoNum type="arabicPeriod"/>
            </a:pPr>
            <a:r>
              <a:rPr lang="en-GB" sz="1300" b="1">
                <a:latin typeface="Arial"/>
                <a:ea typeface="Arial"/>
                <a:cs typeface="Arial"/>
                <a:sym typeface="Arial"/>
              </a:rPr>
              <a:t>Efficiency</a:t>
            </a:r>
            <a:r>
              <a:rPr lang="en-GB" sz="1300">
                <a:latin typeface="Arial"/>
                <a:ea typeface="Arial"/>
                <a:cs typeface="Arial"/>
                <a:sym typeface="Arial"/>
              </a:rPr>
              <a:t>: The MyGov chatbot can handle a high volume of inquiries, which can free up human staff to focus on more complex tasks.</a:t>
            </a:r>
            <a:endParaRPr sz="1300">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Cost-effectiveness: The MyGov chatbot is a cost-effective way for the government to provide information and services.</a:t>
            </a:r>
            <a:endParaRPr sz="1300">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Availability: The MyGov chatbot is available 24/7, which allows citizens to access government services at their convenience.</a:t>
            </a:r>
            <a:endParaRPr sz="1300">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Variety of information: The MyGov chatbot provides information on a wide range of government services, including COVID-19 relief measures, voter registration, and filing taxes.</a:t>
            </a:r>
            <a:endParaRPr sz="1300">
              <a:latin typeface="Arial"/>
              <a:ea typeface="Arial"/>
              <a:cs typeface="Arial"/>
              <a:sym typeface="Arial"/>
            </a:endParaRPr>
          </a:p>
          <a:p>
            <a:pPr marL="609600" lvl="0" indent="0" algn="just" rtl="0">
              <a:lnSpc>
                <a:spcPct val="80000"/>
              </a:lnSpc>
              <a:spcBef>
                <a:spcPts val="0"/>
              </a:spcBef>
              <a:spcAft>
                <a:spcPts val="0"/>
              </a:spcAft>
              <a:buClr>
                <a:schemeClr val="dk1"/>
              </a:buClr>
              <a:buSzPts val="400"/>
              <a:buFont typeface="Arial"/>
              <a:buNone/>
            </a:pPr>
            <a:endParaRPr sz="1300" b="1">
              <a:latin typeface="Arial"/>
              <a:ea typeface="Arial"/>
              <a:cs typeface="Arial"/>
              <a:sym typeface="Arial"/>
            </a:endParaRPr>
          </a:p>
          <a:p>
            <a:pPr marL="609600" lvl="0" indent="0" algn="just" rtl="0">
              <a:lnSpc>
                <a:spcPct val="80000"/>
              </a:lnSpc>
              <a:spcBef>
                <a:spcPts val="0"/>
              </a:spcBef>
              <a:spcAft>
                <a:spcPts val="0"/>
              </a:spcAft>
              <a:buClr>
                <a:schemeClr val="dk1"/>
              </a:buClr>
              <a:buSzPts val="400"/>
              <a:buFont typeface="Arial"/>
              <a:buNone/>
            </a:pPr>
            <a:r>
              <a:rPr lang="en-GB" sz="1300" b="1">
                <a:latin typeface="Arial"/>
                <a:ea typeface="Arial"/>
                <a:cs typeface="Arial"/>
                <a:sym typeface="Arial"/>
              </a:rPr>
              <a:t>CONS</a:t>
            </a:r>
            <a:endParaRPr sz="1300" b="1">
              <a:latin typeface="Arial"/>
              <a:ea typeface="Arial"/>
              <a:cs typeface="Arial"/>
              <a:sym typeface="Arial"/>
            </a:endParaRPr>
          </a:p>
          <a:p>
            <a:pPr marL="609600" lvl="0" indent="0" algn="just" rtl="0">
              <a:lnSpc>
                <a:spcPct val="80000"/>
              </a:lnSpc>
              <a:spcBef>
                <a:spcPts val="0"/>
              </a:spcBef>
              <a:spcAft>
                <a:spcPts val="0"/>
              </a:spcAft>
              <a:buClr>
                <a:schemeClr val="dk1"/>
              </a:buClr>
              <a:buSzPts val="400"/>
              <a:buFont typeface="Arial"/>
              <a:buNone/>
            </a:pPr>
            <a:endParaRPr sz="1300" b="1">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Limited scope: The MyGov chatbot is not able to answer all questions and provide assistance with all government services.</a:t>
            </a:r>
            <a:endParaRPr sz="1300">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Potential for errors: The MyGov chatbot may sometimes provide inaccurate or incomplete information.</a:t>
            </a:r>
            <a:endParaRPr sz="1300">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Limited personalization: The MyGov chatbot is not able to personalize interactions with users.</a:t>
            </a:r>
            <a:endParaRPr sz="1300">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Lack of human touch: The MyGov chatbot is not able to provide the same level of empathy and understanding as a human agent.</a:t>
            </a:r>
            <a:endParaRPr sz="1300">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Potential for misuse: The MyGov chatbot could be misused to spread misinformation or to impersonate government officials.</a:t>
            </a:r>
            <a:endParaRPr sz="1300">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Data privacy concerns: The MyGov chatbot collects personal data from users, which raises concerns about data privacy.</a:t>
            </a:r>
            <a:endParaRPr sz="1300">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Lack of regional language support: The MyGov chatbot may not be available in all regional languages of India, which could limit its accessibility to citizens in rural areas.</a:t>
            </a:r>
            <a:endParaRPr sz="1300">
              <a:latin typeface="Arial"/>
              <a:ea typeface="Arial"/>
              <a:cs typeface="Arial"/>
              <a:sym typeface="Arial"/>
            </a:endParaRPr>
          </a:p>
          <a:p>
            <a:pPr marL="1219200" lvl="0" indent="-387350" algn="just" rtl="0">
              <a:lnSpc>
                <a:spcPct val="80000"/>
              </a:lnSpc>
              <a:spcBef>
                <a:spcPts val="0"/>
              </a:spcBef>
              <a:spcAft>
                <a:spcPts val="0"/>
              </a:spcAft>
              <a:buSzPts val="1300"/>
              <a:buAutoNum type="arabicPeriod"/>
            </a:pPr>
            <a:r>
              <a:rPr lang="en-GB" sz="1300">
                <a:latin typeface="Arial"/>
                <a:ea typeface="Arial"/>
                <a:cs typeface="Arial"/>
                <a:sym typeface="Arial"/>
              </a:rPr>
              <a:t>Technical glitches: The MyGov chatbot may experience technical glitches or downtime, which could disrupt access to services.</a:t>
            </a:r>
            <a:endParaRPr sz="1300" b="1">
              <a:latin typeface="Arial"/>
              <a:ea typeface="Arial"/>
              <a:cs typeface="Arial"/>
              <a:sym typeface="Arial"/>
            </a:endParaRPr>
          </a:p>
          <a:p>
            <a:pPr marL="1219200" lvl="0" indent="0" algn="just" rtl="0">
              <a:lnSpc>
                <a:spcPct val="80000"/>
              </a:lnSpc>
              <a:spcBef>
                <a:spcPts val="0"/>
              </a:spcBef>
              <a:spcAft>
                <a:spcPts val="0"/>
              </a:spcAft>
              <a:buClr>
                <a:schemeClr val="dk1"/>
              </a:buClr>
              <a:buSzPts val="400"/>
              <a:buFont typeface="Arial"/>
              <a:buNone/>
            </a:pPr>
            <a:endParaRPr sz="1300" b="1">
              <a:latin typeface="Arial"/>
              <a:ea typeface="Arial"/>
              <a:cs typeface="Arial"/>
              <a:sym typeface="Arial"/>
            </a:endParaRPr>
          </a:p>
          <a:p>
            <a:pPr marL="0" lvl="0" indent="0" algn="l" rtl="0">
              <a:lnSpc>
                <a:spcPct val="95000"/>
              </a:lnSpc>
              <a:spcBef>
                <a:spcPts val="1200"/>
              </a:spcBef>
              <a:spcAft>
                <a:spcPts val="1200"/>
              </a:spcAft>
              <a:buClr>
                <a:schemeClr val="dk1"/>
              </a:buClr>
              <a:buSzPts val="300"/>
              <a:buNone/>
            </a:pPr>
            <a:endParaRPr sz="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a9144d3fec_0_440"/>
          <p:cNvSpPr txBox="1">
            <a:spLocks noGrp="1"/>
          </p:cNvSpPr>
          <p:nvPr>
            <p:ph type="title"/>
          </p:nvPr>
        </p:nvSpPr>
        <p:spPr>
          <a:xfrm>
            <a:off x="812800" y="274638"/>
            <a:ext cx="10668000" cy="48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chemeClr val="dk2"/>
                </a:solidFill>
              </a:rPr>
              <a:t>Literature Review</a:t>
            </a:r>
            <a:r>
              <a:rPr lang="en-GB" sz="3000">
                <a:solidFill>
                  <a:schemeClr val="dk2"/>
                </a:solidFill>
                <a:latin typeface="Arial"/>
                <a:ea typeface="Arial"/>
                <a:cs typeface="Arial"/>
                <a:sym typeface="Arial"/>
              </a:rPr>
              <a:t> </a:t>
            </a:r>
            <a:endParaRPr sz="3000">
              <a:solidFill>
                <a:schemeClr val="dk2"/>
              </a:solidFill>
              <a:latin typeface="Arial"/>
              <a:ea typeface="Arial"/>
              <a:cs typeface="Arial"/>
              <a:sym typeface="Arial"/>
            </a:endParaRPr>
          </a:p>
        </p:txBody>
      </p:sp>
      <p:sp>
        <p:nvSpPr>
          <p:cNvPr id="193" name="Google Shape;193;g2a9144d3fec_0_440"/>
          <p:cNvSpPr txBox="1">
            <a:spLocks noGrp="1"/>
          </p:cNvSpPr>
          <p:nvPr>
            <p:ph type="body" idx="1"/>
          </p:nvPr>
        </p:nvSpPr>
        <p:spPr>
          <a:xfrm>
            <a:off x="812800" y="1001900"/>
            <a:ext cx="10884900" cy="5060100"/>
          </a:xfrm>
          <a:prstGeom prst="rect">
            <a:avLst/>
          </a:prstGeom>
        </p:spPr>
        <p:txBody>
          <a:bodyPr spcFirstLastPara="1" wrap="square" lIns="91425" tIns="45700" rIns="91425" bIns="45700" anchor="t" anchorCtr="0">
            <a:noAutofit/>
          </a:bodyPr>
          <a:lstStyle/>
          <a:p>
            <a:pPr marL="0" lvl="0" indent="0" algn="just" rtl="0">
              <a:lnSpc>
                <a:spcPct val="90000"/>
              </a:lnSpc>
              <a:spcBef>
                <a:spcPts val="0"/>
              </a:spcBef>
              <a:spcAft>
                <a:spcPts val="0"/>
              </a:spcAft>
              <a:buNone/>
            </a:pPr>
            <a:r>
              <a:rPr lang="en-GB" sz="1800" b="1">
                <a:solidFill>
                  <a:srgbClr val="1F1F1F"/>
                </a:solidFill>
                <a:latin typeface="Arial"/>
                <a:ea typeface="Arial"/>
                <a:cs typeface="Arial"/>
                <a:sym typeface="Arial"/>
              </a:rPr>
              <a:t>2) </a:t>
            </a:r>
            <a:r>
              <a:rPr lang="en-GB" sz="1800" b="1" u="sng">
                <a:solidFill>
                  <a:srgbClr val="1F1F1F"/>
                </a:solidFill>
                <a:latin typeface="Arial"/>
                <a:ea typeface="Arial"/>
                <a:cs typeface="Arial"/>
                <a:sym typeface="Arial"/>
              </a:rPr>
              <a:t>The Singapore Government's SingPass chatbot(2018):</a:t>
            </a:r>
            <a:r>
              <a:rPr lang="en-GB" sz="1800" b="1">
                <a:solidFill>
                  <a:srgbClr val="1F1F1F"/>
                </a:solidFill>
                <a:latin typeface="Arial"/>
                <a:ea typeface="Arial"/>
                <a:cs typeface="Arial"/>
                <a:sym typeface="Arial"/>
              </a:rPr>
              <a:t> </a:t>
            </a:r>
            <a:r>
              <a:rPr lang="en-GB" sz="1800">
                <a:solidFill>
                  <a:srgbClr val="1F1F1F"/>
                </a:solidFill>
                <a:latin typeface="Arial"/>
                <a:ea typeface="Arial"/>
                <a:cs typeface="Arial"/>
                <a:sym typeface="Arial"/>
              </a:rPr>
              <a:t>This chatbot allows citizens to            access government services online, such as paying taxes and renewing their passports.</a:t>
            </a:r>
            <a:r>
              <a:rPr lang="en-GB" sz="1800" b="1">
                <a:solidFill>
                  <a:srgbClr val="1F1F1F"/>
                </a:solidFill>
                <a:highlight>
                  <a:srgbClr val="FFFFFF"/>
                </a:highlight>
                <a:latin typeface="Arial"/>
                <a:ea typeface="Arial"/>
                <a:cs typeface="Arial"/>
                <a:sym typeface="Arial"/>
              </a:rPr>
              <a:t>-Dr.              Jane</a:t>
            </a:r>
            <a:r>
              <a:rPr lang="en-GB" sz="1800">
                <a:solidFill>
                  <a:srgbClr val="1F1F1F"/>
                </a:solidFill>
                <a:highlight>
                  <a:srgbClr val="FFFFFF"/>
                </a:highlight>
                <a:latin typeface="Arial"/>
                <a:ea typeface="Arial"/>
                <a:cs typeface="Arial"/>
                <a:sym typeface="Arial"/>
              </a:rPr>
              <a:t>( Lee Associate Professor at the National University of Singapore (NUS) in Singapore)</a:t>
            </a:r>
            <a:endParaRPr sz="1800">
              <a:latin typeface="Arial"/>
              <a:ea typeface="Arial"/>
              <a:cs typeface="Arial"/>
              <a:sym typeface="Arial"/>
            </a:endParaRPr>
          </a:p>
          <a:p>
            <a:pPr marL="609600" lvl="0" indent="0" algn="just" rtl="0">
              <a:lnSpc>
                <a:spcPct val="90000"/>
              </a:lnSpc>
              <a:spcBef>
                <a:spcPts val="0"/>
              </a:spcBef>
              <a:spcAft>
                <a:spcPts val="0"/>
              </a:spcAft>
              <a:buClr>
                <a:schemeClr val="dk1"/>
              </a:buClr>
              <a:buSzPts val="713"/>
              <a:buFont typeface="Arial"/>
              <a:buNone/>
            </a:pPr>
            <a:endParaRPr sz="1300" b="1" u="sng">
              <a:latin typeface="Arial"/>
              <a:ea typeface="Arial"/>
              <a:cs typeface="Arial"/>
              <a:sym typeface="Arial"/>
            </a:endParaRPr>
          </a:p>
          <a:p>
            <a:pPr marL="609600" lvl="0" indent="0" algn="just" rtl="0">
              <a:lnSpc>
                <a:spcPct val="90000"/>
              </a:lnSpc>
              <a:spcBef>
                <a:spcPts val="0"/>
              </a:spcBef>
              <a:spcAft>
                <a:spcPts val="0"/>
              </a:spcAft>
              <a:buClr>
                <a:schemeClr val="dk1"/>
              </a:buClr>
              <a:buSzPts val="713"/>
              <a:buFont typeface="Arial"/>
              <a:buNone/>
            </a:pPr>
            <a:r>
              <a:rPr lang="en-GB" sz="1300" b="1">
                <a:latin typeface="Arial"/>
                <a:ea typeface="Arial"/>
                <a:cs typeface="Arial"/>
                <a:sym typeface="Arial"/>
              </a:rPr>
              <a:t>PROS</a:t>
            </a:r>
            <a:endParaRPr sz="1300" b="1">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Convenience: The SingPass chatbot allows citizens to access government services online, such as paying taxes and renewing their passports, without having to wait in line or visit a government office.</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Efficiency: The SingPass chatbot can handle a high volume of inquiries, which can free up human staff to focus on more complex tasks.</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Cost-effectiveness: The SingPass chatbot is a cost-effective way for the government to provide information and services.</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Availability: The SingPass chatbot is available 24/7, which allows citizens to access government services at their convenience.</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Security: The SingPass chatbot is secure and uses two-factor authentication to protect user information.</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Ease of use: The SingPass chatbot is easy to use and navigate.</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Variety of services: The SingPass chatbot allows citizens to access a wide range of government services, including paying taxes, renewing their passports, and applying for benefits.</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Multilingual support: The SingPass chatbot is available in multiple languages.</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Ability to learn and improve: The SingPass chatbot is constantly learning and improving its ability to answer questions and provide assistance.</a:t>
            </a:r>
            <a:endParaRPr sz="1300">
              <a:latin typeface="Arial"/>
              <a:ea typeface="Arial"/>
              <a:cs typeface="Arial"/>
              <a:sym typeface="Arial"/>
            </a:endParaRPr>
          </a:p>
          <a:p>
            <a:pPr marL="609600" lvl="0" indent="0" algn="just" rtl="0">
              <a:lnSpc>
                <a:spcPct val="90000"/>
              </a:lnSpc>
              <a:spcBef>
                <a:spcPts val="0"/>
              </a:spcBef>
              <a:spcAft>
                <a:spcPts val="0"/>
              </a:spcAft>
              <a:buClr>
                <a:schemeClr val="dk1"/>
              </a:buClr>
              <a:buSzPts val="713"/>
              <a:buFont typeface="Arial"/>
              <a:buNone/>
            </a:pPr>
            <a:endParaRPr sz="1300">
              <a:latin typeface="Arial"/>
              <a:ea typeface="Arial"/>
              <a:cs typeface="Arial"/>
              <a:sym typeface="Arial"/>
            </a:endParaRPr>
          </a:p>
          <a:p>
            <a:pPr marL="609600" lvl="0" indent="0" algn="just" rtl="0">
              <a:lnSpc>
                <a:spcPct val="90000"/>
              </a:lnSpc>
              <a:spcBef>
                <a:spcPts val="0"/>
              </a:spcBef>
              <a:spcAft>
                <a:spcPts val="0"/>
              </a:spcAft>
              <a:buClr>
                <a:schemeClr val="dk1"/>
              </a:buClr>
              <a:buSzPts val="713"/>
              <a:buFont typeface="Arial"/>
              <a:buNone/>
            </a:pPr>
            <a:r>
              <a:rPr lang="en-GB" sz="1300" b="1">
                <a:latin typeface="Arial"/>
                <a:ea typeface="Arial"/>
                <a:cs typeface="Arial"/>
                <a:sym typeface="Arial"/>
              </a:rPr>
              <a:t>CONS</a:t>
            </a:r>
            <a:endParaRPr sz="1300" b="1">
              <a:latin typeface="Arial"/>
              <a:ea typeface="Arial"/>
              <a:cs typeface="Arial"/>
              <a:sym typeface="Arial"/>
            </a:endParaRPr>
          </a:p>
          <a:p>
            <a:pPr marL="609600" lvl="0" indent="0" algn="just" rtl="0">
              <a:lnSpc>
                <a:spcPct val="90000"/>
              </a:lnSpc>
              <a:spcBef>
                <a:spcPts val="0"/>
              </a:spcBef>
              <a:spcAft>
                <a:spcPts val="0"/>
              </a:spcAft>
              <a:buClr>
                <a:schemeClr val="dk1"/>
              </a:buClr>
              <a:buSzPts val="713"/>
              <a:buFont typeface="Arial"/>
              <a:buNone/>
            </a:pPr>
            <a:endParaRPr sz="1300" b="1">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Limited scope: The SingPass chatbot is not able to answer all questions and provide assistance with all government services.</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Potential for errors: The SingPass chatbot may sometimes provide inaccurate or incomplete information.</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Limited personalization: The SingPass chatbot is not able to personalize interactions with users.</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Potential for misuse: The SingPass chatbot could be misused to spread misinformation or to impersonate government officials.</a:t>
            </a:r>
            <a:endParaRPr sz="1300">
              <a:latin typeface="Arial"/>
              <a:ea typeface="Arial"/>
              <a:cs typeface="Arial"/>
              <a:sym typeface="Arial"/>
            </a:endParaRPr>
          </a:p>
          <a:p>
            <a:pPr marL="1219200" lvl="0" indent="-387350" algn="just" rtl="0">
              <a:lnSpc>
                <a:spcPct val="90000"/>
              </a:lnSpc>
              <a:spcBef>
                <a:spcPts val="0"/>
              </a:spcBef>
              <a:spcAft>
                <a:spcPts val="0"/>
              </a:spcAft>
              <a:buSzPts val="1300"/>
              <a:buAutoNum type="arabicPeriod"/>
            </a:pPr>
            <a:r>
              <a:rPr lang="en-GB" sz="1300">
                <a:latin typeface="Arial"/>
                <a:ea typeface="Arial"/>
                <a:cs typeface="Arial"/>
                <a:sym typeface="Arial"/>
              </a:rPr>
              <a:t>Data privacy concerns: The SingPass chatbot collects personal data from users, which raises concerns about data privacy.</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a9144d3fec_0_610"/>
          <p:cNvSpPr txBox="1">
            <a:spLocks noGrp="1"/>
          </p:cNvSpPr>
          <p:nvPr>
            <p:ph type="title"/>
          </p:nvPr>
        </p:nvSpPr>
        <p:spPr>
          <a:xfrm>
            <a:off x="812800" y="274638"/>
            <a:ext cx="10668000" cy="48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500"/>
              <a:buFont typeface="Arial"/>
              <a:buNone/>
            </a:pPr>
            <a:r>
              <a:rPr lang="en-GB"/>
              <a:t>Literature Review</a:t>
            </a:r>
            <a:endParaRPr/>
          </a:p>
        </p:txBody>
      </p:sp>
      <p:sp>
        <p:nvSpPr>
          <p:cNvPr id="199" name="Google Shape;199;g2a9144d3fec_0_610"/>
          <p:cNvSpPr txBox="1">
            <a:spLocks noGrp="1"/>
          </p:cNvSpPr>
          <p:nvPr>
            <p:ph type="body" idx="1"/>
          </p:nvPr>
        </p:nvSpPr>
        <p:spPr>
          <a:xfrm>
            <a:off x="812800" y="988325"/>
            <a:ext cx="10668000" cy="5107500"/>
          </a:xfrm>
          <a:prstGeom prst="rect">
            <a:avLst/>
          </a:prstGeom>
        </p:spPr>
        <p:txBody>
          <a:bodyPr spcFirstLastPara="1" wrap="square" lIns="91425" tIns="45700" rIns="91425" bIns="45700" anchor="t" anchorCtr="0">
            <a:normAutofit fontScale="62500" lnSpcReduction="20000"/>
          </a:bodyPr>
          <a:lstStyle/>
          <a:p>
            <a:pPr marL="0" lvl="0" indent="0" algn="just" rtl="0">
              <a:spcBef>
                <a:spcPts val="2400"/>
              </a:spcBef>
              <a:spcAft>
                <a:spcPts val="0"/>
              </a:spcAft>
              <a:buClr>
                <a:schemeClr val="dk1"/>
              </a:buClr>
              <a:buSzPct val="47318"/>
              <a:buFont typeface="Arial"/>
              <a:buNone/>
            </a:pPr>
            <a:r>
              <a:rPr lang="en-GB" sz="3170" b="1">
                <a:solidFill>
                  <a:srgbClr val="1F1F1F"/>
                </a:solidFill>
                <a:latin typeface="Arial"/>
                <a:ea typeface="Arial"/>
                <a:cs typeface="Arial"/>
                <a:sym typeface="Arial"/>
              </a:rPr>
              <a:t>3) </a:t>
            </a:r>
            <a:r>
              <a:rPr lang="en-GB" sz="2850" b="1" u="sng">
                <a:solidFill>
                  <a:srgbClr val="1F1F1F"/>
                </a:solidFill>
                <a:latin typeface="Arial"/>
                <a:ea typeface="Arial"/>
                <a:cs typeface="Arial"/>
                <a:sym typeface="Arial"/>
              </a:rPr>
              <a:t>The UK Government's GOV.UK chatbot(2022):</a:t>
            </a:r>
            <a:r>
              <a:rPr lang="en-GB" sz="2850" b="1">
                <a:solidFill>
                  <a:srgbClr val="1F1F1F"/>
                </a:solidFill>
                <a:latin typeface="Arial"/>
                <a:ea typeface="Arial"/>
                <a:cs typeface="Arial"/>
                <a:sym typeface="Arial"/>
              </a:rPr>
              <a:t> </a:t>
            </a:r>
            <a:r>
              <a:rPr lang="en-GB" sz="2850">
                <a:solidFill>
                  <a:srgbClr val="1F1F1F"/>
                </a:solidFill>
                <a:latin typeface="Arial"/>
                <a:ea typeface="Arial"/>
                <a:cs typeface="Arial"/>
                <a:sym typeface="Arial"/>
              </a:rPr>
              <a:t>This chatbot provides information on a wide range of government services, including taxes, benefits, and immigration.- </a:t>
            </a:r>
            <a:r>
              <a:rPr lang="en-GB" sz="2850" b="1">
                <a:solidFill>
                  <a:srgbClr val="1F1F1F"/>
                </a:solidFill>
                <a:highlight>
                  <a:srgbClr val="FFFFFF"/>
                </a:highlight>
                <a:latin typeface="Arial"/>
                <a:ea typeface="Arial"/>
                <a:cs typeface="Arial"/>
                <a:sym typeface="Arial"/>
              </a:rPr>
              <a:t>Dr. Sarah Johnson</a:t>
            </a:r>
            <a:r>
              <a:rPr lang="en-GB" sz="2850">
                <a:solidFill>
                  <a:srgbClr val="1F1F1F"/>
                </a:solidFill>
                <a:highlight>
                  <a:srgbClr val="FFFFFF"/>
                </a:highlight>
                <a:latin typeface="Arial"/>
                <a:ea typeface="Arial"/>
                <a:cs typeface="Arial"/>
                <a:sym typeface="Arial"/>
              </a:rPr>
              <a:t>(Senior Lecturer in Digital Government at the University of Westminster in London, UK) </a:t>
            </a:r>
            <a:r>
              <a:rPr lang="en-GB" sz="2850">
                <a:latin typeface="Times New Roman"/>
                <a:ea typeface="Times New Roman"/>
                <a:cs typeface="Times New Roman"/>
                <a:sym typeface="Times New Roman"/>
              </a:rPr>
              <a:t>.</a:t>
            </a:r>
            <a:br>
              <a:rPr lang="en-GB" sz="2850">
                <a:latin typeface="Times New Roman"/>
                <a:ea typeface="Times New Roman"/>
                <a:cs typeface="Times New Roman"/>
                <a:sym typeface="Times New Roman"/>
              </a:rPr>
            </a:br>
            <a:endParaRPr sz="2850">
              <a:latin typeface="Times New Roman"/>
              <a:ea typeface="Times New Roman"/>
              <a:cs typeface="Times New Roman"/>
              <a:sym typeface="Times New Roman"/>
            </a:endParaRPr>
          </a:p>
          <a:p>
            <a:pPr marL="0" lvl="0" indent="0" algn="just" rtl="0">
              <a:spcBef>
                <a:spcPts val="500"/>
              </a:spcBef>
              <a:spcAft>
                <a:spcPts val="0"/>
              </a:spcAft>
              <a:buClr>
                <a:schemeClr val="dk1"/>
              </a:buClr>
              <a:buSzPct val="69767"/>
              <a:buFont typeface="Arial"/>
              <a:buNone/>
            </a:pPr>
            <a:r>
              <a:rPr lang="en-GB" sz="2150" b="1">
                <a:latin typeface="Times New Roman"/>
                <a:ea typeface="Times New Roman"/>
                <a:cs typeface="Times New Roman"/>
                <a:sym typeface="Times New Roman"/>
              </a:rPr>
              <a:t>        	        PROS</a:t>
            </a:r>
            <a:endParaRPr sz="2150" b="1">
              <a:latin typeface="Times New Roman"/>
              <a:ea typeface="Times New Roman"/>
              <a:cs typeface="Times New Roman"/>
              <a:sym typeface="Times New Roman"/>
            </a:endParaRPr>
          </a:p>
          <a:p>
            <a:pPr marL="0" lvl="0" indent="0" algn="just" rtl="0">
              <a:spcBef>
                <a:spcPts val="0"/>
              </a:spcBef>
              <a:spcAft>
                <a:spcPts val="0"/>
              </a:spcAft>
              <a:buClr>
                <a:schemeClr val="dk1"/>
              </a:buClr>
              <a:buSzPct val="69767"/>
              <a:buFont typeface="Arial"/>
              <a:buNone/>
            </a:pPr>
            <a:endParaRPr sz="2150" b="1">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 24/7 availability: The GOV.UK chatbot is available to answer questions and provide assistance 24 hours a day, 7 days a week.</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 Accessibility: The GOV.UK chatbot can be accessed by anyone with an internet connection, regardless of their location or physical abilities.</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Efficiency: The GOV.UK chatbot can handle a high volume of inquiries, which can free up human staff to focus on more complex tasks.</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 Cost-effectiveness: The GOV.UK chatbot is a cost-effective way for the government to provide information and services.</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Ease of use: The GOV.UK chatbot is easy to use and navigate.</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Variety of information: The GOV.UK chatbot provides information on a wide range of government services, including taxes, benefits, and immigration.</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 Multilingual support: The GOV.UK chatbot is available in multiple languages.</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 Ability to learn and improve: The GOV.UK chatbot is constantly learning and improving its ability to answer questions and provide assistance.</a:t>
            </a:r>
            <a:endParaRPr sz="2150">
              <a:latin typeface="Times New Roman"/>
              <a:ea typeface="Times New Roman"/>
              <a:cs typeface="Times New Roman"/>
              <a:sym typeface="Times New Roman"/>
            </a:endParaRPr>
          </a:p>
          <a:p>
            <a:pPr marL="1066800" lvl="0" indent="0" algn="just" rtl="0">
              <a:spcBef>
                <a:spcPts val="0"/>
              </a:spcBef>
              <a:spcAft>
                <a:spcPts val="0"/>
              </a:spcAft>
              <a:buClr>
                <a:schemeClr val="dk1"/>
              </a:buClr>
              <a:buSzPct val="69767"/>
              <a:buFont typeface="Arial"/>
              <a:buNone/>
            </a:pPr>
            <a:endParaRPr sz="2150">
              <a:latin typeface="Times New Roman"/>
              <a:ea typeface="Times New Roman"/>
              <a:cs typeface="Times New Roman"/>
              <a:sym typeface="Times New Roman"/>
            </a:endParaRPr>
          </a:p>
          <a:p>
            <a:pPr marL="0" lvl="0" indent="0" algn="just" rtl="0">
              <a:spcBef>
                <a:spcPts val="0"/>
              </a:spcBef>
              <a:spcAft>
                <a:spcPts val="0"/>
              </a:spcAft>
              <a:buClr>
                <a:schemeClr val="dk1"/>
              </a:buClr>
              <a:buSzPct val="69767"/>
              <a:buFont typeface="Arial"/>
              <a:buNone/>
            </a:pPr>
            <a:r>
              <a:rPr lang="en-GB" sz="2150" b="1">
                <a:latin typeface="Times New Roman"/>
                <a:ea typeface="Times New Roman"/>
                <a:cs typeface="Times New Roman"/>
                <a:sym typeface="Times New Roman"/>
              </a:rPr>
              <a:t>                  CONS</a:t>
            </a:r>
            <a:endParaRPr sz="2150" b="1">
              <a:latin typeface="Times New Roman"/>
              <a:ea typeface="Times New Roman"/>
              <a:cs typeface="Times New Roman"/>
              <a:sym typeface="Times New Roman"/>
            </a:endParaRPr>
          </a:p>
          <a:p>
            <a:pPr marL="0" lvl="0" indent="0" algn="just" rtl="0">
              <a:spcBef>
                <a:spcPts val="0"/>
              </a:spcBef>
              <a:spcAft>
                <a:spcPts val="0"/>
              </a:spcAft>
              <a:buClr>
                <a:schemeClr val="dk1"/>
              </a:buClr>
              <a:buSzPct val="69767"/>
              <a:buFont typeface="Arial"/>
              <a:buNone/>
            </a:pPr>
            <a:endParaRPr sz="2150" b="1">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Limited scope: The GOV.UK chatbot is not able to answer all questions and provide assistance with all government services.</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Potential for errors: The GOV.UK chatbot may sometimes provide inaccurate or incomplete information.</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Limited personalization: The GOV.UK chatbot is not able to personalize interactions with users.</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Lack of human touch: The GOV.UK chatbot is not able to provide the same level of empathy and understanding as a human agent.</a:t>
            </a:r>
            <a:endParaRPr sz="2150">
              <a:latin typeface="Times New Roman"/>
              <a:ea typeface="Times New Roman"/>
              <a:cs typeface="Times New Roman"/>
              <a:sym typeface="Times New Roman"/>
            </a:endParaRPr>
          </a:p>
          <a:p>
            <a:pPr marL="1676400" lvl="0" indent="-390128" algn="just" rtl="0">
              <a:spcBef>
                <a:spcPts val="0"/>
              </a:spcBef>
              <a:spcAft>
                <a:spcPts val="0"/>
              </a:spcAft>
              <a:buSzPct val="100000"/>
              <a:buFont typeface="Times New Roman"/>
              <a:buAutoNum type="arabicPeriod"/>
            </a:pPr>
            <a:r>
              <a:rPr lang="en-GB" sz="2150">
                <a:latin typeface="Times New Roman"/>
                <a:ea typeface="Times New Roman"/>
                <a:cs typeface="Times New Roman"/>
                <a:sym typeface="Times New Roman"/>
              </a:rPr>
              <a:t>Potential for misuse: The GOV.UK chatbot could be misused to spread misinformation or to impersonate government officials.</a:t>
            </a:r>
            <a:endParaRPr sz="21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2a9144d3fec_0_781"/>
          <p:cNvSpPr txBox="1">
            <a:spLocks noGrp="1"/>
          </p:cNvSpPr>
          <p:nvPr>
            <p:ph type="title"/>
          </p:nvPr>
        </p:nvSpPr>
        <p:spPr>
          <a:xfrm>
            <a:off x="812800" y="274638"/>
            <a:ext cx="10668000" cy="48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Literature Review</a:t>
            </a:r>
            <a:endParaRPr/>
          </a:p>
        </p:txBody>
      </p:sp>
      <p:sp>
        <p:nvSpPr>
          <p:cNvPr id="205" name="Google Shape;205;g2a9144d3fec_0_781"/>
          <p:cNvSpPr txBox="1">
            <a:spLocks noGrp="1"/>
          </p:cNvSpPr>
          <p:nvPr>
            <p:ph type="body" idx="1"/>
          </p:nvPr>
        </p:nvSpPr>
        <p:spPr>
          <a:xfrm>
            <a:off x="812800" y="1010975"/>
            <a:ext cx="11094300" cy="5106600"/>
          </a:xfrm>
          <a:prstGeom prst="rect">
            <a:avLst/>
          </a:prstGeom>
        </p:spPr>
        <p:txBody>
          <a:bodyPr spcFirstLastPara="1" wrap="square" lIns="91425" tIns="45700" rIns="91425" bIns="45700" anchor="t" anchorCtr="0">
            <a:normAutofit fontScale="25000" lnSpcReduction="20000"/>
          </a:bodyPr>
          <a:lstStyle/>
          <a:p>
            <a:pPr marL="0" lvl="0" indent="0" algn="l" rtl="0">
              <a:spcBef>
                <a:spcPts val="0"/>
              </a:spcBef>
              <a:spcAft>
                <a:spcPts val="0"/>
              </a:spcAft>
              <a:buNone/>
            </a:pPr>
            <a:r>
              <a:rPr lang="en-GB" sz="7200" b="1">
                <a:latin typeface="Times New Roman"/>
                <a:ea typeface="Times New Roman"/>
                <a:cs typeface="Times New Roman"/>
                <a:sym typeface="Times New Roman"/>
              </a:rPr>
              <a:t>4)  Zierau, Naim &amp; Flock, Korbinian &amp; Janson, Andreas and Söllner, Matthias &amp; Leimeister,Jan Marco.(2021). </a:t>
            </a:r>
            <a:r>
              <a:rPr lang="en-GB" sz="7200" b="1" u="sng">
                <a:latin typeface="Times New Roman"/>
                <a:ea typeface="Times New Roman"/>
                <a:cs typeface="Times New Roman"/>
                <a:sym typeface="Times New Roman"/>
              </a:rPr>
              <a:t>The Influence of AI-Based Chatbots and Their Design on Users Trust and Information Sharing in Online</a:t>
            </a:r>
            <a:r>
              <a:rPr lang="en-GB" sz="7200" b="1">
                <a:latin typeface="Times New Roman"/>
                <a:ea typeface="Times New Roman"/>
                <a:cs typeface="Times New Roman"/>
                <a:sym typeface="Times New Roman"/>
              </a:rPr>
              <a:t>  Loan Applications. 10.24251/HICSS.2021.666.</a:t>
            </a:r>
            <a:endParaRPr sz="7200" b="1">
              <a:solidFill>
                <a:srgbClr val="1F1F1F"/>
              </a:solidFill>
              <a:latin typeface="Arial"/>
              <a:ea typeface="Arial"/>
              <a:cs typeface="Arial"/>
              <a:sym typeface="Arial"/>
            </a:endParaRPr>
          </a:p>
          <a:p>
            <a:pPr marL="457200" lvl="0" indent="0" algn="l" rtl="0">
              <a:spcBef>
                <a:spcPts val="500"/>
              </a:spcBef>
              <a:spcAft>
                <a:spcPts val="0"/>
              </a:spcAft>
              <a:buClr>
                <a:schemeClr val="dk1"/>
              </a:buClr>
              <a:buSzPts val="275"/>
              <a:buFont typeface="Arial"/>
              <a:buNone/>
            </a:pPr>
            <a:r>
              <a:rPr lang="en-GB" sz="5200" b="1">
                <a:solidFill>
                  <a:srgbClr val="1F1F1F"/>
                </a:solidFill>
                <a:highlight>
                  <a:srgbClr val="F3F6FC"/>
                </a:highlight>
                <a:latin typeface="Arial"/>
                <a:ea typeface="Arial"/>
                <a:cs typeface="Arial"/>
                <a:sym typeface="Arial"/>
              </a:rPr>
              <a:t>PROS: </a:t>
            </a:r>
            <a:endParaRPr sz="5200" b="1">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ts val="275"/>
              <a:buFont typeface="Arial"/>
              <a:buNone/>
            </a:pPr>
            <a:r>
              <a:rPr lang="en-GB" sz="5200">
                <a:solidFill>
                  <a:srgbClr val="1F1F1F"/>
                </a:solidFill>
                <a:highlight>
                  <a:srgbClr val="F3F6FC"/>
                </a:highlight>
                <a:latin typeface="Arial"/>
                <a:ea typeface="Arial"/>
                <a:cs typeface="Arial"/>
                <a:sym typeface="Arial"/>
              </a:rPr>
              <a:t>1. The research model is analyzed using a two-step process, which allows for a thorough evaluation of reliability, validity, and structural relationships.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ts val="275"/>
              <a:buFont typeface="Arial"/>
              <a:buNone/>
            </a:pPr>
            <a:r>
              <a:rPr lang="en-GB" sz="5200">
                <a:solidFill>
                  <a:srgbClr val="1F1F1F"/>
                </a:solidFill>
                <a:highlight>
                  <a:srgbClr val="F3F6FC"/>
                </a:highlight>
                <a:latin typeface="Arial"/>
                <a:ea typeface="Arial"/>
                <a:cs typeface="Arial"/>
                <a:sym typeface="Arial"/>
              </a:rPr>
              <a:t>2. Indicator reliability is measured using standardized indicator loadings, indicating the quality of the measurement models.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ts val="275"/>
              <a:buFont typeface="Arial"/>
              <a:buNone/>
            </a:pPr>
            <a:r>
              <a:rPr lang="en-GB" sz="5200">
                <a:solidFill>
                  <a:srgbClr val="1F1F1F"/>
                </a:solidFill>
                <a:highlight>
                  <a:srgbClr val="F3F6FC"/>
                </a:highlight>
                <a:latin typeface="Arial"/>
                <a:ea typeface="Arial"/>
                <a:cs typeface="Arial"/>
                <a:sym typeface="Arial"/>
              </a:rPr>
              <a:t>3. The measurement models fulfill desired quality criteria, such as internal consistency, convergent validity, and discriminant validity.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ts val="275"/>
              <a:buFont typeface="Arial"/>
              <a:buNone/>
            </a:pPr>
            <a:r>
              <a:rPr lang="en-GB" sz="5200">
                <a:solidFill>
                  <a:srgbClr val="1F1F1F"/>
                </a:solidFill>
                <a:highlight>
                  <a:srgbClr val="F3F6FC"/>
                </a:highlight>
                <a:latin typeface="Arial"/>
                <a:ea typeface="Arial"/>
                <a:cs typeface="Arial"/>
                <a:sym typeface="Arial"/>
              </a:rPr>
              <a:t>4. The structural model analysis includes path coefficients, explained variances, significance levels, effect sizes, and predictive relevance.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ts val="275"/>
              <a:buFont typeface="Arial"/>
              <a:buNone/>
            </a:pPr>
            <a:r>
              <a:rPr lang="en-GB" sz="5200">
                <a:solidFill>
                  <a:srgbClr val="1F1F1F"/>
                </a:solidFill>
                <a:highlight>
                  <a:srgbClr val="F3F6FC"/>
                </a:highlight>
                <a:latin typeface="Arial"/>
                <a:ea typeface="Arial"/>
                <a:cs typeface="Arial"/>
                <a:sym typeface="Arial"/>
              </a:rPr>
              <a:t>5. The study highlights the practical implications of enhancing user trust in standardized service processes through the use of AI-based chatbots.</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ts val="275"/>
              <a:buFont typeface="Arial"/>
              <a:buNone/>
            </a:pPr>
            <a:r>
              <a:rPr lang="en-GB" sz="5200">
                <a:solidFill>
                  <a:srgbClr val="1F1F1F"/>
                </a:solidFill>
                <a:highlight>
                  <a:srgbClr val="F3F6FC"/>
                </a:highlight>
                <a:latin typeface="Arial"/>
                <a:ea typeface="Arial"/>
                <a:cs typeface="Arial"/>
                <a:sym typeface="Arial"/>
              </a:rPr>
              <a:t>6. The results emphasize the importance of user experience design with conversational interfaces, showing that trust in the interface is instrumental for information sharing intention.</a:t>
            </a:r>
            <a:endParaRPr sz="5200">
              <a:solidFill>
                <a:srgbClr val="1F1F1F"/>
              </a:solidFill>
              <a:highlight>
                <a:srgbClr val="F3F6FC"/>
              </a:highlight>
              <a:latin typeface="Arial"/>
              <a:ea typeface="Arial"/>
              <a:cs typeface="Arial"/>
              <a:sym typeface="Arial"/>
            </a:endParaRPr>
          </a:p>
          <a:p>
            <a:pPr marL="457200" lvl="0" indent="0" algn="l" rtl="0">
              <a:spcBef>
                <a:spcPts val="500"/>
              </a:spcBef>
              <a:spcAft>
                <a:spcPts val="0"/>
              </a:spcAft>
              <a:buClr>
                <a:schemeClr val="dk1"/>
              </a:buClr>
              <a:buSzPct val="28846"/>
              <a:buFont typeface="Arial"/>
              <a:buNone/>
            </a:pPr>
            <a:endParaRPr sz="5200" b="1">
              <a:solidFill>
                <a:srgbClr val="1F1F1F"/>
              </a:solidFill>
              <a:highlight>
                <a:srgbClr val="F3F6FC"/>
              </a:highlight>
              <a:latin typeface="Arial"/>
              <a:ea typeface="Arial"/>
              <a:cs typeface="Arial"/>
              <a:sym typeface="Arial"/>
            </a:endParaRPr>
          </a:p>
          <a:p>
            <a:pPr marL="457200" lvl="0" indent="0" algn="l" rtl="0">
              <a:spcBef>
                <a:spcPts val="500"/>
              </a:spcBef>
              <a:spcAft>
                <a:spcPts val="0"/>
              </a:spcAft>
              <a:buClr>
                <a:schemeClr val="dk1"/>
              </a:buClr>
              <a:buSzPct val="28846"/>
              <a:buFont typeface="Arial"/>
              <a:buNone/>
            </a:pPr>
            <a:r>
              <a:rPr lang="en-GB" sz="5200" b="1">
                <a:solidFill>
                  <a:srgbClr val="1F1F1F"/>
                </a:solidFill>
                <a:highlight>
                  <a:srgbClr val="F3F6FC"/>
                </a:highlight>
                <a:latin typeface="Arial"/>
                <a:ea typeface="Arial"/>
                <a:cs typeface="Arial"/>
                <a:sym typeface="Arial"/>
              </a:rPr>
              <a:t>CONS</a:t>
            </a:r>
            <a:r>
              <a:rPr lang="en-GB" sz="5200">
                <a:solidFill>
                  <a:srgbClr val="1F1F1F"/>
                </a:solidFill>
                <a:highlight>
                  <a:srgbClr val="F3F6FC"/>
                </a:highlight>
                <a:latin typeface="Arial"/>
                <a:ea typeface="Arial"/>
                <a:cs typeface="Arial"/>
                <a:sym typeface="Arial"/>
              </a:rPr>
              <a:t>: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ct val="28846"/>
              <a:buFont typeface="Arial"/>
              <a:buNone/>
            </a:pPr>
            <a:r>
              <a:rPr lang="en-GB" sz="5200">
                <a:solidFill>
                  <a:srgbClr val="1F1F1F"/>
                </a:solidFill>
                <a:highlight>
                  <a:srgbClr val="F3F6FC"/>
                </a:highlight>
                <a:latin typeface="Arial"/>
                <a:ea typeface="Arial"/>
                <a:cs typeface="Arial"/>
                <a:sym typeface="Arial"/>
              </a:rPr>
              <a:t>1. The research is limited to the context of loan applications, which may restrict the generalizability of the findings to other contexts.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ct val="28846"/>
              <a:buFont typeface="Arial"/>
              <a:buNone/>
            </a:pPr>
            <a:r>
              <a:rPr lang="en-GB" sz="5200">
                <a:solidFill>
                  <a:srgbClr val="1F1F1F"/>
                </a:solidFill>
                <a:highlight>
                  <a:srgbClr val="F3F6FC"/>
                </a:highlight>
                <a:latin typeface="Arial"/>
                <a:ea typeface="Arial"/>
                <a:cs typeface="Arial"/>
                <a:sym typeface="Arial"/>
              </a:rPr>
              <a:t>2. The participants were asked to assume a role and put themselves into a situation, which may limit the external validity of the results.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ct val="28846"/>
              <a:buFont typeface="Arial"/>
              <a:buNone/>
            </a:pPr>
            <a:r>
              <a:rPr lang="en-GB" sz="5200">
                <a:solidFill>
                  <a:srgbClr val="1F1F1F"/>
                </a:solidFill>
                <a:highlight>
                  <a:srgbClr val="F3F6FC"/>
                </a:highlight>
                <a:latin typeface="Arial"/>
                <a:ea typeface="Arial"/>
                <a:cs typeface="Arial"/>
                <a:sym typeface="Arial"/>
              </a:rPr>
              <a:t>3. The study only captures users' first impressions and does not consider potential changes in trust and preferences over time.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ct val="28846"/>
              <a:buFont typeface="Arial"/>
              <a:buNone/>
            </a:pPr>
            <a:r>
              <a:rPr lang="en-GB" sz="5200">
                <a:solidFill>
                  <a:srgbClr val="1F1F1F"/>
                </a:solidFill>
                <a:highlight>
                  <a:srgbClr val="F3F6FC"/>
                </a:highlight>
                <a:latin typeface="Arial"/>
                <a:ea typeface="Arial"/>
                <a:cs typeface="Arial"/>
                <a:sym typeface="Arial"/>
              </a:rPr>
              <a:t>4. The research paper does not provide a comprehensive discussion of potential limitations or alternative perspectives.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ct val="28846"/>
              <a:buFont typeface="Arial"/>
              <a:buNone/>
            </a:pPr>
            <a:r>
              <a:rPr lang="en-GB" sz="5200">
                <a:solidFill>
                  <a:srgbClr val="1F1F1F"/>
                </a:solidFill>
                <a:highlight>
                  <a:srgbClr val="F3F6FC"/>
                </a:highlight>
                <a:latin typeface="Arial"/>
                <a:ea typeface="Arial"/>
                <a:cs typeface="Arial"/>
                <a:sym typeface="Arial"/>
              </a:rPr>
              <a:t>5. The study may benefit from a larger data set to further investigate the moderating effects of the interaction mode on trust and anthropomorphism.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ct val="28846"/>
              <a:buFont typeface="Arial"/>
              <a:buNone/>
            </a:pPr>
            <a:r>
              <a:rPr lang="en-GB" sz="5200">
                <a:solidFill>
                  <a:srgbClr val="1F1F1F"/>
                </a:solidFill>
                <a:highlight>
                  <a:srgbClr val="F3F6FC"/>
                </a:highlight>
                <a:latin typeface="Arial"/>
                <a:ea typeface="Arial"/>
                <a:cs typeface="Arial"/>
                <a:sym typeface="Arial"/>
              </a:rPr>
              <a:t>6. Future research is needed to examine the effectiveness of anthropomorphic features and conversational logic in different contexts and with a longitudinal perspective. </a:t>
            </a:r>
            <a:endParaRPr sz="5200">
              <a:solidFill>
                <a:srgbClr val="1F1F1F"/>
              </a:solidFill>
              <a:highlight>
                <a:srgbClr val="F3F6FC"/>
              </a:highlight>
              <a:latin typeface="Arial"/>
              <a:ea typeface="Arial"/>
              <a:cs typeface="Arial"/>
              <a:sym typeface="Arial"/>
            </a:endParaRPr>
          </a:p>
          <a:p>
            <a:pPr marL="914400" lvl="0" indent="0" algn="l" rtl="0">
              <a:spcBef>
                <a:spcPts val="500"/>
              </a:spcBef>
              <a:spcAft>
                <a:spcPts val="0"/>
              </a:spcAft>
              <a:buClr>
                <a:schemeClr val="dk1"/>
              </a:buClr>
              <a:buSzPct val="28846"/>
              <a:buFont typeface="Arial"/>
              <a:buNone/>
            </a:pPr>
            <a:endParaRPr sz="5200">
              <a:solidFill>
                <a:srgbClr val="1F1F1F"/>
              </a:solidFill>
              <a:highlight>
                <a:srgbClr val="F3F6FC"/>
              </a:highlight>
              <a:latin typeface="Arial"/>
              <a:ea typeface="Arial"/>
              <a:cs typeface="Arial"/>
              <a:sym typeface="Arial"/>
            </a:endParaRPr>
          </a:p>
          <a:p>
            <a:pPr marL="457200" lvl="0" indent="0" algn="l" rtl="0">
              <a:spcBef>
                <a:spcPts val="500"/>
              </a:spcBef>
              <a:spcAft>
                <a:spcPts val="0"/>
              </a:spcAft>
              <a:buNone/>
            </a:pPr>
            <a:endParaRPr sz="1600">
              <a:solidFill>
                <a:srgbClr val="1F1F1F"/>
              </a:solidFill>
              <a:highlight>
                <a:srgbClr val="F3F6FC"/>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a9144d3fec_0_947"/>
          <p:cNvSpPr txBox="1">
            <a:spLocks noGrp="1"/>
          </p:cNvSpPr>
          <p:nvPr>
            <p:ph type="title"/>
          </p:nvPr>
        </p:nvSpPr>
        <p:spPr>
          <a:xfrm>
            <a:off x="812800" y="274638"/>
            <a:ext cx="10668000" cy="48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500"/>
              <a:buFont typeface="Arial"/>
              <a:buNone/>
            </a:pPr>
            <a:r>
              <a:rPr lang="en-GB"/>
              <a:t>Literature Review</a:t>
            </a:r>
            <a:endParaRPr/>
          </a:p>
        </p:txBody>
      </p:sp>
      <p:sp>
        <p:nvSpPr>
          <p:cNvPr id="211" name="Google Shape;211;g2a9144d3fec_0_947"/>
          <p:cNvSpPr txBox="1">
            <a:spLocks noGrp="1"/>
          </p:cNvSpPr>
          <p:nvPr>
            <p:ph type="body" idx="1"/>
          </p:nvPr>
        </p:nvSpPr>
        <p:spPr>
          <a:xfrm>
            <a:off x="812800" y="943075"/>
            <a:ext cx="10668000" cy="5152500"/>
          </a:xfrm>
          <a:prstGeom prst="rect">
            <a:avLst/>
          </a:prstGeom>
        </p:spPr>
        <p:txBody>
          <a:bodyPr spcFirstLastPara="1" wrap="square" lIns="91425" tIns="45700" rIns="91425" bIns="45700" anchor="t" anchorCtr="0">
            <a:normAutofit fontScale="62500" lnSpcReduction="10000"/>
          </a:bodyPr>
          <a:lstStyle/>
          <a:p>
            <a:pPr marL="0" lvl="0" indent="0" algn="just" rtl="0">
              <a:spcBef>
                <a:spcPts val="1600"/>
              </a:spcBef>
              <a:spcAft>
                <a:spcPts val="0"/>
              </a:spcAft>
              <a:buNone/>
            </a:pPr>
            <a:r>
              <a:rPr lang="en-GB" sz="2850" b="1">
                <a:latin typeface="Times New Roman"/>
                <a:ea typeface="Times New Roman"/>
                <a:cs typeface="Times New Roman"/>
                <a:sym typeface="Times New Roman"/>
              </a:rPr>
              <a:t>5) Adam, Martin &amp; Wessel, Michael &amp; Benlian, Alexander. (2020). </a:t>
            </a:r>
            <a:r>
              <a:rPr lang="en-GB" sz="2850" b="1" u="sng">
                <a:latin typeface="Times New Roman"/>
                <a:ea typeface="Times New Roman"/>
                <a:cs typeface="Times New Roman"/>
                <a:sym typeface="Times New Roman"/>
              </a:rPr>
              <a:t>AI-based chatbots in customer service and their effects on user compliance.</a:t>
            </a:r>
            <a:r>
              <a:rPr lang="en-GB" sz="2850" b="1">
                <a:latin typeface="Times New Roman"/>
                <a:ea typeface="Times New Roman"/>
                <a:cs typeface="Times New Roman"/>
                <a:sym typeface="Times New Roman"/>
              </a:rPr>
              <a:t> Electronic Markets. 31. 10.1007/s12525-020-00414-7.</a:t>
            </a:r>
            <a:endParaRPr sz="2850" b="1">
              <a:latin typeface="Times New Roman"/>
              <a:ea typeface="Times New Roman"/>
              <a:cs typeface="Times New Roman"/>
              <a:sym typeface="Times New Roman"/>
            </a:endParaRPr>
          </a:p>
          <a:p>
            <a:pPr marL="0" lvl="0" indent="0" algn="just" rtl="0">
              <a:spcBef>
                <a:spcPts val="1600"/>
              </a:spcBef>
              <a:spcAft>
                <a:spcPts val="0"/>
              </a:spcAft>
              <a:buNone/>
            </a:pPr>
            <a:r>
              <a:rPr lang="en-GB" sz="2200" b="1">
                <a:latin typeface="Times New Roman"/>
                <a:ea typeface="Times New Roman"/>
                <a:cs typeface="Times New Roman"/>
                <a:sym typeface="Times New Roman"/>
              </a:rPr>
              <a:t>      PROS:</a:t>
            </a:r>
            <a:endParaRPr sz="2200" b="1">
              <a:latin typeface="Times New Roman"/>
              <a:ea typeface="Times New Roman"/>
              <a:cs typeface="Times New Roman"/>
              <a:sym typeface="Times New Roman"/>
            </a:endParaRPr>
          </a:p>
          <a:p>
            <a:pPr marL="1219200" lvl="1" indent="-392112" algn="just" rtl="0">
              <a:spcBef>
                <a:spcPts val="1600"/>
              </a:spcBef>
              <a:spcAft>
                <a:spcPts val="0"/>
              </a:spcAft>
              <a:buSzPct val="100000"/>
              <a:buFont typeface="Times New Roman"/>
              <a:buAutoNum type="alphaLcPeriod"/>
            </a:pPr>
            <a:r>
              <a:rPr lang="en-GB" sz="2200">
                <a:latin typeface="Times New Roman"/>
                <a:ea typeface="Times New Roman"/>
                <a:cs typeface="Times New Roman"/>
                <a:sym typeface="Times New Roman"/>
              </a:rPr>
              <a:t>Efficiency: Chatbots have the potential to automate tasks and provide quick responses, improving efficiency in various industries.</a:t>
            </a:r>
            <a:endParaRPr sz="2200">
              <a:latin typeface="Times New Roman"/>
              <a:ea typeface="Times New Roman"/>
              <a:cs typeface="Times New Roman"/>
              <a:sym typeface="Times New Roman"/>
            </a:endParaRPr>
          </a:p>
          <a:p>
            <a:pPr marL="1219200" lvl="1" indent="-392112" algn="just" rtl="0">
              <a:spcBef>
                <a:spcPts val="0"/>
              </a:spcBef>
              <a:spcAft>
                <a:spcPts val="0"/>
              </a:spcAft>
              <a:buSzPct val="100000"/>
              <a:buFont typeface="Times New Roman"/>
              <a:buAutoNum type="alphaLcPeriod"/>
            </a:pPr>
            <a:r>
              <a:rPr lang="en-GB" sz="2200">
                <a:latin typeface="Times New Roman"/>
                <a:ea typeface="Times New Roman"/>
                <a:cs typeface="Times New Roman"/>
                <a:sym typeface="Times New Roman"/>
              </a:rPr>
              <a:t>24/7 availability: Chatbots can be programmed to operate around the clock, ensuring that users have access  to assistance and information at any time.</a:t>
            </a:r>
            <a:endParaRPr sz="2200">
              <a:latin typeface="Times New Roman"/>
              <a:ea typeface="Times New Roman"/>
              <a:cs typeface="Times New Roman"/>
              <a:sym typeface="Times New Roman"/>
            </a:endParaRPr>
          </a:p>
          <a:p>
            <a:pPr marL="1219200" lvl="1" indent="-392112" algn="just" rtl="0">
              <a:spcBef>
                <a:spcPts val="0"/>
              </a:spcBef>
              <a:spcAft>
                <a:spcPts val="0"/>
              </a:spcAft>
              <a:buSzPct val="100000"/>
              <a:buFont typeface="Times New Roman"/>
              <a:buAutoNum type="alphaLcPeriod"/>
            </a:pPr>
            <a:r>
              <a:rPr lang="en-GB" sz="2200">
                <a:latin typeface="Times New Roman"/>
                <a:ea typeface="Times New Roman"/>
                <a:cs typeface="Times New Roman"/>
                <a:sym typeface="Times New Roman"/>
              </a:rPr>
              <a:t>Personalization: Chatbots can analyze user data and preferences to provide personalized recommendations and assistance.</a:t>
            </a:r>
            <a:endParaRPr sz="2200">
              <a:latin typeface="Times New Roman"/>
              <a:ea typeface="Times New Roman"/>
              <a:cs typeface="Times New Roman"/>
              <a:sym typeface="Times New Roman"/>
            </a:endParaRPr>
          </a:p>
          <a:p>
            <a:pPr marL="1219200" lvl="1" indent="-392112" algn="just" rtl="0">
              <a:spcBef>
                <a:spcPts val="0"/>
              </a:spcBef>
              <a:spcAft>
                <a:spcPts val="0"/>
              </a:spcAft>
              <a:buSzPct val="100000"/>
              <a:buFont typeface="Times New Roman"/>
              <a:buAutoNum type="alphaLcPeriod"/>
            </a:pPr>
            <a:r>
              <a:rPr lang="en-GB" sz="2200">
                <a:latin typeface="Times New Roman"/>
                <a:ea typeface="Times New Roman"/>
                <a:cs typeface="Times New Roman"/>
                <a:sym typeface="Times New Roman"/>
              </a:rPr>
              <a:t>Scalability: Chatbots can handle multiple interactions simultaneously, allowing businesses to handle a higher volume of customer inquiries without increasing staff.</a:t>
            </a:r>
            <a:endParaRPr sz="2200">
              <a:latin typeface="Times New Roman"/>
              <a:ea typeface="Times New Roman"/>
              <a:cs typeface="Times New Roman"/>
              <a:sym typeface="Times New Roman"/>
            </a:endParaRPr>
          </a:p>
          <a:p>
            <a:pPr marL="1219200" lvl="1" indent="-392112" algn="just" rtl="0">
              <a:spcBef>
                <a:spcPts val="0"/>
              </a:spcBef>
              <a:spcAft>
                <a:spcPts val="0"/>
              </a:spcAft>
              <a:buSzPct val="100000"/>
              <a:buFont typeface="Times New Roman"/>
              <a:buAutoNum type="alphaLcPeriod"/>
            </a:pPr>
            <a:r>
              <a:rPr lang="en-GB" sz="2200">
                <a:latin typeface="Times New Roman"/>
                <a:ea typeface="Times New Roman"/>
                <a:cs typeface="Times New Roman"/>
                <a:sym typeface="Times New Roman"/>
              </a:rPr>
              <a:t>Cost savings: Implementing chatbots can potentially reduce operating costs by reducing the need for human customer service representatives.</a:t>
            </a:r>
            <a:endParaRPr sz="2200">
              <a:latin typeface="Times New Roman"/>
              <a:ea typeface="Times New Roman"/>
              <a:cs typeface="Times New Roman"/>
              <a:sym typeface="Times New Roman"/>
            </a:endParaRPr>
          </a:p>
          <a:p>
            <a:pPr marL="0" lvl="0" indent="0" algn="just" rtl="0">
              <a:spcBef>
                <a:spcPts val="1600"/>
              </a:spcBef>
              <a:spcAft>
                <a:spcPts val="0"/>
              </a:spcAft>
              <a:buClr>
                <a:schemeClr val="dk1"/>
              </a:buClr>
              <a:buSzPct val="65217"/>
              <a:buFont typeface="Arial"/>
              <a:buNone/>
            </a:pPr>
            <a:r>
              <a:rPr lang="en-GB" sz="2300" b="1">
                <a:latin typeface="Times New Roman"/>
                <a:ea typeface="Times New Roman"/>
                <a:cs typeface="Times New Roman"/>
                <a:sym typeface="Times New Roman"/>
              </a:rPr>
              <a:t>      CONS:</a:t>
            </a:r>
            <a:endParaRPr sz="2200" b="1">
              <a:latin typeface="Times New Roman"/>
              <a:ea typeface="Times New Roman"/>
              <a:cs typeface="Times New Roman"/>
              <a:sym typeface="Times New Roman"/>
            </a:endParaRPr>
          </a:p>
          <a:p>
            <a:pPr marL="1219200" lvl="1" indent="-392112" algn="just" rtl="0">
              <a:spcBef>
                <a:spcPts val="1600"/>
              </a:spcBef>
              <a:spcAft>
                <a:spcPts val="0"/>
              </a:spcAft>
              <a:buSzPct val="100000"/>
              <a:buFont typeface="Times New Roman"/>
              <a:buAutoNum type="alphaLcPeriod"/>
            </a:pPr>
            <a:r>
              <a:rPr lang="en-GB" sz="2200">
                <a:latin typeface="Times New Roman"/>
                <a:ea typeface="Times New Roman"/>
                <a:cs typeface="Times New Roman"/>
                <a:sym typeface="Times New Roman"/>
              </a:rPr>
              <a:t>Lack of human touch: Some users may prefer interacting with a human agent, especially in situations that require empathy or complex problem-solving.</a:t>
            </a:r>
            <a:endParaRPr sz="2200">
              <a:latin typeface="Times New Roman"/>
              <a:ea typeface="Times New Roman"/>
              <a:cs typeface="Times New Roman"/>
              <a:sym typeface="Times New Roman"/>
            </a:endParaRPr>
          </a:p>
          <a:p>
            <a:pPr marL="1219200" lvl="1" indent="-392112" algn="just" rtl="0">
              <a:spcBef>
                <a:spcPts val="0"/>
              </a:spcBef>
              <a:spcAft>
                <a:spcPts val="0"/>
              </a:spcAft>
              <a:buSzPct val="100000"/>
              <a:buFont typeface="Times New Roman"/>
              <a:buAutoNum type="alphaLcPeriod"/>
            </a:pPr>
            <a:r>
              <a:rPr lang="en-GB" sz="2200">
                <a:latin typeface="Times New Roman"/>
                <a:ea typeface="Times New Roman"/>
                <a:cs typeface="Times New Roman"/>
                <a:sym typeface="Times New Roman"/>
              </a:rPr>
              <a:t>Limited comprehension: Chatbots are programmed to understand and respond to specific queries, and may struggle with complex or unexpected requests.</a:t>
            </a:r>
            <a:endParaRPr sz="2200">
              <a:latin typeface="Times New Roman"/>
              <a:ea typeface="Times New Roman"/>
              <a:cs typeface="Times New Roman"/>
              <a:sym typeface="Times New Roman"/>
            </a:endParaRPr>
          </a:p>
          <a:p>
            <a:pPr marL="1219200" lvl="1" indent="-392112" algn="just" rtl="0">
              <a:spcBef>
                <a:spcPts val="0"/>
              </a:spcBef>
              <a:spcAft>
                <a:spcPts val="0"/>
              </a:spcAft>
              <a:buSzPct val="100000"/>
              <a:buFont typeface="Times New Roman"/>
              <a:buAutoNum type="alphaLcPeriod"/>
            </a:pPr>
            <a:r>
              <a:rPr lang="en-GB" sz="2200">
                <a:latin typeface="Times New Roman"/>
                <a:ea typeface="Times New Roman"/>
                <a:cs typeface="Times New Roman"/>
                <a:sym typeface="Times New Roman"/>
              </a:rPr>
              <a:t>Security and privacy concerns: Chatbots collect and store user data, raising concerns about data protection and privacy.</a:t>
            </a:r>
            <a:endParaRPr sz="2200">
              <a:latin typeface="Times New Roman"/>
              <a:ea typeface="Times New Roman"/>
              <a:cs typeface="Times New Roman"/>
              <a:sym typeface="Times New Roman"/>
            </a:endParaRPr>
          </a:p>
          <a:p>
            <a:pPr marL="1219200" lvl="1" indent="-392112" algn="just" rtl="0">
              <a:spcBef>
                <a:spcPts val="0"/>
              </a:spcBef>
              <a:spcAft>
                <a:spcPts val="0"/>
              </a:spcAft>
              <a:buSzPct val="100000"/>
              <a:buFont typeface="Times New Roman"/>
              <a:buAutoNum type="alphaLcPeriod"/>
            </a:pPr>
            <a:r>
              <a:rPr lang="en-GB" sz="2200">
                <a:latin typeface="Times New Roman"/>
                <a:ea typeface="Times New Roman"/>
                <a:cs typeface="Times New Roman"/>
                <a:sym typeface="Times New Roman"/>
              </a:rPr>
              <a:t>Dependency on technology: Relying heavily on chatbots can result in a loss of human skills and capabilities in certain industries.</a:t>
            </a:r>
            <a:endParaRPr sz="2200">
              <a:latin typeface="Times New Roman"/>
              <a:ea typeface="Times New Roman"/>
              <a:cs typeface="Times New Roman"/>
              <a:sym typeface="Times New Roman"/>
            </a:endParaRPr>
          </a:p>
          <a:p>
            <a:pPr marL="1219200" lvl="1" indent="-392112" algn="just" rtl="0">
              <a:spcBef>
                <a:spcPts val="0"/>
              </a:spcBef>
              <a:spcAft>
                <a:spcPts val="0"/>
              </a:spcAft>
              <a:buSzPct val="100000"/>
              <a:buFont typeface="Times New Roman"/>
              <a:buAutoNum type="alphaLcPeriod"/>
            </a:pPr>
            <a:r>
              <a:rPr lang="en-GB" sz="2200">
                <a:latin typeface="Times New Roman"/>
                <a:ea typeface="Times New Roman"/>
                <a:cs typeface="Times New Roman"/>
                <a:sym typeface="Times New Roman"/>
              </a:rPr>
              <a:t>Technical limitations: Chatbot technology is still evolving, and there may be limitations in terms of 			understanding nuanced language, context, and providing accurate responses.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2a9144d3fec_0_1113"/>
          <p:cNvSpPr txBox="1">
            <a:spLocks noGrp="1"/>
          </p:cNvSpPr>
          <p:nvPr>
            <p:ph type="title"/>
          </p:nvPr>
        </p:nvSpPr>
        <p:spPr>
          <a:xfrm>
            <a:off x="812800" y="274638"/>
            <a:ext cx="10668000" cy="487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500"/>
              <a:buFont typeface="Arial"/>
              <a:buNone/>
            </a:pPr>
            <a:r>
              <a:rPr lang="en-GB"/>
              <a:t>Literature Review</a:t>
            </a:r>
            <a:endParaRPr/>
          </a:p>
        </p:txBody>
      </p:sp>
      <p:sp>
        <p:nvSpPr>
          <p:cNvPr id="217" name="Google Shape;217;g2a9144d3fec_0_1113"/>
          <p:cNvSpPr txBox="1">
            <a:spLocks noGrp="1"/>
          </p:cNvSpPr>
          <p:nvPr>
            <p:ph type="body" idx="1"/>
          </p:nvPr>
        </p:nvSpPr>
        <p:spPr>
          <a:xfrm>
            <a:off x="812800" y="761838"/>
            <a:ext cx="10668000" cy="5333837"/>
          </a:xfrm>
          <a:prstGeom prst="rect">
            <a:avLst/>
          </a:prstGeom>
        </p:spPr>
        <p:txBody>
          <a:bodyPr spcFirstLastPara="1" wrap="square" lIns="91425" tIns="45700" rIns="91425" bIns="45700" anchor="t" anchorCtr="0">
            <a:normAutofit fontScale="85000" lnSpcReduction="10000"/>
          </a:bodyPr>
          <a:lstStyle/>
          <a:p>
            <a:pPr marL="0" lvl="0" indent="0" rtl="0">
              <a:spcBef>
                <a:spcPts val="1600"/>
              </a:spcBef>
              <a:spcAft>
                <a:spcPts val="0"/>
              </a:spcAft>
              <a:buClr>
                <a:schemeClr val="dk1"/>
              </a:buClr>
              <a:buSzPct val="78947"/>
              <a:buFont typeface="Arial"/>
              <a:buNone/>
            </a:pPr>
            <a:r>
              <a:rPr lang="en-GB" sz="1900" b="1" dirty="0">
                <a:latin typeface="Times New Roman"/>
                <a:ea typeface="Times New Roman"/>
                <a:cs typeface="Times New Roman"/>
                <a:sym typeface="Times New Roman"/>
              </a:rPr>
              <a:t>6) </a:t>
            </a:r>
            <a:r>
              <a:rPr lang="en-GB" sz="1900" b="1" dirty="0" err="1">
                <a:latin typeface="Times New Roman"/>
                <a:ea typeface="Times New Roman"/>
                <a:cs typeface="Times New Roman"/>
                <a:sym typeface="Times New Roman"/>
              </a:rPr>
              <a:t>Naim</a:t>
            </a:r>
            <a:r>
              <a:rPr lang="en-GB" sz="1900" b="1" dirty="0">
                <a:latin typeface="Times New Roman"/>
                <a:ea typeface="Times New Roman"/>
                <a:cs typeface="Times New Roman"/>
                <a:sym typeface="Times New Roman"/>
              </a:rPr>
              <a:t> </a:t>
            </a:r>
            <a:r>
              <a:rPr lang="en-GB" sz="1900" b="1" dirty="0" err="1">
                <a:latin typeface="Times New Roman"/>
                <a:ea typeface="Times New Roman"/>
                <a:cs typeface="Times New Roman"/>
                <a:sym typeface="Times New Roman"/>
              </a:rPr>
              <a:t>Zierau</a:t>
            </a:r>
            <a:r>
              <a:rPr lang="en-GB" sz="1900" b="1" dirty="0">
                <a:latin typeface="Times New Roman"/>
                <a:ea typeface="Times New Roman"/>
                <a:cs typeface="Times New Roman"/>
                <a:sym typeface="Times New Roman"/>
              </a:rPr>
              <a:t>, </a:t>
            </a:r>
            <a:r>
              <a:rPr lang="en-GB" sz="1900" b="1" dirty="0" err="1">
                <a:latin typeface="Times New Roman"/>
                <a:ea typeface="Times New Roman"/>
                <a:cs typeface="Times New Roman"/>
                <a:sym typeface="Times New Roman"/>
              </a:rPr>
              <a:t>Naim</a:t>
            </a:r>
            <a:r>
              <a:rPr lang="en-GB" sz="1900" b="1" dirty="0">
                <a:latin typeface="Times New Roman"/>
                <a:ea typeface="Times New Roman"/>
                <a:cs typeface="Times New Roman"/>
                <a:sym typeface="Times New Roman"/>
              </a:rPr>
              <a:t> &amp; </a:t>
            </a:r>
            <a:r>
              <a:rPr lang="en-GB" sz="1900" b="1" dirty="0" err="1">
                <a:latin typeface="Times New Roman"/>
                <a:ea typeface="Times New Roman"/>
                <a:cs typeface="Times New Roman"/>
                <a:sym typeface="Times New Roman"/>
              </a:rPr>
              <a:t>Hausch</a:t>
            </a:r>
            <a:r>
              <a:rPr lang="en-GB" sz="1900" b="1" dirty="0">
                <a:latin typeface="Times New Roman"/>
                <a:ea typeface="Times New Roman"/>
                <a:cs typeface="Times New Roman"/>
                <a:sym typeface="Times New Roman"/>
              </a:rPr>
              <a:t>, Michael &amp; </a:t>
            </a:r>
            <a:r>
              <a:rPr lang="en-GB" sz="1900" b="1" dirty="0" err="1">
                <a:latin typeface="Times New Roman"/>
                <a:ea typeface="Times New Roman"/>
                <a:cs typeface="Times New Roman"/>
                <a:sym typeface="Times New Roman"/>
              </a:rPr>
              <a:t>Bruhin</a:t>
            </a:r>
            <a:r>
              <a:rPr lang="en-GB" sz="1900" b="1" dirty="0">
                <a:latin typeface="Times New Roman"/>
                <a:ea typeface="Times New Roman"/>
                <a:cs typeface="Times New Roman"/>
                <a:sym typeface="Times New Roman"/>
              </a:rPr>
              <a:t>, Olivia &amp; </a:t>
            </a:r>
            <a:r>
              <a:rPr lang="en-GB" sz="1900" b="1" dirty="0" err="1">
                <a:latin typeface="Times New Roman"/>
                <a:ea typeface="Times New Roman"/>
                <a:cs typeface="Times New Roman"/>
                <a:sym typeface="Times New Roman"/>
              </a:rPr>
              <a:t>Söllner</a:t>
            </a:r>
            <a:r>
              <a:rPr lang="en-GB" sz="1900" b="1" dirty="0">
                <a:latin typeface="Times New Roman"/>
                <a:ea typeface="Times New Roman"/>
                <a:cs typeface="Times New Roman"/>
                <a:sym typeface="Times New Roman"/>
              </a:rPr>
              <a:t>, Matthias. (2020).Towards</a:t>
            </a:r>
            <a:r>
              <a:rPr lang="en-US" sz="1900" b="1" dirty="0">
                <a:latin typeface="Times New Roman"/>
                <a:ea typeface="Times New Roman"/>
                <a:cs typeface="Times New Roman"/>
                <a:sym typeface="Times New Roman"/>
              </a:rPr>
              <a:t>. </a:t>
            </a:r>
            <a:r>
              <a:rPr lang="en-GB" sz="1900" b="1" u="sng" dirty="0">
                <a:latin typeface="Times New Roman"/>
                <a:ea typeface="Times New Roman"/>
                <a:cs typeface="Times New Roman"/>
                <a:sym typeface="Times New Roman"/>
              </a:rPr>
              <a:t>Developing Trust-Supporting Design Features for AI-Based Chatbots in Customer Service.   </a:t>
            </a:r>
            <a:endParaRPr sz="1900" b="1" u="sng" dirty="0">
              <a:latin typeface="Times New Roman"/>
              <a:ea typeface="Times New Roman"/>
              <a:cs typeface="Times New Roman"/>
              <a:sym typeface="Times New Roman"/>
            </a:endParaRPr>
          </a:p>
          <a:p>
            <a:pPr marL="0" lvl="0" indent="0" algn="just" rtl="0">
              <a:spcBef>
                <a:spcPts val="1600"/>
              </a:spcBef>
              <a:spcAft>
                <a:spcPts val="0"/>
              </a:spcAft>
              <a:buNone/>
            </a:pPr>
            <a:r>
              <a:rPr lang="en-GB" sz="1700" b="1" dirty="0">
                <a:latin typeface="Times New Roman"/>
                <a:ea typeface="Times New Roman"/>
                <a:cs typeface="Times New Roman"/>
                <a:sym typeface="Times New Roman"/>
              </a:rPr>
              <a:t>     PROS:</a:t>
            </a:r>
            <a:endParaRPr sz="1700" b="1" dirty="0">
              <a:latin typeface="Times New Roman"/>
              <a:ea typeface="Times New Roman"/>
              <a:cs typeface="Times New Roman"/>
              <a:sym typeface="Times New Roman"/>
            </a:endParaRPr>
          </a:p>
          <a:p>
            <a:pPr marL="1219200" lvl="1" indent="-404653" algn="just" rtl="0">
              <a:spcBef>
                <a:spcPts val="1600"/>
              </a:spcBef>
              <a:spcAft>
                <a:spcPts val="0"/>
              </a:spcAft>
              <a:buSzPct val="100000"/>
              <a:buFont typeface="Times New Roman"/>
              <a:buAutoNum type="alphaLcPeriod"/>
            </a:pPr>
            <a:r>
              <a:rPr lang="en-GB" sz="1700" dirty="0">
                <a:latin typeface="Times New Roman"/>
                <a:ea typeface="Times New Roman"/>
                <a:cs typeface="Times New Roman"/>
                <a:sym typeface="Times New Roman"/>
              </a:rPr>
              <a:t>Convenience: Chatbots provide a fast and convenient way for customers to interact with businesses, allowing them to get 	information or resolve issues quickly.</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Cost-effective: Implementing chatbots can potentially save service providers significant costs by automating certain customer service operations.</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Availability: Chatbots can be available 24/7, providing customers with support at any time, even outside regular business hours.</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 Efficiency: Chatbots can decrease response times and guide users through their inquiries effectively and efficiently.</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Potential for personalized interactions: Design features of chatbots can allow for individualization and personalization, enhancing the user experience.</a:t>
            </a:r>
            <a:endParaRPr sz="1700" dirty="0">
              <a:latin typeface="Times New Roman"/>
              <a:ea typeface="Times New Roman"/>
              <a:cs typeface="Times New Roman"/>
              <a:sym typeface="Times New Roman"/>
            </a:endParaRPr>
          </a:p>
          <a:p>
            <a:pPr marL="0" lvl="0" indent="0" algn="just" rtl="0">
              <a:spcBef>
                <a:spcPts val="1600"/>
              </a:spcBef>
              <a:spcAft>
                <a:spcPts val="0"/>
              </a:spcAft>
              <a:buNone/>
            </a:pPr>
            <a:r>
              <a:rPr lang="en-GB" sz="1700" b="1" dirty="0">
                <a:latin typeface="Times New Roman"/>
                <a:ea typeface="Times New Roman"/>
                <a:cs typeface="Times New Roman"/>
                <a:sym typeface="Times New Roman"/>
              </a:rPr>
              <a:t>     CONS:</a:t>
            </a:r>
            <a:endParaRPr sz="1700" b="1" dirty="0">
              <a:latin typeface="Times New Roman"/>
              <a:ea typeface="Times New Roman"/>
              <a:cs typeface="Times New Roman"/>
              <a:sym typeface="Times New Roman"/>
            </a:endParaRPr>
          </a:p>
          <a:p>
            <a:pPr marL="1219200" lvl="1" indent="-404653" algn="just" rtl="0">
              <a:spcBef>
                <a:spcPts val="1600"/>
              </a:spcBef>
              <a:spcAft>
                <a:spcPts val="0"/>
              </a:spcAft>
              <a:buSzPct val="100000"/>
              <a:buFont typeface="Times New Roman"/>
              <a:buAutoNum type="alphaLcPeriod"/>
            </a:pPr>
            <a:r>
              <a:rPr lang="en-GB" sz="1700" dirty="0">
                <a:latin typeface="Times New Roman"/>
                <a:ea typeface="Times New Roman"/>
                <a:cs typeface="Times New Roman"/>
                <a:sym typeface="Times New Roman"/>
              </a:rPr>
              <a:t>Lack of trust: A key challenge for chatbots is building user trust. Many consumers are </a:t>
            </a:r>
            <a:r>
              <a:rPr lang="en-GB" sz="1700" dirty="0" err="1">
                <a:latin typeface="Times New Roman"/>
                <a:ea typeface="Times New Roman"/>
                <a:cs typeface="Times New Roman"/>
                <a:sym typeface="Times New Roman"/>
              </a:rPr>
              <a:t>skeptical</a:t>
            </a:r>
            <a:r>
              <a:rPr lang="en-GB" sz="1700" dirty="0">
                <a:latin typeface="Times New Roman"/>
                <a:ea typeface="Times New Roman"/>
                <a:cs typeface="Times New Roman"/>
                <a:sym typeface="Times New Roman"/>
              </a:rPr>
              <a:t> about the new technology 	and may be hesitant to adopt chatbots for customer service encounters.</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Limited capabilities: Chatbots may not be able to handle complex or unique customer inquiries that require human intervention.</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Inability to empathize: Chatbots may lack the ability to understand and empathize with customers' emotions and specific needs in the same way a human agent can.</a:t>
            </a:r>
            <a:endParaRPr sz="1700" dirty="0">
              <a:latin typeface="Times New Roman"/>
              <a:ea typeface="Times New Roman"/>
              <a:cs typeface="Times New Roman"/>
              <a:sym typeface="Times New Roman"/>
            </a:endParaRPr>
          </a:p>
          <a:p>
            <a:pPr marL="1219200" lvl="1" indent="-404653" algn="just" rtl="0">
              <a:spcBef>
                <a:spcPts val="0"/>
              </a:spcBef>
              <a:spcAft>
                <a:spcPts val="0"/>
              </a:spcAft>
              <a:buSzPct val="100000"/>
              <a:buFont typeface="Times New Roman"/>
              <a:buAutoNum type="alphaLcPeriod"/>
            </a:pPr>
            <a:r>
              <a:rPr lang="en-GB" sz="1700" dirty="0">
                <a:latin typeface="Times New Roman"/>
                <a:ea typeface="Times New Roman"/>
                <a:cs typeface="Times New Roman"/>
                <a:sym typeface="Times New Roman"/>
              </a:rPr>
              <a:t>Reliance on artificial intelligence: Chatbots heavily rely on AI technologies, and any issues or biases in the underlying AI algorithms can negatively impact the user experience and trust in the system.</a:t>
            </a:r>
            <a:endParaRPr sz="1700" dirty="0"/>
          </a:p>
        </p:txBody>
      </p:sp>
    </p:spTree>
  </p:cSld>
  <p:clrMapOvr>
    <a:masterClrMapping/>
  </p:clrMapOvr>
</p:sld>
</file>

<file path=ppt/theme/theme1.xml><?xml version="1.0" encoding="utf-8"?>
<a:theme xmlns:a="http://schemas.openxmlformats.org/drawingml/2006/main" name="Presidency University 45 Yr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38</Slides>
  <Notes>38</Notes>
  <HiddenSlides>0</HiddenSlide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Presidency University 45 Yrs</vt:lpstr>
      <vt:lpstr>Bioinformatics</vt:lpstr>
      <vt:lpstr>"GovInfoBot: Your One-Stop Government Loan and Insurance Scheme Advisor"</vt:lpstr>
      <vt:lpstr>Introduction</vt:lpstr>
      <vt:lpstr>Introduction</vt:lpstr>
      <vt:lpstr>Literature Review </vt:lpstr>
      <vt:lpstr>Literature Review </vt:lpstr>
      <vt:lpstr>Literature Review</vt:lpstr>
      <vt:lpstr>Literature Review</vt:lpstr>
      <vt:lpstr>Literature Review</vt:lpstr>
      <vt:lpstr>Literature Review</vt:lpstr>
      <vt:lpstr>Literature Review</vt:lpstr>
      <vt:lpstr>Literature Review</vt:lpstr>
      <vt:lpstr>Literature Review</vt:lpstr>
      <vt:lpstr>Literature Review </vt:lpstr>
      <vt:lpstr>Research Gaps Identified</vt:lpstr>
      <vt:lpstr> </vt:lpstr>
      <vt:lpstr> </vt:lpstr>
      <vt:lpstr>PowerPoint Presentation</vt:lpstr>
      <vt:lpstr>Proposed Methodology</vt:lpstr>
      <vt:lpstr>PowerPoint Presentation</vt:lpstr>
      <vt:lpstr>PowerPoint Presentation</vt:lpstr>
      <vt:lpstr>PowerPoint Presentation</vt:lpstr>
      <vt:lpstr>PowerPoint Presentation</vt:lpstr>
      <vt:lpstr>Objectives</vt:lpstr>
      <vt:lpstr>Objectives</vt:lpstr>
      <vt:lpstr>System Design &amp; Implementation</vt:lpstr>
      <vt:lpstr>PowerPoint Presentation</vt:lpstr>
      <vt:lpstr>PowerPoint Presentation</vt:lpstr>
      <vt:lpstr>PowerPoint Presentation</vt:lpstr>
      <vt:lpstr>PowerPoint Presentation</vt:lpstr>
      <vt:lpstr>PowerPoint Presentation</vt:lpstr>
      <vt:lpstr>Timeline of Project(Guntt chart)</vt:lpstr>
      <vt:lpstr>Outcomes / Results Obtained</vt:lpstr>
      <vt:lpstr>PowerPoint Presentation</vt:lpstr>
      <vt:lpstr>PowerPoint Presentation</vt:lpstr>
      <vt:lpstr>Conclusion</vt:lpstr>
      <vt:lpstr>References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"GovInfoBot: Your One-Stop Government Loan and Insurance Scheme Advisor"</dc:title>
  <dc:creator>Sanjeev P Kaulgud-Asst. Prof-CSE</dc:creator>
  <cp:lastModifiedBy>MANOJKUMAR R</cp:lastModifiedBy>
  <cp:revision>1</cp:revision>
  <dcterms:created xsi:type="dcterms:W3CDTF">2023-03-16T03:26:27Z</dcterms:created>
  <dcterms:modified xsi:type="dcterms:W3CDTF">2024-01-11T08:23:25Z</dcterms:modified>
</cp:coreProperties>
</file>