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375" r:id="rId2"/>
    <p:sldId id="389" r:id="rId3"/>
    <p:sldId id="390" r:id="rId4"/>
    <p:sldId id="391" r:id="rId5"/>
    <p:sldId id="393" r:id="rId6"/>
    <p:sldId id="397" r:id="rId7"/>
    <p:sldId id="392" r:id="rId8"/>
    <p:sldId id="394" r:id="rId9"/>
    <p:sldId id="396" r:id="rId10"/>
    <p:sldId id="395" r:id="rId11"/>
    <p:sldId id="368" r:id="rId12"/>
    <p:sldId id="329" r:id="rId13"/>
    <p:sldId id="381" r:id="rId14"/>
    <p:sldId id="380" r:id="rId15"/>
    <p:sldId id="357" r:id="rId16"/>
    <p:sldId id="365" r:id="rId17"/>
    <p:sldId id="344" r:id="rId18"/>
    <p:sldId id="361" r:id="rId19"/>
    <p:sldId id="348" r:id="rId20"/>
    <p:sldId id="301" r:id="rId21"/>
    <p:sldId id="386" r:id="rId22"/>
    <p:sldId id="293" r:id="rId23"/>
    <p:sldId id="387" r:id="rId24"/>
    <p:sldId id="388" r:id="rId25"/>
    <p:sldId id="382" r:id="rId26"/>
    <p:sldId id="383" r:id="rId27"/>
    <p:sldId id="35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B18A2C"/>
    <a:srgbClr val="616A78"/>
    <a:srgbClr val="D87C1B"/>
    <a:srgbClr val="000000"/>
    <a:srgbClr val="1D7CB8"/>
    <a:srgbClr val="1D7CB9"/>
    <a:srgbClr val="626A78"/>
    <a:srgbClr val="B18B2C"/>
    <a:srgbClr val="DA7C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646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 elevation coat-color distribution</a:t>
            </a:r>
          </a:p>
        </c:rich>
      </c:tx>
      <c:layout>
        <c:manualLayout>
          <c:xMode val="edge"/>
          <c:yMode val="edge"/>
          <c:x val="0.19665354330708665"/>
          <c:y val="0.8469293975939173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4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5622822245644491"/>
          <c:y val="0.23708655475056525"/>
          <c:w val="0.69148087296174587"/>
          <c:h val="0.5675476043749361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Low elevation coat-color distribution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41A-411C-BAE6-9F62915AEF6B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41A-411C-BAE6-9F62915AEF6B}"/>
              </c:ext>
            </c:extLst>
          </c:dPt>
          <c:dPt>
            <c:idx val="2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41A-411C-BAE6-9F62915AEF6B}"/>
              </c:ext>
            </c:extLst>
          </c:dPt>
          <c:cat>
            <c:strRef>
              <c:f>Sheet1!$A$2:$A$4</c:f>
              <c:strCache>
                <c:ptCount val="3"/>
                <c:pt idx="0">
                  <c:v>Red</c:v>
                </c:pt>
                <c:pt idx="1">
                  <c:v>Cross</c:v>
                </c:pt>
                <c:pt idx="2">
                  <c:v>Silver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86</c:v>
                </c:pt>
                <c:pt idx="1">
                  <c:v>5</c:v>
                </c:pt>
                <c:pt idx="2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41A-411C-BAE6-9F62915AEF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elevation coat-color distribution</a:t>
            </a:r>
          </a:p>
        </c:rich>
      </c:tx>
      <c:layout>
        <c:manualLayout>
          <c:xMode val="edge"/>
          <c:yMode val="edge"/>
          <c:x val="0.19475446428571427"/>
          <c:y val="0.838816158492238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4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5638570277140554"/>
          <c:y val="0.22765097494914391"/>
          <c:w val="0.69510261020522046"/>
          <c:h val="0.5705203672581964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High elevation coat-color distribution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217-4A57-904F-54C57259C3D3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217-4A57-904F-54C57259C3D3}"/>
              </c:ext>
            </c:extLst>
          </c:dPt>
          <c:dPt>
            <c:idx val="2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217-4A57-904F-54C57259C3D3}"/>
              </c:ext>
            </c:extLst>
          </c:dPt>
          <c:cat>
            <c:strRef>
              <c:f>Sheet1!$A$2:$A$4</c:f>
              <c:strCache>
                <c:ptCount val="3"/>
                <c:pt idx="0">
                  <c:v>Red</c:v>
                </c:pt>
                <c:pt idx="1">
                  <c:v>Cross</c:v>
                </c:pt>
                <c:pt idx="2">
                  <c:v>Silver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73</c:v>
                </c:pt>
                <c:pt idx="1">
                  <c:v>9</c:v>
                </c:pt>
                <c:pt idx="2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217-4A57-904F-54C57259C3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BA1BAF-BBC7-4C9C-A8F2-819EE62717E3}" type="doc">
      <dgm:prSet loTypeId="urn:microsoft.com/office/officeart/2005/8/layout/hList1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E037758C-A36E-4E1D-BD94-EBDB8BDE68A1}">
      <dgm:prSet phldrT="[Text]" custT="1"/>
      <dgm:spPr/>
      <dgm:t>
        <a:bodyPr/>
        <a:lstStyle/>
        <a:p>
          <a:r>
            <a:rPr lang="en-US" sz="1800" dirty="0"/>
            <a:t>Pre-Processing</a:t>
          </a:r>
        </a:p>
      </dgm:t>
    </dgm:pt>
    <dgm:pt modelId="{D9EAAB3B-D6FA-4B91-A011-CA48BBB4FA2A}" type="parTrans" cxnId="{98F52459-7BB2-4E5B-A4CD-E50D6F9D1473}">
      <dgm:prSet/>
      <dgm:spPr/>
      <dgm:t>
        <a:bodyPr/>
        <a:lstStyle/>
        <a:p>
          <a:endParaRPr lang="en-US" sz="1100"/>
        </a:p>
      </dgm:t>
    </dgm:pt>
    <dgm:pt modelId="{2EF36B34-4A18-48EC-A1B0-791E7214549C}" type="sibTrans" cxnId="{98F52459-7BB2-4E5B-A4CD-E50D6F9D1473}">
      <dgm:prSet/>
      <dgm:spPr/>
      <dgm:t>
        <a:bodyPr/>
        <a:lstStyle/>
        <a:p>
          <a:endParaRPr lang="en-US" sz="1100"/>
        </a:p>
      </dgm:t>
    </dgm:pt>
    <dgm:pt modelId="{42A1030B-F50A-4A55-A40D-F26C2DD34D44}">
      <dgm:prSet phldrT="[Text]" custT="1"/>
      <dgm:spPr/>
      <dgm:t>
        <a:bodyPr/>
        <a:lstStyle/>
        <a:p>
          <a:r>
            <a:rPr lang="en-US" sz="1800" dirty="0"/>
            <a:t>Include full set of anomalies and normal videos as used in </a:t>
          </a:r>
          <a:r>
            <a:rPr lang="en-US" sz="1800" dirty="0" err="1"/>
            <a:t>Sultani</a:t>
          </a:r>
          <a:r>
            <a:rPr lang="en-US" sz="1800" dirty="0"/>
            <a:t> baseline</a:t>
          </a:r>
        </a:p>
      </dgm:t>
    </dgm:pt>
    <dgm:pt modelId="{B097515A-0B4F-442C-8084-E5C43699D154}" type="parTrans" cxnId="{4CE3A137-6DBC-4F44-93A6-2478AC1B603B}">
      <dgm:prSet/>
      <dgm:spPr/>
      <dgm:t>
        <a:bodyPr/>
        <a:lstStyle/>
        <a:p>
          <a:endParaRPr lang="en-US" sz="1100"/>
        </a:p>
      </dgm:t>
    </dgm:pt>
    <dgm:pt modelId="{DB06910B-3F95-439D-A8D1-C7847303BA94}" type="sibTrans" cxnId="{4CE3A137-6DBC-4F44-93A6-2478AC1B603B}">
      <dgm:prSet/>
      <dgm:spPr/>
      <dgm:t>
        <a:bodyPr/>
        <a:lstStyle/>
        <a:p>
          <a:endParaRPr lang="en-US" sz="1100"/>
        </a:p>
      </dgm:t>
    </dgm:pt>
    <dgm:pt modelId="{AD57C1DE-4952-4B76-9B8E-0276B1234709}">
      <dgm:prSet phldrT="[Text]" custT="1"/>
      <dgm:spPr/>
      <dgm:t>
        <a:bodyPr/>
        <a:lstStyle/>
        <a:p>
          <a:r>
            <a:rPr lang="en-US" sz="1800" dirty="0"/>
            <a:t>Use exact same videos for testing and training</a:t>
          </a:r>
        </a:p>
      </dgm:t>
    </dgm:pt>
    <dgm:pt modelId="{99D4B043-97C7-4DED-A8A0-C30EAC86B62A}" type="parTrans" cxnId="{AD6F2CFC-B487-421A-8325-95E5E2F599CA}">
      <dgm:prSet/>
      <dgm:spPr/>
      <dgm:t>
        <a:bodyPr/>
        <a:lstStyle/>
        <a:p>
          <a:endParaRPr lang="en-US" sz="1100"/>
        </a:p>
      </dgm:t>
    </dgm:pt>
    <dgm:pt modelId="{83F9329A-809A-4994-B7D3-4592AA790D19}" type="sibTrans" cxnId="{AD6F2CFC-B487-421A-8325-95E5E2F599CA}">
      <dgm:prSet/>
      <dgm:spPr/>
      <dgm:t>
        <a:bodyPr/>
        <a:lstStyle/>
        <a:p>
          <a:endParaRPr lang="en-US" sz="1100"/>
        </a:p>
      </dgm:t>
    </dgm:pt>
    <dgm:pt modelId="{E7D8F838-6E53-406F-AAC1-9687A054832A}">
      <dgm:prSet phldrT="[Text]" custT="1"/>
      <dgm:spPr/>
      <dgm:t>
        <a:bodyPr/>
        <a:lstStyle/>
        <a:p>
          <a:r>
            <a:rPr lang="en-US" sz="1800" dirty="0"/>
            <a:t>Use Video Attention model to generate embeddings for anomalous segments</a:t>
          </a:r>
        </a:p>
      </dgm:t>
    </dgm:pt>
    <dgm:pt modelId="{08B54332-15A0-4576-B75B-2AEB62A5ABAA}" type="parTrans" cxnId="{DF229FB4-612E-482D-B235-D3AC3AB33BBE}">
      <dgm:prSet/>
      <dgm:spPr/>
      <dgm:t>
        <a:bodyPr/>
        <a:lstStyle/>
        <a:p>
          <a:endParaRPr lang="en-US" sz="1100"/>
        </a:p>
      </dgm:t>
    </dgm:pt>
    <dgm:pt modelId="{673DDEAE-8B6F-49E5-A7A5-320C88868236}" type="sibTrans" cxnId="{DF229FB4-612E-482D-B235-D3AC3AB33BBE}">
      <dgm:prSet/>
      <dgm:spPr/>
      <dgm:t>
        <a:bodyPr/>
        <a:lstStyle/>
        <a:p>
          <a:endParaRPr lang="en-US" sz="1100"/>
        </a:p>
      </dgm:t>
    </dgm:pt>
    <dgm:pt modelId="{B83473B9-0B62-46F5-AC13-127442478C16}">
      <dgm:prSet phldrT="[Text]" custT="1"/>
      <dgm:spPr/>
      <dgm:t>
        <a:bodyPr/>
        <a:lstStyle/>
        <a:p>
          <a:r>
            <a:rPr lang="en-US" sz="1800" dirty="0"/>
            <a:t>Learning Model Architecture</a:t>
          </a:r>
        </a:p>
      </dgm:t>
    </dgm:pt>
    <dgm:pt modelId="{2AFA8433-174E-4F04-8A7F-19887BE1DB3D}" type="parTrans" cxnId="{00881BCE-5BCD-4727-9BCC-A18C6EF0885B}">
      <dgm:prSet/>
      <dgm:spPr/>
      <dgm:t>
        <a:bodyPr/>
        <a:lstStyle/>
        <a:p>
          <a:endParaRPr lang="en-US" sz="1100"/>
        </a:p>
      </dgm:t>
    </dgm:pt>
    <dgm:pt modelId="{549E0155-AD13-44CD-B29F-B9F94C816C01}" type="sibTrans" cxnId="{00881BCE-5BCD-4727-9BCC-A18C6EF0885B}">
      <dgm:prSet/>
      <dgm:spPr/>
      <dgm:t>
        <a:bodyPr/>
        <a:lstStyle/>
        <a:p>
          <a:endParaRPr lang="en-US" sz="1100"/>
        </a:p>
      </dgm:t>
    </dgm:pt>
    <dgm:pt modelId="{5C8F535E-797B-40F4-A3CE-53B64C26B730}">
      <dgm:prSet phldrT="[Text]" custT="1"/>
      <dgm:spPr/>
      <dgm:t>
        <a:bodyPr/>
        <a:lstStyle/>
        <a:p>
          <a:r>
            <a:rPr lang="en-US" sz="1800" dirty="0"/>
            <a:t>Build in Weakly Supervised Regression model instead of SVM classifier</a:t>
          </a:r>
        </a:p>
      </dgm:t>
    </dgm:pt>
    <dgm:pt modelId="{1C9549F7-B692-44AA-9E7C-B690661EB0AC}" type="parTrans" cxnId="{75319298-33E7-4A69-970B-34A92D06FE89}">
      <dgm:prSet/>
      <dgm:spPr/>
      <dgm:t>
        <a:bodyPr/>
        <a:lstStyle/>
        <a:p>
          <a:endParaRPr lang="en-US" sz="1100"/>
        </a:p>
      </dgm:t>
    </dgm:pt>
    <dgm:pt modelId="{B7872BC5-1765-4ED5-A951-D3DFFC80A639}" type="sibTrans" cxnId="{75319298-33E7-4A69-970B-34A92D06FE89}">
      <dgm:prSet/>
      <dgm:spPr/>
      <dgm:t>
        <a:bodyPr/>
        <a:lstStyle/>
        <a:p>
          <a:endParaRPr lang="en-US" sz="1100"/>
        </a:p>
      </dgm:t>
    </dgm:pt>
    <dgm:pt modelId="{06E982E6-A922-468C-BBE7-059E15151174}">
      <dgm:prSet phldrT="[Text]" custT="1"/>
      <dgm:spPr/>
      <dgm:t>
        <a:bodyPr/>
        <a:lstStyle/>
        <a:p>
          <a:r>
            <a:rPr lang="en-US" sz="1800" dirty="0"/>
            <a:t>Can a Transformer style architecture be used?</a:t>
          </a:r>
        </a:p>
      </dgm:t>
    </dgm:pt>
    <dgm:pt modelId="{A2D790F3-20C0-43E4-A49F-3FE2E53FA092}" type="parTrans" cxnId="{CA14659B-D6A0-432B-838C-AB98B1F91873}">
      <dgm:prSet/>
      <dgm:spPr/>
      <dgm:t>
        <a:bodyPr/>
        <a:lstStyle/>
        <a:p>
          <a:endParaRPr lang="en-US" sz="1100"/>
        </a:p>
      </dgm:t>
    </dgm:pt>
    <dgm:pt modelId="{9DECF2B8-B08F-4346-9C34-104AB3FD32CD}" type="sibTrans" cxnId="{CA14659B-D6A0-432B-838C-AB98B1F91873}">
      <dgm:prSet/>
      <dgm:spPr/>
      <dgm:t>
        <a:bodyPr/>
        <a:lstStyle/>
        <a:p>
          <a:endParaRPr lang="en-US" sz="1100"/>
        </a:p>
      </dgm:t>
    </dgm:pt>
    <dgm:pt modelId="{B83E1909-534F-4CBA-AF4E-CF54FFB0E1ED}">
      <dgm:prSet phldrT="[Text]" phldr="1" custT="1"/>
      <dgm:spPr/>
      <dgm:t>
        <a:bodyPr/>
        <a:lstStyle/>
        <a:p>
          <a:endParaRPr lang="en-US" sz="1800" dirty="0"/>
        </a:p>
      </dgm:t>
    </dgm:pt>
    <dgm:pt modelId="{8AD2CF52-274C-4E54-A0FC-53782EFCF28B}" type="parTrans" cxnId="{CF5A35E5-F26F-4489-ABF6-70FA1C7306A1}">
      <dgm:prSet/>
      <dgm:spPr/>
      <dgm:t>
        <a:bodyPr/>
        <a:lstStyle/>
        <a:p>
          <a:endParaRPr lang="en-US" sz="1100"/>
        </a:p>
      </dgm:t>
    </dgm:pt>
    <dgm:pt modelId="{DC896AA2-74C9-4996-B4FF-AEF58B6FDB5E}" type="sibTrans" cxnId="{CF5A35E5-F26F-4489-ABF6-70FA1C7306A1}">
      <dgm:prSet/>
      <dgm:spPr/>
      <dgm:t>
        <a:bodyPr/>
        <a:lstStyle/>
        <a:p>
          <a:endParaRPr lang="en-US" sz="1100"/>
        </a:p>
      </dgm:t>
    </dgm:pt>
    <dgm:pt modelId="{383C3249-AA02-4C01-8106-8F4634B1C1B0}">
      <dgm:prSet phldrT="[Text]" custT="1"/>
      <dgm:spPr/>
      <dgm:t>
        <a:bodyPr/>
        <a:lstStyle/>
        <a:p>
          <a:endParaRPr lang="en-US" sz="1800" dirty="0"/>
        </a:p>
      </dgm:t>
    </dgm:pt>
    <dgm:pt modelId="{B76C5E75-A8F4-47B9-9F45-3BE702F93C23}" type="parTrans" cxnId="{0CD25547-6D8A-4B96-AD2D-8DFA65606D46}">
      <dgm:prSet/>
      <dgm:spPr/>
      <dgm:t>
        <a:bodyPr/>
        <a:lstStyle/>
        <a:p>
          <a:endParaRPr lang="en-US"/>
        </a:p>
      </dgm:t>
    </dgm:pt>
    <dgm:pt modelId="{492AC428-84D8-4B4F-B40C-CB7719ACBD7B}" type="sibTrans" cxnId="{0CD25547-6D8A-4B96-AD2D-8DFA65606D46}">
      <dgm:prSet/>
      <dgm:spPr/>
      <dgm:t>
        <a:bodyPr/>
        <a:lstStyle/>
        <a:p>
          <a:endParaRPr lang="en-US"/>
        </a:p>
      </dgm:t>
    </dgm:pt>
    <dgm:pt modelId="{975279A3-CAAF-4F72-A973-5C94E52529C7}">
      <dgm:prSet phldrT="[Text]" custT="1"/>
      <dgm:spPr/>
      <dgm:t>
        <a:bodyPr/>
        <a:lstStyle/>
        <a:p>
          <a:r>
            <a:rPr lang="en-US" sz="1800" dirty="0"/>
            <a:t>How to use attention from a transformer in the weakly supervised setting? </a:t>
          </a:r>
          <a:r>
            <a:rPr lang="en-US" sz="1800" dirty="0" err="1"/>
            <a:t>ViT</a:t>
          </a:r>
          <a:r>
            <a:rPr lang="en-US" sz="1800" dirty="0"/>
            <a:t> input is video slices, but trained to give video classification overall, does attention over the slices </a:t>
          </a:r>
          <a:r>
            <a:rPr lang="en-US" sz="1800" dirty="0" err="1"/>
            <a:t>localise</a:t>
          </a:r>
          <a:r>
            <a:rPr lang="en-US" sz="1800" dirty="0"/>
            <a:t> the anomaly? Is there a way to incorporate the pos/neg bagging process from the older method? </a:t>
          </a:r>
        </a:p>
      </dgm:t>
    </dgm:pt>
    <dgm:pt modelId="{79A71BCE-6235-47C4-8516-55A7220C0D4F}" type="parTrans" cxnId="{10B22A15-9383-4326-BC84-315F03BBB596}">
      <dgm:prSet/>
      <dgm:spPr/>
    </dgm:pt>
    <dgm:pt modelId="{750471BA-E95C-4A9D-A720-179560E359CF}" type="sibTrans" cxnId="{10B22A15-9383-4326-BC84-315F03BBB596}">
      <dgm:prSet/>
      <dgm:spPr/>
    </dgm:pt>
    <dgm:pt modelId="{3FE03E21-5DC0-450C-B313-F71BB6C11F0D}" type="pres">
      <dgm:prSet presAssocID="{96BA1BAF-BBC7-4C9C-A8F2-819EE62717E3}" presName="Name0" presStyleCnt="0">
        <dgm:presLayoutVars>
          <dgm:dir/>
          <dgm:animLvl val="lvl"/>
          <dgm:resizeHandles val="exact"/>
        </dgm:presLayoutVars>
      </dgm:prSet>
      <dgm:spPr/>
    </dgm:pt>
    <dgm:pt modelId="{D52B85D0-5AB7-4B99-928D-836AE8187D13}" type="pres">
      <dgm:prSet presAssocID="{E037758C-A36E-4E1D-BD94-EBDB8BDE68A1}" presName="composite" presStyleCnt="0"/>
      <dgm:spPr/>
    </dgm:pt>
    <dgm:pt modelId="{243B2381-31C8-44BC-B3D1-29D45F898857}" type="pres">
      <dgm:prSet presAssocID="{E037758C-A36E-4E1D-BD94-EBDB8BDE68A1}" presName="parTx" presStyleLbl="alignNode1" presStyleIdx="0" presStyleCnt="2" custScaleY="100000">
        <dgm:presLayoutVars>
          <dgm:chMax val="0"/>
          <dgm:chPref val="0"/>
          <dgm:bulletEnabled val="1"/>
        </dgm:presLayoutVars>
      </dgm:prSet>
      <dgm:spPr/>
    </dgm:pt>
    <dgm:pt modelId="{49C58A13-E758-47CB-BB52-4C941D7FA0C7}" type="pres">
      <dgm:prSet presAssocID="{E037758C-A36E-4E1D-BD94-EBDB8BDE68A1}" presName="desTx" presStyleLbl="alignAccFollowNode1" presStyleIdx="0" presStyleCnt="2">
        <dgm:presLayoutVars>
          <dgm:bulletEnabled val="1"/>
        </dgm:presLayoutVars>
      </dgm:prSet>
      <dgm:spPr/>
    </dgm:pt>
    <dgm:pt modelId="{D4DA87D2-6FE2-401A-8761-6FC4FBFF9D15}" type="pres">
      <dgm:prSet presAssocID="{2EF36B34-4A18-48EC-A1B0-791E7214549C}" presName="space" presStyleCnt="0"/>
      <dgm:spPr/>
    </dgm:pt>
    <dgm:pt modelId="{8DBA05B7-1AC5-4AEB-ADEB-0BB6F5F46A53}" type="pres">
      <dgm:prSet presAssocID="{B83473B9-0B62-46F5-AC13-127442478C16}" presName="composite" presStyleCnt="0"/>
      <dgm:spPr/>
    </dgm:pt>
    <dgm:pt modelId="{2153DE9D-BFB8-4F6F-8094-955FEF712F33}" type="pres">
      <dgm:prSet presAssocID="{B83473B9-0B62-46F5-AC13-127442478C16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03ED3016-DA79-455E-80D7-68C38802EF2A}" type="pres">
      <dgm:prSet presAssocID="{B83473B9-0B62-46F5-AC13-127442478C16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1C78FD04-0C10-4A24-A386-470A1ED60F4F}" type="presOf" srcId="{5C8F535E-797B-40F4-A3CE-53B64C26B730}" destId="{03ED3016-DA79-455E-80D7-68C38802EF2A}" srcOrd="0" destOrd="0" presId="urn:microsoft.com/office/officeart/2005/8/layout/hList1"/>
    <dgm:cxn modelId="{10B22A15-9383-4326-BC84-315F03BBB596}" srcId="{B83473B9-0B62-46F5-AC13-127442478C16}" destId="{975279A3-CAAF-4F72-A973-5C94E52529C7}" srcOrd="2" destOrd="0" parTransId="{79A71BCE-6235-47C4-8516-55A7220C0D4F}" sibTransId="{750471BA-E95C-4A9D-A720-179560E359CF}"/>
    <dgm:cxn modelId="{4CE3A137-6DBC-4F44-93A6-2478AC1B603B}" srcId="{E037758C-A36E-4E1D-BD94-EBDB8BDE68A1}" destId="{42A1030B-F50A-4A55-A40D-F26C2DD34D44}" srcOrd="0" destOrd="0" parTransId="{B097515A-0B4F-442C-8084-E5C43699D154}" sibTransId="{DB06910B-3F95-439D-A8D1-C7847303BA94}"/>
    <dgm:cxn modelId="{1DD3FC38-7ED9-4C2D-B733-6DDB06B12FA1}" type="presOf" srcId="{B83E1909-534F-4CBA-AF4E-CF54FFB0E1ED}" destId="{03ED3016-DA79-455E-80D7-68C38802EF2A}" srcOrd="0" destOrd="3" presId="urn:microsoft.com/office/officeart/2005/8/layout/hList1"/>
    <dgm:cxn modelId="{192F2F5C-19CB-43E0-AF48-EB8F0881CDC1}" type="presOf" srcId="{AD57C1DE-4952-4B76-9B8E-0276B1234709}" destId="{49C58A13-E758-47CB-BB52-4C941D7FA0C7}" srcOrd="0" destOrd="1" presId="urn:microsoft.com/office/officeart/2005/8/layout/hList1"/>
    <dgm:cxn modelId="{0219FE44-6B04-4F16-B132-734B8A8F2C76}" type="presOf" srcId="{06E982E6-A922-468C-BBE7-059E15151174}" destId="{03ED3016-DA79-455E-80D7-68C38802EF2A}" srcOrd="0" destOrd="1" presId="urn:microsoft.com/office/officeart/2005/8/layout/hList1"/>
    <dgm:cxn modelId="{0CD25547-6D8A-4B96-AD2D-8DFA65606D46}" srcId="{E037758C-A36E-4E1D-BD94-EBDB8BDE68A1}" destId="{383C3249-AA02-4C01-8106-8F4634B1C1B0}" srcOrd="3" destOrd="0" parTransId="{B76C5E75-A8F4-47B9-9F45-3BE702F93C23}" sibTransId="{492AC428-84D8-4B4F-B40C-CB7719ACBD7B}"/>
    <dgm:cxn modelId="{98F52459-7BB2-4E5B-A4CD-E50D6F9D1473}" srcId="{96BA1BAF-BBC7-4C9C-A8F2-819EE62717E3}" destId="{E037758C-A36E-4E1D-BD94-EBDB8BDE68A1}" srcOrd="0" destOrd="0" parTransId="{D9EAAB3B-D6FA-4B91-A011-CA48BBB4FA2A}" sibTransId="{2EF36B34-4A18-48EC-A1B0-791E7214549C}"/>
    <dgm:cxn modelId="{94E7ED82-5E2B-4888-94A1-80F9F5DCF451}" type="presOf" srcId="{E7D8F838-6E53-406F-AAC1-9687A054832A}" destId="{49C58A13-E758-47CB-BB52-4C941D7FA0C7}" srcOrd="0" destOrd="2" presId="urn:microsoft.com/office/officeart/2005/8/layout/hList1"/>
    <dgm:cxn modelId="{BB2FC995-F243-4641-8627-29F9878F4588}" type="presOf" srcId="{42A1030B-F50A-4A55-A40D-F26C2DD34D44}" destId="{49C58A13-E758-47CB-BB52-4C941D7FA0C7}" srcOrd="0" destOrd="0" presId="urn:microsoft.com/office/officeart/2005/8/layout/hList1"/>
    <dgm:cxn modelId="{75319298-33E7-4A69-970B-34A92D06FE89}" srcId="{B83473B9-0B62-46F5-AC13-127442478C16}" destId="{5C8F535E-797B-40F4-A3CE-53B64C26B730}" srcOrd="0" destOrd="0" parTransId="{1C9549F7-B692-44AA-9E7C-B690661EB0AC}" sibTransId="{B7872BC5-1765-4ED5-A951-D3DFFC80A639}"/>
    <dgm:cxn modelId="{CA14659B-D6A0-432B-838C-AB98B1F91873}" srcId="{B83473B9-0B62-46F5-AC13-127442478C16}" destId="{06E982E6-A922-468C-BBE7-059E15151174}" srcOrd="1" destOrd="0" parTransId="{A2D790F3-20C0-43E4-A49F-3FE2E53FA092}" sibTransId="{9DECF2B8-B08F-4346-9C34-104AB3FD32CD}"/>
    <dgm:cxn modelId="{73EF31A3-2A4D-42AB-8E14-43A287487787}" type="presOf" srcId="{975279A3-CAAF-4F72-A973-5C94E52529C7}" destId="{03ED3016-DA79-455E-80D7-68C38802EF2A}" srcOrd="0" destOrd="2" presId="urn:microsoft.com/office/officeart/2005/8/layout/hList1"/>
    <dgm:cxn modelId="{DF229FB4-612E-482D-B235-D3AC3AB33BBE}" srcId="{E037758C-A36E-4E1D-BD94-EBDB8BDE68A1}" destId="{E7D8F838-6E53-406F-AAC1-9687A054832A}" srcOrd="2" destOrd="0" parTransId="{08B54332-15A0-4576-B75B-2AEB62A5ABAA}" sibTransId="{673DDEAE-8B6F-49E5-A7A5-320C88868236}"/>
    <dgm:cxn modelId="{B27D06BD-98C3-4B02-9AF1-B1A0C31AEC1A}" type="presOf" srcId="{383C3249-AA02-4C01-8106-8F4634B1C1B0}" destId="{49C58A13-E758-47CB-BB52-4C941D7FA0C7}" srcOrd="0" destOrd="3" presId="urn:microsoft.com/office/officeart/2005/8/layout/hList1"/>
    <dgm:cxn modelId="{00881BCE-5BCD-4727-9BCC-A18C6EF0885B}" srcId="{96BA1BAF-BBC7-4C9C-A8F2-819EE62717E3}" destId="{B83473B9-0B62-46F5-AC13-127442478C16}" srcOrd="1" destOrd="0" parTransId="{2AFA8433-174E-4F04-8A7F-19887BE1DB3D}" sibTransId="{549E0155-AD13-44CD-B29F-B9F94C816C01}"/>
    <dgm:cxn modelId="{8BB839CF-F280-4689-BC77-C764A6520F0C}" type="presOf" srcId="{96BA1BAF-BBC7-4C9C-A8F2-819EE62717E3}" destId="{3FE03E21-5DC0-450C-B313-F71BB6C11F0D}" srcOrd="0" destOrd="0" presId="urn:microsoft.com/office/officeart/2005/8/layout/hList1"/>
    <dgm:cxn modelId="{28E2FFE1-F639-4BB5-BC0D-AB511A140E6E}" type="presOf" srcId="{B83473B9-0B62-46F5-AC13-127442478C16}" destId="{2153DE9D-BFB8-4F6F-8094-955FEF712F33}" srcOrd="0" destOrd="0" presId="urn:microsoft.com/office/officeart/2005/8/layout/hList1"/>
    <dgm:cxn modelId="{CF5A35E5-F26F-4489-ABF6-70FA1C7306A1}" srcId="{B83473B9-0B62-46F5-AC13-127442478C16}" destId="{B83E1909-534F-4CBA-AF4E-CF54FFB0E1ED}" srcOrd="3" destOrd="0" parTransId="{8AD2CF52-274C-4E54-A0FC-53782EFCF28B}" sibTransId="{DC896AA2-74C9-4996-B4FF-AEF58B6FDB5E}"/>
    <dgm:cxn modelId="{DFF212F9-DBD9-47EC-B5F1-92D394B218C1}" type="presOf" srcId="{E037758C-A36E-4E1D-BD94-EBDB8BDE68A1}" destId="{243B2381-31C8-44BC-B3D1-29D45F898857}" srcOrd="0" destOrd="0" presId="urn:microsoft.com/office/officeart/2005/8/layout/hList1"/>
    <dgm:cxn modelId="{AD6F2CFC-B487-421A-8325-95E5E2F599CA}" srcId="{E037758C-A36E-4E1D-BD94-EBDB8BDE68A1}" destId="{AD57C1DE-4952-4B76-9B8E-0276B1234709}" srcOrd="1" destOrd="0" parTransId="{99D4B043-97C7-4DED-A8A0-C30EAC86B62A}" sibTransId="{83F9329A-809A-4994-B7D3-4592AA790D19}"/>
    <dgm:cxn modelId="{951B4CC9-9C2F-4832-846E-B4FDFCAA2743}" type="presParOf" srcId="{3FE03E21-5DC0-450C-B313-F71BB6C11F0D}" destId="{D52B85D0-5AB7-4B99-928D-836AE8187D13}" srcOrd="0" destOrd="0" presId="urn:microsoft.com/office/officeart/2005/8/layout/hList1"/>
    <dgm:cxn modelId="{FCDC4467-7B6E-432B-95E8-2E0470A1FDA7}" type="presParOf" srcId="{D52B85D0-5AB7-4B99-928D-836AE8187D13}" destId="{243B2381-31C8-44BC-B3D1-29D45F898857}" srcOrd="0" destOrd="0" presId="urn:microsoft.com/office/officeart/2005/8/layout/hList1"/>
    <dgm:cxn modelId="{1DABE4E6-89BE-4C25-B13F-46A659EEA42C}" type="presParOf" srcId="{D52B85D0-5AB7-4B99-928D-836AE8187D13}" destId="{49C58A13-E758-47CB-BB52-4C941D7FA0C7}" srcOrd="1" destOrd="0" presId="urn:microsoft.com/office/officeart/2005/8/layout/hList1"/>
    <dgm:cxn modelId="{742E6F0E-9D5B-42B0-B9A3-952952A53529}" type="presParOf" srcId="{3FE03E21-5DC0-450C-B313-F71BB6C11F0D}" destId="{D4DA87D2-6FE2-401A-8761-6FC4FBFF9D15}" srcOrd="1" destOrd="0" presId="urn:microsoft.com/office/officeart/2005/8/layout/hList1"/>
    <dgm:cxn modelId="{B8BB3000-DDEC-44B9-B05F-54F6F24E281C}" type="presParOf" srcId="{3FE03E21-5DC0-450C-B313-F71BB6C11F0D}" destId="{8DBA05B7-1AC5-4AEB-ADEB-0BB6F5F46A53}" srcOrd="2" destOrd="0" presId="urn:microsoft.com/office/officeart/2005/8/layout/hList1"/>
    <dgm:cxn modelId="{FB981B0C-9168-4E74-AEC1-AD437A23AACA}" type="presParOf" srcId="{8DBA05B7-1AC5-4AEB-ADEB-0BB6F5F46A53}" destId="{2153DE9D-BFB8-4F6F-8094-955FEF712F33}" srcOrd="0" destOrd="0" presId="urn:microsoft.com/office/officeart/2005/8/layout/hList1"/>
    <dgm:cxn modelId="{975A8902-A820-4871-9F5E-1DEB3BFC3BC1}" type="presParOf" srcId="{8DBA05B7-1AC5-4AEB-ADEB-0BB6F5F46A53}" destId="{03ED3016-DA79-455E-80D7-68C38802EF2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3B2381-31C8-44BC-B3D1-29D45F898857}">
      <dsp:nvSpPr>
        <dsp:cNvPr id="0" name=""/>
        <dsp:cNvSpPr/>
      </dsp:nvSpPr>
      <dsp:spPr>
        <a:xfrm>
          <a:off x="52" y="167508"/>
          <a:ext cx="5039740" cy="18720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Pre-Processing</a:t>
          </a:r>
        </a:p>
      </dsp:txBody>
      <dsp:txXfrm>
        <a:off x="52" y="167508"/>
        <a:ext cx="5039740" cy="1872000"/>
      </dsp:txXfrm>
    </dsp:sp>
    <dsp:sp modelId="{49C58A13-E758-47CB-BB52-4C941D7FA0C7}">
      <dsp:nvSpPr>
        <dsp:cNvPr id="0" name=""/>
        <dsp:cNvSpPr/>
      </dsp:nvSpPr>
      <dsp:spPr>
        <a:xfrm>
          <a:off x="52" y="2039508"/>
          <a:ext cx="5039740" cy="3211649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Include full set of anomalies and normal videos as used in </a:t>
          </a:r>
          <a:r>
            <a:rPr lang="en-US" sz="1800" kern="1200" dirty="0" err="1"/>
            <a:t>Sultani</a:t>
          </a:r>
          <a:r>
            <a:rPr lang="en-US" sz="1800" kern="1200" dirty="0"/>
            <a:t> baseline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Use exact same videos for testing and training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Use Video Attention model to generate embeddings for anomalous segments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</dsp:txBody>
      <dsp:txXfrm>
        <a:off x="52" y="2039508"/>
        <a:ext cx="5039740" cy="3211649"/>
      </dsp:txXfrm>
    </dsp:sp>
    <dsp:sp modelId="{2153DE9D-BFB8-4F6F-8094-955FEF712F33}">
      <dsp:nvSpPr>
        <dsp:cNvPr id="0" name=""/>
        <dsp:cNvSpPr/>
      </dsp:nvSpPr>
      <dsp:spPr>
        <a:xfrm>
          <a:off x="5745357" y="167508"/>
          <a:ext cx="5039740" cy="18720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Learning Model Architecture</a:t>
          </a:r>
        </a:p>
      </dsp:txBody>
      <dsp:txXfrm>
        <a:off x="5745357" y="167508"/>
        <a:ext cx="5039740" cy="1872000"/>
      </dsp:txXfrm>
    </dsp:sp>
    <dsp:sp modelId="{03ED3016-DA79-455E-80D7-68C38802EF2A}">
      <dsp:nvSpPr>
        <dsp:cNvPr id="0" name=""/>
        <dsp:cNvSpPr/>
      </dsp:nvSpPr>
      <dsp:spPr>
        <a:xfrm>
          <a:off x="5745357" y="2039508"/>
          <a:ext cx="5039740" cy="3211649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Build in Weakly Supervised Regression model instead of SVM classifier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Can a Transformer style architecture be used?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How to use attention from a transformer in the weakly supervised setting? </a:t>
          </a:r>
          <a:r>
            <a:rPr lang="en-US" sz="1800" kern="1200" dirty="0" err="1"/>
            <a:t>ViT</a:t>
          </a:r>
          <a:r>
            <a:rPr lang="en-US" sz="1800" kern="1200" dirty="0"/>
            <a:t> input is video slices, but trained to give video classification overall, does attention over the slices </a:t>
          </a:r>
          <a:r>
            <a:rPr lang="en-US" sz="1800" kern="1200" dirty="0" err="1"/>
            <a:t>localise</a:t>
          </a:r>
          <a:r>
            <a:rPr lang="en-US" sz="1800" kern="1200" dirty="0"/>
            <a:t> the anomaly? Is there a way to incorporate the pos/neg bagging process from the older method? 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</dsp:txBody>
      <dsp:txXfrm>
        <a:off x="5745357" y="2039508"/>
        <a:ext cx="5039740" cy="32116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223EFC-526B-4EF2-8A0A-F01C60CA2A67}" type="datetimeFigureOut">
              <a:rPr lang="en-US" smtClean="0"/>
              <a:t>7/20/2023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72F06-F6ED-43C1-A86D-15B5F2AFDE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483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72F06-F6ED-43C1-A86D-15B5F2AFDEC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155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72F06-F6ED-43C1-A86D-15B5F2AFDEC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824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72F06-F6ED-43C1-A86D-15B5F2AFDEC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677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72F06-F6ED-43C1-A86D-15B5F2AFDEC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150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61192D4-3DEB-49BB-8F09-91031D57C7D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6224" cy="6858000"/>
          </a:xfrm>
          <a:solidFill>
            <a:schemeClr val="accent1"/>
          </a:solidFill>
        </p:spPr>
        <p:txBody>
          <a:bodyPr tIns="1280160" anchor="ctr">
            <a:noAutofit/>
          </a:bodyPr>
          <a:lstStyle>
            <a:lvl1pPr algn="ctr">
              <a:defRPr sz="2000"/>
            </a:lvl1pPr>
          </a:lstStyle>
          <a:p>
            <a:r>
              <a:rPr lang="en-US" dirty="0"/>
              <a:t>Click to insert image here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94C4FA-8597-7449-A0F1-38E8A1C6B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1018" y="1526016"/>
            <a:ext cx="12188952" cy="2031324"/>
          </a:xfrm>
          <a:solidFill>
            <a:schemeClr val="tx1">
              <a:lumMod val="85000"/>
              <a:lumOff val="15000"/>
              <a:alpha val="60000"/>
            </a:schemeClr>
          </a:solidFill>
        </p:spPr>
        <p:txBody>
          <a:bodyPr lIns="868680" tIns="91440"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74772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-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22E6D3-9558-45D3-9914-1F3B0A5BDCA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12188952" cy="6858000"/>
          </a:xfrm>
          <a:solidFill>
            <a:schemeClr val="accent1"/>
          </a:solidFill>
        </p:spPr>
        <p:txBody>
          <a:bodyPr>
            <a:normAutofit/>
          </a:bodyPr>
          <a:lstStyle>
            <a:lvl1pPr algn="ctr">
              <a:defRPr sz="1800"/>
            </a:lvl1pPr>
          </a:lstStyle>
          <a:p>
            <a:r>
              <a:rPr lang="en-US" dirty="0"/>
              <a:t>Click to insert image or graphic here</a:t>
            </a:r>
          </a:p>
          <a:p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DF58130-BFA9-C64B-9400-27CEC7444F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6966" y="2338086"/>
            <a:ext cx="10541219" cy="2164466"/>
          </a:xfrm>
        </p:spPr>
        <p:txBody>
          <a:bodyPr lIns="0">
            <a:no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edit master text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798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3">
            <a:extLst>
              <a:ext uri="{FF2B5EF4-FFF2-40B4-BE49-F238E27FC236}">
                <a16:creationId xmlns:a16="http://schemas.microsoft.com/office/drawing/2014/main" id="{63C9361F-F5AC-124A-A751-F276961C97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3175" y="528629"/>
            <a:ext cx="10542707" cy="479900"/>
          </a:xfrm>
        </p:spPr>
        <p:txBody>
          <a:bodyPr lIns="0" tIns="0" rIns="0" bIns="0" anchor="t">
            <a:no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text</a:t>
            </a:r>
            <a:br>
              <a:rPr lang="en-US" dirty="0"/>
            </a:br>
            <a:endParaRPr lang="en-US" dirty="0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E110C240-E84A-BB4D-911E-3069CAF91A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3176" y="1018950"/>
            <a:ext cx="10542706" cy="4799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master title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1B2370-69F6-454B-ACB1-3BCDAE4D8D56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33175" y="1963738"/>
            <a:ext cx="7320225" cy="4217987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n-US" dirty="0"/>
              <a:t>Click to insert image here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485AAEB-729B-0E45-AA2A-8821D226E74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960220" y="3888618"/>
            <a:ext cx="2389094" cy="4799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3BA4E48D-7640-4648-AD2A-35EB9295CC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960220" y="5322378"/>
            <a:ext cx="2389094" cy="85976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2694616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full-bleed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3">
            <a:extLst>
              <a:ext uri="{FF2B5EF4-FFF2-40B4-BE49-F238E27FC236}">
                <a16:creationId xmlns:a16="http://schemas.microsoft.com/office/drawing/2014/main" id="{3265DD9D-6018-7248-B068-226B5087E3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3175" y="528629"/>
            <a:ext cx="10540405" cy="479900"/>
          </a:xfrm>
        </p:spPr>
        <p:txBody>
          <a:bodyPr lIns="0" tIns="0" rIns="0" bIns="0" anchor="t">
            <a:no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text</a:t>
            </a:r>
            <a:br>
              <a:rPr lang="en-US" dirty="0"/>
            </a:br>
            <a:endParaRPr lang="en-US" dirty="0"/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2BB5A709-E25A-CC47-AE58-EC9F42EF121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3176" y="1018950"/>
            <a:ext cx="10540404" cy="4799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master title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BB3087-49AA-480C-A462-1133A6E7C6C7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-1" y="2066536"/>
            <a:ext cx="12188951" cy="4800602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n-US" dirty="0"/>
              <a:t>Click to insert image here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60AF7B98-3554-234B-A9A0-828B8E3E869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066537"/>
            <a:ext cx="6096000" cy="4800604"/>
          </a:xfrm>
          <a:solidFill>
            <a:srgbClr val="262626">
              <a:alpha val="61961"/>
            </a:srgbClr>
          </a:solidFill>
        </p:spPr>
        <p:txBody>
          <a:bodyPr lIns="1920240" tIns="274320" anchor="ctr" anchorCtr="0">
            <a:normAutofit/>
          </a:bodyPr>
          <a:lstStyle>
            <a:lvl1pPr marL="0" indent="0" algn="l">
              <a:lnSpc>
                <a:spcPct val="60000"/>
              </a:lnSpc>
              <a:buNone/>
              <a:defRPr sz="16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</a:t>
            </a:r>
          </a:p>
          <a:p>
            <a:pPr lvl="0"/>
            <a:r>
              <a:rPr lang="en-US" dirty="0"/>
              <a:t>text style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3080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E667F-4D1E-EA4A-9BD5-F58C1A590C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566928"/>
            <a:ext cx="10537683" cy="862621"/>
          </a:xfrm>
        </p:spPr>
        <p:txBody>
          <a:bodyPr lIns="0" tIns="0" anchor="t">
            <a:norm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DA66A47-2551-47FC-AF11-56C9D8900AD8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2895600" y="2022680"/>
            <a:ext cx="3200400" cy="1225296"/>
          </a:xfrm>
          <a:solidFill>
            <a:schemeClr val="accent1"/>
          </a:solidFill>
          <a:ln w="12700">
            <a:solidFill>
              <a:schemeClr val="accent5"/>
            </a:solidFill>
          </a:ln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46A8B312-3B12-4FB7-8207-99056B6249D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107040" y="2022680"/>
            <a:ext cx="3200400" cy="1225296"/>
          </a:xfrm>
          <a:solidFill>
            <a:schemeClr val="accent5"/>
          </a:solidFill>
          <a:ln w="25400">
            <a:solidFill>
              <a:schemeClr val="accent5"/>
            </a:solidFill>
          </a:ln>
        </p:spPr>
        <p:txBody>
          <a:bodyPr lIns="438912" rIns="438912" anchor="ctr">
            <a:norm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edit master text style</a:t>
            </a:r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1889AF3F-A262-4DE7-9C9F-D0730B47D914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2895600" y="3470340"/>
            <a:ext cx="3200400" cy="1225296"/>
          </a:xfrm>
          <a:solidFill>
            <a:schemeClr val="accent1"/>
          </a:solidFill>
          <a:ln w="12700">
            <a:solidFill>
              <a:schemeClr val="accent5"/>
            </a:solidFill>
          </a:ln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43E97BC8-22E4-3141-9608-84A945A42A8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096000" y="3470340"/>
            <a:ext cx="3200400" cy="1225296"/>
          </a:xfrm>
          <a:solidFill>
            <a:schemeClr val="accent5"/>
          </a:solidFill>
          <a:ln w="25400">
            <a:solidFill>
              <a:schemeClr val="accent5"/>
            </a:solidFill>
          </a:ln>
        </p:spPr>
        <p:txBody>
          <a:bodyPr lIns="438912" rIns="438912" anchor="ctr">
            <a:norm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edit master text style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F4D375CF-42E3-43DD-814F-AC643A2908FE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2895600" y="4922214"/>
            <a:ext cx="3200400" cy="1225296"/>
          </a:xfrm>
          <a:solidFill>
            <a:schemeClr val="accent1"/>
          </a:solidFill>
          <a:ln w="12700">
            <a:solidFill>
              <a:schemeClr val="accent5"/>
            </a:solidFill>
          </a:ln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1B752F2A-0251-4959-80B1-17743D2F9F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096000" y="4922214"/>
            <a:ext cx="3200400" cy="1225296"/>
          </a:xfrm>
          <a:solidFill>
            <a:schemeClr val="accent5"/>
          </a:solidFill>
          <a:ln w="25400">
            <a:solidFill>
              <a:schemeClr val="accent5"/>
            </a:solidFill>
          </a:ln>
        </p:spPr>
        <p:txBody>
          <a:bodyPr lIns="438912" rIns="438912" anchor="ctr">
            <a:norm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edit master text style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27BF259-DAF9-B243-B6F0-58E2A58BD7D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z="1200"/>
            </a:lvl1pPr>
          </a:lstStyle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823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10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3">
            <a:extLst>
              <a:ext uri="{FF2B5EF4-FFF2-40B4-BE49-F238E27FC236}">
                <a16:creationId xmlns:a16="http://schemas.microsoft.com/office/drawing/2014/main" id="{40DEA294-B1C6-9E48-A990-C4FC916393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566928"/>
            <a:ext cx="10537683" cy="873436"/>
          </a:xfrm>
        </p:spPr>
        <p:txBody>
          <a:bodyPr lIns="0" tIns="0" rIns="0" bIns="0" anchor="t">
            <a:no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2A9031-5DBD-4AD9-9381-7F3F67DD857C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838200" y="2540000"/>
            <a:ext cx="3043238" cy="2711450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89751D94-3DF3-A241-B368-55DC9BEF389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38197" y="4634096"/>
            <a:ext cx="3042684" cy="617685"/>
          </a:xfrm>
          <a:solidFill>
            <a:schemeClr val="accent4">
              <a:alpha val="90000"/>
            </a:schemeClr>
          </a:solidFill>
        </p:spPr>
        <p:txBody>
          <a:bodyPr lIns="91440" tIns="91440" anchor="ctr" anchorCtr="0">
            <a:normAutofit/>
          </a:bodyPr>
          <a:lstStyle>
            <a:lvl1pPr marL="0" indent="0" algn="ctr">
              <a:lnSpc>
                <a:spcPct val="60000"/>
              </a:lnSpc>
              <a:buNone/>
              <a:defRPr sz="16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3B5A1782-324D-4E6F-B70F-B4AAAF5BE282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600994" y="2540000"/>
            <a:ext cx="3043238" cy="2711450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D02C2A04-A4DF-194D-9BF0-98BDCA834A8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01548" y="4634097"/>
            <a:ext cx="3042684" cy="617685"/>
          </a:xfrm>
          <a:solidFill>
            <a:schemeClr val="accent2">
              <a:alpha val="90000"/>
            </a:schemeClr>
          </a:solidFill>
        </p:spPr>
        <p:txBody>
          <a:bodyPr lIns="91440" tIns="91440" anchor="ctr" anchorCtr="0">
            <a:normAutofit/>
          </a:bodyPr>
          <a:lstStyle>
            <a:lvl1pPr marL="0" indent="0" algn="ctr">
              <a:lnSpc>
                <a:spcPct val="60000"/>
              </a:lnSpc>
              <a:buNone/>
              <a:defRPr sz="16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948B0B4-59DD-4F57-BC4D-AD690F1F9A8F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8310557" y="2540000"/>
            <a:ext cx="3043238" cy="2711450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910F1566-2F10-C94E-A440-3BE6863E41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11111" y="4636714"/>
            <a:ext cx="3042684" cy="617685"/>
          </a:xfrm>
          <a:solidFill>
            <a:schemeClr val="accent3">
              <a:alpha val="90000"/>
            </a:schemeClr>
          </a:solidFill>
        </p:spPr>
        <p:txBody>
          <a:bodyPr lIns="91440" tIns="91440" anchor="ctr" anchorCtr="0">
            <a:normAutofit/>
          </a:bodyPr>
          <a:lstStyle>
            <a:lvl1pPr marL="0" indent="0" algn="ctr">
              <a:lnSpc>
                <a:spcPct val="60000"/>
              </a:lnSpc>
              <a:buNone/>
              <a:defRPr sz="16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27BF259-DAF9-B243-B6F0-58E2A58BD7D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z="1200"/>
            </a:lvl1pPr>
          </a:lstStyle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0786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3">
            <a:extLst>
              <a:ext uri="{FF2B5EF4-FFF2-40B4-BE49-F238E27FC236}">
                <a16:creationId xmlns:a16="http://schemas.microsoft.com/office/drawing/2014/main" id="{61830361-A194-9F4E-999F-05BDD53E56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566928"/>
            <a:ext cx="10537683" cy="873436"/>
          </a:xfrm>
        </p:spPr>
        <p:txBody>
          <a:bodyPr lIns="0" tIns="0" rIns="0" bIns="0" anchor="t">
            <a:no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09F5E-ECB4-4608-BAD6-3C0B906FBC10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1968500" y="1780031"/>
            <a:ext cx="3225800" cy="3930207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pPr lvl="0"/>
            <a:r>
              <a:rPr lang="en-US" dirty="0"/>
              <a:t>Click to insert image or graphic here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31456E2-715C-4D0E-AEC1-EDCEF7EFE170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6997700" y="1779475"/>
            <a:ext cx="3225800" cy="3930207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pPr lvl="0"/>
            <a:r>
              <a:rPr lang="en-US" dirty="0"/>
              <a:t>Click to insert image or graphic here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27BF259-DAF9-B243-B6F0-58E2A58BD7D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z="1200"/>
            </a:lvl1pPr>
          </a:lstStyle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744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3">
            <a:extLst>
              <a:ext uri="{FF2B5EF4-FFF2-40B4-BE49-F238E27FC236}">
                <a16:creationId xmlns:a16="http://schemas.microsoft.com/office/drawing/2014/main" id="{6BEBC398-0B32-5D4C-8F8E-8DA17BC07A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566928"/>
            <a:ext cx="10537683" cy="873436"/>
          </a:xfrm>
        </p:spPr>
        <p:txBody>
          <a:bodyPr lIns="0" tIns="0" rIns="0" bIns="0" anchor="t">
            <a:no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52D11-D0BD-46AC-942A-A7F84C34C1CC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838199" y="1780031"/>
            <a:ext cx="10537683" cy="4576318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pPr lvl="0"/>
            <a:r>
              <a:rPr lang="en-US" dirty="0"/>
              <a:t>Click to insert image or graphic here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27BF259-DAF9-B243-B6F0-58E2A58BD7D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z="1200">
                <a:latin typeface="+mn-lt"/>
              </a:defRPr>
            </a:lvl1pPr>
          </a:lstStyle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317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0269070-4807-43E2-A9DF-90767C93C77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207239" cy="6858000"/>
          </a:xfrm>
          <a:solidFill>
            <a:schemeClr val="accent1"/>
          </a:solidFill>
        </p:spPr>
        <p:txBody>
          <a:bodyPr tIns="2560320" anchor="ctr">
            <a:noAutofit/>
          </a:bodyPr>
          <a:lstStyle>
            <a:lvl1pPr algn="ctr">
              <a:defRPr sz="1800"/>
            </a:lvl1pPr>
          </a:lstStyle>
          <a:p>
            <a:r>
              <a:rPr lang="en-US" dirty="0"/>
              <a:t>Click to insert image here</a:t>
            </a:r>
          </a:p>
          <a:p>
            <a:endParaRPr 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B95A5A22-1295-5A4C-BEED-CDAAB6B38DA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-11574" y="-11151"/>
            <a:ext cx="12207240" cy="3429000"/>
          </a:xfrm>
          <a:solidFill>
            <a:srgbClr val="262626">
              <a:alpha val="61961"/>
            </a:srgbClr>
          </a:solidFill>
          <a:ln>
            <a:noFill/>
          </a:ln>
        </p:spPr>
        <p:txBody>
          <a:bodyPr lIns="868680" tIns="2057400" bIns="9144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exit master text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EBD28-F38A-B644-853D-75CBD6A9F7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65847"/>
            <a:ext cx="10515600" cy="1062232"/>
          </a:xfrm>
        </p:spPr>
        <p:txBody>
          <a:bodyPr lIns="0" tIns="0" rIns="0" bIns="0" anchor="t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B6C998-067D-F24C-8880-399DE7EC60CF}"/>
              </a:ext>
            </a:extLst>
          </p:cNvPr>
          <p:cNvSpPr txBox="1"/>
          <p:nvPr userDrawn="1"/>
        </p:nvSpPr>
        <p:spPr>
          <a:xfrm>
            <a:off x="3340444" y="5935091"/>
            <a:ext cx="5511112" cy="52322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5"/>
                </a:solidFill>
                <a:latin typeface="+mn-lt"/>
                <a:cs typeface="Arial" panose="020B0604020202020204" pitchFamily="34" charset="0"/>
              </a:rPr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6547084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3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EFD44-3E18-544B-BBAC-DCBF5F125E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69494"/>
            <a:ext cx="10515600" cy="911595"/>
          </a:xfrm>
        </p:spPr>
        <p:txBody>
          <a:bodyPr lIns="0" tIns="0" rIns="0" bIns="0" anchor="t">
            <a:normAutofit/>
          </a:bodyPr>
          <a:lstStyle>
            <a:lvl1pPr>
              <a:defRPr sz="28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E69AB53E-6566-42B1-A87A-589EE239D5A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33175" y="1963738"/>
            <a:ext cx="6759223" cy="4217987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n-US" dirty="0"/>
              <a:t>Click to insert image here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D3509C8-7877-6946-8CE5-00F7B9552E0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432800" y="3725227"/>
            <a:ext cx="2919113" cy="1835313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0000"/>
              </a:lnSpc>
              <a:buNone/>
              <a:defRPr sz="1600" b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6EC1DFF-6B7A-4C4C-9BDC-76D1FE8DD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32800" y="5692068"/>
            <a:ext cx="2919113" cy="532753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27BF259-DAF9-B243-B6F0-58E2A58BD7D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z="1200">
                <a:latin typeface="+mn-lt"/>
                <a:cs typeface="Arial" panose="020B0604020202020204" pitchFamily="34" charset="0"/>
              </a:defRPr>
            </a:lvl1pPr>
          </a:lstStyle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539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4DDE9C-955A-40E0-AEDB-57EE5B377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092AA-470A-438D-B06A-389D4965D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C0FCC-269D-49E4-B1A8-2F5D9EEA56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724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78" r:id="rId4"/>
    <p:sldLayoutId id="2147483679" r:id="rId5"/>
    <p:sldLayoutId id="2147483680" r:id="rId6"/>
    <p:sldLayoutId id="2147483682" r:id="rId7"/>
    <p:sldLayoutId id="2147483687" r:id="rId8"/>
    <p:sldLayoutId id="2147483686" r:id="rId9"/>
    <p:sldLayoutId id="2147483681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4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chart" Target="../charts/char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esentyourscience.com/about" TargetMode="Externa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vimeo.com/103544813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Fog-covered mountain&#10;">
            <a:extLst>
              <a:ext uri="{FF2B5EF4-FFF2-40B4-BE49-F238E27FC236}">
                <a16:creationId xmlns:a16="http://schemas.microsoft.com/office/drawing/2014/main" id="{7913F9A8-5859-8441-9D34-EA6DF53BAFA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C60E6CE8-7AB6-B54A-8434-8F730542E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Anomaly Detection – Design Notes</a:t>
            </a:r>
          </a:p>
        </p:txBody>
      </p:sp>
    </p:spTree>
    <p:extLst>
      <p:ext uri="{BB962C8B-B14F-4D97-AF65-F5344CB8AC3E}">
        <p14:creationId xmlns:p14="http://schemas.microsoft.com/office/powerpoint/2010/main" val="4031715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7B3AC-6DAD-D9F7-20F8-14207C49D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for Video - Notes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C23A24-EB48-74BA-F4FD-FED43DDD1A1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9A33A0-DF39-5970-89C8-43E4DA964244}"/>
              </a:ext>
            </a:extLst>
          </p:cNvPr>
          <p:cNvSpPr txBox="1"/>
          <p:nvPr/>
        </p:nvSpPr>
        <p:spPr>
          <a:xfrm>
            <a:off x="513183" y="1362270"/>
            <a:ext cx="63017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Video classification with transformers</a:t>
            </a:r>
          </a:p>
          <a:p>
            <a:pPr marL="800100" lvl="1" indent="-342900">
              <a:buAutoNum type="arabicPeriod"/>
            </a:pPr>
            <a:r>
              <a:rPr lang="en-US" dirty="0" err="1"/>
              <a:t>addes</a:t>
            </a:r>
            <a:r>
              <a:rPr lang="en-US" dirty="0"/>
              <a:t> positional embeddings to CNN feature maps</a:t>
            </a:r>
          </a:p>
          <a:p>
            <a:pPr marL="800100" lvl="1" indent="-342900">
              <a:buAutoNum type="arabicPeriod"/>
            </a:pPr>
            <a:r>
              <a:rPr lang="en-US" dirty="0"/>
              <a:t>Uses the transformer for classification </a:t>
            </a:r>
          </a:p>
          <a:p>
            <a:pPr marL="800100" lvl="1" indent="-342900">
              <a:buAutoNum type="arabicPeriod"/>
            </a:pPr>
            <a:r>
              <a:rPr lang="en-US" dirty="0"/>
              <a:t>https://keras.io/examples/vision/video_transformers/</a:t>
            </a:r>
          </a:p>
        </p:txBody>
      </p:sp>
    </p:spTree>
    <p:extLst>
      <p:ext uri="{BB962C8B-B14F-4D97-AF65-F5344CB8AC3E}">
        <p14:creationId xmlns:p14="http://schemas.microsoft.com/office/powerpoint/2010/main" val="1767327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EFD92-C4A8-C04F-AA2D-B10B39733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of presentation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7152F7-008A-CA47-A370-88F63720261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Secondary title</a:t>
            </a:r>
          </a:p>
        </p:txBody>
      </p:sp>
      <p:sp>
        <p:nvSpPr>
          <p:cNvPr id="15" name="Picture Placeholder 14" descr="Picture placeholder">
            <a:extLst>
              <a:ext uri="{FF2B5EF4-FFF2-40B4-BE49-F238E27FC236}">
                <a16:creationId xmlns:a16="http://schemas.microsoft.com/office/drawing/2014/main" id="{A16654C4-B054-46A5-B603-2ECD573E2C7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038C7-F913-CC43-B811-9406234F03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/>
              <a:t>Name</a:t>
            </a:r>
          </a:p>
          <a:p>
            <a:r>
              <a:rPr lang="en-US" dirty="0"/>
              <a:t>Name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561332-6AEF-7547-A674-2FF50137C39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Department</a:t>
            </a:r>
          </a:p>
          <a:p>
            <a:r>
              <a:rPr lang="en-US" dirty="0"/>
              <a:t>Institution</a:t>
            </a:r>
          </a:p>
          <a:p>
            <a:r>
              <a:rPr lang="en-US" dirty="0"/>
              <a:t>Month XX, 20XX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753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B86DD66-4C89-CF4F-B2FB-DD3DB9618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Coat-color variation in red foxes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116512-EFB2-B141-9159-58265075B81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Environmental factors that affect fur color</a:t>
            </a:r>
          </a:p>
          <a:p>
            <a:endParaRPr lang="en-US" dirty="0"/>
          </a:p>
        </p:txBody>
      </p:sp>
      <p:pic>
        <p:nvPicPr>
          <p:cNvPr id="8" name="Picture Placeholder 7" descr="Winter scene with a fox standing in the snow">
            <a:extLst>
              <a:ext uri="{FF2B5EF4-FFF2-40B4-BE49-F238E27FC236}">
                <a16:creationId xmlns:a16="http://schemas.microsoft.com/office/drawing/2014/main" id="{64F6393B-4582-484B-82F7-1B00BD937081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880AD-5D09-9A4C-8CFD-4C9FE8BEE5F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/>
              <a:t>Hayden Cook</a:t>
            </a:r>
          </a:p>
          <a:p>
            <a:r>
              <a:rPr lang="en-US" b="1" dirty="0"/>
              <a:t>Quinn Campbell, Ph.D.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C842A0-54EA-C84E-9A2D-FC75AA3D537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Department of Biology</a:t>
            </a:r>
          </a:p>
          <a:p>
            <a:r>
              <a:rPr lang="en-US" dirty="0"/>
              <a:t>Jasper University</a:t>
            </a:r>
          </a:p>
          <a:p>
            <a:r>
              <a:rPr lang="en-US" dirty="0"/>
              <a:t>December 12, 2021</a:t>
            </a:r>
          </a:p>
        </p:txBody>
      </p:sp>
    </p:spTree>
    <p:extLst>
      <p:ext uri="{BB962C8B-B14F-4D97-AF65-F5344CB8AC3E}">
        <p14:creationId xmlns:p14="http://schemas.microsoft.com/office/powerpoint/2010/main" val="972034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C7977C4-F464-D449-B7C1-AE7D4292B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of presentation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6ECB84-B61A-8340-B7E3-FDD2403CEE5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Secondary title</a:t>
            </a:r>
          </a:p>
        </p:txBody>
      </p:sp>
      <p:sp>
        <p:nvSpPr>
          <p:cNvPr id="12" name="Picture Placeholder 11" descr="Picture placeholder">
            <a:extLst>
              <a:ext uri="{FF2B5EF4-FFF2-40B4-BE49-F238E27FC236}">
                <a16:creationId xmlns:a16="http://schemas.microsoft.com/office/drawing/2014/main" id="{235EF78C-6A94-4C8B-AA17-24CF0960F3C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198F46-EA3E-D747-9F3D-910243C087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Name</a:t>
            </a:r>
          </a:p>
          <a:p>
            <a:r>
              <a:rPr lang="en-US" b="1" dirty="0"/>
              <a:t>Name</a:t>
            </a:r>
          </a:p>
          <a:p>
            <a:endParaRPr lang="en-US" dirty="0"/>
          </a:p>
          <a:p>
            <a:r>
              <a:rPr lang="en-US" dirty="0"/>
              <a:t>Department</a:t>
            </a:r>
          </a:p>
          <a:p>
            <a:r>
              <a:rPr lang="en-US" dirty="0"/>
              <a:t>Institution</a:t>
            </a:r>
          </a:p>
          <a:p>
            <a:r>
              <a:rPr lang="en-US" dirty="0"/>
              <a:t>Month XX, 20XX</a:t>
            </a:r>
          </a:p>
        </p:txBody>
      </p:sp>
    </p:spTree>
    <p:extLst>
      <p:ext uri="{BB962C8B-B14F-4D97-AF65-F5344CB8AC3E}">
        <p14:creationId xmlns:p14="http://schemas.microsoft.com/office/powerpoint/2010/main" val="2112437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76E574-6F12-2143-ACF1-0D2143725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Coat-color variation in red foxes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A12B50-D0A7-6B4C-AB28-27EC387C517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Environmental factors that affect fur color</a:t>
            </a:r>
          </a:p>
          <a:p>
            <a:endParaRPr lang="en-US" dirty="0"/>
          </a:p>
        </p:txBody>
      </p:sp>
      <p:pic>
        <p:nvPicPr>
          <p:cNvPr id="7" name="Picture Placeholder 6" descr="Fox standing in field of snow">
            <a:extLst>
              <a:ext uri="{FF2B5EF4-FFF2-40B4-BE49-F238E27FC236}">
                <a16:creationId xmlns:a16="http://schemas.microsoft.com/office/drawing/2014/main" id="{052F552C-2509-2A4A-B971-97339C647B5E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597" y="2066538"/>
            <a:ext cx="12188952" cy="4800603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A1BD6E-CB7C-1E4C-98ED-ABCC7B6DF9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solidFill>
            <a:srgbClr val="262626">
              <a:alpha val="50196"/>
            </a:srgbClr>
          </a:solidFill>
        </p:spPr>
        <p:txBody>
          <a:bodyPr/>
          <a:lstStyle/>
          <a:p>
            <a:r>
              <a:rPr lang="en-US" b="1" dirty="0"/>
              <a:t>Hayden Cook</a:t>
            </a:r>
          </a:p>
          <a:p>
            <a:r>
              <a:rPr lang="en-US" b="1" dirty="0"/>
              <a:t>Quinn Campbell, Ph.D.</a:t>
            </a:r>
          </a:p>
          <a:p>
            <a:endParaRPr lang="en-US" b="1" dirty="0"/>
          </a:p>
          <a:p>
            <a:r>
              <a:rPr lang="en-US" dirty="0"/>
              <a:t>Department of Biology</a:t>
            </a:r>
          </a:p>
          <a:p>
            <a:r>
              <a:rPr lang="en-US" dirty="0"/>
              <a:t>Jasper University</a:t>
            </a:r>
          </a:p>
          <a:p>
            <a:r>
              <a:rPr lang="en-US" dirty="0"/>
              <a:t>December 12, 2021</a:t>
            </a:r>
          </a:p>
        </p:txBody>
      </p:sp>
    </p:spTree>
    <p:extLst>
      <p:ext uri="{BB962C8B-B14F-4D97-AF65-F5344CB8AC3E}">
        <p14:creationId xmlns:p14="http://schemas.microsoft.com/office/powerpoint/2010/main" val="1221784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31559193-D32B-DF46-A00E-90827C46E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summary of the presentation; </a:t>
            </a:r>
            <a:br>
              <a:rPr lang="en-US" dirty="0"/>
            </a:br>
            <a:r>
              <a:rPr lang="en-US" dirty="0"/>
              <a:t>no longer than two lines​</a:t>
            </a:r>
          </a:p>
        </p:txBody>
      </p:sp>
      <p:sp>
        <p:nvSpPr>
          <p:cNvPr id="33" name="Picture Placeholder 32" descr="Picture placeholder">
            <a:extLst>
              <a:ext uri="{FF2B5EF4-FFF2-40B4-BE49-F238E27FC236}">
                <a16:creationId xmlns:a16="http://schemas.microsoft.com/office/drawing/2014/main" id="{09D3B286-EAC5-47B5-A210-B1418401BBFB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/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C29D695-E04C-1A40-A4AC-7C58DA0EAFC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Title of section 1</a:t>
            </a:r>
          </a:p>
        </p:txBody>
      </p:sp>
      <p:sp>
        <p:nvSpPr>
          <p:cNvPr id="34" name="Picture Placeholder 33" descr="Picture placeholder">
            <a:extLst>
              <a:ext uri="{FF2B5EF4-FFF2-40B4-BE49-F238E27FC236}">
                <a16:creationId xmlns:a16="http://schemas.microsoft.com/office/drawing/2014/main" id="{EB32B436-E546-4A77-B5AC-DDFCE353FC0D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/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9F983F22-14BA-4187-AC39-8300E1DAAED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Title of section 2</a:t>
            </a:r>
          </a:p>
        </p:txBody>
      </p:sp>
      <p:sp>
        <p:nvSpPr>
          <p:cNvPr id="35" name="Picture Placeholder 34" descr="Picture placeholder">
            <a:extLst>
              <a:ext uri="{FF2B5EF4-FFF2-40B4-BE49-F238E27FC236}">
                <a16:creationId xmlns:a16="http://schemas.microsoft.com/office/drawing/2014/main" id="{16A61ECF-116F-4ED3-A968-F294512A456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/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0254CD8-6494-BE4F-9325-D9725283CB7A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Title of section 3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A1132A-859D-EB43-9E0E-7333329A72F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409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F252A67-8C32-C845-AB69-95AEACCED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study focused on coat-color variation in red foxes to learn if environmental factors affect coat-color outcomes</a:t>
            </a:r>
          </a:p>
        </p:txBody>
      </p:sp>
      <p:pic>
        <p:nvPicPr>
          <p:cNvPr id="36" name="Picture Placeholder 11" descr="A red fox face&#10;">
            <a:extLst>
              <a:ext uri="{FF2B5EF4-FFF2-40B4-BE49-F238E27FC236}">
                <a16:creationId xmlns:a16="http://schemas.microsoft.com/office/drawing/2014/main" id="{8F9442FF-E813-4B66-85BB-E81A8DF7A78E}"/>
              </a:ext>
            </a:extLst>
          </p:cNvPr>
          <p:cNvPicPr>
            <a:picLocks noGrp="1" noChangeAspect="1"/>
          </p:cNvPicPr>
          <p:nvPr>
            <p:ph type="pic" sz="quarter" idx="3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771F4B4-43CC-8443-88D1-B8816C96942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Coat-color variation in </a:t>
            </a:r>
          </a:p>
          <a:p>
            <a:r>
              <a:rPr lang="en-US" dirty="0"/>
              <a:t>red foxes</a:t>
            </a:r>
          </a:p>
        </p:txBody>
      </p:sp>
      <p:pic>
        <p:nvPicPr>
          <p:cNvPr id="37" name="Picture Placeholder 13" descr="Population density graphic">
            <a:extLst>
              <a:ext uri="{FF2B5EF4-FFF2-40B4-BE49-F238E27FC236}">
                <a16:creationId xmlns:a16="http://schemas.microsoft.com/office/drawing/2014/main" id="{564AD0F3-2418-431D-934A-58DE5A3F6796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7487B-8F5E-2B40-B56E-EE991D1501C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Population density and </a:t>
            </a:r>
          </a:p>
          <a:p>
            <a:r>
              <a:rPr lang="en-US" dirty="0"/>
              <a:t>coat color​</a:t>
            </a:r>
          </a:p>
        </p:txBody>
      </p:sp>
      <p:pic>
        <p:nvPicPr>
          <p:cNvPr id="16" name="Picture Placeholder 15" descr="Pie chart">
            <a:extLst>
              <a:ext uri="{FF2B5EF4-FFF2-40B4-BE49-F238E27FC236}">
                <a16:creationId xmlns:a16="http://schemas.microsoft.com/office/drawing/2014/main" id="{12AD7032-48CC-274A-A647-D907AFFA189F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27EF115-4125-8045-B598-3FB1CA5BC651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Elevation and coat</a:t>
            </a:r>
          </a:p>
          <a:p>
            <a:r>
              <a:rPr lang="en-US" dirty="0"/>
              <a:t>color​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DD1993-624D-5847-9BAB-615CCA382CB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557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0138C5A-D559-6F4C-9389-1150ADB9F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One-sentence headline stating the main takeaway message for the slide; no longer than two lines</a:t>
            </a:r>
          </a:p>
        </p:txBody>
      </p:sp>
      <p:sp>
        <p:nvSpPr>
          <p:cNvPr id="23" name="Picture Placeholder 22" descr="Picture placeholder">
            <a:extLst>
              <a:ext uri="{FF2B5EF4-FFF2-40B4-BE49-F238E27FC236}">
                <a16:creationId xmlns:a16="http://schemas.microsoft.com/office/drawing/2014/main" id="{97A5A91C-15AE-4E2C-A615-4E909CA640B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/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3933CB2-C668-8248-8E77-8C3FF47A3B5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Info or call-out</a:t>
            </a:r>
          </a:p>
        </p:txBody>
      </p:sp>
      <p:sp>
        <p:nvSpPr>
          <p:cNvPr id="24" name="Picture Placeholder 23" descr="Picture placeholder">
            <a:extLst>
              <a:ext uri="{FF2B5EF4-FFF2-40B4-BE49-F238E27FC236}">
                <a16:creationId xmlns:a16="http://schemas.microsoft.com/office/drawing/2014/main" id="{1F1DBC7D-FF84-4416-B97F-9F27F682E0F2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/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DDD152E-341E-BE41-866F-57426B3BF8B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Info or call-out</a:t>
            </a:r>
          </a:p>
        </p:txBody>
      </p:sp>
      <p:sp>
        <p:nvSpPr>
          <p:cNvPr id="25" name="Picture Placeholder 24" descr="Picture placeholder">
            <a:extLst>
              <a:ext uri="{FF2B5EF4-FFF2-40B4-BE49-F238E27FC236}">
                <a16:creationId xmlns:a16="http://schemas.microsoft.com/office/drawing/2014/main" id="{85595941-EF67-4524-886C-508F2BCFF553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/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940FE4F-1A1D-E345-B6F3-0DF938D32E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 or call-out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8DE37E5-5F6C-0C4C-AA85-EF844CD9A0F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136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A34EFEE-3417-C94A-9E71-0178D688C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Red, cross, and silver color outcomes are controlled by two pairs of non-linked autosomal genes</a:t>
            </a:r>
          </a:p>
        </p:txBody>
      </p:sp>
      <p:pic>
        <p:nvPicPr>
          <p:cNvPr id="12" name="Picture Placeholder 11" descr="A red fox face&#10;">
            <a:extLst>
              <a:ext uri="{FF2B5EF4-FFF2-40B4-BE49-F238E27FC236}">
                <a16:creationId xmlns:a16="http://schemas.microsoft.com/office/drawing/2014/main" id="{1774DAAD-BC66-A844-B61F-07ADECDD3976}"/>
              </a:ext>
            </a:extLst>
          </p:cNvPr>
          <p:cNvPicPr>
            <a:picLocks noGrp="1" noChangeAspect="1"/>
          </p:cNvPicPr>
          <p:nvPr>
            <p:ph type="pic" sz="quarter" idx="3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CEAAE69-D790-7E4C-9113-B3251E96FA8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Red: AABB​</a:t>
            </a:r>
          </a:p>
        </p:txBody>
      </p:sp>
      <p:pic>
        <p:nvPicPr>
          <p:cNvPr id="14" name="Picture Placeholder 13" descr="Polar fox in the snow&#10;">
            <a:extLst>
              <a:ext uri="{FF2B5EF4-FFF2-40B4-BE49-F238E27FC236}">
                <a16:creationId xmlns:a16="http://schemas.microsoft.com/office/drawing/2014/main" id="{F52CB88B-28DA-D44D-8CD9-DB99492450CA}"/>
              </a:ext>
            </a:extLst>
          </p:cNvPr>
          <p:cNvPicPr>
            <a:picLocks noGrp="1" noChangeAspect="1"/>
          </p:cNvPicPr>
          <p:nvPr>
            <p:ph type="pic" sz="quarter" idx="3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AD4F2D3-D853-FD4E-818D-DA087F3E617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Silver: AAbb​</a:t>
            </a:r>
          </a:p>
        </p:txBody>
      </p:sp>
      <p:pic>
        <p:nvPicPr>
          <p:cNvPr id="16" name="Picture Placeholder 15" descr="Patagonian grey fox">
            <a:extLst>
              <a:ext uri="{FF2B5EF4-FFF2-40B4-BE49-F238E27FC236}">
                <a16:creationId xmlns:a16="http://schemas.microsoft.com/office/drawing/2014/main" id="{50CCE299-CE33-8244-B4C7-B897E662C616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1061BE1-4F13-1145-9E33-0D5A8A7D28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Cross: AaBb​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B321D0-5D09-9748-9611-90DFDA54394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337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DC2A7-62E6-1947-9B60-7F0A62B94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One-sentence headline stating the main takeaway message for the slide; no longer than two lines </a:t>
            </a:r>
          </a:p>
        </p:txBody>
      </p:sp>
      <p:sp>
        <p:nvSpPr>
          <p:cNvPr id="9" name="Content Placeholder 8" descr="Picture placeholder">
            <a:extLst>
              <a:ext uri="{FF2B5EF4-FFF2-40B4-BE49-F238E27FC236}">
                <a16:creationId xmlns:a16="http://schemas.microsoft.com/office/drawing/2014/main" id="{DD7E9BFF-173E-4459-9E11-AFEB7EF1AE99}"/>
              </a:ext>
            </a:extLst>
          </p:cNvPr>
          <p:cNvSpPr>
            <a:spLocks noGrp="1"/>
          </p:cNvSpPr>
          <p:nvPr>
            <p:ph sz="quarter" idx="2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6C374D-3DB1-6649-B8BA-A021D02E51C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389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EF2F3-1F28-D566-FA64-4A13E6899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Data_Loader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EC6EC-854E-06BE-8576-D60476B0244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1C7B79E-5804-81A3-DA1A-3673BDC64964}"/>
              </a:ext>
            </a:extLst>
          </p:cNvPr>
          <p:cNvSpPr/>
          <p:nvPr/>
        </p:nvSpPr>
        <p:spPr>
          <a:xfrm>
            <a:off x="743984" y="1393282"/>
            <a:ext cx="1828800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Data_Loader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D0C76C-23A9-F06D-3F44-30D40E92415B}"/>
              </a:ext>
            </a:extLst>
          </p:cNvPr>
          <p:cNvSpPr txBox="1"/>
          <p:nvPr/>
        </p:nvSpPr>
        <p:spPr>
          <a:xfrm>
            <a:off x="2628562" y="1265707"/>
            <a:ext cx="386734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dirty="0"/>
              <a:t>Reads all videos in the data folder and builds a </a:t>
            </a:r>
            <a:r>
              <a:rPr lang="en-US" sz="1600" i="1" dirty="0" err="1"/>
              <a:t>MultiZipVideoDataset</a:t>
            </a:r>
            <a:endParaRPr lang="en-US" sz="1600" i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BCCF0AB-ED15-C1FE-0E18-794A4F8E3DFF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572784" y="1850482"/>
            <a:ext cx="4055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: Single Corner Snipped 15">
            <a:extLst>
              <a:ext uri="{FF2B5EF4-FFF2-40B4-BE49-F238E27FC236}">
                <a16:creationId xmlns:a16="http://schemas.microsoft.com/office/drawing/2014/main" id="{403E3F2D-28A9-41BF-98DB-500160EC40EF}"/>
              </a:ext>
            </a:extLst>
          </p:cNvPr>
          <p:cNvSpPr/>
          <p:nvPr/>
        </p:nvSpPr>
        <p:spPr>
          <a:xfrm>
            <a:off x="6799100" y="1393283"/>
            <a:ext cx="4055096" cy="914399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1" rtlCol="0" anchor="t" anchorCtr="0">
            <a:noAutofit/>
          </a:bodyPr>
          <a:lstStyle/>
          <a:p>
            <a:r>
              <a:rPr lang="en-US" sz="1100" dirty="0"/>
              <a:t>dataset: </a:t>
            </a:r>
            <a:r>
              <a:rPr lang="en-US" sz="1100" dirty="0" err="1">
                <a:solidFill>
                  <a:srgbClr val="A9B7C6"/>
                </a:solidFill>
                <a:effectLst/>
                <a:latin typeface="JetBrains Mono"/>
              </a:rPr>
              <a:t>MultiZipVideoDataset</a:t>
            </a:r>
            <a:endParaRPr lang="en-US" sz="1100" dirty="0">
              <a:solidFill>
                <a:srgbClr val="A9B7C6"/>
              </a:solidFill>
              <a:effectLst/>
              <a:latin typeface="JetBrains Mono"/>
            </a:endParaRPr>
          </a:p>
          <a:p>
            <a:r>
              <a:rPr lang="en-US" sz="1100" dirty="0" err="1"/>
              <a:t>dataloader</a:t>
            </a:r>
            <a:r>
              <a:rPr lang="en-US" sz="1100" dirty="0"/>
              <a:t>: </a:t>
            </a:r>
            <a:r>
              <a:rPr lang="en-US" sz="1100" dirty="0" err="1">
                <a:solidFill>
                  <a:srgbClr val="A9B7C6"/>
                </a:solidFill>
                <a:effectLst/>
                <a:latin typeface="JetBrains Mono"/>
              </a:rPr>
              <a:t>torch.utils.data.DataLoader</a:t>
            </a:r>
            <a:r>
              <a:rPr lang="en-US" sz="1100" dirty="0">
                <a:solidFill>
                  <a:srgbClr val="A9B7C6"/>
                </a:solidFill>
                <a:effectLst/>
                <a:latin typeface="JetBrains Mono"/>
              </a:rPr>
              <a:t>(dataset</a:t>
            </a:r>
            <a:r>
              <a:rPr lang="en-US" sz="11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 sz="1100" dirty="0" err="1">
                <a:solidFill>
                  <a:srgbClr val="AA4926"/>
                </a:solidFill>
                <a:effectLst/>
                <a:latin typeface="JetBrains Mono"/>
              </a:rPr>
              <a:t>batch_size</a:t>
            </a:r>
            <a:r>
              <a:rPr lang="en-US" sz="1100" dirty="0"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lang="en-US" sz="1100" dirty="0"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lang="en-US" sz="11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 sz="1100" dirty="0">
                <a:solidFill>
                  <a:srgbClr val="AA4926"/>
                </a:solidFill>
                <a:effectLst/>
                <a:latin typeface="JetBrains Mono"/>
              </a:rPr>
              <a:t>shuffle</a:t>
            </a:r>
            <a:r>
              <a:rPr lang="en-US" sz="1100" dirty="0"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lang="en-US" sz="1100" dirty="0">
                <a:solidFill>
                  <a:srgbClr val="CC7832"/>
                </a:solidFill>
                <a:effectLst/>
                <a:latin typeface="JetBrains Mono"/>
              </a:rPr>
              <a:t>True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</a:p>
          <a:p>
            <a:endParaRPr lang="en-US" sz="1800" dirty="0">
              <a:solidFill>
                <a:srgbClr val="A9B7C6"/>
              </a:solidFill>
              <a:effectLst/>
              <a:latin typeface="JetBrains Mono"/>
            </a:endParaRPr>
          </a:p>
          <a:p>
            <a:endParaRPr lang="en-US" sz="1800" dirty="0">
              <a:solidFill>
                <a:srgbClr val="A9B7C6"/>
              </a:solidFill>
              <a:effectLst/>
              <a:latin typeface="JetBrains Mono"/>
            </a:endParaRP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0E60DD-F384-AA3B-0781-4E166B795F87}"/>
              </a:ext>
            </a:extLst>
          </p:cNvPr>
          <p:cNvSpPr txBox="1"/>
          <p:nvPr/>
        </p:nvSpPr>
        <p:spPr>
          <a:xfrm>
            <a:off x="622045" y="2809240"/>
            <a:ext cx="982859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sz="14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 dirty="0" err="1">
                <a:solidFill>
                  <a:srgbClr val="A9B7C6"/>
                </a:solidFill>
                <a:effectLst/>
                <a:latin typeface="JetBrains Mono"/>
              </a:rPr>
              <a:t>zip_file_paths</a:t>
            </a:r>
            <a:r>
              <a:rPr lang="en-US" sz="1400" dirty="0">
                <a:solidFill>
                  <a:srgbClr val="A9B7C6"/>
                </a:solidFill>
                <a:effectLst/>
                <a:latin typeface="JetBrains Mono"/>
              </a:rPr>
              <a:t> = [</a:t>
            </a:r>
            <a:r>
              <a:rPr lang="en-US" sz="1400" dirty="0" err="1">
                <a:solidFill>
                  <a:srgbClr val="A9B7C6"/>
                </a:solidFill>
                <a:effectLst/>
                <a:latin typeface="JetBrains Mono"/>
              </a:rPr>
              <a:t>os.path.normpath</a:t>
            </a:r>
            <a:r>
              <a:rPr lang="en-US" sz="14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sz="1400" dirty="0" err="1">
                <a:solidFill>
                  <a:srgbClr val="6A8759"/>
                </a:solidFill>
                <a:effectLst/>
                <a:latin typeface="JetBrains Mono"/>
              </a:rPr>
              <a:t>r'C</a:t>
            </a:r>
            <a:r>
              <a:rPr lang="en-US" sz="1400" dirty="0">
                <a:solidFill>
                  <a:srgbClr val="6A8759"/>
                </a:solidFill>
                <a:effectLst/>
                <a:latin typeface="JetBrains Mono"/>
              </a:rPr>
              <a:t>:\\Users\\</a:t>
            </a:r>
            <a:r>
              <a:rPr lang="en-US" sz="1400" dirty="0" err="1">
                <a:solidFill>
                  <a:srgbClr val="6A8759"/>
                </a:solidFill>
                <a:effectLst/>
                <a:latin typeface="JetBrains Mono"/>
              </a:rPr>
              <a:t>karthik.venkat</a:t>
            </a:r>
            <a:r>
              <a:rPr lang="en-US" sz="1400" dirty="0">
                <a:solidFill>
                  <a:srgbClr val="6A8759"/>
                </a:solidFill>
                <a:effectLst/>
                <a:latin typeface="JetBrains Mono"/>
              </a:rPr>
              <a:t>\\</a:t>
            </a:r>
            <a:r>
              <a:rPr lang="en-US" sz="1400" dirty="0" err="1">
                <a:solidFill>
                  <a:srgbClr val="6A8759"/>
                </a:solidFill>
                <a:effectLst/>
                <a:latin typeface="JetBrains Mono"/>
              </a:rPr>
              <a:t>PycharmProjects</a:t>
            </a:r>
            <a:r>
              <a:rPr lang="en-US" sz="1400" dirty="0">
                <a:solidFill>
                  <a:srgbClr val="6A8759"/>
                </a:solidFill>
                <a:effectLst/>
                <a:latin typeface="JetBrains Mono"/>
              </a:rPr>
              <a:t>\\</a:t>
            </a:r>
            <a:r>
              <a:rPr lang="en-US" sz="1400" dirty="0" err="1">
                <a:solidFill>
                  <a:srgbClr val="6A8759"/>
                </a:solidFill>
                <a:effectLst/>
                <a:latin typeface="JetBrains Mono"/>
              </a:rPr>
              <a:t>video_anomaly_detection</a:t>
            </a:r>
            <a:r>
              <a:rPr lang="en-US" sz="1400" dirty="0">
                <a:solidFill>
                  <a:srgbClr val="6A8759"/>
                </a:solidFill>
                <a:effectLst/>
                <a:latin typeface="JetBrains Mono"/>
              </a:rPr>
              <a:t>\\data\\Anomaly-Videos-Part-1.zip'</a:t>
            </a:r>
            <a:r>
              <a:rPr lang="en-US" sz="14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en-US" sz="1400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 sz="14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sz="1400" dirty="0">
                <a:solidFill>
                  <a:srgbClr val="CC7832"/>
                </a:solidFill>
                <a:effectLst/>
                <a:latin typeface="JetBrains Mono"/>
              </a:rPr>
              <a:t>                  </a:t>
            </a:r>
            <a:r>
              <a:rPr lang="en-US" sz="1400" dirty="0" err="1">
                <a:solidFill>
                  <a:srgbClr val="A9B7C6"/>
                </a:solidFill>
                <a:effectLst/>
                <a:latin typeface="JetBrains Mono"/>
              </a:rPr>
              <a:t>os.path.normpath</a:t>
            </a:r>
            <a:r>
              <a:rPr lang="en-US" sz="14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sz="1400" dirty="0" err="1">
                <a:solidFill>
                  <a:srgbClr val="6A8759"/>
                </a:solidFill>
                <a:effectLst/>
                <a:latin typeface="JetBrains Mono"/>
              </a:rPr>
              <a:t>r'C</a:t>
            </a:r>
            <a:r>
              <a:rPr lang="en-US" sz="1400" dirty="0">
                <a:solidFill>
                  <a:srgbClr val="6A8759"/>
                </a:solidFill>
                <a:effectLst/>
                <a:latin typeface="JetBrains Mono"/>
              </a:rPr>
              <a:t>:\\Users\\</a:t>
            </a:r>
            <a:r>
              <a:rPr lang="en-US" sz="1400" dirty="0" err="1">
                <a:solidFill>
                  <a:srgbClr val="6A8759"/>
                </a:solidFill>
                <a:effectLst/>
                <a:latin typeface="JetBrains Mono"/>
              </a:rPr>
              <a:t>karthik.venkat</a:t>
            </a:r>
            <a:r>
              <a:rPr lang="en-US" sz="1400" dirty="0">
                <a:solidFill>
                  <a:srgbClr val="6A8759"/>
                </a:solidFill>
                <a:effectLst/>
                <a:latin typeface="JetBrains Mono"/>
              </a:rPr>
              <a:t>\\</a:t>
            </a:r>
            <a:r>
              <a:rPr lang="en-US" sz="1400" dirty="0" err="1">
                <a:solidFill>
                  <a:srgbClr val="6A8759"/>
                </a:solidFill>
                <a:effectLst/>
                <a:latin typeface="JetBrains Mono"/>
              </a:rPr>
              <a:t>PycharmProjects</a:t>
            </a:r>
            <a:r>
              <a:rPr lang="en-US" sz="1400" dirty="0">
                <a:solidFill>
                  <a:srgbClr val="6A8759"/>
                </a:solidFill>
                <a:effectLst/>
                <a:latin typeface="JetBrains Mono"/>
              </a:rPr>
              <a:t>\\</a:t>
            </a:r>
            <a:r>
              <a:rPr lang="en-US" sz="1400" dirty="0" err="1">
                <a:solidFill>
                  <a:srgbClr val="6A8759"/>
                </a:solidFill>
                <a:effectLst/>
                <a:latin typeface="JetBrains Mono"/>
              </a:rPr>
              <a:t>video_anomaly_detection</a:t>
            </a:r>
            <a:r>
              <a:rPr lang="en-US" sz="1400" dirty="0">
                <a:solidFill>
                  <a:srgbClr val="6A8759"/>
                </a:solidFill>
                <a:effectLst/>
                <a:latin typeface="JetBrains Mono"/>
              </a:rPr>
              <a:t>\\data\\Anomaly-Videos-Part-2.zip'</a:t>
            </a:r>
            <a:r>
              <a:rPr lang="en-US" sz="14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en-US" sz="1400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 sz="14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sz="1400" dirty="0"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lang="en-US" sz="1400" dirty="0" err="1">
                <a:solidFill>
                  <a:srgbClr val="A9B7C6"/>
                </a:solidFill>
                <a:effectLst/>
                <a:latin typeface="JetBrains Mono"/>
              </a:rPr>
              <a:t>os.path.normpath</a:t>
            </a:r>
            <a:r>
              <a:rPr lang="en-US" sz="14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sz="1400" dirty="0" err="1">
                <a:solidFill>
                  <a:srgbClr val="6A8759"/>
                </a:solidFill>
                <a:effectLst/>
                <a:latin typeface="JetBrains Mono"/>
              </a:rPr>
              <a:t>r'C</a:t>
            </a:r>
            <a:r>
              <a:rPr lang="en-US" sz="1400" dirty="0">
                <a:solidFill>
                  <a:srgbClr val="6A8759"/>
                </a:solidFill>
                <a:effectLst/>
                <a:latin typeface="JetBrains Mono"/>
              </a:rPr>
              <a:t>:\\Users\\</a:t>
            </a:r>
            <a:r>
              <a:rPr lang="en-US" sz="1400" dirty="0" err="1">
                <a:solidFill>
                  <a:srgbClr val="6A8759"/>
                </a:solidFill>
                <a:effectLst/>
                <a:latin typeface="JetBrains Mono"/>
              </a:rPr>
              <a:t>karthik.venkat</a:t>
            </a:r>
            <a:r>
              <a:rPr lang="en-US" sz="1400" dirty="0">
                <a:solidFill>
                  <a:srgbClr val="6A8759"/>
                </a:solidFill>
                <a:effectLst/>
                <a:latin typeface="JetBrains Mono"/>
              </a:rPr>
              <a:t>\\</a:t>
            </a:r>
            <a:r>
              <a:rPr lang="en-US" sz="1400" dirty="0" err="1">
                <a:solidFill>
                  <a:srgbClr val="6A8759"/>
                </a:solidFill>
                <a:effectLst/>
                <a:latin typeface="JetBrains Mono"/>
              </a:rPr>
              <a:t>PycharmProjects</a:t>
            </a:r>
            <a:r>
              <a:rPr lang="en-US" sz="1400" dirty="0">
                <a:solidFill>
                  <a:srgbClr val="6A8759"/>
                </a:solidFill>
                <a:effectLst/>
                <a:latin typeface="JetBrains Mono"/>
              </a:rPr>
              <a:t>\\</a:t>
            </a:r>
            <a:r>
              <a:rPr lang="en-US" sz="1400" dirty="0" err="1">
                <a:solidFill>
                  <a:srgbClr val="6A8759"/>
                </a:solidFill>
                <a:effectLst/>
                <a:latin typeface="JetBrains Mono"/>
              </a:rPr>
              <a:t>video_anomaly_detection</a:t>
            </a:r>
            <a:r>
              <a:rPr lang="en-US" sz="1400" dirty="0">
                <a:solidFill>
                  <a:srgbClr val="6A8759"/>
                </a:solidFill>
                <a:effectLst/>
                <a:latin typeface="JetBrains Mono"/>
              </a:rPr>
              <a:t>\\data\\Training-Normal-Videos-Part-1.zip'</a:t>
            </a:r>
            <a:r>
              <a:rPr lang="en-US" sz="14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lang="en-US" sz="14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sz="1400" dirty="0">
                <a:solidFill>
                  <a:srgbClr val="CC7832"/>
                </a:solidFill>
                <a:effectLst/>
                <a:latin typeface="JetBrains Mono"/>
              </a:rPr>
              <a:t>                   </a:t>
            </a:r>
            <a:r>
              <a:rPr lang="en-US" sz="1400" dirty="0">
                <a:solidFill>
                  <a:srgbClr val="A9B7C6"/>
                </a:solidFill>
                <a:effectLst/>
                <a:latin typeface="JetBrains Mono"/>
              </a:rPr>
              <a:t>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74CCCF-B946-3ABD-A44E-1EBB01EB5B50}"/>
              </a:ext>
            </a:extLst>
          </p:cNvPr>
          <p:cNvSpPr txBox="1"/>
          <p:nvPr/>
        </p:nvSpPr>
        <p:spPr>
          <a:xfrm>
            <a:off x="743984" y="4998720"/>
            <a:ext cx="7353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Iterator and </a:t>
            </a:r>
            <a:r>
              <a:rPr lang="en-US" dirty="0" err="1"/>
              <a:t>dataset.samples</a:t>
            </a:r>
            <a:r>
              <a:rPr lang="en-US" dirty="0"/>
              <a:t> attribute returns </a:t>
            </a:r>
            <a:r>
              <a:rPr lang="en-US" dirty="0" err="1"/>
              <a:t>vidoes</a:t>
            </a:r>
            <a:r>
              <a:rPr lang="en-US" dirty="0"/>
              <a:t> as </a:t>
            </a:r>
            <a:r>
              <a:rPr lang="en-US" dirty="0" err="1"/>
              <a:t>numpy</a:t>
            </a:r>
            <a:r>
              <a:rPr lang="en-US" dirty="0"/>
              <a:t> arrays </a:t>
            </a:r>
          </a:p>
        </p:txBody>
      </p:sp>
    </p:spTree>
    <p:extLst>
      <p:ext uri="{BB962C8B-B14F-4D97-AF65-F5344CB8AC3E}">
        <p14:creationId xmlns:p14="http://schemas.microsoft.com/office/powerpoint/2010/main" val="13969892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2">
            <a:extLst>
              <a:ext uri="{FF2B5EF4-FFF2-40B4-BE49-F238E27FC236}">
                <a16:creationId xmlns:a16="http://schemas.microsoft.com/office/drawing/2014/main" id="{77856A1F-9341-5149-8714-2EA1C86BC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Cross and silver color variants occur less frequently in dense fox populations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2B41A68-997F-F740-BFFF-3B1364526717}"/>
              </a:ext>
            </a:extLst>
          </p:cNvPr>
          <p:cNvSpPr txBox="1"/>
          <p:nvPr/>
        </p:nvSpPr>
        <p:spPr>
          <a:xfrm>
            <a:off x="2672593" y="1728453"/>
            <a:ext cx="6811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Coat color distribution in different size populations</a:t>
            </a:r>
          </a:p>
        </p:txBody>
      </p:sp>
      <p:grpSp>
        <p:nvGrpSpPr>
          <p:cNvPr id="11" name="Group 10" descr="Population density graphic">
            <a:extLst>
              <a:ext uri="{FF2B5EF4-FFF2-40B4-BE49-F238E27FC236}">
                <a16:creationId xmlns:a16="http://schemas.microsoft.com/office/drawing/2014/main" id="{088CDE2D-FB39-E041-A83D-F61C7163A9C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/>
        </p:nvGrpSpPr>
        <p:grpSpPr>
          <a:xfrm>
            <a:off x="2988688" y="2428828"/>
            <a:ext cx="1372314" cy="3139017"/>
            <a:chOff x="2988688" y="2428828"/>
            <a:chExt cx="1372314" cy="313901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DB7C645-4FC3-ED42-9FC3-1866A78BE726}"/>
                </a:ext>
              </a:extLst>
            </p:cNvPr>
            <p:cNvSpPr/>
            <p:nvPr/>
          </p:nvSpPr>
          <p:spPr>
            <a:xfrm>
              <a:off x="2989600" y="2440617"/>
              <a:ext cx="330072" cy="33007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1E314BE-C0C3-F044-ADE9-0F72E61CA69D}"/>
                </a:ext>
              </a:extLst>
            </p:cNvPr>
            <p:cNvSpPr/>
            <p:nvPr/>
          </p:nvSpPr>
          <p:spPr>
            <a:xfrm>
              <a:off x="3496496" y="2428828"/>
              <a:ext cx="330072" cy="33007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11B9330-27B2-194A-839D-12CA5C8BFD2D}"/>
                </a:ext>
              </a:extLst>
            </p:cNvPr>
            <p:cNvSpPr/>
            <p:nvPr/>
          </p:nvSpPr>
          <p:spPr>
            <a:xfrm>
              <a:off x="4023196" y="2428828"/>
              <a:ext cx="330072" cy="33007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DF1970C-4F4A-564D-9354-6AB6FC980C78}"/>
                </a:ext>
              </a:extLst>
            </p:cNvPr>
            <p:cNvSpPr/>
            <p:nvPr/>
          </p:nvSpPr>
          <p:spPr>
            <a:xfrm>
              <a:off x="3235497" y="2829629"/>
              <a:ext cx="330072" cy="33007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CB6B02C-C1B0-AD47-A5EE-9A43321E8315}"/>
                </a:ext>
              </a:extLst>
            </p:cNvPr>
            <p:cNvSpPr/>
            <p:nvPr/>
          </p:nvSpPr>
          <p:spPr>
            <a:xfrm>
              <a:off x="3768926" y="2823836"/>
              <a:ext cx="330072" cy="33007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673D25E-0CAC-C54B-A19B-49E62BA08846}"/>
                </a:ext>
              </a:extLst>
            </p:cNvPr>
            <p:cNvSpPr/>
            <p:nvPr/>
          </p:nvSpPr>
          <p:spPr>
            <a:xfrm>
              <a:off x="2988688" y="3230431"/>
              <a:ext cx="330072" cy="33007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1FF6E4C-D5EF-0B4A-B6D8-A04DEEC7B8EE}"/>
                </a:ext>
              </a:extLst>
            </p:cNvPr>
            <p:cNvSpPr/>
            <p:nvPr/>
          </p:nvSpPr>
          <p:spPr>
            <a:xfrm>
              <a:off x="3501934" y="3218642"/>
              <a:ext cx="330072" cy="33007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27B8FCC-3A73-0840-8BE8-98A68A08003B}"/>
                </a:ext>
              </a:extLst>
            </p:cNvPr>
            <p:cNvSpPr/>
            <p:nvPr/>
          </p:nvSpPr>
          <p:spPr>
            <a:xfrm>
              <a:off x="4030930" y="3224309"/>
              <a:ext cx="330072" cy="33007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22E448E-A52F-4B45-A724-7C017AC3136B}"/>
                </a:ext>
              </a:extLst>
            </p:cNvPr>
            <p:cNvSpPr/>
            <p:nvPr/>
          </p:nvSpPr>
          <p:spPr>
            <a:xfrm>
              <a:off x="3236167" y="3633077"/>
              <a:ext cx="330072" cy="33007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88BCA41-DBB9-8643-BD43-3B352C9E1B90}"/>
                </a:ext>
              </a:extLst>
            </p:cNvPr>
            <p:cNvSpPr/>
            <p:nvPr/>
          </p:nvSpPr>
          <p:spPr>
            <a:xfrm>
              <a:off x="3764680" y="3633073"/>
              <a:ext cx="330072" cy="33007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5E9BA5D-9379-A14E-8DEB-0F5E7EEF03B6}"/>
                </a:ext>
              </a:extLst>
            </p:cNvPr>
            <p:cNvSpPr/>
            <p:nvPr/>
          </p:nvSpPr>
          <p:spPr>
            <a:xfrm>
              <a:off x="2991391" y="4055609"/>
              <a:ext cx="330072" cy="33007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9312FDF-3D5A-1945-B31E-2A4752DD8067}"/>
                </a:ext>
              </a:extLst>
            </p:cNvPr>
            <p:cNvSpPr/>
            <p:nvPr/>
          </p:nvSpPr>
          <p:spPr>
            <a:xfrm>
              <a:off x="3504637" y="4043821"/>
              <a:ext cx="330072" cy="33007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BD26C82-B29C-1A46-A371-245FD16FAB76}"/>
                </a:ext>
              </a:extLst>
            </p:cNvPr>
            <p:cNvSpPr/>
            <p:nvPr/>
          </p:nvSpPr>
          <p:spPr>
            <a:xfrm>
              <a:off x="4030930" y="4032033"/>
              <a:ext cx="330072" cy="33007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5AECD37-3FC3-1948-B859-699793F4C237}"/>
                </a:ext>
              </a:extLst>
            </p:cNvPr>
            <p:cNvSpPr/>
            <p:nvPr/>
          </p:nvSpPr>
          <p:spPr>
            <a:xfrm>
              <a:off x="3260167" y="4444622"/>
              <a:ext cx="330072" cy="33007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9ADF867-4CAA-804E-9266-CC09403F32B0}"/>
                </a:ext>
              </a:extLst>
            </p:cNvPr>
            <p:cNvSpPr/>
            <p:nvPr/>
          </p:nvSpPr>
          <p:spPr>
            <a:xfrm>
              <a:off x="3764680" y="4427340"/>
              <a:ext cx="330072" cy="33007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FC313F5-4854-0048-8980-87D42C6CBF58}"/>
                </a:ext>
              </a:extLst>
            </p:cNvPr>
            <p:cNvSpPr/>
            <p:nvPr/>
          </p:nvSpPr>
          <p:spPr>
            <a:xfrm>
              <a:off x="2990480" y="4845424"/>
              <a:ext cx="330072" cy="33007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6BE72C5-DF09-EB42-A633-781B7A809FA2}"/>
                </a:ext>
              </a:extLst>
            </p:cNvPr>
            <p:cNvSpPr/>
            <p:nvPr/>
          </p:nvSpPr>
          <p:spPr>
            <a:xfrm>
              <a:off x="3503925" y="4845423"/>
              <a:ext cx="330072" cy="33007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066AFBF-01B3-754A-A7D1-75BC88B6AB6C}"/>
                </a:ext>
              </a:extLst>
            </p:cNvPr>
            <p:cNvSpPr/>
            <p:nvPr/>
          </p:nvSpPr>
          <p:spPr>
            <a:xfrm>
              <a:off x="4018944" y="4841207"/>
              <a:ext cx="330072" cy="33007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4C8F5DB-6BF9-7540-AA38-F184D81B62F5}"/>
                </a:ext>
              </a:extLst>
            </p:cNvPr>
            <p:cNvSpPr/>
            <p:nvPr/>
          </p:nvSpPr>
          <p:spPr>
            <a:xfrm>
              <a:off x="3255876" y="5237773"/>
              <a:ext cx="330072" cy="33007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84C23FC-B4BD-3342-88C5-301DB63D8594}"/>
                </a:ext>
              </a:extLst>
            </p:cNvPr>
            <p:cNvSpPr/>
            <p:nvPr/>
          </p:nvSpPr>
          <p:spPr>
            <a:xfrm>
              <a:off x="3764680" y="5236514"/>
              <a:ext cx="330072" cy="33007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6" name="Text Placeholder 1">
            <a:extLst>
              <a:ext uri="{FF2B5EF4-FFF2-40B4-BE49-F238E27FC236}">
                <a16:creationId xmlns:a16="http://schemas.microsoft.com/office/drawing/2014/main" id="{85681E78-251C-D045-A6D8-C250854DB714}"/>
              </a:ext>
            </a:extLst>
          </p:cNvPr>
          <p:cNvSpPr>
            <a:spLocks noGrp="1"/>
          </p:cNvSpPr>
          <p:nvPr/>
        </p:nvSpPr>
        <p:spPr>
          <a:xfrm>
            <a:off x="2048123" y="5841338"/>
            <a:ext cx="3226817" cy="550985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50000"/>
              </a:lnSpc>
            </a:pPr>
            <a:r>
              <a:rPr lang="en-US" sz="1400" dirty="0">
                <a:solidFill>
                  <a:schemeClr val="accent2"/>
                </a:solidFill>
              </a:rPr>
              <a:t>Average sized population</a:t>
            </a:r>
          </a:p>
          <a:p>
            <a:pPr algn="ctr">
              <a:lnSpc>
                <a:spcPct val="50000"/>
              </a:lnSpc>
            </a:pPr>
            <a:r>
              <a:rPr lang="en-US" sz="1400" dirty="0">
                <a:solidFill>
                  <a:schemeClr val="accent2"/>
                </a:solidFill>
              </a:rPr>
              <a:t>(&lt;100 foxes in territory)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7DA09BF-AA85-D34C-BDEE-CDA0E475D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934797" y="2417040"/>
            <a:ext cx="2324559" cy="457200"/>
            <a:chOff x="4934797" y="2417040"/>
            <a:chExt cx="2324559" cy="457200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489A625D-1B71-624C-939E-89329513BAB9}"/>
                </a:ext>
              </a:extLst>
            </p:cNvPr>
            <p:cNvSpPr/>
            <p:nvPr/>
          </p:nvSpPr>
          <p:spPr>
            <a:xfrm>
              <a:off x="5705978" y="2417040"/>
              <a:ext cx="771181" cy="457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rgbClr val="626A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272607C0-A902-D847-9B55-D95FE4F745D7}"/>
                </a:ext>
              </a:extLst>
            </p:cNvPr>
            <p:cNvSpPr/>
            <p:nvPr/>
          </p:nvSpPr>
          <p:spPr>
            <a:xfrm>
              <a:off x="4934797" y="2417040"/>
              <a:ext cx="771181" cy="4572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EFB434E3-C4FA-9648-8A1D-FF2E55698862}"/>
                </a:ext>
              </a:extLst>
            </p:cNvPr>
            <p:cNvSpPr/>
            <p:nvPr/>
          </p:nvSpPr>
          <p:spPr>
            <a:xfrm>
              <a:off x="6488175" y="2417040"/>
              <a:ext cx="771181" cy="4572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3986EFEF-19C4-CE4D-8140-454F292C3A9D}"/>
              </a:ext>
            </a:extLst>
          </p:cNvPr>
          <p:cNvSpPr txBox="1"/>
          <p:nvPr/>
        </p:nvSpPr>
        <p:spPr>
          <a:xfrm>
            <a:off x="4921630" y="2491751"/>
            <a:ext cx="773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15%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DFECB58-D805-E946-A559-6DE17C51C365}"/>
              </a:ext>
            </a:extLst>
          </p:cNvPr>
          <p:cNvSpPr txBox="1"/>
          <p:nvPr/>
        </p:nvSpPr>
        <p:spPr>
          <a:xfrm>
            <a:off x="5716993" y="2491751"/>
            <a:ext cx="771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Silver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279AE66F-1647-AF45-9765-E7D9D42C6340}"/>
              </a:ext>
            </a:extLst>
          </p:cNvPr>
          <p:cNvSpPr txBox="1"/>
          <p:nvPr/>
        </p:nvSpPr>
        <p:spPr>
          <a:xfrm>
            <a:off x="6488174" y="2491751"/>
            <a:ext cx="782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10%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80FCF2-7EB3-DC44-8EFC-387C34F15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934797" y="3739869"/>
            <a:ext cx="2324559" cy="457200"/>
            <a:chOff x="4934797" y="3739869"/>
            <a:chExt cx="2324559" cy="457200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0BBD46DE-5608-0B48-8133-BF920F2C02ED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/>
            <p:nvPr/>
          </p:nvSpPr>
          <p:spPr>
            <a:xfrm>
              <a:off x="5705978" y="3739869"/>
              <a:ext cx="771181" cy="457200"/>
            </a:xfrm>
            <a:prstGeom prst="rect">
              <a:avLst/>
            </a:prstGeom>
            <a:solidFill>
              <a:srgbClr val="B18B2C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BBF16D2E-203D-F444-A136-62D85D0708B9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/>
            <p:nvPr/>
          </p:nvSpPr>
          <p:spPr>
            <a:xfrm>
              <a:off x="4934797" y="3739869"/>
              <a:ext cx="771181" cy="457200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3DBFE659-DE7A-2F49-AAE0-FFBF9498DF48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/>
            <p:nvPr/>
          </p:nvSpPr>
          <p:spPr>
            <a:xfrm>
              <a:off x="6488175" y="3739869"/>
              <a:ext cx="771181" cy="457200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3" name="TextBox 172">
            <a:extLst>
              <a:ext uri="{FF2B5EF4-FFF2-40B4-BE49-F238E27FC236}">
                <a16:creationId xmlns:a16="http://schemas.microsoft.com/office/drawing/2014/main" id="{0FA4EF95-0C86-994D-B40A-0FEC6A847C9A}"/>
              </a:ext>
            </a:extLst>
          </p:cNvPr>
          <p:cNvSpPr txBox="1"/>
          <p:nvPr/>
        </p:nvSpPr>
        <p:spPr>
          <a:xfrm>
            <a:off x="4921630" y="3814580"/>
            <a:ext cx="773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10%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9EC9D92B-080A-C347-8DD6-B17AD7612077}"/>
              </a:ext>
            </a:extLst>
          </p:cNvPr>
          <p:cNvSpPr txBox="1"/>
          <p:nvPr/>
        </p:nvSpPr>
        <p:spPr>
          <a:xfrm>
            <a:off x="5716993" y="3814580"/>
            <a:ext cx="771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DB4B70BC-AB5E-6D43-ADD5-58C47327FCC5}"/>
              </a:ext>
            </a:extLst>
          </p:cNvPr>
          <p:cNvSpPr txBox="1"/>
          <p:nvPr/>
        </p:nvSpPr>
        <p:spPr>
          <a:xfrm>
            <a:off x="6488174" y="3814580"/>
            <a:ext cx="782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5%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82FD8F-69CE-7A43-BA2D-0B0B829F38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934797" y="5078795"/>
            <a:ext cx="2324559" cy="457200"/>
            <a:chOff x="4934797" y="5078795"/>
            <a:chExt cx="2324559" cy="457200"/>
          </a:xfrm>
        </p:grpSpPr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E9D03E31-71C0-6944-B39E-AFF49D13CDC7}"/>
                </a:ext>
              </a:extLst>
            </p:cNvPr>
            <p:cNvSpPr/>
            <p:nvPr/>
          </p:nvSpPr>
          <p:spPr>
            <a:xfrm>
              <a:off x="5705978" y="5078795"/>
              <a:ext cx="771181" cy="4572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27B64224-D382-9742-9B73-11ECB4E993BB}"/>
                </a:ext>
              </a:extLst>
            </p:cNvPr>
            <p:cNvSpPr/>
            <p:nvPr/>
          </p:nvSpPr>
          <p:spPr>
            <a:xfrm>
              <a:off x="4934797" y="5078795"/>
              <a:ext cx="771181" cy="457200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1A9FFB6D-B6F8-054F-A92E-51C45D2C9007}"/>
                </a:ext>
              </a:extLst>
            </p:cNvPr>
            <p:cNvSpPr/>
            <p:nvPr/>
          </p:nvSpPr>
          <p:spPr>
            <a:xfrm>
              <a:off x="6488175" y="5078795"/>
              <a:ext cx="771181" cy="457200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0" name="TextBox 179">
            <a:extLst>
              <a:ext uri="{FF2B5EF4-FFF2-40B4-BE49-F238E27FC236}">
                <a16:creationId xmlns:a16="http://schemas.microsoft.com/office/drawing/2014/main" id="{1902E687-3E80-F243-9123-D69BD1778EE0}"/>
              </a:ext>
            </a:extLst>
          </p:cNvPr>
          <p:cNvSpPr txBox="1"/>
          <p:nvPr/>
        </p:nvSpPr>
        <p:spPr>
          <a:xfrm>
            <a:off x="4921630" y="5153506"/>
            <a:ext cx="773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75%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33340B2-79E6-5448-845C-681F2F6EEB25}"/>
              </a:ext>
            </a:extLst>
          </p:cNvPr>
          <p:cNvSpPr txBox="1"/>
          <p:nvPr/>
        </p:nvSpPr>
        <p:spPr>
          <a:xfrm>
            <a:off x="5716993" y="5153506"/>
            <a:ext cx="771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0607BDB0-CB01-474C-9DB6-C292C7502320}"/>
              </a:ext>
            </a:extLst>
          </p:cNvPr>
          <p:cNvSpPr txBox="1"/>
          <p:nvPr/>
        </p:nvSpPr>
        <p:spPr>
          <a:xfrm>
            <a:off x="6488174" y="5153506"/>
            <a:ext cx="782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85%</a:t>
            </a:r>
          </a:p>
        </p:txBody>
      </p:sp>
      <p:grpSp>
        <p:nvGrpSpPr>
          <p:cNvPr id="13" name="Group 12" descr="Population density graphic">
            <a:extLst>
              <a:ext uri="{FF2B5EF4-FFF2-40B4-BE49-F238E27FC236}">
                <a16:creationId xmlns:a16="http://schemas.microsoft.com/office/drawing/2014/main" id="{50D11FE3-A722-A646-BE5A-99195297EB7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/>
        </p:nvGrpSpPr>
        <p:grpSpPr>
          <a:xfrm>
            <a:off x="7755088" y="2427200"/>
            <a:ext cx="1372314" cy="3139017"/>
            <a:chOff x="7755088" y="2427200"/>
            <a:chExt cx="1372314" cy="3139017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41F3C636-6E5F-4348-8DAA-67966F973BBB}"/>
                </a:ext>
              </a:extLst>
            </p:cNvPr>
            <p:cNvSpPr/>
            <p:nvPr/>
          </p:nvSpPr>
          <p:spPr>
            <a:xfrm>
              <a:off x="7756000" y="2438989"/>
              <a:ext cx="330072" cy="33007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2FB655A6-6677-9D4C-9B0D-40723899D923}"/>
                </a:ext>
              </a:extLst>
            </p:cNvPr>
            <p:cNvSpPr/>
            <p:nvPr/>
          </p:nvSpPr>
          <p:spPr>
            <a:xfrm>
              <a:off x="8262896" y="2427200"/>
              <a:ext cx="330072" cy="33007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F5E02990-02A8-1647-811B-4DCE3ADD7233}"/>
                </a:ext>
              </a:extLst>
            </p:cNvPr>
            <p:cNvSpPr/>
            <p:nvPr/>
          </p:nvSpPr>
          <p:spPr>
            <a:xfrm>
              <a:off x="8789596" y="2427200"/>
              <a:ext cx="330072" cy="33007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C77C1570-5263-1946-83D6-0E3426D9344A}"/>
                </a:ext>
              </a:extLst>
            </p:cNvPr>
            <p:cNvSpPr/>
            <p:nvPr/>
          </p:nvSpPr>
          <p:spPr>
            <a:xfrm>
              <a:off x="8001897" y="2828001"/>
              <a:ext cx="330072" cy="33007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9942898B-0150-5848-A575-7A259D9BE5F1}"/>
                </a:ext>
              </a:extLst>
            </p:cNvPr>
            <p:cNvSpPr/>
            <p:nvPr/>
          </p:nvSpPr>
          <p:spPr>
            <a:xfrm>
              <a:off x="8535326" y="2822208"/>
              <a:ext cx="330072" cy="33007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1C12A2E0-0528-8A40-AB63-A09EC525FCE4}"/>
                </a:ext>
              </a:extLst>
            </p:cNvPr>
            <p:cNvSpPr/>
            <p:nvPr/>
          </p:nvSpPr>
          <p:spPr>
            <a:xfrm>
              <a:off x="7755088" y="3228803"/>
              <a:ext cx="330072" cy="33007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ADFB2635-4C11-DE44-BE95-D3FD33B44EB7}"/>
                </a:ext>
              </a:extLst>
            </p:cNvPr>
            <p:cNvSpPr/>
            <p:nvPr/>
          </p:nvSpPr>
          <p:spPr>
            <a:xfrm>
              <a:off x="8268334" y="3217014"/>
              <a:ext cx="330072" cy="33007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29FE85DC-24A8-8742-B3B8-487A13CB3900}"/>
                </a:ext>
              </a:extLst>
            </p:cNvPr>
            <p:cNvSpPr/>
            <p:nvPr/>
          </p:nvSpPr>
          <p:spPr>
            <a:xfrm>
              <a:off x="8797330" y="3222681"/>
              <a:ext cx="330072" cy="33007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94E35D59-0C26-6C49-A5B9-A30920F2711C}"/>
                </a:ext>
              </a:extLst>
            </p:cNvPr>
            <p:cNvSpPr/>
            <p:nvPr/>
          </p:nvSpPr>
          <p:spPr>
            <a:xfrm>
              <a:off x="8002567" y="3631449"/>
              <a:ext cx="330072" cy="33007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5178A2D0-C448-8149-8A84-2201B40DE91A}"/>
                </a:ext>
              </a:extLst>
            </p:cNvPr>
            <p:cNvSpPr/>
            <p:nvPr/>
          </p:nvSpPr>
          <p:spPr>
            <a:xfrm>
              <a:off x="8531080" y="3631445"/>
              <a:ext cx="330072" cy="33007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CBC788BA-81B1-5943-9BC0-EBE6A78784A7}"/>
                </a:ext>
              </a:extLst>
            </p:cNvPr>
            <p:cNvSpPr/>
            <p:nvPr/>
          </p:nvSpPr>
          <p:spPr>
            <a:xfrm>
              <a:off x="7757791" y="4053981"/>
              <a:ext cx="330072" cy="33007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FA221AB1-3886-4C4B-9DF3-478D2BEA5273}"/>
                </a:ext>
              </a:extLst>
            </p:cNvPr>
            <p:cNvSpPr/>
            <p:nvPr/>
          </p:nvSpPr>
          <p:spPr>
            <a:xfrm>
              <a:off x="8271037" y="4042193"/>
              <a:ext cx="330072" cy="33007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3219829C-3CF4-1E40-8D04-27F67FCA3A93}"/>
                </a:ext>
              </a:extLst>
            </p:cNvPr>
            <p:cNvSpPr/>
            <p:nvPr/>
          </p:nvSpPr>
          <p:spPr>
            <a:xfrm>
              <a:off x="8797330" y="4030405"/>
              <a:ext cx="330072" cy="33007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D5A1B0E0-55C6-2F4F-A699-FAB1D7A6A983}"/>
                </a:ext>
              </a:extLst>
            </p:cNvPr>
            <p:cNvSpPr/>
            <p:nvPr/>
          </p:nvSpPr>
          <p:spPr>
            <a:xfrm>
              <a:off x="8026567" y="4442994"/>
              <a:ext cx="330072" cy="33007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196B1198-0F93-8D4E-9C0F-CA8B72B36EDE}"/>
                </a:ext>
              </a:extLst>
            </p:cNvPr>
            <p:cNvSpPr/>
            <p:nvPr/>
          </p:nvSpPr>
          <p:spPr>
            <a:xfrm>
              <a:off x="8531080" y="4425712"/>
              <a:ext cx="330072" cy="33007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354C700D-EC30-274B-922E-0968168F2582}"/>
                </a:ext>
              </a:extLst>
            </p:cNvPr>
            <p:cNvSpPr/>
            <p:nvPr/>
          </p:nvSpPr>
          <p:spPr>
            <a:xfrm>
              <a:off x="7756880" y="4843796"/>
              <a:ext cx="330072" cy="33007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117D3621-A32C-E24D-8D4F-5FD269355EC9}"/>
                </a:ext>
              </a:extLst>
            </p:cNvPr>
            <p:cNvSpPr/>
            <p:nvPr/>
          </p:nvSpPr>
          <p:spPr>
            <a:xfrm>
              <a:off x="8270325" y="4843795"/>
              <a:ext cx="330072" cy="33007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BF5F588C-FC07-C14E-98D8-977854414AA1}"/>
                </a:ext>
              </a:extLst>
            </p:cNvPr>
            <p:cNvSpPr/>
            <p:nvPr/>
          </p:nvSpPr>
          <p:spPr>
            <a:xfrm>
              <a:off x="8785344" y="4839579"/>
              <a:ext cx="330072" cy="33007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83C340F8-108F-F64E-BE57-437E0F20FCA6}"/>
                </a:ext>
              </a:extLst>
            </p:cNvPr>
            <p:cNvSpPr/>
            <p:nvPr/>
          </p:nvSpPr>
          <p:spPr>
            <a:xfrm>
              <a:off x="8022276" y="5236145"/>
              <a:ext cx="330072" cy="33007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71147589-DB02-BE4E-9066-8F2EB8011FB8}"/>
                </a:ext>
              </a:extLst>
            </p:cNvPr>
            <p:cNvSpPr/>
            <p:nvPr/>
          </p:nvSpPr>
          <p:spPr>
            <a:xfrm>
              <a:off x="8531080" y="5234886"/>
              <a:ext cx="330072" cy="33007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9B66B6-1143-5B49-918F-4B7BDE27422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821667" y="5835650"/>
            <a:ext cx="3227387" cy="550863"/>
          </a:xfrm>
        </p:spPr>
        <p:txBody>
          <a:bodyPr/>
          <a:lstStyle/>
          <a:p>
            <a:pPr algn="ctr">
              <a:lnSpc>
                <a:spcPct val="50000"/>
              </a:lnSpc>
            </a:pPr>
            <a:r>
              <a:rPr lang="en-US" sz="1400" dirty="0">
                <a:solidFill>
                  <a:schemeClr val="accent2"/>
                </a:solidFill>
              </a:rPr>
              <a:t>Dense sized population</a:t>
            </a:r>
          </a:p>
          <a:p>
            <a:pPr algn="ctr">
              <a:lnSpc>
                <a:spcPct val="50000"/>
              </a:lnSpc>
            </a:pPr>
            <a:r>
              <a:rPr lang="en-US" sz="1400" dirty="0">
                <a:solidFill>
                  <a:schemeClr val="accent2"/>
                </a:solidFill>
              </a:rPr>
              <a:t>(&lt;100 foxes in territory)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A6561A-19D0-3C49-9237-13F07BF4911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52BEA90-E6BE-45F4-8D5D-C2E01FE3DBCB}" type="slidenum">
              <a:rPr lang="en-US" sz="1200" smtClean="0"/>
              <a:t>20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230572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0F6CEF-0F2C-4544-B7AB-E34F6C75F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One-sentence headline stating the main takeaway message for the slide; no longer than two lines  </a:t>
            </a:r>
          </a:p>
        </p:txBody>
      </p:sp>
      <p:sp>
        <p:nvSpPr>
          <p:cNvPr id="16" name="Content Placeholder 15" descr="Picture placeholder">
            <a:extLst>
              <a:ext uri="{FF2B5EF4-FFF2-40B4-BE49-F238E27FC236}">
                <a16:creationId xmlns:a16="http://schemas.microsoft.com/office/drawing/2014/main" id="{CD4F643A-3E34-4EB1-867D-EEA80C3CE4CF}"/>
              </a:ext>
            </a:extLst>
          </p:cNvPr>
          <p:cNvSpPr>
            <a:spLocks noGrp="1"/>
          </p:cNvSpPr>
          <p:nvPr>
            <p:ph sz="quarter" idx="2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Content Placeholder 16" descr="Picture placeholder">
            <a:extLst>
              <a:ext uri="{FF2B5EF4-FFF2-40B4-BE49-F238E27FC236}">
                <a16:creationId xmlns:a16="http://schemas.microsoft.com/office/drawing/2014/main" id="{64970804-2365-4D15-B71F-08EA465E80DE}"/>
              </a:ext>
            </a:extLst>
          </p:cNvPr>
          <p:cNvSpPr>
            <a:spLocks noGrp="1"/>
          </p:cNvSpPr>
          <p:nvPr>
            <p:ph sz="quarter"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DFDA43-12E2-E144-9F6A-6AD49947520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0316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4A1A9CD-C1A1-634F-9480-888D8C576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Elevation plays a role: Cross and silver color variants occur more frequently at elevations over 1828 meters (6000 ft)</a:t>
            </a:r>
          </a:p>
        </p:txBody>
      </p:sp>
      <p:graphicFrame>
        <p:nvGraphicFramePr>
          <p:cNvPr id="25" name="Content Placeholder 15" descr="Pie chart">
            <a:extLst>
              <a:ext uri="{FF2B5EF4-FFF2-40B4-BE49-F238E27FC236}">
                <a16:creationId xmlns:a16="http://schemas.microsoft.com/office/drawing/2014/main" id="{9FA06463-EFC9-4AF8-958F-E7FE00DEFA14}"/>
              </a:ext>
            </a:extLst>
          </p:cNvPr>
          <p:cNvGraphicFramePr>
            <a:graphicFrameLocks noGrp="1"/>
          </p:cNvGraphicFramePr>
          <p:nvPr>
            <p:ph sz="quarter" idx="25"/>
            <p:extLst>
              <p:ext uri="{D42A27DB-BD31-4B8C-83A1-F6EECF244321}">
                <p14:modId xmlns:p14="http://schemas.microsoft.com/office/powerpoint/2010/main" val="696517660"/>
              </p:ext>
            </p:extLst>
          </p:nvPr>
        </p:nvGraphicFramePr>
        <p:xfrm>
          <a:off x="1968500" y="1779588"/>
          <a:ext cx="3225800" cy="3930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C583922-CC9F-224A-B0B0-381DCB9CA8FF}"/>
              </a:ext>
            </a:extLst>
          </p:cNvPr>
          <p:cNvSpPr txBox="1"/>
          <p:nvPr/>
        </p:nvSpPr>
        <p:spPr>
          <a:xfrm>
            <a:off x="2702402" y="2263083"/>
            <a:ext cx="1055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9% silver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713E37-1EFA-2F47-8CAD-DE2586F9CD28}"/>
              </a:ext>
            </a:extLst>
          </p:cNvPr>
          <p:cNvSpPr txBox="1"/>
          <p:nvPr/>
        </p:nvSpPr>
        <p:spPr>
          <a:xfrm>
            <a:off x="1777269" y="2666134"/>
            <a:ext cx="1055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5% cross</a:t>
            </a:r>
          </a:p>
        </p:txBody>
      </p:sp>
      <p:pic>
        <p:nvPicPr>
          <p:cNvPr id="10" name="Graphic 9" descr="Fox outline">
            <a:extLst>
              <a:ext uri="{FF2B5EF4-FFF2-40B4-BE49-F238E27FC236}">
                <a16:creationId xmlns:a16="http://schemas.microsoft.com/office/drawing/2014/main" id="{36607087-5C5B-5D46-B0C6-C9E50E34EF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39417" y="3265139"/>
            <a:ext cx="1055985" cy="105598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5D086AA-62F0-BA43-80CC-47C8865E38B5}"/>
              </a:ext>
            </a:extLst>
          </p:cNvPr>
          <p:cNvSpPr txBox="1"/>
          <p:nvPr/>
        </p:nvSpPr>
        <p:spPr>
          <a:xfrm>
            <a:off x="4440666" y="4488294"/>
            <a:ext cx="964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86% red</a:t>
            </a:r>
          </a:p>
        </p:txBody>
      </p:sp>
      <p:graphicFrame>
        <p:nvGraphicFramePr>
          <p:cNvPr id="26" name="Content Placeholder 18" descr="Pie chart">
            <a:extLst>
              <a:ext uri="{FF2B5EF4-FFF2-40B4-BE49-F238E27FC236}">
                <a16:creationId xmlns:a16="http://schemas.microsoft.com/office/drawing/2014/main" id="{0D9F9CA8-5C77-4542-B2FA-22DFE3E10471}"/>
              </a:ext>
            </a:extLst>
          </p:cNvPr>
          <p:cNvGraphicFramePr>
            <a:graphicFrameLocks noGrp="1"/>
          </p:cNvGraphicFramePr>
          <p:nvPr>
            <p:ph sz="quarter" idx="26"/>
            <p:extLst>
              <p:ext uri="{D42A27DB-BD31-4B8C-83A1-F6EECF244321}">
                <p14:modId xmlns:p14="http://schemas.microsoft.com/office/powerpoint/2010/main" val="3912146275"/>
              </p:ext>
            </p:extLst>
          </p:nvPr>
        </p:nvGraphicFramePr>
        <p:xfrm>
          <a:off x="6997700" y="1779588"/>
          <a:ext cx="3225800" cy="3930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35A97CB1-478B-064E-B676-F436ECF9672C}"/>
              </a:ext>
            </a:extLst>
          </p:cNvPr>
          <p:cNvSpPr txBox="1"/>
          <p:nvPr/>
        </p:nvSpPr>
        <p:spPr>
          <a:xfrm>
            <a:off x="7554615" y="2263083"/>
            <a:ext cx="1171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18% silver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853E77-1D5E-9846-A66E-2EC06FB14A2B}"/>
              </a:ext>
            </a:extLst>
          </p:cNvPr>
          <p:cNvSpPr txBox="1"/>
          <p:nvPr/>
        </p:nvSpPr>
        <p:spPr>
          <a:xfrm>
            <a:off x="6549656" y="3312828"/>
            <a:ext cx="1055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9% cross</a:t>
            </a:r>
          </a:p>
        </p:txBody>
      </p:sp>
      <p:pic>
        <p:nvPicPr>
          <p:cNvPr id="14" name="Graphic 13" descr="Fox outline">
            <a:extLst>
              <a:ext uri="{FF2B5EF4-FFF2-40B4-BE49-F238E27FC236}">
                <a16:creationId xmlns:a16="http://schemas.microsoft.com/office/drawing/2014/main" id="{23AEF2B1-3FD5-B249-91DC-99A30D4532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47191" y="3265139"/>
            <a:ext cx="1055985" cy="105598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10CF09D-CDC7-354D-B2BB-FD50B1EE6C85}"/>
              </a:ext>
            </a:extLst>
          </p:cNvPr>
          <p:cNvSpPr txBox="1"/>
          <p:nvPr/>
        </p:nvSpPr>
        <p:spPr>
          <a:xfrm>
            <a:off x="9615143" y="4488294"/>
            <a:ext cx="951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73% red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338532-259F-2946-AF6B-386ED289765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3081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 descr="Picture placeholder">
            <a:extLst>
              <a:ext uri="{FF2B5EF4-FFF2-40B4-BE49-F238E27FC236}">
                <a16:creationId xmlns:a16="http://schemas.microsoft.com/office/drawing/2014/main" id="{A08563EB-0C08-4D13-8538-4AFB3C76DE4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69844-F38A-6249-8059-10D6DABA49B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Supporting point 1. No longer than two lines</a:t>
            </a:r>
          </a:p>
          <a:p>
            <a:r>
              <a:rPr lang="en-US" dirty="0"/>
              <a:t>Supporting point 2. No longer than two lines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B6EDD4-3B90-4849-821B-D1A8043A2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summary… followed by a sentence which restates the most important assertion of the presentation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BD5112-1E64-6149-A12E-E099AAA8B5F7}"/>
              </a:ext>
            </a:extLst>
          </p:cNvPr>
          <p:cNvSpPr txBox="1"/>
          <p:nvPr/>
        </p:nvSpPr>
        <p:spPr>
          <a:xfrm>
            <a:off x="4585538" y="5823880"/>
            <a:ext cx="3043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6662641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nimal footprints in the snow">
            <a:extLst>
              <a:ext uri="{FF2B5EF4-FFF2-40B4-BE49-F238E27FC236}">
                <a16:creationId xmlns:a16="http://schemas.microsoft.com/office/drawing/2014/main" id="{E35968C9-83B0-0A44-B0E4-80EE037326DD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>
            <a:off x="1" y="1"/>
            <a:ext cx="12188952" cy="6858000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FDFE4-8F65-D241-B165-BC516F27ABF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Population density impacts coat-color outcomes</a:t>
            </a:r>
          </a:p>
          <a:p>
            <a:r>
              <a:rPr lang="en-US" dirty="0"/>
              <a:t>Geographic elevation impacts coat-color outcomes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CEA5BD-33EB-114D-8CEA-90A8AA734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summary, environmental factors affect coat-color variation in red foxes​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211D2E-6587-FF48-8AE8-163A9FDAA1B9}"/>
              </a:ext>
            </a:extLst>
          </p:cNvPr>
          <p:cNvSpPr txBox="1"/>
          <p:nvPr/>
        </p:nvSpPr>
        <p:spPr>
          <a:xfrm>
            <a:off x="4585538" y="5823880"/>
            <a:ext cx="3043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189347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85A33FA-4587-7846-9ED9-3E46F50BD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summary… followed by a sentence which</a:t>
            </a:r>
            <a:br>
              <a:rPr lang="en-US" dirty="0"/>
            </a:br>
            <a:r>
              <a:rPr lang="en-US" dirty="0"/>
              <a:t>restates the most important assertion of the presentation</a:t>
            </a:r>
          </a:p>
        </p:txBody>
      </p:sp>
      <p:sp>
        <p:nvSpPr>
          <p:cNvPr id="15" name="Picture Placeholder 14" descr="Picture placeholder">
            <a:extLst>
              <a:ext uri="{FF2B5EF4-FFF2-40B4-BE49-F238E27FC236}">
                <a16:creationId xmlns:a16="http://schemas.microsoft.com/office/drawing/2014/main" id="{F2F009FF-19DE-4727-8FCD-B165C032CEA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9ADADC-AD45-0C44-BF13-D1390692AF0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Supporting point 1. no longer than two lines</a:t>
            </a:r>
          </a:p>
          <a:p>
            <a:endParaRPr lang="en-US" dirty="0"/>
          </a:p>
          <a:p>
            <a:r>
              <a:rPr lang="en-US" dirty="0"/>
              <a:t>Supporting point 2. no longer than two lines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9A611A-C9F9-0E49-9EE7-F336A4C79C4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DF42A6-06AF-7B44-87E3-7B83E44F56C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513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9E095F4-6073-264A-BFE2-F2A8E9A53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summary, environmental factors affect coat-color variation in red foxes​ </a:t>
            </a:r>
          </a:p>
        </p:txBody>
      </p:sp>
      <p:pic>
        <p:nvPicPr>
          <p:cNvPr id="9" name="Picture Placeholder 8" descr="Animal footprints in the snow">
            <a:extLst>
              <a:ext uri="{FF2B5EF4-FFF2-40B4-BE49-F238E27FC236}">
                <a16:creationId xmlns:a16="http://schemas.microsoft.com/office/drawing/2014/main" id="{8F7496A1-59D1-E344-B59A-AD00A0646C68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FBB342-13A7-5D44-83BA-1101C620412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Population density impacts coat-color outcomes</a:t>
            </a:r>
          </a:p>
          <a:p>
            <a:endParaRPr lang="en-US" dirty="0"/>
          </a:p>
          <a:p>
            <a:r>
              <a:rPr lang="en-US" dirty="0"/>
              <a:t>Geographic elevation impacts coat-color outcomes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D12047-83FD-2F45-8DE3-72E3AB41E75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974BE7-EBFD-794A-A6F2-B5DB579E2F7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514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Fog in frozen winter forest&#10;">
            <a:extLst>
              <a:ext uri="{FF2B5EF4-FFF2-40B4-BE49-F238E27FC236}">
                <a16:creationId xmlns:a16="http://schemas.microsoft.com/office/drawing/2014/main" id="{36A25C47-2B04-5343-B7CC-81DD928F0105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"/>
            <a:ext cx="12192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F36EEF6-BB09-2642-A1B4-CF98A1906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965" y="2346767"/>
            <a:ext cx="10541219" cy="2164466"/>
          </a:xfrm>
        </p:spPr>
        <p:txBody>
          <a:bodyPr/>
          <a:lstStyle/>
          <a:p>
            <a:r>
              <a:rPr lang="en-US" dirty="0"/>
              <a:t>This template was created in cooperation with scientific presentations expert Melissa Marshall.  This template will help those presenting technical information be more understandable and engaging by using an “assertion/evidence” strategy. For more information, visit her </a:t>
            </a:r>
            <a:r>
              <a:rPr lang="en-US" u="sng" dirty="0">
                <a:hlinkClick r:id="rId3" tooltip="Original URL:&#10;https://www.presentyourscience.com/about&#10;&#10;Click to follow link.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website</a:t>
            </a:r>
            <a:r>
              <a:rPr lang="en-US" dirty="0"/>
              <a:t> or listen to </a:t>
            </a:r>
            <a:r>
              <a:rPr lang="en-US" u="sng" dirty="0">
                <a:hlinkClick r:id="rId4" tooltip="Original URL:&#10;https://vimeo.com/103544813&#10;&#10;Click to follow link.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 TED talk</a:t>
            </a:r>
            <a:r>
              <a:rPr lang="en-US" dirty="0"/>
              <a:t>.​</a:t>
            </a:r>
            <a:br>
              <a:rPr lang="en-US" dirty="0"/>
            </a:br>
            <a:r>
              <a:rPr lang="en-US" dirty="0"/>
              <a:t>​</a:t>
            </a:r>
            <a:br>
              <a:rPr lang="en-US" dirty="0"/>
            </a:br>
            <a:r>
              <a:rPr lang="en-US" dirty="0"/>
              <a:t>Melissa’s approach is also informed by Michael Alley’s book, </a:t>
            </a:r>
            <a:r>
              <a:rPr lang="en-US" i="1" dirty="0"/>
              <a:t>The Craft of </a:t>
            </a:r>
            <a:br>
              <a:rPr lang="en-US" dirty="0"/>
            </a:br>
            <a:r>
              <a:rPr lang="en-US" i="1" dirty="0"/>
              <a:t>Scientific Presentations</a:t>
            </a:r>
            <a:r>
              <a:rPr lang="en-US" dirty="0"/>
              <a:t>.​</a:t>
            </a:r>
          </a:p>
        </p:txBody>
      </p:sp>
    </p:spTree>
    <p:extLst>
      <p:ext uri="{BB962C8B-B14F-4D97-AF65-F5344CB8AC3E}">
        <p14:creationId xmlns:p14="http://schemas.microsoft.com/office/powerpoint/2010/main" val="1772465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CC1EC-F657-7DB0-A912-C30F2E288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Load_video_from_dataset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250161-0A30-14D2-82FC-BE9AE7B18B0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8DBB06-6E3B-D39F-A4BE-019C43545632}"/>
              </a:ext>
            </a:extLst>
          </p:cNvPr>
          <p:cNvSpPr txBox="1"/>
          <p:nvPr/>
        </p:nvSpPr>
        <p:spPr>
          <a:xfrm>
            <a:off x="1026160" y="1572736"/>
            <a:ext cx="88798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dataset = </a:t>
            </a:r>
            <a:r>
              <a:rPr lang="en-US" sz="1800" dirty="0" err="1">
                <a:solidFill>
                  <a:srgbClr val="A9B7C6"/>
                </a:solidFill>
                <a:effectLst/>
                <a:latin typeface="JetBrains Mono"/>
              </a:rPr>
              <a:t>MultiZipVideoDataset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sz="1800" dirty="0" err="1">
                <a:solidFill>
                  <a:srgbClr val="AA4926"/>
                </a:solidFill>
                <a:effectLst/>
                <a:latin typeface="JetBrains Mono"/>
              </a:rPr>
              <a:t>zip_file_paths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lang="en-US" sz="1800" dirty="0" err="1">
                <a:solidFill>
                  <a:srgbClr val="A9B7C6"/>
                </a:solidFill>
                <a:effectLst/>
                <a:latin typeface="JetBrains Mono"/>
              </a:rPr>
              <a:t>zip_file_paths</a:t>
            </a:r>
            <a:r>
              <a:rPr lang="en-US" sz="18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 sz="1800" dirty="0">
                <a:solidFill>
                  <a:srgbClr val="AA4926"/>
                </a:solidFill>
                <a:effectLst/>
                <a:latin typeface="JetBrains Mono"/>
              </a:rPr>
              <a:t>transform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lang="en-US" sz="1800" dirty="0">
                <a:solidFill>
                  <a:srgbClr val="CC7832"/>
                </a:solidFill>
                <a:effectLst/>
                <a:latin typeface="JetBrains Mono"/>
              </a:rPr>
              <a:t>None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800" dirty="0" err="1">
                <a:solidFill>
                  <a:srgbClr val="A9B7C6"/>
                </a:solidFill>
                <a:effectLst/>
                <a:latin typeface="JetBrains Mono"/>
              </a:rPr>
              <a:t>dataloader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lang="en-US" sz="1800" dirty="0" err="1">
                <a:solidFill>
                  <a:srgbClr val="A9B7C6"/>
                </a:solidFill>
                <a:effectLst/>
                <a:latin typeface="JetBrains Mono"/>
              </a:rPr>
              <a:t>torch.utils.data.DataLoader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(dataset</a:t>
            </a:r>
            <a:r>
              <a:rPr lang="en-US" sz="18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 sz="1800" dirty="0" err="1">
                <a:solidFill>
                  <a:srgbClr val="AA4926"/>
                </a:solidFill>
                <a:effectLst/>
                <a:latin typeface="JetBrains Mono"/>
              </a:rPr>
              <a:t>batch_size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lang="en-US" sz="1800" dirty="0">
                <a:solidFill>
                  <a:srgbClr val="6897BB"/>
                </a:solidFill>
                <a:effectLst/>
                <a:latin typeface="JetBrains Mono"/>
              </a:rPr>
              <a:t>32</a:t>
            </a:r>
            <a:r>
              <a:rPr lang="en-US" sz="18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 sz="1800" dirty="0">
                <a:solidFill>
                  <a:srgbClr val="AA4926"/>
                </a:solidFill>
                <a:effectLst/>
                <a:latin typeface="JetBrains Mono"/>
              </a:rPr>
              <a:t>shuffle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lang="en-US" sz="1800" dirty="0">
                <a:solidFill>
                  <a:srgbClr val="CC7832"/>
                </a:solidFill>
                <a:effectLst/>
                <a:latin typeface="JetBrains Mono"/>
              </a:rPr>
              <a:t>True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samples = </a:t>
            </a:r>
            <a:r>
              <a:rPr lang="en-US" sz="1800" dirty="0" err="1">
                <a:solidFill>
                  <a:srgbClr val="A9B7C6"/>
                </a:solidFill>
                <a:effectLst/>
                <a:latin typeface="JetBrains Mono"/>
              </a:rPr>
              <a:t>dataset.samples</a:t>
            </a:r>
            <a:endParaRPr lang="en-US" sz="1800" dirty="0">
              <a:solidFill>
                <a:srgbClr val="A9B7C6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3968011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0C89B-CF99-6575-FA04-FDF002264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Parse_data_loader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ADF1B-B490-C769-C2D4-53DE2DB541A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490E60-6F2C-C961-104F-421BE8FEF516}"/>
              </a:ext>
            </a:extLst>
          </p:cNvPr>
          <p:cNvSpPr txBox="1"/>
          <p:nvPr/>
        </p:nvSpPr>
        <p:spPr>
          <a:xfrm>
            <a:off x="838199" y="1595120"/>
            <a:ext cx="64877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a given </a:t>
            </a:r>
            <a:r>
              <a:rPr lang="en-US" dirty="0" err="1"/>
              <a:t>Data_Loader</a:t>
            </a:r>
            <a:r>
              <a:rPr lang="en-US" dirty="0"/>
              <a:t>, passes each video through R3D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extracts penultimate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Saves feature to processed folder</a:t>
            </a:r>
          </a:p>
        </p:txBody>
      </p:sp>
    </p:spTree>
    <p:extLst>
      <p:ext uri="{BB962C8B-B14F-4D97-AF65-F5344CB8AC3E}">
        <p14:creationId xmlns:p14="http://schemas.microsoft.com/office/powerpoint/2010/main" val="3037492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EF1C2-70CD-05DB-5F0D-06A2EBCFF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Results – with R3D-18 feature extraction and SVM classifier -  Partial Data 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6C77E-3548-1568-7747-66BB93F8682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911995-A6B7-C458-B801-A4EEFB2AE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588096"/>
            <a:ext cx="7661108" cy="155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190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8DF2B-AD7C-3B31-C9E4-95702DEE1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Performance: Full data set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B90C81-0EC0-8F47-1C2D-23B244AAEA1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C426CA-4AA6-254D-736B-A93D4E643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66" y="2108552"/>
            <a:ext cx="6096000" cy="4572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4FABA8-336E-2826-6604-0AACEE4CEE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407"/>
          <a:stretch/>
        </p:blipFill>
        <p:spPr>
          <a:xfrm>
            <a:off x="344425" y="1235116"/>
            <a:ext cx="6482327" cy="125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300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D674E-F4E9-E486-E8E5-F30C757F4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87" y="249687"/>
            <a:ext cx="10537683" cy="873436"/>
          </a:xfrm>
        </p:spPr>
        <p:txBody>
          <a:bodyPr/>
          <a:lstStyle/>
          <a:p>
            <a:r>
              <a:rPr lang="en-US" dirty="0"/>
              <a:t>Design Options to incorporate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D73380-9FF7-B2F8-6F02-D735B9C32D3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77B37487-852F-F650-97FE-596FE86900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4557151"/>
              </p:ext>
            </p:extLst>
          </p:nvPr>
        </p:nvGraphicFramePr>
        <p:xfrm>
          <a:off x="651587" y="937683"/>
          <a:ext cx="10785151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4480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8DBD8-3932-49D3-D241-41D7C6E84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26943-AC81-BBB5-9DA0-17A3FEC80C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ACF04A-B9E3-BCFD-73FA-35EDF0FCE5A3}"/>
              </a:ext>
            </a:extLst>
          </p:cNvPr>
          <p:cNvSpPr txBox="1"/>
          <p:nvPr/>
        </p:nvSpPr>
        <p:spPr>
          <a:xfrm>
            <a:off x="718457" y="1586204"/>
            <a:ext cx="10798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Frames within Videos and Slices within Frames to localize the anomaly – use attention over the slices</a:t>
            </a:r>
          </a:p>
          <a:p>
            <a:pPr marL="342900" indent="-342900">
              <a:buAutoNum type="arabicPeriod"/>
            </a:pPr>
            <a:r>
              <a:rPr lang="en-US" dirty="0"/>
              <a:t>Integrate attention into the weakly supervised learning process</a:t>
            </a:r>
          </a:p>
        </p:txBody>
      </p:sp>
    </p:spTree>
    <p:extLst>
      <p:ext uri="{BB962C8B-B14F-4D97-AF65-F5344CB8AC3E}">
        <p14:creationId xmlns:p14="http://schemas.microsoft.com/office/powerpoint/2010/main" val="3196061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10572-A32F-5A03-C062-DC6D44915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0EC86-4D49-8813-7972-8B35A62A539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A5588F-139B-1F0E-0630-198750F1E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303" y="1090474"/>
            <a:ext cx="8961897" cy="526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698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6">
      <a:dk1>
        <a:srgbClr val="000000"/>
      </a:dk1>
      <a:lt1>
        <a:srgbClr val="FFFFFF"/>
      </a:lt1>
      <a:dk2>
        <a:srgbClr val="574512"/>
      </a:dk2>
      <a:lt2>
        <a:srgbClr val="6C3C0D"/>
      </a:lt2>
      <a:accent1>
        <a:srgbClr val="DDDDDD"/>
      </a:accent1>
      <a:accent2>
        <a:srgbClr val="616A78"/>
      </a:accent2>
      <a:accent3>
        <a:srgbClr val="B18A2C"/>
      </a:accent3>
      <a:accent4>
        <a:srgbClr val="D87C1B"/>
      </a:accent4>
      <a:accent5>
        <a:srgbClr val="2E515E"/>
      </a:accent5>
      <a:accent6>
        <a:srgbClr val="1D7CB8"/>
      </a:accent6>
      <a:hlink>
        <a:srgbClr val="FFFFFF"/>
      </a:hlink>
      <a:folHlink>
        <a:srgbClr val="FFFF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ssertion-Evidence-Template_Win32_CP_v19.potx" id="{F7F7AC7C-B7AB-44FD-AC83-76356AEA967F}" vid="{C271DA4D-3F28-4C4F-A66E-BDB8F32B9A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Assertion evidence presentation</Template>
  <TotalTime>4872</TotalTime>
  <Words>973</Words>
  <Application>Microsoft Office PowerPoint</Application>
  <PresentationFormat>Widescreen</PresentationFormat>
  <Paragraphs>152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JetBrains Mono</vt:lpstr>
      <vt:lpstr>Office Theme</vt:lpstr>
      <vt:lpstr>Video Anomaly Detection – Design Notes</vt:lpstr>
      <vt:lpstr>Data_Loader</vt:lpstr>
      <vt:lpstr>Load_video_from_dataset</vt:lpstr>
      <vt:lpstr>Parse_data_loader</vt:lpstr>
      <vt:lpstr>Current Results – with R3D-18 feature extraction and SVM classifier -  Partial Data set</vt:lpstr>
      <vt:lpstr>Performance: Full data set</vt:lpstr>
      <vt:lpstr>Design Options to incorporate</vt:lpstr>
      <vt:lpstr>Ideas</vt:lpstr>
      <vt:lpstr>PowerPoint Presentation</vt:lpstr>
      <vt:lpstr>Transformer for Video - Notes</vt:lpstr>
      <vt:lpstr>Title of presentation</vt:lpstr>
      <vt:lpstr>Coat-color variation in red foxes</vt:lpstr>
      <vt:lpstr>Title of presentation </vt:lpstr>
      <vt:lpstr>Coat-color variation in red foxes </vt:lpstr>
      <vt:lpstr>Short summary of the presentation;  no longer than two lines​</vt:lpstr>
      <vt:lpstr>This study focused on coat-color variation in red foxes to learn if environmental factors affect coat-color outcomes</vt:lpstr>
      <vt:lpstr>One-sentence headline stating the main takeaway message for the slide; no longer than two lines</vt:lpstr>
      <vt:lpstr>Red, cross, and silver color outcomes are controlled by two pairs of non-linked autosomal genes</vt:lpstr>
      <vt:lpstr>One-sentence headline stating the main takeaway message for the slide; no longer than two lines </vt:lpstr>
      <vt:lpstr>Cross and silver color variants occur less frequently in dense fox populations</vt:lpstr>
      <vt:lpstr>One-sentence headline stating the main takeaway message for the slide; no longer than two lines  </vt:lpstr>
      <vt:lpstr>Elevation plays a role: Cross and silver color variants occur more frequently at elevations over 1828 meters (6000 ft)</vt:lpstr>
      <vt:lpstr>In summary… followed by a sentence which restates the most important assertion of the presentation</vt:lpstr>
      <vt:lpstr>In summary, environmental factors affect coat-color variation in red foxes​</vt:lpstr>
      <vt:lpstr>In summary… followed by a sentence which restates the most important assertion of the presentation</vt:lpstr>
      <vt:lpstr>In summary, environmental factors affect coat-color variation in red foxes​ </vt:lpstr>
      <vt:lpstr>This template was created in cooperation with scientific presentations expert Melissa Marshall.  This template will help those presenting technical information be more understandable and engaging by using an “assertion/evidence” strategy. For more information, visit her website or listen to her TED talk.​ ​ Melissa’s approach is also informed by Michael Alley’s book, The Craft of  Scientific Presentations.​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Anomaly Detection – Design Notes</dc:title>
  <dc:creator>Venkataraman, Karthikeyan</dc:creator>
  <cp:lastModifiedBy>Venkataraman, Karthikeyan</cp:lastModifiedBy>
  <cp:revision>3</cp:revision>
  <dcterms:created xsi:type="dcterms:W3CDTF">2023-07-09T00:00:12Z</dcterms:created>
  <dcterms:modified xsi:type="dcterms:W3CDTF">2023-07-22T12:39:56Z</dcterms:modified>
</cp:coreProperties>
</file>