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375" r:id="rId2"/>
    <p:sldId id="389" r:id="rId3"/>
    <p:sldId id="390" r:id="rId4"/>
    <p:sldId id="391" r:id="rId5"/>
    <p:sldId id="406" r:id="rId6"/>
    <p:sldId id="413" r:id="rId7"/>
    <p:sldId id="401" r:id="rId8"/>
    <p:sldId id="393" r:id="rId9"/>
    <p:sldId id="397" r:id="rId10"/>
    <p:sldId id="399" r:id="rId11"/>
    <p:sldId id="398" r:id="rId12"/>
    <p:sldId id="400" r:id="rId13"/>
    <p:sldId id="402" r:id="rId14"/>
    <p:sldId id="403" r:id="rId15"/>
    <p:sldId id="409" r:id="rId16"/>
    <p:sldId id="412" r:id="rId17"/>
    <p:sldId id="411" r:id="rId18"/>
    <p:sldId id="415" r:id="rId19"/>
    <p:sldId id="417" r:id="rId20"/>
    <p:sldId id="416" r:id="rId21"/>
    <p:sldId id="418" r:id="rId22"/>
    <p:sldId id="414" r:id="rId23"/>
    <p:sldId id="410" r:id="rId24"/>
    <p:sldId id="404" r:id="rId25"/>
    <p:sldId id="408" r:id="rId26"/>
    <p:sldId id="405" r:id="rId27"/>
    <p:sldId id="392" r:id="rId28"/>
    <p:sldId id="394" r:id="rId29"/>
    <p:sldId id="396" r:id="rId30"/>
    <p:sldId id="395" r:id="rId31"/>
    <p:sldId id="407" r:id="rId32"/>
    <p:sldId id="368" r:id="rId33"/>
    <p:sldId id="35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18A2C"/>
    <a:srgbClr val="616A78"/>
    <a:srgbClr val="D87C1B"/>
    <a:srgbClr val="000000"/>
    <a:srgbClr val="1D7CB8"/>
    <a:srgbClr val="1D7CB9"/>
    <a:srgbClr val="626A78"/>
    <a:srgbClr val="B18B2C"/>
    <a:srgbClr val="DA7C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5646"/>
  </p:normalViewPr>
  <p:slideViewPr>
    <p:cSldViewPr snapToGrid="0">
      <p:cViewPr varScale="1">
        <p:scale>
          <a:sx n="82" d="100"/>
          <a:sy n="82" d="100"/>
        </p:scale>
        <p:origin x="581"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A1BAF-BBC7-4C9C-A8F2-819EE62717E3}"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E037758C-A36E-4E1D-BD94-EBDB8BDE68A1}">
      <dgm:prSet phldrT="[Text]" custT="1"/>
      <dgm:spPr/>
      <dgm:t>
        <a:bodyPr/>
        <a:lstStyle/>
        <a:p>
          <a:r>
            <a:rPr lang="en-US" sz="1800" dirty="0"/>
            <a:t>Pre-Processing</a:t>
          </a:r>
        </a:p>
      </dgm:t>
    </dgm:pt>
    <dgm:pt modelId="{D9EAAB3B-D6FA-4B91-A011-CA48BBB4FA2A}" type="parTrans" cxnId="{98F52459-7BB2-4E5B-A4CD-E50D6F9D1473}">
      <dgm:prSet/>
      <dgm:spPr/>
      <dgm:t>
        <a:bodyPr/>
        <a:lstStyle/>
        <a:p>
          <a:endParaRPr lang="en-US" sz="1100"/>
        </a:p>
      </dgm:t>
    </dgm:pt>
    <dgm:pt modelId="{2EF36B34-4A18-48EC-A1B0-791E7214549C}" type="sibTrans" cxnId="{98F52459-7BB2-4E5B-A4CD-E50D6F9D1473}">
      <dgm:prSet/>
      <dgm:spPr/>
      <dgm:t>
        <a:bodyPr/>
        <a:lstStyle/>
        <a:p>
          <a:endParaRPr lang="en-US" sz="1100"/>
        </a:p>
      </dgm:t>
    </dgm:pt>
    <dgm:pt modelId="{42A1030B-F50A-4A55-A40D-F26C2DD34D44}">
      <dgm:prSet phldrT="[Text]" custT="1"/>
      <dgm:spPr/>
      <dgm:t>
        <a:bodyPr/>
        <a:lstStyle/>
        <a:p>
          <a:r>
            <a:rPr lang="en-US" sz="1800" dirty="0"/>
            <a:t>Include full set of anomalies and normal videos as used in </a:t>
          </a:r>
          <a:r>
            <a:rPr lang="en-US" sz="1800" dirty="0" err="1"/>
            <a:t>Sultani</a:t>
          </a:r>
          <a:r>
            <a:rPr lang="en-US" sz="1800" dirty="0"/>
            <a:t> baseline</a:t>
          </a:r>
        </a:p>
      </dgm:t>
    </dgm:pt>
    <dgm:pt modelId="{B097515A-0B4F-442C-8084-E5C43699D154}" type="parTrans" cxnId="{4CE3A137-6DBC-4F44-93A6-2478AC1B603B}">
      <dgm:prSet/>
      <dgm:spPr/>
      <dgm:t>
        <a:bodyPr/>
        <a:lstStyle/>
        <a:p>
          <a:endParaRPr lang="en-US" sz="1100"/>
        </a:p>
      </dgm:t>
    </dgm:pt>
    <dgm:pt modelId="{DB06910B-3F95-439D-A8D1-C7847303BA94}" type="sibTrans" cxnId="{4CE3A137-6DBC-4F44-93A6-2478AC1B603B}">
      <dgm:prSet/>
      <dgm:spPr/>
      <dgm:t>
        <a:bodyPr/>
        <a:lstStyle/>
        <a:p>
          <a:endParaRPr lang="en-US" sz="1100"/>
        </a:p>
      </dgm:t>
    </dgm:pt>
    <dgm:pt modelId="{AD57C1DE-4952-4B76-9B8E-0276B1234709}">
      <dgm:prSet phldrT="[Text]" custT="1"/>
      <dgm:spPr/>
      <dgm:t>
        <a:bodyPr/>
        <a:lstStyle/>
        <a:p>
          <a:r>
            <a:rPr lang="en-US" sz="1800" dirty="0">
              <a:solidFill>
                <a:srgbClr val="00B050"/>
              </a:solidFill>
            </a:rPr>
            <a:t>Use exact same videos for testing and training – Verify the pipeline.</a:t>
          </a:r>
        </a:p>
      </dgm:t>
    </dgm:pt>
    <dgm:pt modelId="{99D4B043-97C7-4DED-A8A0-C30EAC86B62A}" type="parTrans" cxnId="{AD6F2CFC-B487-421A-8325-95E5E2F599CA}">
      <dgm:prSet/>
      <dgm:spPr/>
      <dgm:t>
        <a:bodyPr/>
        <a:lstStyle/>
        <a:p>
          <a:endParaRPr lang="en-US" sz="1100"/>
        </a:p>
      </dgm:t>
    </dgm:pt>
    <dgm:pt modelId="{83F9329A-809A-4994-B7D3-4592AA790D19}" type="sibTrans" cxnId="{AD6F2CFC-B487-421A-8325-95E5E2F599CA}">
      <dgm:prSet/>
      <dgm:spPr/>
      <dgm:t>
        <a:bodyPr/>
        <a:lstStyle/>
        <a:p>
          <a:endParaRPr lang="en-US" sz="1100"/>
        </a:p>
      </dgm:t>
    </dgm:pt>
    <dgm:pt modelId="{E7D8F838-6E53-406F-AAC1-9687A054832A}">
      <dgm:prSet phldrT="[Text]" custT="1"/>
      <dgm:spPr/>
      <dgm:t>
        <a:bodyPr/>
        <a:lstStyle/>
        <a:p>
          <a:r>
            <a:rPr lang="en-US" sz="1800" dirty="0">
              <a:solidFill>
                <a:srgbClr val="00B050"/>
              </a:solidFill>
            </a:rPr>
            <a:t>Use Video Attention model to generate </a:t>
          </a:r>
          <a:r>
            <a:rPr lang="en-US" sz="1800" dirty="0"/>
            <a:t>embeddings for anomalous segments</a:t>
          </a:r>
        </a:p>
      </dgm:t>
    </dgm:pt>
    <dgm:pt modelId="{08B54332-15A0-4576-B75B-2AEB62A5ABAA}" type="parTrans" cxnId="{DF229FB4-612E-482D-B235-D3AC3AB33BBE}">
      <dgm:prSet/>
      <dgm:spPr/>
      <dgm:t>
        <a:bodyPr/>
        <a:lstStyle/>
        <a:p>
          <a:endParaRPr lang="en-US" sz="1100"/>
        </a:p>
      </dgm:t>
    </dgm:pt>
    <dgm:pt modelId="{673DDEAE-8B6F-49E5-A7A5-320C88868236}" type="sibTrans" cxnId="{DF229FB4-612E-482D-B235-D3AC3AB33BBE}">
      <dgm:prSet/>
      <dgm:spPr/>
      <dgm:t>
        <a:bodyPr/>
        <a:lstStyle/>
        <a:p>
          <a:endParaRPr lang="en-US" sz="1100"/>
        </a:p>
      </dgm:t>
    </dgm:pt>
    <dgm:pt modelId="{B83473B9-0B62-46F5-AC13-127442478C16}">
      <dgm:prSet phldrT="[Text]" custT="1"/>
      <dgm:spPr/>
      <dgm:t>
        <a:bodyPr/>
        <a:lstStyle/>
        <a:p>
          <a:r>
            <a:rPr lang="en-US" sz="1800" dirty="0"/>
            <a:t>Learning Model Architecture</a:t>
          </a:r>
        </a:p>
      </dgm:t>
    </dgm:pt>
    <dgm:pt modelId="{2AFA8433-174E-4F04-8A7F-19887BE1DB3D}" type="parTrans" cxnId="{00881BCE-5BCD-4727-9BCC-A18C6EF0885B}">
      <dgm:prSet/>
      <dgm:spPr/>
      <dgm:t>
        <a:bodyPr/>
        <a:lstStyle/>
        <a:p>
          <a:endParaRPr lang="en-US" sz="1100"/>
        </a:p>
      </dgm:t>
    </dgm:pt>
    <dgm:pt modelId="{549E0155-AD13-44CD-B29F-B9F94C816C01}" type="sibTrans" cxnId="{00881BCE-5BCD-4727-9BCC-A18C6EF0885B}">
      <dgm:prSet/>
      <dgm:spPr/>
      <dgm:t>
        <a:bodyPr/>
        <a:lstStyle/>
        <a:p>
          <a:endParaRPr lang="en-US" sz="1100"/>
        </a:p>
      </dgm:t>
    </dgm:pt>
    <dgm:pt modelId="{5C8F535E-797B-40F4-A3CE-53B64C26B730}">
      <dgm:prSet phldrT="[Text]" custT="1"/>
      <dgm:spPr/>
      <dgm:t>
        <a:bodyPr/>
        <a:lstStyle/>
        <a:p>
          <a:r>
            <a:rPr lang="en-US" sz="1800" dirty="0"/>
            <a:t>Build in Weakly Supervised Regression model instead of SVM classifier</a:t>
          </a:r>
        </a:p>
      </dgm:t>
    </dgm:pt>
    <dgm:pt modelId="{1C9549F7-B692-44AA-9E7C-B690661EB0AC}" type="parTrans" cxnId="{75319298-33E7-4A69-970B-34A92D06FE89}">
      <dgm:prSet/>
      <dgm:spPr/>
      <dgm:t>
        <a:bodyPr/>
        <a:lstStyle/>
        <a:p>
          <a:endParaRPr lang="en-US" sz="1100"/>
        </a:p>
      </dgm:t>
    </dgm:pt>
    <dgm:pt modelId="{B7872BC5-1765-4ED5-A951-D3DFFC80A639}" type="sibTrans" cxnId="{75319298-33E7-4A69-970B-34A92D06FE89}">
      <dgm:prSet/>
      <dgm:spPr/>
      <dgm:t>
        <a:bodyPr/>
        <a:lstStyle/>
        <a:p>
          <a:endParaRPr lang="en-US" sz="1100"/>
        </a:p>
      </dgm:t>
    </dgm:pt>
    <dgm:pt modelId="{06E982E6-A922-468C-BBE7-059E15151174}">
      <dgm:prSet phldrT="[Text]" custT="1"/>
      <dgm:spPr/>
      <dgm:t>
        <a:bodyPr/>
        <a:lstStyle/>
        <a:p>
          <a:r>
            <a:rPr lang="en-US" sz="1800" dirty="0"/>
            <a:t>Can a Transformer style architecture be used?</a:t>
          </a:r>
        </a:p>
      </dgm:t>
    </dgm:pt>
    <dgm:pt modelId="{A2D790F3-20C0-43E4-A49F-3FE2E53FA092}" type="parTrans" cxnId="{CA14659B-D6A0-432B-838C-AB98B1F91873}">
      <dgm:prSet/>
      <dgm:spPr/>
      <dgm:t>
        <a:bodyPr/>
        <a:lstStyle/>
        <a:p>
          <a:endParaRPr lang="en-US" sz="1100"/>
        </a:p>
      </dgm:t>
    </dgm:pt>
    <dgm:pt modelId="{9DECF2B8-B08F-4346-9C34-104AB3FD32CD}" type="sibTrans" cxnId="{CA14659B-D6A0-432B-838C-AB98B1F91873}">
      <dgm:prSet/>
      <dgm:spPr/>
      <dgm:t>
        <a:bodyPr/>
        <a:lstStyle/>
        <a:p>
          <a:endParaRPr lang="en-US" sz="1100"/>
        </a:p>
      </dgm:t>
    </dgm:pt>
    <dgm:pt modelId="{B83E1909-534F-4CBA-AF4E-CF54FFB0E1ED}">
      <dgm:prSet phldrT="[Text]" phldr="1" custT="1"/>
      <dgm:spPr/>
      <dgm:t>
        <a:bodyPr/>
        <a:lstStyle/>
        <a:p>
          <a:endParaRPr lang="en-US" sz="1800" dirty="0"/>
        </a:p>
      </dgm:t>
    </dgm:pt>
    <dgm:pt modelId="{8AD2CF52-274C-4E54-A0FC-53782EFCF28B}" type="parTrans" cxnId="{CF5A35E5-F26F-4489-ABF6-70FA1C7306A1}">
      <dgm:prSet/>
      <dgm:spPr/>
      <dgm:t>
        <a:bodyPr/>
        <a:lstStyle/>
        <a:p>
          <a:endParaRPr lang="en-US" sz="1100"/>
        </a:p>
      </dgm:t>
    </dgm:pt>
    <dgm:pt modelId="{DC896AA2-74C9-4996-B4FF-AEF58B6FDB5E}" type="sibTrans" cxnId="{CF5A35E5-F26F-4489-ABF6-70FA1C7306A1}">
      <dgm:prSet/>
      <dgm:spPr/>
      <dgm:t>
        <a:bodyPr/>
        <a:lstStyle/>
        <a:p>
          <a:endParaRPr lang="en-US" sz="1100"/>
        </a:p>
      </dgm:t>
    </dgm:pt>
    <dgm:pt modelId="{383C3249-AA02-4C01-8106-8F4634B1C1B0}">
      <dgm:prSet phldrT="[Text]" custT="1"/>
      <dgm:spPr/>
      <dgm:t>
        <a:bodyPr/>
        <a:lstStyle/>
        <a:p>
          <a:endParaRPr lang="en-US" sz="1800" dirty="0"/>
        </a:p>
      </dgm:t>
    </dgm:pt>
    <dgm:pt modelId="{B76C5E75-A8F4-47B9-9F45-3BE702F93C23}" type="parTrans" cxnId="{0CD25547-6D8A-4B96-AD2D-8DFA65606D46}">
      <dgm:prSet/>
      <dgm:spPr/>
      <dgm:t>
        <a:bodyPr/>
        <a:lstStyle/>
        <a:p>
          <a:endParaRPr lang="en-US"/>
        </a:p>
      </dgm:t>
    </dgm:pt>
    <dgm:pt modelId="{492AC428-84D8-4B4F-B40C-CB7719ACBD7B}" type="sibTrans" cxnId="{0CD25547-6D8A-4B96-AD2D-8DFA65606D46}">
      <dgm:prSet/>
      <dgm:spPr/>
      <dgm:t>
        <a:bodyPr/>
        <a:lstStyle/>
        <a:p>
          <a:endParaRPr lang="en-US"/>
        </a:p>
      </dgm:t>
    </dgm:pt>
    <dgm:pt modelId="{975279A3-CAAF-4F72-A973-5C94E52529C7}">
      <dgm:prSet phldrT="[Text]" custT="1"/>
      <dgm:spPr/>
      <dgm:t>
        <a:bodyPr/>
        <a:lstStyle/>
        <a:p>
          <a:r>
            <a:rPr lang="en-US" sz="1800" dirty="0"/>
            <a:t>How to use attention from a transformer in the weakly supervised setting? </a:t>
          </a:r>
          <a:r>
            <a:rPr lang="en-US" sz="1800" dirty="0" err="1"/>
            <a:t>ViT</a:t>
          </a:r>
          <a:r>
            <a:rPr lang="en-US" sz="1800" dirty="0"/>
            <a:t> input is video slices, but trained to give video classification overall, does attention over the slices </a:t>
          </a:r>
          <a:r>
            <a:rPr lang="en-US" sz="1800" dirty="0" err="1"/>
            <a:t>localise</a:t>
          </a:r>
          <a:r>
            <a:rPr lang="en-US" sz="1800" dirty="0"/>
            <a:t> the anomaly? Is there a way to incorporate the pos/neg bagging process from the older method? </a:t>
          </a:r>
        </a:p>
      </dgm:t>
    </dgm:pt>
    <dgm:pt modelId="{79A71BCE-6235-47C4-8516-55A7220C0D4F}" type="parTrans" cxnId="{10B22A15-9383-4326-BC84-315F03BBB596}">
      <dgm:prSet/>
      <dgm:spPr/>
      <dgm:t>
        <a:bodyPr/>
        <a:lstStyle/>
        <a:p>
          <a:endParaRPr lang="en-US"/>
        </a:p>
      </dgm:t>
    </dgm:pt>
    <dgm:pt modelId="{750471BA-E95C-4A9D-A720-179560E359CF}" type="sibTrans" cxnId="{10B22A15-9383-4326-BC84-315F03BBB596}">
      <dgm:prSet/>
      <dgm:spPr/>
      <dgm:t>
        <a:bodyPr/>
        <a:lstStyle/>
        <a:p>
          <a:endParaRPr lang="en-US"/>
        </a:p>
      </dgm:t>
    </dgm:pt>
    <dgm:pt modelId="{E8B7A5AA-7BB9-4E1C-983F-41883342DBC8}">
      <dgm:prSet phldrT="[Text]" custT="1"/>
      <dgm:spPr/>
      <dgm:t>
        <a:bodyPr/>
        <a:lstStyle/>
        <a:p>
          <a:r>
            <a:rPr lang="en-US" sz="1800" dirty="0"/>
            <a:t>Clip out the normal segment from the anomalous segment and run it through the model – see if it classifies it as normal</a:t>
          </a:r>
        </a:p>
      </dgm:t>
    </dgm:pt>
    <dgm:pt modelId="{F6AA8B7B-149C-44AE-A4E2-ABAC8D331F37}" type="parTrans" cxnId="{D5CBD286-AAFC-48F9-9A15-2E595A314CA4}">
      <dgm:prSet/>
      <dgm:spPr/>
      <dgm:t>
        <a:bodyPr/>
        <a:lstStyle/>
        <a:p>
          <a:endParaRPr lang="en-US"/>
        </a:p>
      </dgm:t>
    </dgm:pt>
    <dgm:pt modelId="{BCA47CDE-A8CA-4E22-B4DC-1C0FE67894BE}" type="sibTrans" cxnId="{D5CBD286-AAFC-48F9-9A15-2E595A314CA4}">
      <dgm:prSet/>
      <dgm:spPr/>
      <dgm:t>
        <a:bodyPr/>
        <a:lstStyle/>
        <a:p>
          <a:endParaRPr lang="en-US"/>
        </a:p>
      </dgm:t>
    </dgm:pt>
    <dgm:pt modelId="{7FEA7E76-9464-4C9E-8B4A-83AC806F14F1}">
      <dgm:prSet phldrT="[Text]" custT="1"/>
      <dgm:spPr/>
      <dgm:t>
        <a:bodyPr/>
        <a:lstStyle/>
        <a:p>
          <a:r>
            <a:rPr lang="en-US" sz="1800" dirty="0"/>
            <a:t>Check the loader is not messing up the classes.</a:t>
          </a:r>
        </a:p>
      </dgm:t>
    </dgm:pt>
    <dgm:pt modelId="{07A80307-00CD-4667-AACB-E3EFC1075EEE}" type="parTrans" cxnId="{A23FB54E-8EEA-47B8-BB24-C0624C0DAB1A}">
      <dgm:prSet/>
      <dgm:spPr/>
      <dgm:t>
        <a:bodyPr/>
        <a:lstStyle/>
        <a:p>
          <a:endParaRPr lang="en-US"/>
        </a:p>
      </dgm:t>
    </dgm:pt>
    <dgm:pt modelId="{110A9CE5-2B88-49C6-AF72-61A2DEC6A1C4}" type="sibTrans" cxnId="{A23FB54E-8EEA-47B8-BB24-C0624C0DAB1A}">
      <dgm:prSet/>
      <dgm:spPr/>
      <dgm:t>
        <a:bodyPr/>
        <a:lstStyle/>
        <a:p>
          <a:endParaRPr lang="en-US"/>
        </a:p>
      </dgm:t>
    </dgm:pt>
    <dgm:pt modelId="{85C3E5CE-A0AF-44DF-A51D-D2AF8F0011AF}">
      <dgm:prSet phldrT="[Text]" custT="1"/>
      <dgm:spPr/>
      <dgm:t>
        <a:bodyPr/>
        <a:lstStyle/>
        <a:p>
          <a:r>
            <a:rPr lang="en-US" sz="1800" dirty="0"/>
            <a:t>Will shorter videos have better results than longer videos?</a:t>
          </a:r>
        </a:p>
      </dgm:t>
    </dgm:pt>
    <dgm:pt modelId="{7D26D056-FAEE-4927-9D03-A02088F99AB2}" type="parTrans" cxnId="{3F968B50-0E04-4710-B1CF-0FE3B297EE6D}">
      <dgm:prSet/>
      <dgm:spPr/>
      <dgm:t>
        <a:bodyPr/>
        <a:lstStyle/>
        <a:p>
          <a:endParaRPr lang="en-US"/>
        </a:p>
      </dgm:t>
    </dgm:pt>
    <dgm:pt modelId="{5EB2B79B-2FD3-48C1-BDF2-AFB6BF8CF7BB}" type="sibTrans" cxnId="{3F968B50-0E04-4710-B1CF-0FE3B297EE6D}">
      <dgm:prSet/>
      <dgm:spPr/>
      <dgm:t>
        <a:bodyPr/>
        <a:lstStyle/>
        <a:p>
          <a:endParaRPr lang="en-US"/>
        </a:p>
      </dgm:t>
    </dgm:pt>
    <dgm:pt modelId="{CFEBEA43-8D1C-4090-81F8-521BB89A7EAE}">
      <dgm:prSet phldrT="[Text]" custT="1"/>
      <dgm:spPr/>
      <dgm:t>
        <a:bodyPr/>
        <a:lstStyle/>
        <a:p>
          <a:r>
            <a:rPr lang="en-US" sz="1800" dirty="0"/>
            <a:t>Look at features comparison after the pre-processing</a:t>
          </a:r>
        </a:p>
      </dgm:t>
    </dgm:pt>
    <dgm:pt modelId="{3101ADB8-6D9A-45D4-9072-AC8FF4D97D22}" type="parTrans" cxnId="{A3618530-AE13-4733-9DE9-20DF0F669E61}">
      <dgm:prSet/>
      <dgm:spPr/>
    </dgm:pt>
    <dgm:pt modelId="{5CF9CC3F-D82C-484E-A64D-2DD7A2410033}" type="sibTrans" cxnId="{A3618530-AE13-4733-9DE9-20DF0F669E61}">
      <dgm:prSet/>
      <dgm:spPr/>
    </dgm:pt>
    <dgm:pt modelId="{8F60C2D6-AC26-4A1E-A1E8-4CF6AEE2F75A}">
      <dgm:prSet phldrT="[Text]" custT="1"/>
      <dgm:spPr/>
      <dgm:t>
        <a:bodyPr/>
        <a:lstStyle/>
        <a:p>
          <a:r>
            <a:rPr lang="en-US" sz="1800" dirty="0">
              <a:solidFill>
                <a:srgbClr val="00B050"/>
              </a:solidFill>
            </a:rPr>
            <a:t>Replicate the bag based baseline</a:t>
          </a:r>
        </a:p>
      </dgm:t>
    </dgm:pt>
    <dgm:pt modelId="{9A6A2B99-4870-4B61-8399-0B834B21DACE}" type="parTrans" cxnId="{83E75988-37DE-4BEE-A337-939DFA7E7835}">
      <dgm:prSet/>
      <dgm:spPr/>
    </dgm:pt>
    <dgm:pt modelId="{7D7CD266-DED8-42B8-8F15-61679C14EAE6}" type="sibTrans" cxnId="{83E75988-37DE-4BEE-A337-939DFA7E7835}">
      <dgm:prSet/>
      <dgm:spPr/>
    </dgm:pt>
    <dgm:pt modelId="{3FE03E21-5DC0-450C-B313-F71BB6C11F0D}" type="pres">
      <dgm:prSet presAssocID="{96BA1BAF-BBC7-4C9C-A8F2-819EE62717E3}" presName="Name0" presStyleCnt="0">
        <dgm:presLayoutVars>
          <dgm:dir/>
          <dgm:animLvl val="lvl"/>
          <dgm:resizeHandles val="exact"/>
        </dgm:presLayoutVars>
      </dgm:prSet>
      <dgm:spPr/>
    </dgm:pt>
    <dgm:pt modelId="{D52B85D0-5AB7-4B99-928D-836AE8187D13}" type="pres">
      <dgm:prSet presAssocID="{E037758C-A36E-4E1D-BD94-EBDB8BDE68A1}" presName="composite" presStyleCnt="0"/>
      <dgm:spPr/>
    </dgm:pt>
    <dgm:pt modelId="{243B2381-31C8-44BC-B3D1-29D45F898857}" type="pres">
      <dgm:prSet presAssocID="{E037758C-A36E-4E1D-BD94-EBDB8BDE68A1}" presName="parTx" presStyleLbl="alignNode1" presStyleIdx="0" presStyleCnt="2" custScaleY="100000">
        <dgm:presLayoutVars>
          <dgm:chMax val="0"/>
          <dgm:chPref val="0"/>
          <dgm:bulletEnabled val="1"/>
        </dgm:presLayoutVars>
      </dgm:prSet>
      <dgm:spPr/>
    </dgm:pt>
    <dgm:pt modelId="{49C58A13-E758-47CB-BB52-4C941D7FA0C7}" type="pres">
      <dgm:prSet presAssocID="{E037758C-A36E-4E1D-BD94-EBDB8BDE68A1}" presName="desTx" presStyleLbl="alignAccFollowNode1" presStyleIdx="0" presStyleCnt="2">
        <dgm:presLayoutVars>
          <dgm:bulletEnabled val="1"/>
        </dgm:presLayoutVars>
      </dgm:prSet>
      <dgm:spPr/>
    </dgm:pt>
    <dgm:pt modelId="{D4DA87D2-6FE2-401A-8761-6FC4FBFF9D15}" type="pres">
      <dgm:prSet presAssocID="{2EF36B34-4A18-48EC-A1B0-791E7214549C}" presName="space" presStyleCnt="0"/>
      <dgm:spPr/>
    </dgm:pt>
    <dgm:pt modelId="{8DBA05B7-1AC5-4AEB-ADEB-0BB6F5F46A53}" type="pres">
      <dgm:prSet presAssocID="{B83473B9-0B62-46F5-AC13-127442478C16}" presName="composite" presStyleCnt="0"/>
      <dgm:spPr/>
    </dgm:pt>
    <dgm:pt modelId="{2153DE9D-BFB8-4F6F-8094-955FEF712F33}" type="pres">
      <dgm:prSet presAssocID="{B83473B9-0B62-46F5-AC13-127442478C16}" presName="parTx" presStyleLbl="alignNode1" presStyleIdx="1" presStyleCnt="2">
        <dgm:presLayoutVars>
          <dgm:chMax val="0"/>
          <dgm:chPref val="0"/>
          <dgm:bulletEnabled val="1"/>
        </dgm:presLayoutVars>
      </dgm:prSet>
      <dgm:spPr/>
    </dgm:pt>
    <dgm:pt modelId="{03ED3016-DA79-455E-80D7-68C38802EF2A}" type="pres">
      <dgm:prSet presAssocID="{B83473B9-0B62-46F5-AC13-127442478C16}" presName="desTx" presStyleLbl="alignAccFollowNode1" presStyleIdx="1" presStyleCnt="2">
        <dgm:presLayoutVars>
          <dgm:bulletEnabled val="1"/>
        </dgm:presLayoutVars>
      </dgm:prSet>
      <dgm:spPr/>
    </dgm:pt>
  </dgm:ptLst>
  <dgm:cxnLst>
    <dgm:cxn modelId="{1C78FD04-0C10-4A24-A386-470A1ED60F4F}" type="presOf" srcId="{5C8F535E-797B-40F4-A3CE-53B64C26B730}" destId="{03ED3016-DA79-455E-80D7-68C38802EF2A}" srcOrd="0" destOrd="0" presId="urn:microsoft.com/office/officeart/2005/8/layout/hList1"/>
    <dgm:cxn modelId="{10B22A15-9383-4326-BC84-315F03BBB596}" srcId="{B83473B9-0B62-46F5-AC13-127442478C16}" destId="{975279A3-CAAF-4F72-A973-5C94E52529C7}" srcOrd="2" destOrd="0" parTransId="{79A71BCE-6235-47C4-8516-55A7220C0D4F}" sibTransId="{750471BA-E95C-4A9D-A720-179560E359CF}"/>
    <dgm:cxn modelId="{A3618530-AE13-4733-9DE9-20DF0F669E61}" srcId="{E037758C-A36E-4E1D-BD94-EBDB8BDE68A1}" destId="{CFEBEA43-8D1C-4090-81F8-521BB89A7EAE}" srcOrd="7" destOrd="0" parTransId="{3101ADB8-6D9A-45D4-9072-AC8FF4D97D22}" sibTransId="{5CF9CC3F-D82C-484E-A64D-2DD7A2410033}"/>
    <dgm:cxn modelId="{4CE3A137-6DBC-4F44-93A6-2478AC1B603B}" srcId="{E037758C-A36E-4E1D-BD94-EBDB8BDE68A1}" destId="{42A1030B-F50A-4A55-A40D-F26C2DD34D44}" srcOrd="0" destOrd="0" parTransId="{B097515A-0B4F-442C-8084-E5C43699D154}" sibTransId="{DB06910B-3F95-439D-A8D1-C7847303BA94}"/>
    <dgm:cxn modelId="{1DD3FC38-7ED9-4C2D-B733-6DDB06B12FA1}" type="presOf" srcId="{B83E1909-534F-4CBA-AF4E-CF54FFB0E1ED}" destId="{03ED3016-DA79-455E-80D7-68C38802EF2A}" srcOrd="0" destOrd="3" presId="urn:microsoft.com/office/officeart/2005/8/layout/hList1"/>
    <dgm:cxn modelId="{192F2F5C-19CB-43E0-AF48-EB8F0881CDC1}" type="presOf" srcId="{AD57C1DE-4952-4B76-9B8E-0276B1234709}" destId="{49C58A13-E758-47CB-BB52-4C941D7FA0C7}" srcOrd="0" destOrd="1" presId="urn:microsoft.com/office/officeart/2005/8/layout/hList1"/>
    <dgm:cxn modelId="{22026F44-F39B-4772-B990-34EA7E3AB2A0}" type="presOf" srcId="{7FEA7E76-9464-4C9E-8B4A-83AC806F14F1}" destId="{49C58A13-E758-47CB-BB52-4C941D7FA0C7}" srcOrd="0" destOrd="5" presId="urn:microsoft.com/office/officeart/2005/8/layout/hList1"/>
    <dgm:cxn modelId="{0219FE44-6B04-4F16-B132-734B8A8F2C76}" type="presOf" srcId="{06E982E6-A922-468C-BBE7-059E15151174}" destId="{03ED3016-DA79-455E-80D7-68C38802EF2A}" srcOrd="0" destOrd="1" presId="urn:microsoft.com/office/officeart/2005/8/layout/hList1"/>
    <dgm:cxn modelId="{0CD25547-6D8A-4B96-AD2D-8DFA65606D46}" srcId="{E037758C-A36E-4E1D-BD94-EBDB8BDE68A1}" destId="{383C3249-AA02-4C01-8106-8F4634B1C1B0}" srcOrd="8" destOrd="0" parTransId="{B76C5E75-A8F4-47B9-9F45-3BE702F93C23}" sibTransId="{492AC428-84D8-4B4F-B40C-CB7719ACBD7B}"/>
    <dgm:cxn modelId="{A23FB54E-8EEA-47B8-BB24-C0624C0DAB1A}" srcId="{E037758C-A36E-4E1D-BD94-EBDB8BDE68A1}" destId="{7FEA7E76-9464-4C9E-8B4A-83AC806F14F1}" srcOrd="5" destOrd="0" parTransId="{07A80307-00CD-4667-AACB-E3EFC1075EEE}" sibTransId="{110A9CE5-2B88-49C6-AF72-61A2DEC6A1C4}"/>
    <dgm:cxn modelId="{3F968B50-0E04-4710-B1CF-0FE3B297EE6D}" srcId="{E037758C-A36E-4E1D-BD94-EBDB8BDE68A1}" destId="{85C3E5CE-A0AF-44DF-A51D-D2AF8F0011AF}" srcOrd="6" destOrd="0" parTransId="{7D26D056-FAEE-4927-9D03-A02088F99AB2}" sibTransId="{5EB2B79B-2FD3-48C1-BDF2-AFB6BF8CF7BB}"/>
    <dgm:cxn modelId="{98F52459-7BB2-4E5B-A4CD-E50D6F9D1473}" srcId="{96BA1BAF-BBC7-4C9C-A8F2-819EE62717E3}" destId="{E037758C-A36E-4E1D-BD94-EBDB8BDE68A1}" srcOrd="0" destOrd="0" parTransId="{D9EAAB3B-D6FA-4B91-A011-CA48BBB4FA2A}" sibTransId="{2EF36B34-4A18-48EC-A1B0-791E7214549C}"/>
    <dgm:cxn modelId="{94E7ED82-5E2B-4888-94A1-80F9F5DCF451}" type="presOf" srcId="{E7D8F838-6E53-406F-AAC1-9687A054832A}" destId="{49C58A13-E758-47CB-BB52-4C941D7FA0C7}" srcOrd="0" destOrd="3" presId="urn:microsoft.com/office/officeart/2005/8/layout/hList1"/>
    <dgm:cxn modelId="{D5CBD286-AAFC-48F9-9A15-2E595A314CA4}" srcId="{E037758C-A36E-4E1D-BD94-EBDB8BDE68A1}" destId="{E8B7A5AA-7BB9-4E1C-983F-41883342DBC8}" srcOrd="4" destOrd="0" parTransId="{F6AA8B7B-149C-44AE-A4E2-ABAC8D331F37}" sibTransId="{BCA47CDE-A8CA-4E22-B4DC-1C0FE67894BE}"/>
    <dgm:cxn modelId="{83E75988-37DE-4BEE-A337-939DFA7E7835}" srcId="{E037758C-A36E-4E1D-BD94-EBDB8BDE68A1}" destId="{8F60C2D6-AC26-4A1E-A1E8-4CF6AEE2F75A}" srcOrd="2" destOrd="0" parTransId="{9A6A2B99-4870-4B61-8399-0B834B21DACE}" sibTransId="{7D7CD266-DED8-42B8-8F15-61679C14EAE6}"/>
    <dgm:cxn modelId="{C34F7A88-C273-4B1A-AE7F-639B08576E3E}" type="presOf" srcId="{CFEBEA43-8D1C-4090-81F8-521BB89A7EAE}" destId="{49C58A13-E758-47CB-BB52-4C941D7FA0C7}" srcOrd="0" destOrd="7" presId="urn:microsoft.com/office/officeart/2005/8/layout/hList1"/>
    <dgm:cxn modelId="{BB2FC995-F243-4641-8627-29F9878F4588}" type="presOf" srcId="{42A1030B-F50A-4A55-A40D-F26C2DD34D44}" destId="{49C58A13-E758-47CB-BB52-4C941D7FA0C7}" srcOrd="0" destOrd="0" presId="urn:microsoft.com/office/officeart/2005/8/layout/hList1"/>
    <dgm:cxn modelId="{75319298-33E7-4A69-970B-34A92D06FE89}" srcId="{B83473B9-0B62-46F5-AC13-127442478C16}" destId="{5C8F535E-797B-40F4-A3CE-53B64C26B730}" srcOrd="0" destOrd="0" parTransId="{1C9549F7-B692-44AA-9E7C-B690661EB0AC}" sibTransId="{B7872BC5-1765-4ED5-A951-D3DFFC80A639}"/>
    <dgm:cxn modelId="{CA14659B-D6A0-432B-838C-AB98B1F91873}" srcId="{B83473B9-0B62-46F5-AC13-127442478C16}" destId="{06E982E6-A922-468C-BBE7-059E15151174}" srcOrd="1" destOrd="0" parTransId="{A2D790F3-20C0-43E4-A49F-3FE2E53FA092}" sibTransId="{9DECF2B8-B08F-4346-9C34-104AB3FD32CD}"/>
    <dgm:cxn modelId="{73EF31A3-2A4D-42AB-8E14-43A287487787}" type="presOf" srcId="{975279A3-CAAF-4F72-A973-5C94E52529C7}" destId="{03ED3016-DA79-455E-80D7-68C38802EF2A}" srcOrd="0" destOrd="2" presId="urn:microsoft.com/office/officeart/2005/8/layout/hList1"/>
    <dgm:cxn modelId="{DF229FB4-612E-482D-B235-D3AC3AB33BBE}" srcId="{E037758C-A36E-4E1D-BD94-EBDB8BDE68A1}" destId="{E7D8F838-6E53-406F-AAC1-9687A054832A}" srcOrd="3" destOrd="0" parTransId="{08B54332-15A0-4576-B75B-2AEB62A5ABAA}" sibTransId="{673DDEAE-8B6F-49E5-A7A5-320C88868236}"/>
    <dgm:cxn modelId="{B27D06BD-98C3-4B02-9AF1-B1A0C31AEC1A}" type="presOf" srcId="{383C3249-AA02-4C01-8106-8F4634B1C1B0}" destId="{49C58A13-E758-47CB-BB52-4C941D7FA0C7}" srcOrd="0" destOrd="8" presId="urn:microsoft.com/office/officeart/2005/8/layout/hList1"/>
    <dgm:cxn modelId="{00881BCE-5BCD-4727-9BCC-A18C6EF0885B}" srcId="{96BA1BAF-BBC7-4C9C-A8F2-819EE62717E3}" destId="{B83473B9-0B62-46F5-AC13-127442478C16}" srcOrd="1" destOrd="0" parTransId="{2AFA8433-174E-4F04-8A7F-19887BE1DB3D}" sibTransId="{549E0155-AD13-44CD-B29F-B9F94C816C01}"/>
    <dgm:cxn modelId="{8BB839CF-F280-4689-BC77-C764A6520F0C}" type="presOf" srcId="{96BA1BAF-BBC7-4C9C-A8F2-819EE62717E3}" destId="{3FE03E21-5DC0-450C-B313-F71BB6C11F0D}" srcOrd="0" destOrd="0" presId="urn:microsoft.com/office/officeart/2005/8/layout/hList1"/>
    <dgm:cxn modelId="{457A02D2-558D-4009-9008-C42FFA267491}" type="presOf" srcId="{E8B7A5AA-7BB9-4E1C-983F-41883342DBC8}" destId="{49C58A13-E758-47CB-BB52-4C941D7FA0C7}" srcOrd="0" destOrd="4" presId="urn:microsoft.com/office/officeart/2005/8/layout/hList1"/>
    <dgm:cxn modelId="{28E2FFE1-F639-4BB5-BC0D-AB511A140E6E}" type="presOf" srcId="{B83473B9-0B62-46F5-AC13-127442478C16}" destId="{2153DE9D-BFB8-4F6F-8094-955FEF712F33}" srcOrd="0" destOrd="0" presId="urn:microsoft.com/office/officeart/2005/8/layout/hList1"/>
    <dgm:cxn modelId="{CF5A35E5-F26F-4489-ABF6-70FA1C7306A1}" srcId="{B83473B9-0B62-46F5-AC13-127442478C16}" destId="{B83E1909-534F-4CBA-AF4E-CF54FFB0E1ED}" srcOrd="3" destOrd="0" parTransId="{8AD2CF52-274C-4E54-A0FC-53782EFCF28B}" sibTransId="{DC896AA2-74C9-4996-B4FF-AEF58B6FDB5E}"/>
    <dgm:cxn modelId="{B34CAFE8-9F9B-4C17-8FF4-046F76CE4B0C}" type="presOf" srcId="{8F60C2D6-AC26-4A1E-A1E8-4CF6AEE2F75A}" destId="{49C58A13-E758-47CB-BB52-4C941D7FA0C7}" srcOrd="0" destOrd="2" presId="urn:microsoft.com/office/officeart/2005/8/layout/hList1"/>
    <dgm:cxn modelId="{A28AC1F8-F421-4B91-B7EF-672678C2A6DC}" type="presOf" srcId="{85C3E5CE-A0AF-44DF-A51D-D2AF8F0011AF}" destId="{49C58A13-E758-47CB-BB52-4C941D7FA0C7}" srcOrd="0" destOrd="6" presId="urn:microsoft.com/office/officeart/2005/8/layout/hList1"/>
    <dgm:cxn modelId="{DFF212F9-DBD9-47EC-B5F1-92D394B218C1}" type="presOf" srcId="{E037758C-A36E-4E1D-BD94-EBDB8BDE68A1}" destId="{243B2381-31C8-44BC-B3D1-29D45F898857}" srcOrd="0" destOrd="0" presId="urn:microsoft.com/office/officeart/2005/8/layout/hList1"/>
    <dgm:cxn modelId="{AD6F2CFC-B487-421A-8325-95E5E2F599CA}" srcId="{E037758C-A36E-4E1D-BD94-EBDB8BDE68A1}" destId="{AD57C1DE-4952-4B76-9B8E-0276B1234709}" srcOrd="1" destOrd="0" parTransId="{99D4B043-97C7-4DED-A8A0-C30EAC86B62A}" sibTransId="{83F9329A-809A-4994-B7D3-4592AA790D19}"/>
    <dgm:cxn modelId="{951B4CC9-9C2F-4832-846E-B4FDFCAA2743}" type="presParOf" srcId="{3FE03E21-5DC0-450C-B313-F71BB6C11F0D}" destId="{D52B85D0-5AB7-4B99-928D-836AE8187D13}" srcOrd="0" destOrd="0" presId="urn:microsoft.com/office/officeart/2005/8/layout/hList1"/>
    <dgm:cxn modelId="{FCDC4467-7B6E-432B-95E8-2E0470A1FDA7}" type="presParOf" srcId="{D52B85D0-5AB7-4B99-928D-836AE8187D13}" destId="{243B2381-31C8-44BC-B3D1-29D45F898857}" srcOrd="0" destOrd="0" presId="urn:microsoft.com/office/officeart/2005/8/layout/hList1"/>
    <dgm:cxn modelId="{1DABE4E6-89BE-4C25-B13F-46A659EEA42C}" type="presParOf" srcId="{D52B85D0-5AB7-4B99-928D-836AE8187D13}" destId="{49C58A13-E758-47CB-BB52-4C941D7FA0C7}" srcOrd="1" destOrd="0" presId="urn:microsoft.com/office/officeart/2005/8/layout/hList1"/>
    <dgm:cxn modelId="{742E6F0E-9D5B-42B0-B9A3-952952A53529}" type="presParOf" srcId="{3FE03E21-5DC0-450C-B313-F71BB6C11F0D}" destId="{D4DA87D2-6FE2-401A-8761-6FC4FBFF9D15}" srcOrd="1" destOrd="0" presId="urn:microsoft.com/office/officeart/2005/8/layout/hList1"/>
    <dgm:cxn modelId="{B8BB3000-DDEC-44B9-B05F-54F6F24E281C}" type="presParOf" srcId="{3FE03E21-5DC0-450C-B313-F71BB6C11F0D}" destId="{8DBA05B7-1AC5-4AEB-ADEB-0BB6F5F46A53}" srcOrd="2" destOrd="0" presId="urn:microsoft.com/office/officeart/2005/8/layout/hList1"/>
    <dgm:cxn modelId="{FB981B0C-9168-4E74-AEC1-AD437A23AACA}" type="presParOf" srcId="{8DBA05B7-1AC5-4AEB-ADEB-0BB6F5F46A53}" destId="{2153DE9D-BFB8-4F6F-8094-955FEF712F33}" srcOrd="0" destOrd="0" presId="urn:microsoft.com/office/officeart/2005/8/layout/hList1"/>
    <dgm:cxn modelId="{975A8902-A820-4871-9F5E-1DEB3BFC3BC1}" type="presParOf" srcId="{8DBA05B7-1AC5-4AEB-ADEB-0BB6F5F46A53}" destId="{03ED3016-DA79-455E-80D7-68C38802EF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B2381-31C8-44BC-B3D1-29D45F898857}">
      <dsp:nvSpPr>
        <dsp:cNvPr id="0" name=""/>
        <dsp:cNvSpPr/>
      </dsp:nvSpPr>
      <dsp:spPr>
        <a:xfrm>
          <a:off x="52" y="333"/>
          <a:ext cx="5039740"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52" y="333"/>
        <a:ext cx="5039740" cy="806400"/>
      </dsp:txXfrm>
    </dsp:sp>
    <dsp:sp modelId="{49C58A13-E758-47CB-BB52-4C941D7FA0C7}">
      <dsp:nvSpPr>
        <dsp:cNvPr id="0" name=""/>
        <dsp:cNvSpPr/>
      </dsp:nvSpPr>
      <dsp:spPr>
        <a:xfrm>
          <a:off x="52" y="806733"/>
          <a:ext cx="5039740" cy="46116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Include full set of anomalies and normal videos as used in </a:t>
          </a:r>
          <a:r>
            <a:rPr lang="en-US" sz="1800" kern="1200" dirty="0" err="1"/>
            <a:t>Sultani</a:t>
          </a:r>
          <a:r>
            <a:rPr lang="en-US" sz="1800" kern="1200" dirty="0"/>
            <a:t> baseline</a:t>
          </a:r>
        </a:p>
        <a:p>
          <a:pPr marL="171450" lvl="1" indent="-171450" algn="l" defTabSz="800100">
            <a:lnSpc>
              <a:spcPct val="90000"/>
            </a:lnSpc>
            <a:spcBef>
              <a:spcPct val="0"/>
            </a:spcBef>
            <a:spcAft>
              <a:spcPct val="15000"/>
            </a:spcAft>
            <a:buChar char="•"/>
          </a:pPr>
          <a:r>
            <a:rPr lang="en-US" sz="1800" kern="1200" dirty="0">
              <a:solidFill>
                <a:srgbClr val="00B050"/>
              </a:solidFill>
            </a:rPr>
            <a:t>Use exact same videos for testing and training – Verify the pipeline.</a:t>
          </a:r>
        </a:p>
        <a:p>
          <a:pPr marL="171450" lvl="1" indent="-171450" algn="l" defTabSz="800100">
            <a:lnSpc>
              <a:spcPct val="90000"/>
            </a:lnSpc>
            <a:spcBef>
              <a:spcPct val="0"/>
            </a:spcBef>
            <a:spcAft>
              <a:spcPct val="15000"/>
            </a:spcAft>
            <a:buChar char="•"/>
          </a:pPr>
          <a:r>
            <a:rPr lang="en-US" sz="1800" kern="1200" dirty="0">
              <a:solidFill>
                <a:srgbClr val="00B050"/>
              </a:solidFill>
            </a:rPr>
            <a:t>Replicate the bag based baseline</a:t>
          </a:r>
        </a:p>
        <a:p>
          <a:pPr marL="171450" lvl="1" indent="-171450" algn="l" defTabSz="800100">
            <a:lnSpc>
              <a:spcPct val="90000"/>
            </a:lnSpc>
            <a:spcBef>
              <a:spcPct val="0"/>
            </a:spcBef>
            <a:spcAft>
              <a:spcPct val="15000"/>
            </a:spcAft>
            <a:buChar char="•"/>
          </a:pPr>
          <a:r>
            <a:rPr lang="en-US" sz="1800" kern="1200" dirty="0">
              <a:solidFill>
                <a:srgbClr val="00B050"/>
              </a:solidFill>
            </a:rPr>
            <a:t>Use Video Attention model to generate </a:t>
          </a:r>
          <a:r>
            <a:rPr lang="en-US" sz="1800" kern="1200" dirty="0"/>
            <a:t>embeddings for anomalous segments</a:t>
          </a:r>
        </a:p>
        <a:p>
          <a:pPr marL="171450" lvl="1" indent="-171450" algn="l" defTabSz="800100">
            <a:lnSpc>
              <a:spcPct val="90000"/>
            </a:lnSpc>
            <a:spcBef>
              <a:spcPct val="0"/>
            </a:spcBef>
            <a:spcAft>
              <a:spcPct val="15000"/>
            </a:spcAft>
            <a:buChar char="•"/>
          </a:pPr>
          <a:r>
            <a:rPr lang="en-US" sz="1800" kern="1200" dirty="0"/>
            <a:t>Clip out the normal segment from the anomalous segment and run it through the model – see if it classifies it as normal</a:t>
          </a:r>
        </a:p>
        <a:p>
          <a:pPr marL="171450" lvl="1" indent="-171450" algn="l" defTabSz="800100">
            <a:lnSpc>
              <a:spcPct val="90000"/>
            </a:lnSpc>
            <a:spcBef>
              <a:spcPct val="0"/>
            </a:spcBef>
            <a:spcAft>
              <a:spcPct val="15000"/>
            </a:spcAft>
            <a:buChar char="•"/>
          </a:pPr>
          <a:r>
            <a:rPr lang="en-US" sz="1800" kern="1200" dirty="0"/>
            <a:t>Check the loader is not messing up the classes.</a:t>
          </a:r>
        </a:p>
        <a:p>
          <a:pPr marL="171450" lvl="1" indent="-171450" algn="l" defTabSz="800100">
            <a:lnSpc>
              <a:spcPct val="90000"/>
            </a:lnSpc>
            <a:spcBef>
              <a:spcPct val="0"/>
            </a:spcBef>
            <a:spcAft>
              <a:spcPct val="15000"/>
            </a:spcAft>
            <a:buChar char="•"/>
          </a:pPr>
          <a:r>
            <a:rPr lang="en-US" sz="1800" kern="1200" dirty="0"/>
            <a:t>Will shorter videos have better results than longer videos?</a:t>
          </a:r>
        </a:p>
        <a:p>
          <a:pPr marL="171450" lvl="1" indent="-171450" algn="l" defTabSz="800100">
            <a:lnSpc>
              <a:spcPct val="90000"/>
            </a:lnSpc>
            <a:spcBef>
              <a:spcPct val="0"/>
            </a:spcBef>
            <a:spcAft>
              <a:spcPct val="15000"/>
            </a:spcAft>
            <a:buChar char="•"/>
          </a:pPr>
          <a:r>
            <a:rPr lang="en-US" sz="1800" kern="1200" dirty="0"/>
            <a:t>Look at features comparison after the pre-processing</a:t>
          </a:r>
        </a:p>
        <a:p>
          <a:pPr marL="171450" lvl="1" indent="-171450" algn="l" defTabSz="800100">
            <a:lnSpc>
              <a:spcPct val="90000"/>
            </a:lnSpc>
            <a:spcBef>
              <a:spcPct val="0"/>
            </a:spcBef>
            <a:spcAft>
              <a:spcPct val="15000"/>
            </a:spcAft>
            <a:buChar char="•"/>
          </a:pPr>
          <a:endParaRPr lang="en-US" sz="1800" kern="1200" dirty="0"/>
        </a:p>
      </dsp:txBody>
      <dsp:txXfrm>
        <a:off x="52" y="806733"/>
        <a:ext cx="5039740" cy="4611600"/>
      </dsp:txXfrm>
    </dsp:sp>
    <dsp:sp modelId="{2153DE9D-BFB8-4F6F-8094-955FEF712F33}">
      <dsp:nvSpPr>
        <dsp:cNvPr id="0" name=""/>
        <dsp:cNvSpPr/>
      </dsp:nvSpPr>
      <dsp:spPr>
        <a:xfrm>
          <a:off x="5745357" y="333"/>
          <a:ext cx="5039740"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Learning Model Architecture</a:t>
          </a:r>
        </a:p>
      </dsp:txBody>
      <dsp:txXfrm>
        <a:off x="5745357" y="333"/>
        <a:ext cx="5039740" cy="806400"/>
      </dsp:txXfrm>
    </dsp:sp>
    <dsp:sp modelId="{03ED3016-DA79-455E-80D7-68C38802EF2A}">
      <dsp:nvSpPr>
        <dsp:cNvPr id="0" name=""/>
        <dsp:cNvSpPr/>
      </dsp:nvSpPr>
      <dsp:spPr>
        <a:xfrm>
          <a:off x="5745357" y="806733"/>
          <a:ext cx="5039740" cy="46116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Build in Weakly Supervised Regression model instead of SVM classifier</a:t>
          </a:r>
        </a:p>
        <a:p>
          <a:pPr marL="171450" lvl="1" indent="-171450" algn="l" defTabSz="800100">
            <a:lnSpc>
              <a:spcPct val="90000"/>
            </a:lnSpc>
            <a:spcBef>
              <a:spcPct val="0"/>
            </a:spcBef>
            <a:spcAft>
              <a:spcPct val="15000"/>
            </a:spcAft>
            <a:buChar char="•"/>
          </a:pPr>
          <a:r>
            <a:rPr lang="en-US" sz="1800" kern="1200" dirty="0"/>
            <a:t>Can a Transformer style architecture be used?</a:t>
          </a:r>
        </a:p>
        <a:p>
          <a:pPr marL="171450" lvl="1" indent="-171450" algn="l" defTabSz="800100">
            <a:lnSpc>
              <a:spcPct val="90000"/>
            </a:lnSpc>
            <a:spcBef>
              <a:spcPct val="0"/>
            </a:spcBef>
            <a:spcAft>
              <a:spcPct val="15000"/>
            </a:spcAft>
            <a:buChar char="•"/>
          </a:pPr>
          <a:r>
            <a:rPr lang="en-US" sz="1800" kern="1200" dirty="0"/>
            <a:t>How to use attention from a transformer in the weakly supervised setting? </a:t>
          </a:r>
          <a:r>
            <a:rPr lang="en-US" sz="1800" kern="1200" dirty="0" err="1"/>
            <a:t>ViT</a:t>
          </a:r>
          <a:r>
            <a:rPr lang="en-US" sz="1800" kern="1200" dirty="0"/>
            <a:t> input is video slices, but trained to give video classification overall, does attention over the slices </a:t>
          </a:r>
          <a:r>
            <a:rPr lang="en-US" sz="1800" kern="1200" dirty="0" err="1"/>
            <a:t>localise</a:t>
          </a:r>
          <a:r>
            <a:rPr lang="en-US" sz="1800" kern="1200" dirty="0"/>
            <a:t> the anomaly? Is there a way to incorporate the pos/neg bagging process from the older method? </a:t>
          </a:r>
        </a:p>
        <a:p>
          <a:pPr marL="171450" lvl="1" indent="-171450" algn="l" defTabSz="800100">
            <a:lnSpc>
              <a:spcPct val="90000"/>
            </a:lnSpc>
            <a:spcBef>
              <a:spcPct val="0"/>
            </a:spcBef>
            <a:spcAft>
              <a:spcPct val="15000"/>
            </a:spcAft>
            <a:buChar char="•"/>
          </a:pPr>
          <a:endParaRPr lang="en-US" sz="1800" kern="1200" dirty="0"/>
        </a:p>
      </dsp:txBody>
      <dsp:txXfrm>
        <a:off x="5745357" y="806733"/>
        <a:ext cx="5039740" cy="46116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3EFC-526B-4EF2-8A0A-F01C60CA2A67}" type="datetimeFigureOut">
              <a:rPr lang="en-US" smtClean="0"/>
              <a:t>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72F06-F6ED-43C1-A86D-15B5F2AFDECD}" type="slidenum">
              <a:rPr lang="en-US" smtClean="0"/>
              <a:t>‹#›</a:t>
            </a:fld>
            <a:endParaRPr lang="en-US" dirty="0"/>
          </a:p>
        </p:txBody>
      </p:sp>
    </p:spTree>
    <p:extLst>
      <p:ext uri="{BB962C8B-B14F-4D97-AF65-F5344CB8AC3E}">
        <p14:creationId xmlns:p14="http://schemas.microsoft.com/office/powerpoint/2010/main" val="12314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32</a:t>
            </a:fld>
            <a:endParaRPr lang="en-US" dirty="0"/>
          </a:p>
        </p:txBody>
      </p:sp>
    </p:spTree>
    <p:extLst>
      <p:ext uri="{BB962C8B-B14F-4D97-AF65-F5344CB8AC3E}">
        <p14:creationId xmlns:p14="http://schemas.microsoft.com/office/powerpoint/2010/main" val="172815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1192D4-3DEB-49BB-8F09-91031D57C7DB}"/>
              </a:ext>
            </a:extLst>
          </p:cNvPr>
          <p:cNvSpPr>
            <a:spLocks noGrp="1"/>
          </p:cNvSpPr>
          <p:nvPr>
            <p:ph type="pic" sz="quarter" idx="14" hasCustomPrompt="1"/>
          </p:nvPr>
        </p:nvSpPr>
        <p:spPr>
          <a:xfrm>
            <a:off x="0" y="0"/>
            <a:ext cx="12196224" cy="6858000"/>
          </a:xfrm>
          <a:solidFill>
            <a:schemeClr val="accent1"/>
          </a:solidFill>
        </p:spPr>
        <p:txBody>
          <a:bodyPr tIns="1280160" anchor="ctr">
            <a:noAutofit/>
          </a:bodyPr>
          <a:lstStyle>
            <a:lvl1pPr algn="ctr">
              <a:defRPr sz="2000"/>
            </a:lvl1pPr>
          </a:lstStyle>
          <a:p>
            <a:r>
              <a:rPr lang="en-US" dirty="0"/>
              <a:t>Click to insert image here</a:t>
            </a:r>
          </a:p>
          <a:p>
            <a:endParaRPr lang="en-US" dirty="0"/>
          </a:p>
        </p:txBody>
      </p:sp>
      <p:sp>
        <p:nvSpPr>
          <p:cNvPr id="3" name="Title 2">
            <a:extLst>
              <a:ext uri="{FF2B5EF4-FFF2-40B4-BE49-F238E27FC236}">
                <a16:creationId xmlns:a16="http://schemas.microsoft.com/office/drawing/2014/main" id="{9194C4FA-8597-7449-A0F1-38E8A1C6B852}"/>
              </a:ext>
            </a:extLst>
          </p:cNvPr>
          <p:cNvSpPr>
            <a:spLocks noGrp="1"/>
          </p:cNvSpPr>
          <p:nvPr>
            <p:ph type="title" hasCustomPrompt="1"/>
          </p:nvPr>
        </p:nvSpPr>
        <p:spPr>
          <a:xfrm>
            <a:off x="-11018" y="1526016"/>
            <a:ext cx="12188952" cy="2031324"/>
          </a:xfrm>
          <a:solidFill>
            <a:schemeClr val="tx1">
              <a:lumMod val="85000"/>
              <a:lumOff val="15000"/>
              <a:alpha val="60000"/>
            </a:schemeClr>
          </a:solidFill>
        </p:spPr>
        <p:txBody>
          <a:bodyPr lIns="868680" tIns="91440">
            <a:normAutofit/>
          </a:bodyPr>
          <a:lstStyle>
            <a:lvl1pPr>
              <a:defRPr sz="40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574772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ull-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22E6D3-9558-45D3-9914-1F3B0A5BDCAB}"/>
              </a:ext>
            </a:extLst>
          </p:cNvPr>
          <p:cNvSpPr>
            <a:spLocks noGrp="1"/>
          </p:cNvSpPr>
          <p:nvPr>
            <p:ph type="pic" sz="quarter" idx="14" hasCustomPrompt="1"/>
          </p:nvPr>
        </p:nvSpPr>
        <p:spPr>
          <a:xfrm>
            <a:off x="1" y="0"/>
            <a:ext cx="12188952" cy="6858000"/>
          </a:xfrm>
          <a:solidFill>
            <a:schemeClr val="accent1"/>
          </a:solidFill>
        </p:spPr>
        <p:txBody>
          <a:bodyPr>
            <a:normAutofit/>
          </a:bodyPr>
          <a:lstStyle>
            <a:lvl1pPr algn="ctr">
              <a:defRPr sz="1800"/>
            </a:lvl1pPr>
          </a:lstStyle>
          <a:p>
            <a:r>
              <a:rPr lang="en-US" dirty="0"/>
              <a:t>Click to insert image or graphic here</a:t>
            </a:r>
          </a:p>
          <a:p>
            <a:endParaRPr lang="en-US" dirty="0"/>
          </a:p>
        </p:txBody>
      </p:sp>
      <p:sp>
        <p:nvSpPr>
          <p:cNvPr id="9" name="Title 8">
            <a:extLst>
              <a:ext uri="{FF2B5EF4-FFF2-40B4-BE49-F238E27FC236}">
                <a16:creationId xmlns:a16="http://schemas.microsoft.com/office/drawing/2014/main" id="{5DF58130-BFA9-C64B-9400-27CEC7444FBE}"/>
              </a:ext>
            </a:extLst>
          </p:cNvPr>
          <p:cNvSpPr>
            <a:spLocks noGrp="1"/>
          </p:cNvSpPr>
          <p:nvPr>
            <p:ph type="title" hasCustomPrompt="1"/>
          </p:nvPr>
        </p:nvSpPr>
        <p:spPr>
          <a:xfrm>
            <a:off x="836966" y="2338086"/>
            <a:ext cx="10541219" cy="2164466"/>
          </a:xfrm>
        </p:spPr>
        <p:txBody>
          <a:bodyPr lIns="0">
            <a:noAutofit/>
          </a:bodyPr>
          <a:lstStyle>
            <a:lvl1pPr>
              <a:defRPr sz="2000" b="0">
                <a:solidFill>
                  <a:schemeClr val="bg1"/>
                </a:solidFill>
              </a:defRPr>
            </a:lvl1pPr>
          </a:lstStyle>
          <a:p>
            <a:r>
              <a:rPr lang="en-US" dirty="0">
                <a:solidFill>
                  <a:schemeClr val="bg1"/>
                </a:solidFill>
              </a:rPr>
              <a:t>Click to edit master text style</a:t>
            </a:r>
            <a:endParaRPr lang="en-US" dirty="0"/>
          </a:p>
        </p:txBody>
      </p:sp>
    </p:spTree>
    <p:extLst>
      <p:ext uri="{BB962C8B-B14F-4D97-AF65-F5344CB8AC3E}">
        <p14:creationId xmlns:p14="http://schemas.microsoft.com/office/powerpoint/2010/main" val="404079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63C9361F-F5AC-124A-A751-F276961C97BC}"/>
              </a:ext>
            </a:extLst>
          </p:cNvPr>
          <p:cNvSpPr>
            <a:spLocks noGrp="1"/>
          </p:cNvSpPr>
          <p:nvPr>
            <p:ph type="title" hasCustomPrompt="1"/>
          </p:nvPr>
        </p:nvSpPr>
        <p:spPr>
          <a:xfrm>
            <a:off x="833175" y="528629"/>
            <a:ext cx="10542707"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3" name="Text Placeholder 11">
            <a:extLst>
              <a:ext uri="{FF2B5EF4-FFF2-40B4-BE49-F238E27FC236}">
                <a16:creationId xmlns:a16="http://schemas.microsoft.com/office/drawing/2014/main" id="{E110C240-E84A-BB4D-911E-3069CAF91AAB}"/>
              </a:ext>
            </a:extLst>
          </p:cNvPr>
          <p:cNvSpPr>
            <a:spLocks noGrp="1"/>
          </p:cNvSpPr>
          <p:nvPr>
            <p:ph type="body" sz="quarter" idx="19" hasCustomPrompt="1"/>
          </p:nvPr>
        </p:nvSpPr>
        <p:spPr>
          <a:xfrm>
            <a:off x="833176" y="1018950"/>
            <a:ext cx="10542706"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611B2370-69F6-454B-ACB1-3BCDAE4D8D56}"/>
              </a:ext>
            </a:extLst>
          </p:cNvPr>
          <p:cNvSpPr>
            <a:spLocks noGrp="1"/>
          </p:cNvSpPr>
          <p:nvPr>
            <p:ph type="pic" sz="quarter" idx="20" hasCustomPrompt="1"/>
          </p:nvPr>
        </p:nvSpPr>
        <p:spPr>
          <a:xfrm>
            <a:off x="833175" y="1963738"/>
            <a:ext cx="7320225" cy="4217987"/>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11">
            <a:extLst>
              <a:ext uri="{FF2B5EF4-FFF2-40B4-BE49-F238E27FC236}">
                <a16:creationId xmlns:a16="http://schemas.microsoft.com/office/drawing/2014/main" id="{5485AAEB-729B-0E45-AA2A-8821D226E74F}"/>
              </a:ext>
            </a:extLst>
          </p:cNvPr>
          <p:cNvSpPr>
            <a:spLocks noGrp="1"/>
          </p:cNvSpPr>
          <p:nvPr>
            <p:ph type="body" sz="quarter" idx="14" hasCustomPrompt="1"/>
          </p:nvPr>
        </p:nvSpPr>
        <p:spPr>
          <a:xfrm>
            <a:off x="8960220" y="3888618"/>
            <a:ext cx="2389094" cy="479900"/>
          </a:xfrm>
        </p:spPr>
        <p:txBody>
          <a:bodyPr lIns="0" tIns="0" rIns="0" bIns="0">
            <a:noAutofit/>
          </a:bodyPr>
          <a:lstStyle>
            <a:lvl1pPr marL="0" indent="0">
              <a:buNone/>
              <a:defRPr sz="1600" b="1">
                <a:solidFill>
                  <a:schemeClr val="accent5"/>
                </a:solidFill>
              </a:defRPr>
            </a:lvl1pPr>
          </a:lstStyle>
          <a:p>
            <a:pPr lvl="0"/>
            <a:r>
              <a:rPr lang="en-US" dirty="0"/>
              <a:t>Click to edit master text style</a:t>
            </a:r>
          </a:p>
        </p:txBody>
      </p:sp>
      <p:sp>
        <p:nvSpPr>
          <p:cNvPr id="18" name="Text Placeholder 11">
            <a:extLst>
              <a:ext uri="{FF2B5EF4-FFF2-40B4-BE49-F238E27FC236}">
                <a16:creationId xmlns:a16="http://schemas.microsoft.com/office/drawing/2014/main" id="{3BA4E48D-7640-4648-AD2A-35EB9295CCF5}"/>
              </a:ext>
            </a:extLst>
          </p:cNvPr>
          <p:cNvSpPr>
            <a:spLocks noGrp="1"/>
          </p:cNvSpPr>
          <p:nvPr>
            <p:ph type="body" sz="quarter" idx="18" hasCustomPrompt="1"/>
          </p:nvPr>
        </p:nvSpPr>
        <p:spPr>
          <a:xfrm>
            <a:off x="8960220" y="5322378"/>
            <a:ext cx="2389094" cy="859760"/>
          </a:xfrm>
        </p:spPr>
        <p:txBody>
          <a:bodyPr lIns="0" tIns="0" rIns="0" bIns="0">
            <a:noAutofit/>
          </a:bodyPr>
          <a:lstStyle>
            <a:lvl1pPr marL="0" indent="0">
              <a:buNone/>
              <a:defRPr sz="1600">
                <a:solidFill>
                  <a:schemeClr val="accent5"/>
                </a:solidFill>
              </a:defRPr>
            </a:lvl1pPr>
          </a:lstStyle>
          <a:p>
            <a:pPr lvl="0"/>
            <a:r>
              <a:rPr lang="en-US" dirty="0"/>
              <a:t>Click to edit master text style</a:t>
            </a:r>
          </a:p>
        </p:txBody>
      </p:sp>
    </p:spTree>
    <p:extLst>
      <p:ext uri="{BB962C8B-B14F-4D97-AF65-F5344CB8AC3E}">
        <p14:creationId xmlns:p14="http://schemas.microsoft.com/office/powerpoint/2010/main" val="22694616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full-bleed Image, and Content">
    <p:spTree>
      <p:nvGrpSpPr>
        <p:cNvPr id="1" name=""/>
        <p:cNvGrpSpPr/>
        <p:nvPr/>
      </p:nvGrpSpPr>
      <p:grpSpPr>
        <a:xfrm>
          <a:off x="0" y="0"/>
          <a:ext cx="0" cy="0"/>
          <a:chOff x="0" y="0"/>
          <a:chExt cx="0" cy="0"/>
        </a:xfrm>
      </p:grpSpPr>
      <p:sp>
        <p:nvSpPr>
          <p:cNvPr id="26" name="Title 13">
            <a:extLst>
              <a:ext uri="{FF2B5EF4-FFF2-40B4-BE49-F238E27FC236}">
                <a16:creationId xmlns:a16="http://schemas.microsoft.com/office/drawing/2014/main" id="{3265DD9D-6018-7248-B068-226B5087E31A}"/>
              </a:ext>
            </a:extLst>
          </p:cNvPr>
          <p:cNvSpPr>
            <a:spLocks noGrp="1"/>
          </p:cNvSpPr>
          <p:nvPr>
            <p:ph type="title" hasCustomPrompt="1"/>
          </p:nvPr>
        </p:nvSpPr>
        <p:spPr>
          <a:xfrm>
            <a:off x="833175" y="528629"/>
            <a:ext cx="10540405"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7" name="Text Placeholder 11">
            <a:extLst>
              <a:ext uri="{FF2B5EF4-FFF2-40B4-BE49-F238E27FC236}">
                <a16:creationId xmlns:a16="http://schemas.microsoft.com/office/drawing/2014/main" id="{2BB5A709-E25A-CC47-AE58-EC9F42EF1219}"/>
              </a:ext>
            </a:extLst>
          </p:cNvPr>
          <p:cNvSpPr>
            <a:spLocks noGrp="1"/>
          </p:cNvSpPr>
          <p:nvPr>
            <p:ph type="body" sz="quarter" idx="21" hasCustomPrompt="1"/>
          </p:nvPr>
        </p:nvSpPr>
        <p:spPr>
          <a:xfrm>
            <a:off x="833176" y="1018950"/>
            <a:ext cx="10540404"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37BB3087-49AA-480C-A462-1133A6E7C6C7}"/>
              </a:ext>
            </a:extLst>
          </p:cNvPr>
          <p:cNvSpPr>
            <a:spLocks noGrp="1"/>
          </p:cNvSpPr>
          <p:nvPr>
            <p:ph type="pic" sz="quarter" idx="22" hasCustomPrompt="1"/>
          </p:nvPr>
        </p:nvSpPr>
        <p:spPr>
          <a:xfrm>
            <a:off x="-1" y="2066536"/>
            <a:ext cx="12188951" cy="4800602"/>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9">
            <a:extLst>
              <a:ext uri="{FF2B5EF4-FFF2-40B4-BE49-F238E27FC236}">
                <a16:creationId xmlns:a16="http://schemas.microsoft.com/office/drawing/2014/main" id="{60AF7B98-3554-234B-A9A0-828B8E3E8697}"/>
              </a:ext>
            </a:extLst>
          </p:cNvPr>
          <p:cNvSpPr>
            <a:spLocks noGrp="1"/>
          </p:cNvSpPr>
          <p:nvPr>
            <p:ph type="body" sz="quarter" idx="10" hasCustomPrompt="1"/>
          </p:nvPr>
        </p:nvSpPr>
        <p:spPr>
          <a:xfrm>
            <a:off x="0" y="2066537"/>
            <a:ext cx="6096000" cy="4800604"/>
          </a:xfrm>
          <a:solidFill>
            <a:srgbClr val="262626">
              <a:alpha val="61961"/>
            </a:srgbClr>
          </a:solidFill>
        </p:spPr>
        <p:txBody>
          <a:bodyPr lIns="1920240" tIns="274320" anchor="ctr" anchorCtr="0">
            <a:normAutofit/>
          </a:bodyPr>
          <a:lstStyle>
            <a:lvl1pPr marL="0" indent="0" algn="l">
              <a:lnSpc>
                <a:spcPct val="60000"/>
              </a:lnSpc>
              <a:buNone/>
              <a:defRPr sz="1600" b="0" i="0">
                <a:solidFill>
                  <a:schemeClr val="bg1"/>
                </a:solidFill>
                <a:latin typeface="+mn-lt"/>
                <a:cs typeface="Arial" panose="020B0604020202020204" pitchFamily="34" charset="0"/>
              </a:defRPr>
            </a:lvl1pPr>
          </a:lstStyle>
          <a:p>
            <a:pPr lvl="0"/>
            <a:r>
              <a:rPr lang="en-US" dirty="0"/>
              <a:t>Click to edit master</a:t>
            </a:r>
          </a:p>
          <a:p>
            <a:pPr lvl="0"/>
            <a:r>
              <a:rPr lang="en-US" dirty="0"/>
              <a:t>text style</a:t>
            </a:r>
          </a:p>
          <a:p>
            <a:pPr lvl="0"/>
            <a:endParaRPr lang="en-US" dirty="0"/>
          </a:p>
        </p:txBody>
      </p:sp>
    </p:spTree>
    <p:extLst>
      <p:ext uri="{BB962C8B-B14F-4D97-AF65-F5344CB8AC3E}">
        <p14:creationId xmlns:p14="http://schemas.microsoft.com/office/powerpoint/2010/main" val="63430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667F-4D1E-EA4A-9BD5-F58C1A590CE7}"/>
              </a:ext>
            </a:extLst>
          </p:cNvPr>
          <p:cNvSpPr>
            <a:spLocks noGrp="1"/>
          </p:cNvSpPr>
          <p:nvPr>
            <p:ph type="title" hasCustomPrompt="1"/>
          </p:nvPr>
        </p:nvSpPr>
        <p:spPr>
          <a:xfrm>
            <a:off x="838199" y="566928"/>
            <a:ext cx="10537683" cy="862621"/>
          </a:xfrm>
        </p:spPr>
        <p:txBody>
          <a:bodyPr lIns="0" tIns="0" anchor="t">
            <a:normAutofit/>
          </a:bodyPr>
          <a:lstStyle>
            <a:lvl1pPr>
              <a:defRPr sz="2800" b="1">
                <a:solidFill>
                  <a:schemeClr val="accent5"/>
                </a:solidFill>
              </a:defRPr>
            </a:lvl1pPr>
          </a:lstStyle>
          <a:p>
            <a:r>
              <a:rPr lang="en-US" dirty="0"/>
              <a:t>Click to edit master title style</a:t>
            </a:r>
          </a:p>
        </p:txBody>
      </p:sp>
      <p:sp>
        <p:nvSpPr>
          <p:cNvPr id="4" name="Picture Placeholder 3">
            <a:extLst>
              <a:ext uri="{FF2B5EF4-FFF2-40B4-BE49-F238E27FC236}">
                <a16:creationId xmlns:a16="http://schemas.microsoft.com/office/drawing/2014/main" id="{FDA66A47-2551-47FC-AF11-56C9D8900AD8}"/>
              </a:ext>
            </a:extLst>
          </p:cNvPr>
          <p:cNvSpPr>
            <a:spLocks noGrp="1"/>
          </p:cNvSpPr>
          <p:nvPr>
            <p:ph type="pic" sz="quarter" idx="32" hasCustomPrompt="1"/>
          </p:nvPr>
        </p:nvSpPr>
        <p:spPr>
          <a:xfrm>
            <a:off x="2895600" y="202268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3" name="Text Placeholder 5">
            <a:extLst>
              <a:ext uri="{FF2B5EF4-FFF2-40B4-BE49-F238E27FC236}">
                <a16:creationId xmlns:a16="http://schemas.microsoft.com/office/drawing/2014/main" id="{46A8B312-3B12-4FB7-8207-99056B6249D0}"/>
              </a:ext>
            </a:extLst>
          </p:cNvPr>
          <p:cNvSpPr>
            <a:spLocks noGrp="1"/>
          </p:cNvSpPr>
          <p:nvPr>
            <p:ph type="body" sz="quarter" idx="35" hasCustomPrompt="1"/>
          </p:nvPr>
        </p:nvSpPr>
        <p:spPr>
          <a:xfrm>
            <a:off x="6107040" y="202268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5" name="Picture Placeholder 3">
            <a:extLst>
              <a:ext uri="{FF2B5EF4-FFF2-40B4-BE49-F238E27FC236}">
                <a16:creationId xmlns:a16="http://schemas.microsoft.com/office/drawing/2014/main" id="{1889AF3F-A262-4DE7-9C9F-D0730B47D914}"/>
              </a:ext>
            </a:extLst>
          </p:cNvPr>
          <p:cNvSpPr>
            <a:spLocks noGrp="1"/>
          </p:cNvSpPr>
          <p:nvPr>
            <p:ph type="pic" sz="quarter" idx="33" hasCustomPrompt="1"/>
          </p:nvPr>
        </p:nvSpPr>
        <p:spPr>
          <a:xfrm>
            <a:off x="2895600" y="347034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30" name="Text Placeholder 5">
            <a:extLst>
              <a:ext uri="{FF2B5EF4-FFF2-40B4-BE49-F238E27FC236}">
                <a16:creationId xmlns:a16="http://schemas.microsoft.com/office/drawing/2014/main" id="{43E97BC8-22E4-3141-9608-84A945A42A89}"/>
              </a:ext>
            </a:extLst>
          </p:cNvPr>
          <p:cNvSpPr>
            <a:spLocks noGrp="1"/>
          </p:cNvSpPr>
          <p:nvPr>
            <p:ph type="body" sz="quarter" idx="22" hasCustomPrompt="1"/>
          </p:nvPr>
        </p:nvSpPr>
        <p:spPr>
          <a:xfrm>
            <a:off x="6096000" y="347034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6" name="Picture Placeholder 3">
            <a:extLst>
              <a:ext uri="{FF2B5EF4-FFF2-40B4-BE49-F238E27FC236}">
                <a16:creationId xmlns:a16="http://schemas.microsoft.com/office/drawing/2014/main" id="{F4D375CF-42E3-43DD-814F-AC643A2908FE}"/>
              </a:ext>
            </a:extLst>
          </p:cNvPr>
          <p:cNvSpPr>
            <a:spLocks noGrp="1"/>
          </p:cNvSpPr>
          <p:nvPr>
            <p:ph type="pic" sz="quarter" idx="34" hasCustomPrompt="1"/>
          </p:nvPr>
        </p:nvSpPr>
        <p:spPr>
          <a:xfrm>
            <a:off x="2895600" y="4922214"/>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4" name="Text Placeholder 5">
            <a:extLst>
              <a:ext uri="{FF2B5EF4-FFF2-40B4-BE49-F238E27FC236}">
                <a16:creationId xmlns:a16="http://schemas.microsoft.com/office/drawing/2014/main" id="{1B752F2A-0251-4959-80B1-17743D2F9FE4}"/>
              </a:ext>
            </a:extLst>
          </p:cNvPr>
          <p:cNvSpPr>
            <a:spLocks noGrp="1"/>
          </p:cNvSpPr>
          <p:nvPr>
            <p:ph type="body" sz="quarter" idx="36" hasCustomPrompt="1"/>
          </p:nvPr>
        </p:nvSpPr>
        <p:spPr>
          <a:xfrm>
            <a:off x="6096000" y="4922214"/>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398230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36" name="Title 13">
            <a:extLst>
              <a:ext uri="{FF2B5EF4-FFF2-40B4-BE49-F238E27FC236}">
                <a16:creationId xmlns:a16="http://schemas.microsoft.com/office/drawing/2014/main" id="{40DEA294-B1C6-9E48-A990-C4FC916393BE}"/>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692A9031-5DBD-4AD9-9381-7F3F67DD857C}"/>
              </a:ext>
            </a:extLst>
          </p:cNvPr>
          <p:cNvSpPr>
            <a:spLocks noGrp="1"/>
          </p:cNvSpPr>
          <p:nvPr>
            <p:ph type="pic" sz="quarter" idx="31" hasCustomPrompt="1"/>
          </p:nvPr>
        </p:nvSpPr>
        <p:spPr>
          <a:xfrm>
            <a:off x="838200"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9" name="Text Placeholder 9">
            <a:extLst>
              <a:ext uri="{FF2B5EF4-FFF2-40B4-BE49-F238E27FC236}">
                <a16:creationId xmlns:a16="http://schemas.microsoft.com/office/drawing/2014/main" id="{89751D94-3DF3-A241-B368-55DC9BEF389C}"/>
              </a:ext>
            </a:extLst>
          </p:cNvPr>
          <p:cNvSpPr>
            <a:spLocks noGrp="1"/>
          </p:cNvSpPr>
          <p:nvPr>
            <p:ph type="body" sz="quarter" idx="30" hasCustomPrompt="1"/>
          </p:nvPr>
        </p:nvSpPr>
        <p:spPr>
          <a:xfrm>
            <a:off x="838197" y="4634096"/>
            <a:ext cx="3042684" cy="617685"/>
          </a:xfrm>
          <a:solidFill>
            <a:schemeClr val="accent4">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2" name="Picture Placeholder 2">
            <a:extLst>
              <a:ext uri="{FF2B5EF4-FFF2-40B4-BE49-F238E27FC236}">
                <a16:creationId xmlns:a16="http://schemas.microsoft.com/office/drawing/2014/main" id="{3B5A1782-324D-4E6F-B70F-B4AAAF5BE282}"/>
              </a:ext>
            </a:extLst>
          </p:cNvPr>
          <p:cNvSpPr>
            <a:spLocks noGrp="1"/>
          </p:cNvSpPr>
          <p:nvPr>
            <p:ph type="pic" sz="quarter" idx="32" hasCustomPrompt="1"/>
          </p:nvPr>
        </p:nvSpPr>
        <p:spPr>
          <a:xfrm>
            <a:off x="4600994"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6" name="Text Placeholder 9">
            <a:extLst>
              <a:ext uri="{FF2B5EF4-FFF2-40B4-BE49-F238E27FC236}">
                <a16:creationId xmlns:a16="http://schemas.microsoft.com/office/drawing/2014/main" id="{D02C2A04-A4DF-194D-9BF0-98BDCA834A87}"/>
              </a:ext>
            </a:extLst>
          </p:cNvPr>
          <p:cNvSpPr>
            <a:spLocks noGrp="1"/>
          </p:cNvSpPr>
          <p:nvPr>
            <p:ph type="body" sz="quarter" idx="29" hasCustomPrompt="1"/>
          </p:nvPr>
        </p:nvSpPr>
        <p:spPr>
          <a:xfrm>
            <a:off x="4601548" y="4634097"/>
            <a:ext cx="3042684" cy="617685"/>
          </a:xfrm>
          <a:solidFill>
            <a:schemeClr val="accent2">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3" name="Picture Placeholder 2">
            <a:extLst>
              <a:ext uri="{FF2B5EF4-FFF2-40B4-BE49-F238E27FC236}">
                <a16:creationId xmlns:a16="http://schemas.microsoft.com/office/drawing/2014/main" id="{D948B0B4-59DD-4F57-BC4D-AD690F1F9A8F}"/>
              </a:ext>
            </a:extLst>
          </p:cNvPr>
          <p:cNvSpPr>
            <a:spLocks noGrp="1"/>
          </p:cNvSpPr>
          <p:nvPr>
            <p:ph type="pic" sz="quarter" idx="33" hasCustomPrompt="1"/>
          </p:nvPr>
        </p:nvSpPr>
        <p:spPr>
          <a:xfrm>
            <a:off x="8310557"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5" name="Text Placeholder 9">
            <a:extLst>
              <a:ext uri="{FF2B5EF4-FFF2-40B4-BE49-F238E27FC236}">
                <a16:creationId xmlns:a16="http://schemas.microsoft.com/office/drawing/2014/main" id="{910F1566-2F10-C94E-A440-3BE6863E4147}"/>
              </a:ext>
            </a:extLst>
          </p:cNvPr>
          <p:cNvSpPr>
            <a:spLocks noGrp="1"/>
          </p:cNvSpPr>
          <p:nvPr>
            <p:ph type="body" sz="quarter" idx="10" hasCustomPrompt="1"/>
          </p:nvPr>
        </p:nvSpPr>
        <p:spPr>
          <a:xfrm>
            <a:off x="8311111" y="4636714"/>
            <a:ext cx="3042684" cy="617685"/>
          </a:xfrm>
          <a:solidFill>
            <a:schemeClr val="accent3">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87078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1830361-A194-9F4E-999F-05BDD53E56D9}"/>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F09F5E-ECB4-4608-BAD6-3C0B906FBC10}"/>
              </a:ext>
            </a:extLst>
          </p:cNvPr>
          <p:cNvSpPr>
            <a:spLocks noGrp="1"/>
          </p:cNvSpPr>
          <p:nvPr>
            <p:ph sz="quarter" idx="25" hasCustomPrompt="1"/>
          </p:nvPr>
        </p:nvSpPr>
        <p:spPr>
          <a:xfrm>
            <a:off x="1968500" y="1780031"/>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0" name="Content Placeholder 2">
            <a:extLst>
              <a:ext uri="{FF2B5EF4-FFF2-40B4-BE49-F238E27FC236}">
                <a16:creationId xmlns:a16="http://schemas.microsoft.com/office/drawing/2014/main" id="{D31456E2-715C-4D0E-AEC1-EDCEF7EFE170}"/>
              </a:ext>
            </a:extLst>
          </p:cNvPr>
          <p:cNvSpPr>
            <a:spLocks noGrp="1"/>
          </p:cNvSpPr>
          <p:nvPr>
            <p:ph sz="quarter" idx="26" hasCustomPrompt="1"/>
          </p:nvPr>
        </p:nvSpPr>
        <p:spPr>
          <a:xfrm>
            <a:off x="6997700" y="1779475"/>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5847446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6BEBC398-0B32-5D4C-8F8E-8DA17BC07AAF}"/>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7252D11-D0BD-46AC-942A-A7F84C34C1CC}"/>
              </a:ext>
            </a:extLst>
          </p:cNvPr>
          <p:cNvSpPr>
            <a:spLocks noGrp="1"/>
          </p:cNvSpPr>
          <p:nvPr>
            <p:ph sz="quarter" idx="24" hasCustomPrompt="1"/>
          </p:nvPr>
        </p:nvSpPr>
        <p:spPr>
          <a:xfrm>
            <a:off x="838199" y="1780031"/>
            <a:ext cx="10537683" cy="4576318"/>
          </a:xfrm>
          <a:solidFill>
            <a:schemeClr val="accent1"/>
          </a:solidFill>
        </p:spPr>
        <p:txBody>
          <a:bodyPr anchor="ctr">
            <a:normAutofit/>
          </a:bodyPr>
          <a:lstStyle>
            <a:lvl1pPr algn="ctr">
              <a:defRPr sz="18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54317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0269070-4807-43E2-A9DF-90767C93C775}"/>
              </a:ext>
            </a:extLst>
          </p:cNvPr>
          <p:cNvSpPr>
            <a:spLocks noGrp="1"/>
          </p:cNvSpPr>
          <p:nvPr>
            <p:ph type="pic" sz="quarter" idx="15" hasCustomPrompt="1"/>
          </p:nvPr>
        </p:nvSpPr>
        <p:spPr>
          <a:xfrm>
            <a:off x="0" y="0"/>
            <a:ext cx="12207239" cy="6858000"/>
          </a:xfrm>
          <a:solidFill>
            <a:schemeClr val="accent1"/>
          </a:solidFill>
        </p:spPr>
        <p:txBody>
          <a:bodyPr tIns="2560320" anchor="ctr">
            <a:noAutofit/>
          </a:bodyPr>
          <a:lstStyle>
            <a:lvl1pPr algn="ctr">
              <a:defRPr sz="1800"/>
            </a:lvl1pPr>
          </a:lstStyle>
          <a:p>
            <a:r>
              <a:rPr lang="en-US" dirty="0"/>
              <a:t>Click to insert image here</a:t>
            </a:r>
          </a:p>
          <a:p>
            <a:endParaRPr lang="en-US" dirty="0"/>
          </a:p>
        </p:txBody>
      </p:sp>
      <p:sp>
        <p:nvSpPr>
          <p:cNvPr id="6" name="Text Placeholder 9">
            <a:extLst>
              <a:ext uri="{FF2B5EF4-FFF2-40B4-BE49-F238E27FC236}">
                <a16:creationId xmlns:a16="http://schemas.microsoft.com/office/drawing/2014/main" id="{B95A5A22-1295-5A4C-BEED-CDAAB6B38DA8}"/>
              </a:ext>
            </a:extLst>
          </p:cNvPr>
          <p:cNvSpPr>
            <a:spLocks noGrp="1"/>
          </p:cNvSpPr>
          <p:nvPr>
            <p:ph type="body" sz="quarter" idx="14" hasCustomPrompt="1"/>
          </p:nvPr>
        </p:nvSpPr>
        <p:spPr>
          <a:xfrm>
            <a:off x="-11574" y="-11151"/>
            <a:ext cx="12207240" cy="3429000"/>
          </a:xfrm>
          <a:solidFill>
            <a:srgbClr val="262626">
              <a:alpha val="61961"/>
            </a:srgbClr>
          </a:solidFill>
          <a:ln>
            <a:noFill/>
          </a:ln>
        </p:spPr>
        <p:txBody>
          <a:bodyPr lIns="868680" tIns="2057400" bIns="91440" anchor="t" anchorCtr="0">
            <a:normAutofit/>
          </a:bodyPr>
          <a:lstStyle>
            <a:lvl1pPr marL="0" marR="0" indent="0" algn="l" defTabSz="914400" rtl="0" eaLnBrk="1" fontAlgn="auto" latinLnBrk="0" hangingPunct="1">
              <a:lnSpc>
                <a:spcPct val="60000"/>
              </a:lnSpc>
              <a:spcBef>
                <a:spcPts val="1000"/>
              </a:spcBef>
              <a:spcAft>
                <a:spcPts val="0"/>
              </a:spcAft>
              <a:buClrTx/>
              <a:buSzTx/>
              <a:buFontTx/>
              <a:buNone/>
              <a:tabLst/>
              <a:defRPr sz="1600" b="0" i="0">
                <a:solidFill>
                  <a:schemeClr val="bg1"/>
                </a:solidFill>
                <a:latin typeface="+mn-lt"/>
                <a:cs typeface="Arial" panose="020B0604020202020204" pitchFamily="34" charset="0"/>
              </a:defRPr>
            </a:lvl1pPr>
          </a:lstStyle>
          <a:p>
            <a:pPr lvl="0"/>
            <a:r>
              <a:rPr lang="en-US" dirty="0"/>
              <a:t>Click to exit master text style</a:t>
            </a:r>
          </a:p>
        </p:txBody>
      </p:sp>
      <p:sp>
        <p:nvSpPr>
          <p:cNvPr id="2" name="Title 1">
            <a:extLst>
              <a:ext uri="{FF2B5EF4-FFF2-40B4-BE49-F238E27FC236}">
                <a16:creationId xmlns:a16="http://schemas.microsoft.com/office/drawing/2014/main" id="{AEDEBD28-F38A-B644-853D-75CBD6A9F711}"/>
              </a:ext>
            </a:extLst>
          </p:cNvPr>
          <p:cNvSpPr>
            <a:spLocks noGrp="1"/>
          </p:cNvSpPr>
          <p:nvPr>
            <p:ph type="title" hasCustomPrompt="1"/>
          </p:nvPr>
        </p:nvSpPr>
        <p:spPr>
          <a:xfrm>
            <a:off x="838200" y="565847"/>
            <a:ext cx="10515600" cy="1062232"/>
          </a:xfrm>
        </p:spPr>
        <p:txBody>
          <a:bodyPr lIns="0" tIns="0" rIns="0" bIns="0" anchor="t">
            <a:normAutofit/>
          </a:bodyPr>
          <a:lstStyle>
            <a:lvl1pPr>
              <a:defRPr sz="2800">
                <a:solidFill>
                  <a:schemeClr val="bg1"/>
                </a:solidFill>
              </a:defRPr>
            </a:lvl1pPr>
          </a:lstStyle>
          <a:p>
            <a:r>
              <a:rPr lang="en-US" dirty="0"/>
              <a:t>Click to edit master title style</a:t>
            </a:r>
          </a:p>
        </p:txBody>
      </p:sp>
      <p:sp>
        <p:nvSpPr>
          <p:cNvPr id="7" name="TextBox 6">
            <a:extLst>
              <a:ext uri="{FF2B5EF4-FFF2-40B4-BE49-F238E27FC236}">
                <a16:creationId xmlns:a16="http://schemas.microsoft.com/office/drawing/2014/main" id="{C3B6C998-067D-F24C-8880-399DE7EC60CF}"/>
              </a:ext>
            </a:extLst>
          </p:cNvPr>
          <p:cNvSpPr txBox="1"/>
          <p:nvPr userDrawn="1"/>
        </p:nvSpPr>
        <p:spPr>
          <a:xfrm>
            <a:off x="3340444" y="5935091"/>
            <a:ext cx="5511112" cy="523220"/>
          </a:xfrm>
          <a:prstGeom prst="rect">
            <a:avLst/>
          </a:prstGeom>
          <a:solidFill>
            <a:schemeClr val="bg1">
              <a:alpha val="0"/>
            </a:schemeClr>
          </a:solidFill>
        </p:spPr>
        <p:txBody>
          <a:bodyPr wrap="square" rtlCol="0">
            <a:spAutoFit/>
          </a:bodyPr>
          <a:lstStyle/>
          <a:p>
            <a:pPr algn="ctr"/>
            <a:r>
              <a:rPr lang="en-US" sz="2800" b="1" dirty="0">
                <a:solidFill>
                  <a:schemeClr val="accent5"/>
                </a:solidFill>
                <a:latin typeface="+mn-lt"/>
                <a:cs typeface="Arial" panose="020B0604020202020204" pitchFamily="34" charset="0"/>
              </a:rPr>
              <a:t>Click to edit master text style</a:t>
            </a:r>
          </a:p>
        </p:txBody>
      </p:sp>
    </p:spTree>
    <p:extLst>
      <p:ext uri="{BB962C8B-B14F-4D97-AF65-F5344CB8AC3E}">
        <p14:creationId xmlns:p14="http://schemas.microsoft.com/office/powerpoint/2010/main" val="6547084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D44-3E18-544B-BBAC-DCBF5F125EA3}"/>
              </a:ext>
            </a:extLst>
          </p:cNvPr>
          <p:cNvSpPr>
            <a:spLocks noGrp="1"/>
          </p:cNvSpPr>
          <p:nvPr>
            <p:ph type="title" hasCustomPrompt="1"/>
          </p:nvPr>
        </p:nvSpPr>
        <p:spPr>
          <a:xfrm>
            <a:off x="838200" y="569494"/>
            <a:ext cx="10515600" cy="911595"/>
          </a:xfrm>
        </p:spPr>
        <p:txBody>
          <a:bodyPr lIns="0" tIns="0" rIns="0" bIns="0" anchor="t">
            <a:normAutofit/>
          </a:bodyPr>
          <a:lstStyle>
            <a:lvl1pPr>
              <a:defRPr sz="2800">
                <a:solidFill>
                  <a:schemeClr val="accent6"/>
                </a:solidFill>
              </a:defRPr>
            </a:lvl1pPr>
          </a:lstStyle>
          <a:p>
            <a:r>
              <a:rPr lang="en-US" dirty="0"/>
              <a:t>Click to edit master title style</a:t>
            </a:r>
          </a:p>
        </p:txBody>
      </p:sp>
      <p:sp>
        <p:nvSpPr>
          <p:cNvPr id="7" name="Picture Placeholder 2">
            <a:extLst>
              <a:ext uri="{FF2B5EF4-FFF2-40B4-BE49-F238E27FC236}">
                <a16:creationId xmlns:a16="http://schemas.microsoft.com/office/drawing/2014/main" id="{E69AB53E-6566-42B1-A87A-589EE239D5AA}"/>
              </a:ext>
            </a:extLst>
          </p:cNvPr>
          <p:cNvSpPr>
            <a:spLocks noGrp="1"/>
          </p:cNvSpPr>
          <p:nvPr>
            <p:ph type="pic" sz="quarter" idx="20" hasCustomPrompt="1"/>
          </p:nvPr>
        </p:nvSpPr>
        <p:spPr>
          <a:xfrm>
            <a:off x="833175" y="1963738"/>
            <a:ext cx="6759223" cy="4217987"/>
          </a:xfrm>
          <a:solidFill>
            <a:schemeClr val="accent1"/>
          </a:solidFill>
        </p:spPr>
        <p:txBody>
          <a:bodyPr anchor="ctr">
            <a:normAutofit/>
          </a:bodyPr>
          <a:lstStyle>
            <a:lvl1pPr algn="ctr">
              <a:defRPr sz="1600"/>
            </a:lvl1pPr>
          </a:lstStyle>
          <a:p>
            <a:r>
              <a:rPr lang="en-US" dirty="0"/>
              <a:t>Click to insert image here</a:t>
            </a:r>
          </a:p>
        </p:txBody>
      </p:sp>
      <p:sp>
        <p:nvSpPr>
          <p:cNvPr id="20" name="Text Placeholder 11">
            <a:extLst>
              <a:ext uri="{FF2B5EF4-FFF2-40B4-BE49-F238E27FC236}">
                <a16:creationId xmlns:a16="http://schemas.microsoft.com/office/drawing/2014/main" id="{FD3509C8-7877-6946-8CE5-00F7B9552E07}"/>
              </a:ext>
            </a:extLst>
          </p:cNvPr>
          <p:cNvSpPr>
            <a:spLocks noGrp="1"/>
          </p:cNvSpPr>
          <p:nvPr>
            <p:ph type="body" sz="quarter" idx="24" hasCustomPrompt="1"/>
          </p:nvPr>
        </p:nvSpPr>
        <p:spPr>
          <a:xfrm>
            <a:off x="8432800" y="3725227"/>
            <a:ext cx="2919113" cy="1835313"/>
          </a:xfrm>
        </p:spPr>
        <p:txBody>
          <a:bodyPr lIns="0" tIns="0" rIns="0" bIns="0">
            <a:noAutofit/>
          </a:bodyPr>
          <a:lstStyle>
            <a:lvl1pPr marL="0" indent="0">
              <a:lnSpc>
                <a:spcPct val="90000"/>
              </a:lnSpc>
              <a:buNone/>
              <a:defRPr sz="1600" b="0">
                <a:solidFill>
                  <a:schemeClr val="accent5"/>
                </a:solidFill>
              </a:defRPr>
            </a:lvl1pPr>
          </a:lstStyle>
          <a:p>
            <a:pPr lvl="0"/>
            <a:r>
              <a:rPr lang="en-US" dirty="0"/>
              <a:t>Click to edit master text style</a:t>
            </a:r>
          </a:p>
        </p:txBody>
      </p:sp>
      <p:sp>
        <p:nvSpPr>
          <p:cNvPr id="19" name="Text Placeholder 11">
            <a:extLst>
              <a:ext uri="{FF2B5EF4-FFF2-40B4-BE49-F238E27FC236}">
                <a16:creationId xmlns:a16="http://schemas.microsoft.com/office/drawing/2014/main" id="{46EC1DFF-6B7A-4C4C-9BDC-76D1FE8DD60B}"/>
              </a:ext>
            </a:extLst>
          </p:cNvPr>
          <p:cNvSpPr>
            <a:spLocks noGrp="1"/>
          </p:cNvSpPr>
          <p:nvPr>
            <p:ph type="body" sz="quarter" idx="23" hasCustomPrompt="1"/>
          </p:nvPr>
        </p:nvSpPr>
        <p:spPr>
          <a:xfrm>
            <a:off x="8432800" y="5692068"/>
            <a:ext cx="2919113" cy="532753"/>
          </a:xfrm>
        </p:spPr>
        <p:txBody>
          <a:bodyPr lIns="0" tIns="0" rIns="0" bIns="0" anchor="b">
            <a:noAutofit/>
          </a:bodyPr>
          <a:lstStyle>
            <a:lvl1pPr marL="0" indent="0">
              <a:lnSpc>
                <a:spcPct val="90000"/>
              </a:lnSpc>
              <a:buNone/>
              <a:defRPr sz="2000" b="1">
                <a:solidFill>
                  <a:schemeClr val="accent5"/>
                </a:solidFill>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21050539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DDE9C-955A-40E0-AEDB-57EE5B377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C8092AA-470A-438D-B06A-389D4965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2F0C0FCC-269D-49E4-B1A8-2F5D9EEA5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14417243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8" r:id="rId4"/>
    <p:sldLayoutId id="2147483679" r:id="rId5"/>
    <p:sldLayoutId id="2147483680" r:id="rId6"/>
    <p:sldLayoutId id="2147483682" r:id="rId7"/>
    <p:sldLayoutId id="2147483687" r:id="rId8"/>
    <p:sldLayoutId id="2147483686" r:id="rId9"/>
    <p:sldLayoutId id="2147483681" r:id="rId10"/>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azquotes.com/quote/370756" TargetMode="External"/><Relationship Id="rId2" Type="http://schemas.openxmlformats.org/officeDocument/2006/relationships/image" Target="../media/image37.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covered mountain&#10;">
            <a:extLst>
              <a:ext uri="{FF2B5EF4-FFF2-40B4-BE49-F238E27FC236}">
                <a16:creationId xmlns:a16="http://schemas.microsoft.com/office/drawing/2014/main" id="{7913F9A8-5859-8441-9D34-EA6DF53BAFAB}"/>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6" name="Title 2">
            <a:extLst>
              <a:ext uri="{FF2B5EF4-FFF2-40B4-BE49-F238E27FC236}">
                <a16:creationId xmlns:a16="http://schemas.microsoft.com/office/drawing/2014/main" id="{C60E6CE8-7AB6-B54A-8434-8F730542E2DD}"/>
              </a:ext>
            </a:extLst>
          </p:cNvPr>
          <p:cNvSpPr>
            <a:spLocks noGrp="1"/>
          </p:cNvSpPr>
          <p:nvPr>
            <p:ph type="title"/>
          </p:nvPr>
        </p:nvSpPr>
        <p:spPr/>
        <p:txBody>
          <a:bodyPr/>
          <a:lstStyle/>
          <a:p>
            <a:r>
              <a:rPr lang="en-US" dirty="0"/>
              <a:t>Video Anomaly Detection – Design Notes</a:t>
            </a:r>
          </a:p>
        </p:txBody>
      </p:sp>
    </p:spTree>
    <p:extLst>
      <p:ext uri="{BB962C8B-B14F-4D97-AF65-F5344CB8AC3E}">
        <p14:creationId xmlns:p14="http://schemas.microsoft.com/office/powerpoint/2010/main" val="403171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0715-90FD-99B6-4283-707DE9900891}"/>
              </a:ext>
            </a:extLst>
          </p:cNvPr>
          <p:cNvSpPr>
            <a:spLocks noGrp="1"/>
          </p:cNvSpPr>
          <p:nvPr>
            <p:ph type="title"/>
          </p:nvPr>
        </p:nvSpPr>
        <p:spPr/>
        <p:txBody>
          <a:bodyPr/>
          <a:lstStyle/>
          <a:p>
            <a:r>
              <a:rPr lang="en-US" dirty="0"/>
              <a:t>Training Data Distribution</a:t>
            </a:r>
          </a:p>
        </p:txBody>
      </p:sp>
      <p:sp>
        <p:nvSpPr>
          <p:cNvPr id="4" name="Slide Number Placeholder 3">
            <a:extLst>
              <a:ext uri="{FF2B5EF4-FFF2-40B4-BE49-F238E27FC236}">
                <a16:creationId xmlns:a16="http://schemas.microsoft.com/office/drawing/2014/main" id="{D9A08307-E953-8BB5-2B18-178A5347B858}"/>
              </a:ext>
            </a:extLst>
          </p:cNvPr>
          <p:cNvSpPr>
            <a:spLocks noGrp="1"/>
          </p:cNvSpPr>
          <p:nvPr>
            <p:ph type="sldNum" sz="quarter" idx="17"/>
          </p:nvPr>
        </p:nvSpPr>
        <p:spPr/>
        <p:txBody>
          <a:bodyPr/>
          <a:lstStyle/>
          <a:p>
            <a:fld id="{A52BEA90-E6BE-45F4-8D5D-C2E01FE3DBCB}" type="slidenum">
              <a:rPr lang="en-US" smtClean="0"/>
              <a:pPr/>
              <a:t>10</a:t>
            </a:fld>
            <a:endParaRPr lang="en-US" dirty="0"/>
          </a:p>
        </p:txBody>
      </p:sp>
      <p:pic>
        <p:nvPicPr>
          <p:cNvPr id="6" name="Picture 5">
            <a:extLst>
              <a:ext uri="{FF2B5EF4-FFF2-40B4-BE49-F238E27FC236}">
                <a16:creationId xmlns:a16="http://schemas.microsoft.com/office/drawing/2014/main" id="{C008F594-E4E1-C35C-9429-DD44861B8B4E}"/>
              </a:ext>
            </a:extLst>
          </p:cNvPr>
          <p:cNvPicPr>
            <a:picLocks noChangeAspect="1"/>
          </p:cNvPicPr>
          <p:nvPr/>
        </p:nvPicPr>
        <p:blipFill>
          <a:blip r:embed="rId2"/>
          <a:stretch>
            <a:fillRect/>
          </a:stretch>
        </p:blipFill>
        <p:spPr>
          <a:xfrm>
            <a:off x="7910690" y="1356800"/>
            <a:ext cx="2930744" cy="4333881"/>
          </a:xfrm>
          <a:prstGeom prst="rect">
            <a:avLst/>
          </a:prstGeom>
        </p:spPr>
      </p:pic>
      <p:pic>
        <p:nvPicPr>
          <p:cNvPr id="8" name="Picture 7">
            <a:extLst>
              <a:ext uri="{FF2B5EF4-FFF2-40B4-BE49-F238E27FC236}">
                <a16:creationId xmlns:a16="http://schemas.microsoft.com/office/drawing/2014/main" id="{82C3F275-8D84-8989-8558-737317F35C6F}"/>
              </a:ext>
            </a:extLst>
          </p:cNvPr>
          <p:cNvPicPr>
            <a:picLocks noChangeAspect="1"/>
          </p:cNvPicPr>
          <p:nvPr/>
        </p:nvPicPr>
        <p:blipFill>
          <a:blip r:embed="rId3"/>
          <a:stretch>
            <a:fillRect/>
          </a:stretch>
        </p:blipFill>
        <p:spPr>
          <a:xfrm>
            <a:off x="703634" y="1143000"/>
            <a:ext cx="6096000" cy="4572000"/>
          </a:xfrm>
          <a:prstGeom prst="rect">
            <a:avLst/>
          </a:prstGeom>
        </p:spPr>
      </p:pic>
      <p:sp>
        <p:nvSpPr>
          <p:cNvPr id="3" name="TextBox 2">
            <a:extLst>
              <a:ext uri="{FF2B5EF4-FFF2-40B4-BE49-F238E27FC236}">
                <a16:creationId xmlns:a16="http://schemas.microsoft.com/office/drawing/2014/main" id="{7F953C80-DBD1-FD43-71F3-2B8D41878F8D}"/>
              </a:ext>
            </a:extLst>
          </p:cNvPr>
          <p:cNvSpPr txBox="1"/>
          <p:nvPr/>
        </p:nvSpPr>
        <p:spPr>
          <a:xfrm>
            <a:off x="158620" y="6475445"/>
            <a:ext cx="4031938" cy="369332"/>
          </a:xfrm>
          <a:prstGeom prst="rect">
            <a:avLst/>
          </a:prstGeom>
          <a:noFill/>
        </p:spPr>
        <p:txBody>
          <a:bodyPr wrap="none" rtlCol="0">
            <a:spAutoFit/>
          </a:bodyPr>
          <a:lstStyle/>
          <a:p>
            <a:r>
              <a:rPr lang="en-US" dirty="0"/>
              <a:t>Total: 1610.   Normal is approx. 50%</a:t>
            </a:r>
          </a:p>
        </p:txBody>
      </p:sp>
    </p:spTree>
    <p:extLst>
      <p:ext uri="{BB962C8B-B14F-4D97-AF65-F5344CB8AC3E}">
        <p14:creationId xmlns:p14="http://schemas.microsoft.com/office/powerpoint/2010/main" val="292149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163A-64BF-D9C7-EE10-A78D4BAF9B23}"/>
              </a:ext>
            </a:extLst>
          </p:cNvPr>
          <p:cNvSpPr>
            <a:spLocks noGrp="1"/>
          </p:cNvSpPr>
          <p:nvPr>
            <p:ph type="title"/>
          </p:nvPr>
        </p:nvSpPr>
        <p:spPr/>
        <p:txBody>
          <a:bodyPr/>
          <a:lstStyle/>
          <a:p>
            <a:r>
              <a:rPr lang="en-US" dirty="0"/>
              <a:t>Test data distribution</a:t>
            </a:r>
          </a:p>
        </p:txBody>
      </p:sp>
      <p:sp>
        <p:nvSpPr>
          <p:cNvPr id="4" name="Slide Number Placeholder 3">
            <a:extLst>
              <a:ext uri="{FF2B5EF4-FFF2-40B4-BE49-F238E27FC236}">
                <a16:creationId xmlns:a16="http://schemas.microsoft.com/office/drawing/2014/main" id="{53180E3F-3621-2199-CBE2-BB13027A212D}"/>
              </a:ext>
            </a:extLst>
          </p:cNvPr>
          <p:cNvSpPr>
            <a:spLocks noGrp="1"/>
          </p:cNvSpPr>
          <p:nvPr>
            <p:ph type="sldNum" sz="quarter" idx="17"/>
          </p:nvPr>
        </p:nvSpPr>
        <p:spPr/>
        <p:txBody>
          <a:bodyPr/>
          <a:lstStyle/>
          <a:p>
            <a:fld id="{A52BEA90-E6BE-45F4-8D5D-C2E01FE3DBCB}" type="slidenum">
              <a:rPr lang="en-US" smtClean="0"/>
              <a:pPr/>
              <a:t>11</a:t>
            </a:fld>
            <a:endParaRPr lang="en-US" dirty="0"/>
          </a:p>
        </p:txBody>
      </p:sp>
      <p:pic>
        <p:nvPicPr>
          <p:cNvPr id="7" name="Picture 6">
            <a:extLst>
              <a:ext uri="{FF2B5EF4-FFF2-40B4-BE49-F238E27FC236}">
                <a16:creationId xmlns:a16="http://schemas.microsoft.com/office/drawing/2014/main" id="{8B27BB4D-3B7E-A7DB-F4C7-EA073A0B4EC2}"/>
              </a:ext>
            </a:extLst>
          </p:cNvPr>
          <p:cNvPicPr>
            <a:picLocks noChangeAspect="1"/>
          </p:cNvPicPr>
          <p:nvPr/>
        </p:nvPicPr>
        <p:blipFill>
          <a:blip r:embed="rId2"/>
          <a:stretch>
            <a:fillRect/>
          </a:stretch>
        </p:blipFill>
        <p:spPr>
          <a:xfrm>
            <a:off x="8410110" y="1440364"/>
            <a:ext cx="3282535" cy="4461473"/>
          </a:xfrm>
          <a:prstGeom prst="rect">
            <a:avLst/>
          </a:prstGeom>
        </p:spPr>
      </p:pic>
      <p:pic>
        <p:nvPicPr>
          <p:cNvPr id="10" name="Picture 9">
            <a:extLst>
              <a:ext uri="{FF2B5EF4-FFF2-40B4-BE49-F238E27FC236}">
                <a16:creationId xmlns:a16="http://schemas.microsoft.com/office/drawing/2014/main" id="{52A25448-29C4-861B-5D06-328112C9D395}"/>
              </a:ext>
            </a:extLst>
          </p:cNvPr>
          <p:cNvPicPr>
            <a:picLocks noChangeAspect="1"/>
          </p:cNvPicPr>
          <p:nvPr/>
        </p:nvPicPr>
        <p:blipFill>
          <a:blip r:embed="rId3"/>
          <a:stretch>
            <a:fillRect/>
          </a:stretch>
        </p:blipFill>
        <p:spPr>
          <a:xfrm>
            <a:off x="411804" y="1240277"/>
            <a:ext cx="6096000" cy="4572000"/>
          </a:xfrm>
          <a:prstGeom prst="rect">
            <a:avLst/>
          </a:prstGeom>
        </p:spPr>
      </p:pic>
    </p:spTree>
    <p:extLst>
      <p:ext uri="{BB962C8B-B14F-4D97-AF65-F5344CB8AC3E}">
        <p14:creationId xmlns:p14="http://schemas.microsoft.com/office/powerpoint/2010/main" val="412807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C1BA-FFF8-DC39-7D61-D1AE3C4DB4B9}"/>
              </a:ext>
            </a:extLst>
          </p:cNvPr>
          <p:cNvSpPr>
            <a:spLocks noGrp="1"/>
          </p:cNvSpPr>
          <p:nvPr>
            <p:ph type="title"/>
          </p:nvPr>
        </p:nvSpPr>
        <p:spPr/>
        <p:txBody>
          <a:bodyPr/>
          <a:lstStyle/>
          <a:p>
            <a:r>
              <a:rPr lang="en-US" dirty="0"/>
              <a:t>Performance – Segregated data set (using train and test list provided in the data set)</a:t>
            </a:r>
          </a:p>
        </p:txBody>
      </p:sp>
      <p:sp>
        <p:nvSpPr>
          <p:cNvPr id="4" name="Slide Number Placeholder 3">
            <a:extLst>
              <a:ext uri="{FF2B5EF4-FFF2-40B4-BE49-F238E27FC236}">
                <a16:creationId xmlns:a16="http://schemas.microsoft.com/office/drawing/2014/main" id="{3C27B3BF-879D-523A-8BE3-C650A4FBD01E}"/>
              </a:ext>
            </a:extLst>
          </p:cNvPr>
          <p:cNvSpPr>
            <a:spLocks noGrp="1"/>
          </p:cNvSpPr>
          <p:nvPr>
            <p:ph type="sldNum" sz="quarter" idx="17"/>
          </p:nvPr>
        </p:nvSpPr>
        <p:spPr/>
        <p:txBody>
          <a:bodyPr/>
          <a:lstStyle/>
          <a:p>
            <a:fld id="{A52BEA90-E6BE-45F4-8D5D-C2E01FE3DBCB}" type="slidenum">
              <a:rPr lang="en-US" smtClean="0"/>
              <a:pPr/>
              <a:t>12</a:t>
            </a:fld>
            <a:endParaRPr lang="en-US" dirty="0"/>
          </a:p>
        </p:txBody>
      </p:sp>
      <p:pic>
        <p:nvPicPr>
          <p:cNvPr id="6" name="Picture 5">
            <a:extLst>
              <a:ext uri="{FF2B5EF4-FFF2-40B4-BE49-F238E27FC236}">
                <a16:creationId xmlns:a16="http://schemas.microsoft.com/office/drawing/2014/main" id="{855BD903-3570-B6F2-3395-2697241BE7BE}"/>
              </a:ext>
            </a:extLst>
          </p:cNvPr>
          <p:cNvPicPr>
            <a:picLocks noChangeAspect="1"/>
          </p:cNvPicPr>
          <p:nvPr/>
        </p:nvPicPr>
        <p:blipFill>
          <a:blip r:embed="rId2"/>
          <a:stretch>
            <a:fillRect/>
          </a:stretch>
        </p:blipFill>
        <p:spPr>
          <a:xfrm>
            <a:off x="5982511" y="1440364"/>
            <a:ext cx="6096000" cy="4572000"/>
          </a:xfrm>
          <a:prstGeom prst="rect">
            <a:avLst/>
          </a:prstGeom>
        </p:spPr>
      </p:pic>
      <p:pic>
        <p:nvPicPr>
          <p:cNvPr id="8" name="Picture 7">
            <a:extLst>
              <a:ext uri="{FF2B5EF4-FFF2-40B4-BE49-F238E27FC236}">
                <a16:creationId xmlns:a16="http://schemas.microsoft.com/office/drawing/2014/main" id="{4543158B-3A08-41A5-36AD-1589D7A151C4}"/>
              </a:ext>
            </a:extLst>
          </p:cNvPr>
          <p:cNvPicPr>
            <a:picLocks noChangeAspect="1"/>
          </p:cNvPicPr>
          <p:nvPr/>
        </p:nvPicPr>
        <p:blipFill>
          <a:blip r:embed="rId3"/>
          <a:stretch>
            <a:fillRect/>
          </a:stretch>
        </p:blipFill>
        <p:spPr>
          <a:xfrm>
            <a:off x="507400" y="1440364"/>
            <a:ext cx="6096000" cy="4572000"/>
          </a:xfrm>
          <a:prstGeom prst="rect">
            <a:avLst/>
          </a:prstGeom>
        </p:spPr>
      </p:pic>
    </p:spTree>
    <p:extLst>
      <p:ext uri="{BB962C8B-B14F-4D97-AF65-F5344CB8AC3E}">
        <p14:creationId xmlns:p14="http://schemas.microsoft.com/office/powerpoint/2010/main" val="399855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D222-75B4-6248-A80B-EADE7517F9A0}"/>
              </a:ext>
            </a:extLst>
          </p:cNvPr>
          <p:cNvSpPr>
            <a:spLocks noGrp="1"/>
          </p:cNvSpPr>
          <p:nvPr>
            <p:ph type="title"/>
          </p:nvPr>
        </p:nvSpPr>
        <p:spPr>
          <a:xfrm>
            <a:off x="519327" y="136525"/>
            <a:ext cx="10537683" cy="873436"/>
          </a:xfrm>
        </p:spPr>
        <p:txBody>
          <a:bodyPr/>
          <a:lstStyle/>
          <a:p>
            <a:r>
              <a:rPr lang="en-US" dirty="0"/>
              <a:t>Results after splitting the Test Videos into Normal and Anomalous segments</a:t>
            </a:r>
          </a:p>
        </p:txBody>
      </p:sp>
      <p:sp>
        <p:nvSpPr>
          <p:cNvPr id="4" name="Slide Number Placeholder 3">
            <a:extLst>
              <a:ext uri="{FF2B5EF4-FFF2-40B4-BE49-F238E27FC236}">
                <a16:creationId xmlns:a16="http://schemas.microsoft.com/office/drawing/2014/main" id="{ED3420B1-F336-6CC1-2050-1B9057C9F66F}"/>
              </a:ext>
            </a:extLst>
          </p:cNvPr>
          <p:cNvSpPr>
            <a:spLocks noGrp="1"/>
          </p:cNvSpPr>
          <p:nvPr>
            <p:ph type="sldNum" sz="quarter" idx="17"/>
          </p:nvPr>
        </p:nvSpPr>
        <p:spPr/>
        <p:txBody>
          <a:bodyPr/>
          <a:lstStyle/>
          <a:p>
            <a:fld id="{A52BEA90-E6BE-45F4-8D5D-C2E01FE3DBCB}" type="slidenum">
              <a:rPr lang="en-US" smtClean="0"/>
              <a:pPr/>
              <a:t>13</a:t>
            </a:fld>
            <a:endParaRPr lang="en-US" dirty="0"/>
          </a:p>
        </p:txBody>
      </p:sp>
      <p:pic>
        <p:nvPicPr>
          <p:cNvPr id="6" name="Picture 5">
            <a:extLst>
              <a:ext uri="{FF2B5EF4-FFF2-40B4-BE49-F238E27FC236}">
                <a16:creationId xmlns:a16="http://schemas.microsoft.com/office/drawing/2014/main" id="{22071418-613D-AAF9-2CB7-6E2730DB2B6A}"/>
              </a:ext>
            </a:extLst>
          </p:cNvPr>
          <p:cNvPicPr>
            <a:picLocks noChangeAspect="1"/>
          </p:cNvPicPr>
          <p:nvPr/>
        </p:nvPicPr>
        <p:blipFill>
          <a:blip r:embed="rId2"/>
          <a:stretch>
            <a:fillRect/>
          </a:stretch>
        </p:blipFill>
        <p:spPr>
          <a:xfrm>
            <a:off x="453583" y="1009960"/>
            <a:ext cx="4601859" cy="3451395"/>
          </a:xfrm>
          <a:prstGeom prst="rect">
            <a:avLst/>
          </a:prstGeom>
        </p:spPr>
      </p:pic>
      <p:pic>
        <p:nvPicPr>
          <p:cNvPr id="8" name="Picture 7">
            <a:extLst>
              <a:ext uri="{FF2B5EF4-FFF2-40B4-BE49-F238E27FC236}">
                <a16:creationId xmlns:a16="http://schemas.microsoft.com/office/drawing/2014/main" id="{4F1A052C-FE6D-C0F0-348C-A0A4C09E2052}"/>
              </a:ext>
            </a:extLst>
          </p:cNvPr>
          <p:cNvPicPr>
            <a:picLocks noChangeAspect="1"/>
          </p:cNvPicPr>
          <p:nvPr/>
        </p:nvPicPr>
        <p:blipFill>
          <a:blip r:embed="rId3"/>
          <a:stretch>
            <a:fillRect/>
          </a:stretch>
        </p:blipFill>
        <p:spPr>
          <a:xfrm>
            <a:off x="5121186" y="1009960"/>
            <a:ext cx="4601859" cy="3451395"/>
          </a:xfrm>
          <a:prstGeom prst="rect">
            <a:avLst/>
          </a:prstGeom>
        </p:spPr>
      </p:pic>
      <p:sp>
        <p:nvSpPr>
          <p:cNvPr id="10" name="TextBox 9">
            <a:extLst>
              <a:ext uri="{FF2B5EF4-FFF2-40B4-BE49-F238E27FC236}">
                <a16:creationId xmlns:a16="http://schemas.microsoft.com/office/drawing/2014/main" id="{81DAD0D9-84F2-4DB7-77E4-81AC874596F3}"/>
              </a:ext>
            </a:extLst>
          </p:cNvPr>
          <p:cNvSpPr txBox="1"/>
          <p:nvPr/>
        </p:nvSpPr>
        <p:spPr>
          <a:xfrm>
            <a:off x="9562557" y="1212036"/>
            <a:ext cx="2391746" cy="3970318"/>
          </a:xfrm>
          <a:prstGeom prst="rect">
            <a:avLst/>
          </a:prstGeom>
          <a:noFill/>
        </p:spPr>
        <p:txBody>
          <a:bodyPr wrap="square">
            <a:spAutoFit/>
          </a:bodyPr>
          <a:lstStyle/>
          <a:p>
            <a:r>
              <a:rPr lang="en-US" dirty="0"/>
              <a:t>{'abuse': 2.0, </a:t>
            </a:r>
          </a:p>
          <a:p>
            <a:r>
              <a:rPr lang="en-US" dirty="0"/>
              <a:t>'arrest': 5.0, </a:t>
            </a:r>
          </a:p>
          <a:p>
            <a:r>
              <a:rPr lang="en-US" dirty="0"/>
              <a:t>'arson': 10.0, 'assault': 4.0, 'burglary': 15.0, 'explosion': 22.0, 'fighting': 5.0, 'normal': 304.0, '</a:t>
            </a:r>
            <a:r>
              <a:rPr lang="en-US" dirty="0" err="1"/>
              <a:t>roadaccidents</a:t>
            </a:r>
            <a:r>
              <a:rPr lang="en-US" dirty="0"/>
              <a:t>': 23.0, 'robbery': 5.0, 'shooting': 25.0, 'shoplifting': 25.0, 'stealing': 7.0, 'vandalism': 8.0}</a:t>
            </a:r>
          </a:p>
        </p:txBody>
      </p:sp>
      <p:sp>
        <p:nvSpPr>
          <p:cNvPr id="11" name="TextBox 10">
            <a:extLst>
              <a:ext uri="{FF2B5EF4-FFF2-40B4-BE49-F238E27FC236}">
                <a16:creationId xmlns:a16="http://schemas.microsoft.com/office/drawing/2014/main" id="{5CF9B2A2-0D64-7027-2888-8DCE62BE0DC8}"/>
              </a:ext>
            </a:extLst>
          </p:cNvPr>
          <p:cNvSpPr txBox="1"/>
          <p:nvPr/>
        </p:nvSpPr>
        <p:spPr>
          <a:xfrm>
            <a:off x="9513666" y="5276632"/>
            <a:ext cx="1244764" cy="369332"/>
          </a:xfrm>
          <a:prstGeom prst="rect">
            <a:avLst/>
          </a:prstGeom>
          <a:noFill/>
        </p:spPr>
        <p:txBody>
          <a:bodyPr wrap="none" rtlCol="0">
            <a:spAutoFit/>
          </a:bodyPr>
          <a:lstStyle/>
          <a:p>
            <a:r>
              <a:rPr lang="en-US" b="1" dirty="0"/>
              <a:t>Total: 460</a:t>
            </a:r>
          </a:p>
        </p:txBody>
      </p:sp>
      <p:sp>
        <p:nvSpPr>
          <p:cNvPr id="12" name="TextBox 11">
            <a:extLst>
              <a:ext uri="{FF2B5EF4-FFF2-40B4-BE49-F238E27FC236}">
                <a16:creationId xmlns:a16="http://schemas.microsoft.com/office/drawing/2014/main" id="{FF2B7A1E-7F7E-6971-3921-CF3E4E45DB63}"/>
              </a:ext>
            </a:extLst>
          </p:cNvPr>
          <p:cNvSpPr txBox="1"/>
          <p:nvPr/>
        </p:nvSpPr>
        <p:spPr>
          <a:xfrm>
            <a:off x="5248321" y="5201709"/>
            <a:ext cx="3865161" cy="646331"/>
          </a:xfrm>
          <a:prstGeom prst="rect">
            <a:avLst/>
          </a:prstGeom>
          <a:noFill/>
        </p:spPr>
        <p:txBody>
          <a:bodyPr wrap="none" rtlCol="0">
            <a:spAutoFit/>
          </a:bodyPr>
          <a:lstStyle/>
          <a:p>
            <a:r>
              <a:rPr lang="en-US" dirty="0"/>
              <a:t>High ability to detect normal classes</a:t>
            </a:r>
          </a:p>
          <a:p>
            <a:r>
              <a:rPr lang="en-US" dirty="0"/>
              <a:t>Poor ability on anomaly detection</a:t>
            </a:r>
          </a:p>
        </p:txBody>
      </p:sp>
      <p:sp>
        <p:nvSpPr>
          <p:cNvPr id="13" name="TextBox 12">
            <a:extLst>
              <a:ext uri="{FF2B5EF4-FFF2-40B4-BE49-F238E27FC236}">
                <a16:creationId xmlns:a16="http://schemas.microsoft.com/office/drawing/2014/main" id="{77E6C606-6A92-715D-9181-9CA9AE045839}"/>
              </a:ext>
            </a:extLst>
          </p:cNvPr>
          <p:cNvSpPr txBox="1"/>
          <p:nvPr/>
        </p:nvSpPr>
        <p:spPr>
          <a:xfrm>
            <a:off x="5788168" y="4424334"/>
            <a:ext cx="3547003" cy="523220"/>
          </a:xfrm>
          <a:prstGeom prst="rect">
            <a:avLst/>
          </a:prstGeom>
          <a:noFill/>
        </p:spPr>
        <p:txBody>
          <a:bodyPr wrap="square" rtlCol="0">
            <a:spAutoFit/>
          </a:bodyPr>
          <a:lstStyle/>
          <a:p>
            <a:r>
              <a:rPr lang="en-US" sz="1400" dirty="0"/>
              <a:t>92 samples in validation set above (20% of data set)</a:t>
            </a:r>
          </a:p>
        </p:txBody>
      </p:sp>
    </p:spTree>
    <p:extLst>
      <p:ext uri="{BB962C8B-B14F-4D97-AF65-F5344CB8AC3E}">
        <p14:creationId xmlns:p14="http://schemas.microsoft.com/office/powerpoint/2010/main" val="16857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A4F0-EF63-A0F7-FE82-837BFD7C2B55}"/>
              </a:ext>
            </a:extLst>
          </p:cNvPr>
          <p:cNvSpPr>
            <a:spLocks noGrp="1"/>
          </p:cNvSpPr>
          <p:nvPr>
            <p:ph type="title"/>
          </p:nvPr>
        </p:nvSpPr>
        <p:spPr>
          <a:xfrm>
            <a:off x="688909" y="268348"/>
            <a:ext cx="10537683" cy="873436"/>
          </a:xfrm>
        </p:spPr>
        <p:txBody>
          <a:bodyPr/>
          <a:lstStyle/>
          <a:p>
            <a:r>
              <a:rPr lang="en-US" dirty="0"/>
              <a:t>Using a classifier that is trained on the full data set – and tested it on the split test videos</a:t>
            </a:r>
          </a:p>
        </p:txBody>
      </p:sp>
      <p:sp>
        <p:nvSpPr>
          <p:cNvPr id="4" name="Slide Number Placeholder 3">
            <a:extLst>
              <a:ext uri="{FF2B5EF4-FFF2-40B4-BE49-F238E27FC236}">
                <a16:creationId xmlns:a16="http://schemas.microsoft.com/office/drawing/2014/main" id="{AC39DA35-6785-4543-4B36-242C75CDB737}"/>
              </a:ext>
            </a:extLst>
          </p:cNvPr>
          <p:cNvSpPr>
            <a:spLocks noGrp="1"/>
          </p:cNvSpPr>
          <p:nvPr>
            <p:ph type="sldNum" sz="quarter" idx="17"/>
          </p:nvPr>
        </p:nvSpPr>
        <p:spPr/>
        <p:txBody>
          <a:bodyPr/>
          <a:lstStyle/>
          <a:p>
            <a:fld id="{A52BEA90-E6BE-45F4-8D5D-C2E01FE3DBCB}" type="slidenum">
              <a:rPr lang="en-US" smtClean="0"/>
              <a:pPr/>
              <a:t>14</a:t>
            </a:fld>
            <a:endParaRPr lang="en-US" dirty="0"/>
          </a:p>
        </p:txBody>
      </p:sp>
      <p:pic>
        <p:nvPicPr>
          <p:cNvPr id="8" name="Picture 7">
            <a:extLst>
              <a:ext uri="{FF2B5EF4-FFF2-40B4-BE49-F238E27FC236}">
                <a16:creationId xmlns:a16="http://schemas.microsoft.com/office/drawing/2014/main" id="{4B88FF82-3285-9686-CD9F-E231FF791386}"/>
              </a:ext>
            </a:extLst>
          </p:cNvPr>
          <p:cNvPicPr>
            <a:picLocks noChangeAspect="1"/>
          </p:cNvPicPr>
          <p:nvPr/>
        </p:nvPicPr>
        <p:blipFill>
          <a:blip r:embed="rId2"/>
          <a:stretch>
            <a:fillRect/>
          </a:stretch>
        </p:blipFill>
        <p:spPr>
          <a:xfrm>
            <a:off x="276225" y="1141784"/>
            <a:ext cx="4533900" cy="3400425"/>
          </a:xfrm>
          <a:prstGeom prst="rect">
            <a:avLst/>
          </a:prstGeom>
        </p:spPr>
      </p:pic>
      <p:pic>
        <p:nvPicPr>
          <p:cNvPr id="10" name="Picture 9">
            <a:extLst>
              <a:ext uri="{FF2B5EF4-FFF2-40B4-BE49-F238E27FC236}">
                <a16:creationId xmlns:a16="http://schemas.microsoft.com/office/drawing/2014/main" id="{BD956E37-930B-0851-40C7-407394ACA2AC}"/>
              </a:ext>
            </a:extLst>
          </p:cNvPr>
          <p:cNvPicPr>
            <a:picLocks noChangeAspect="1"/>
          </p:cNvPicPr>
          <p:nvPr/>
        </p:nvPicPr>
        <p:blipFill>
          <a:blip r:embed="rId3"/>
          <a:stretch>
            <a:fillRect/>
          </a:stretch>
        </p:blipFill>
        <p:spPr>
          <a:xfrm>
            <a:off x="5353050" y="1046534"/>
            <a:ext cx="4787900" cy="3590925"/>
          </a:xfrm>
          <a:prstGeom prst="rect">
            <a:avLst/>
          </a:prstGeom>
        </p:spPr>
      </p:pic>
      <p:sp>
        <p:nvSpPr>
          <p:cNvPr id="11" name="TextBox 10">
            <a:extLst>
              <a:ext uri="{FF2B5EF4-FFF2-40B4-BE49-F238E27FC236}">
                <a16:creationId xmlns:a16="http://schemas.microsoft.com/office/drawing/2014/main" id="{3A22483C-A43F-F1FA-BF87-116F1A10ECD7}"/>
              </a:ext>
            </a:extLst>
          </p:cNvPr>
          <p:cNvSpPr txBox="1"/>
          <p:nvPr/>
        </p:nvSpPr>
        <p:spPr>
          <a:xfrm>
            <a:off x="5353050" y="5488300"/>
            <a:ext cx="5269391" cy="646331"/>
          </a:xfrm>
          <a:prstGeom prst="rect">
            <a:avLst/>
          </a:prstGeom>
          <a:noFill/>
        </p:spPr>
        <p:txBody>
          <a:bodyPr wrap="none" rtlCol="0">
            <a:spAutoFit/>
          </a:bodyPr>
          <a:lstStyle/>
          <a:p>
            <a:pPr marL="285750" indent="-285750">
              <a:buFont typeface="Arial" panose="020B0604020202020204" pitchFamily="34" charset="0"/>
              <a:buChar char="•"/>
            </a:pPr>
            <a:r>
              <a:rPr lang="en-US" dirty="0"/>
              <a:t>Ability to detect anomaly dramatically improves</a:t>
            </a:r>
          </a:p>
          <a:p>
            <a:pPr marL="285750" indent="-285750">
              <a:buFont typeface="Arial" panose="020B0604020202020204" pitchFamily="34" charset="0"/>
              <a:buChar char="•"/>
            </a:pPr>
            <a:r>
              <a:rPr lang="en-US" dirty="0"/>
              <a:t>But so does the false positive rate</a:t>
            </a:r>
          </a:p>
        </p:txBody>
      </p:sp>
      <p:sp>
        <p:nvSpPr>
          <p:cNvPr id="12" name="TextBox 11">
            <a:extLst>
              <a:ext uri="{FF2B5EF4-FFF2-40B4-BE49-F238E27FC236}">
                <a16:creationId xmlns:a16="http://schemas.microsoft.com/office/drawing/2014/main" id="{AC6E9AA9-D970-32FB-FAA0-4CF72DDD71BA}"/>
              </a:ext>
            </a:extLst>
          </p:cNvPr>
          <p:cNvSpPr txBox="1"/>
          <p:nvPr/>
        </p:nvSpPr>
        <p:spPr>
          <a:xfrm>
            <a:off x="5826268" y="4637459"/>
            <a:ext cx="3547003" cy="523220"/>
          </a:xfrm>
          <a:prstGeom prst="rect">
            <a:avLst/>
          </a:prstGeom>
          <a:noFill/>
        </p:spPr>
        <p:txBody>
          <a:bodyPr wrap="square" rtlCol="0">
            <a:spAutoFit/>
          </a:bodyPr>
          <a:lstStyle/>
          <a:p>
            <a:r>
              <a:rPr lang="en-US" sz="1400" dirty="0"/>
              <a:t>92 samples in validation set above (20% of data set)</a:t>
            </a:r>
          </a:p>
        </p:txBody>
      </p:sp>
    </p:spTree>
    <p:extLst>
      <p:ext uri="{BB962C8B-B14F-4D97-AF65-F5344CB8AC3E}">
        <p14:creationId xmlns:p14="http://schemas.microsoft.com/office/powerpoint/2010/main" val="238031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2CFD-4441-0903-6957-FD70F576168C}"/>
              </a:ext>
            </a:extLst>
          </p:cNvPr>
          <p:cNvSpPr>
            <a:spLocks noGrp="1"/>
          </p:cNvSpPr>
          <p:nvPr>
            <p:ph type="title"/>
          </p:nvPr>
        </p:nvSpPr>
        <p:spPr>
          <a:xfrm>
            <a:off x="400877" y="168672"/>
            <a:ext cx="10537683" cy="873436"/>
          </a:xfrm>
        </p:spPr>
        <p:txBody>
          <a:bodyPr/>
          <a:lstStyle/>
          <a:p>
            <a:r>
              <a:rPr lang="en-US" dirty="0"/>
              <a:t>Analysis of feature extractor activity classification probability scores in both cases</a:t>
            </a:r>
          </a:p>
        </p:txBody>
      </p:sp>
      <p:pic>
        <p:nvPicPr>
          <p:cNvPr id="6" name="Content Placeholder 5">
            <a:extLst>
              <a:ext uri="{FF2B5EF4-FFF2-40B4-BE49-F238E27FC236}">
                <a16:creationId xmlns:a16="http://schemas.microsoft.com/office/drawing/2014/main" id="{CAB0D7A4-635E-B851-13FB-A61B3A4412C6}"/>
              </a:ext>
            </a:extLst>
          </p:cNvPr>
          <p:cNvPicPr>
            <a:picLocks noGrp="1" noChangeAspect="1"/>
          </p:cNvPicPr>
          <p:nvPr>
            <p:ph sz="quarter" idx="24"/>
          </p:nvPr>
        </p:nvPicPr>
        <p:blipFill>
          <a:blip r:embed="rId2"/>
          <a:stretch>
            <a:fillRect/>
          </a:stretch>
        </p:blipFill>
        <p:spPr>
          <a:xfrm>
            <a:off x="936950" y="1763337"/>
            <a:ext cx="1973751" cy="1889924"/>
          </a:xfrm>
        </p:spPr>
      </p:pic>
      <p:sp>
        <p:nvSpPr>
          <p:cNvPr id="4" name="Slide Number Placeholder 3">
            <a:extLst>
              <a:ext uri="{FF2B5EF4-FFF2-40B4-BE49-F238E27FC236}">
                <a16:creationId xmlns:a16="http://schemas.microsoft.com/office/drawing/2014/main" id="{F4A6D218-D30B-4CEC-54D1-807B17A9645B}"/>
              </a:ext>
            </a:extLst>
          </p:cNvPr>
          <p:cNvSpPr>
            <a:spLocks noGrp="1"/>
          </p:cNvSpPr>
          <p:nvPr>
            <p:ph type="sldNum" sz="quarter" idx="17"/>
          </p:nvPr>
        </p:nvSpPr>
        <p:spPr/>
        <p:txBody>
          <a:bodyPr/>
          <a:lstStyle/>
          <a:p>
            <a:fld id="{A52BEA90-E6BE-45F4-8D5D-C2E01FE3DBCB}" type="slidenum">
              <a:rPr lang="en-US" smtClean="0"/>
              <a:pPr/>
              <a:t>15</a:t>
            </a:fld>
            <a:endParaRPr lang="en-US" dirty="0"/>
          </a:p>
        </p:txBody>
      </p:sp>
      <p:pic>
        <p:nvPicPr>
          <p:cNvPr id="8" name="Picture 7">
            <a:extLst>
              <a:ext uri="{FF2B5EF4-FFF2-40B4-BE49-F238E27FC236}">
                <a16:creationId xmlns:a16="http://schemas.microsoft.com/office/drawing/2014/main" id="{2E55A508-A043-5C42-0D35-AC2CBDB7E59D}"/>
              </a:ext>
            </a:extLst>
          </p:cNvPr>
          <p:cNvPicPr>
            <a:picLocks noChangeAspect="1"/>
          </p:cNvPicPr>
          <p:nvPr/>
        </p:nvPicPr>
        <p:blipFill rotWithShape="1">
          <a:blip r:embed="rId3"/>
          <a:srcRect b="10470"/>
          <a:stretch/>
        </p:blipFill>
        <p:spPr>
          <a:xfrm>
            <a:off x="901024" y="4395142"/>
            <a:ext cx="1988992" cy="1889924"/>
          </a:xfrm>
          <a:prstGeom prst="rect">
            <a:avLst/>
          </a:prstGeom>
        </p:spPr>
      </p:pic>
      <p:pic>
        <p:nvPicPr>
          <p:cNvPr id="10" name="Picture 9">
            <a:extLst>
              <a:ext uri="{FF2B5EF4-FFF2-40B4-BE49-F238E27FC236}">
                <a16:creationId xmlns:a16="http://schemas.microsoft.com/office/drawing/2014/main" id="{D08CE5F8-4E07-63E0-66CA-923401F92AC8}"/>
              </a:ext>
            </a:extLst>
          </p:cNvPr>
          <p:cNvPicPr>
            <a:picLocks noChangeAspect="1"/>
          </p:cNvPicPr>
          <p:nvPr/>
        </p:nvPicPr>
        <p:blipFill>
          <a:blip r:embed="rId4"/>
          <a:stretch>
            <a:fillRect/>
          </a:stretch>
        </p:blipFill>
        <p:spPr>
          <a:xfrm>
            <a:off x="2890016" y="4072169"/>
            <a:ext cx="3584590" cy="2688443"/>
          </a:xfrm>
          <a:prstGeom prst="rect">
            <a:avLst/>
          </a:prstGeom>
        </p:spPr>
      </p:pic>
      <p:pic>
        <p:nvPicPr>
          <p:cNvPr id="12" name="Picture 11">
            <a:extLst>
              <a:ext uri="{FF2B5EF4-FFF2-40B4-BE49-F238E27FC236}">
                <a16:creationId xmlns:a16="http://schemas.microsoft.com/office/drawing/2014/main" id="{27AC4BF8-F5F1-50D2-8254-EA682D7C7A67}"/>
              </a:ext>
            </a:extLst>
          </p:cNvPr>
          <p:cNvPicPr>
            <a:picLocks noChangeAspect="1"/>
          </p:cNvPicPr>
          <p:nvPr/>
        </p:nvPicPr>
        <p:blipFill>
          <a:blip r:embed="rId5"/>
          <a:stretch>
            <a:fillRect/>
          </a:stretch>
        </p:blipFill>
        <p:spPr>
          <a:xfrm>
            <a:off x="2944755" y="1461016"/>
            <a:ext cx="3584591" cy="2688443"/>
          </a:xfrm>
          <a:prstGeom prst="rect">
            <a:avLst/>
          </a:prstGeom>
        </p:spPr>
      </p:pic>
      <p:pic>
        <p:nvPicPr>
          <p:cNvPr id="14" name="Picture 13">
            <a:extLst>
              <a:ext uri="{FF2B5EF4-FFF2-40B4-BE49-F238E27FC236}">
                <a16:creationId xmlns:a16="http://schemas.microsoft.com/office/drawing/2014/main" id="{4C1F1846-0005-4E6E-FE04-B874F3481355}"/>
              </a:ext>
            </a:extLst>
          </p:cNvPr>
          <p:cNvPicPr>
            <a:picLocks noChangeAspect="1"/>
          </p:cNvPicPr>
          <p:nvPr/>
        </p:nvPicPr>
        <p:blipFill>
          <a:blip r:embed="rId6"/>
          <a:stretch>
            <a:fillRect/>
          </a:stretch>
        </p:blipFill>
        <p:spPr>
          <a:xfrm>
            <a:off x="6473521" y="1727191"/>
            <a:ext cx="2088061" cy="1836579"/>
          </a:xfrm>
          <a:prstGeom prst="rect">
            <a:avLst/>
          </a:prstGeom>
        </p:spPr>
      </p:pic>
      <p:pic>
        <p:nvPicPr>
          <p:cNvPr id="16" name="Picture 15">
            <a:extLst>
              <a:ext uri="{FF2B5EF4-FFF2-40B4-BE49-F238E27FC236}">
                <a16:creationId xmlns:a16="http://schemas.microsoft.com/office/drawing/2014/main" id="{665F5EE9-3AF0-BD98-65F9-152D39DF8C72}"/>
              </a:ext>
            </a:extLst>
          </p:cNvPr>
          <p:cNvPicPr>
            <a:picLocks noChangeAspect="1"/>
          </p:cNvPicPr>
          <p:nvPr/>
        </p:nvPicPr>
        <p:blipFill>
          <a:blip r:embed="rId7"/>
          <a:stretch>
            <a:fillRect/>
          </a:stretch>
        </p:blipFill>
        <p:spPr>
          <a:xfrm>
            <a:off x="8638094" y="1394924"/>
            <a:ext cx="3477686" cy="2608265"/>
          </a:xfrm>
          <a:prstGeom prst="rect">
            <a:avLst/>
          </a:prstGeom>
        </p:spPr>
      </p:pic>
      <p:pic>
        <p:nvPicPr>
          <p:cNvPr id="18" name="Picture 17">
            <a:extLst>
              <a:ext uri="{FF2B5EF4-FFF2-40B4-BE49-F238E27FC236}">
                <a16:creationId xmlns:a16="http://schemas.microsoft.com/office/drawing/2014/main" id="{5D513A66-4DE3-97A7-44BF-5A319E2B20FA}"/>
              </a:ext>
            </a:extLst>
          </p:cNvPr>
          <p:cNvPicPr>
            <a:picLocks noChangeAspect="1"/>
          </p:cNvPicPr>
          <p:nvPr/>
        </p:nvPicPr>
        <p:blipFill>
          <a:blip r:embed="rId8"/>
          <a:stretch>
            <a:fillRect/>
          </a:stretch>
        </p:blipFill>
        <p:spPr>
          <a:xfrm>
            <a:off x="6626240" y="4395142"/>
            <a:ext cx="2011854" cy="1867062"/>
          </a:xfrm>
          <a:prstGeom prst="rect">
            <a:avLst/>
          </a:prstGeom>
        </p:spPr>
      </p:pic>
      <p:pic>
        <p:nvPicPr>
          <p:cNvPr id="20" name="Picture 19">
            <a:extLst>
              <a:ext uri="{FF2B5EF4-FFF2-40B4-BE49-F238E27FC236}">
                <a16:creationId xmlns:a16="http://schemas.microsoft.com/office/drawing/2014/main" id="{2064FEFF-54B7-DC4F-6495-625A4DB8A6BC}"/>
              </a:ext>
            </a:extLst>
          </p:cNvPr>
          <p:cNvPicPr>
            <a:picLocks noChangeAspect="1"/>
          </p:cNvPicPr>
          <p:nvPr/>
        </p:nvPicPr>
        <p:blipFill>
          <a:blip r:embed="rId9"/>
          <a:stretch>
            <a:fillRect/>
          </a:stretch>
        </p:blipFill>
        <p:spPr>
          <a:xfrm>
            <a:off x="8610600" y="4033032"/>
            <a:ext cx="3584591" cy="2688443"/>
          </a:xfrm>
          <a:prstGeom prst="rect">
            <a:avLst/>
          </a:prstGeom>
        </p:spPr>
      </p:pic>
      <p:sp>
        <p:nvSpPr>
          <p:cNvPr id="21" name="TextBox 20">
            <a:extLst>
              <a:ext uri="{FF2B5EF4-FFF2-40B4-BE49-F238E27FC236}">
                <a16:creationId xmlns:a16="http://schemas.microsoft.com/office/drawing/2014/main" id="{23A49ADF-F5CC-B82A-A373-7466155D8998}"/>
              </a:ext>
            </a:extLst>
          </p:cNvPr>
          <p:cNvSpPr txBox="1"/>
          <p:nvPr/>
        </p:nvSpPr>
        <p:spPr>
          <a:xfrm>
            <a:off x="1448840" y="1052016"/>
            <a:ext cx="4146889" cy="369332"/>
          </a:xfrm>
          <a:prstGeom prst="rect">
            <a:avLst/>
          </a:prstGeom>
          <a:noFill/>
        </p:spPr>
        <p:txBody>
          <a:bodyPr wrap="square" rtlCol="0">
            <a:spAutoFit/>
          </a:bodyPr>
          <a:lstStyle/>
          <a:p>
            <a:r>
              <a:rPr lang="en-US" b="1" dirty="0"/>
              <a:t>HIGH AUC – FULL DATA SET</a:t>
            </a:r>
          </a:p>
        </p:txBody>
      </p:sp>
      <p:sp>
        <p:nvSpPr>
          <p:cNvPr id="22" name="TextBox 21">
            <a:extLst>
              <a:ext uri="{FF2B5EF4-FFF2-40B4-BE49-F238E27FC236}">
                <a16:creationId xmlns:a16="http://schemas.microsoft.com/office/drawing/2014/main" id="{7A2E6987-4340-CE9E-4C13-09EEF3523050}"/>
              </a:ext>
            </a:extLst>
          </p:cNvPr>
          <p:cNvSpPr txBox="1"/>
          <p:nvPr/>
        </p:nvSpPr>
        <p:spPr>
          <a:xfrm>
            <a:off x="6473521" y="1052016"/>
            <a:ext cx="5451031" cy="369332"/>
          </a:xfrm>
          <a:prstGeom prst="rect">
            <a:avLst/>
          </a:prstGeom>
          <a:noFill/>
        </p:spPr>
        <p:txBody>
          <a:bodyPr wrap="square" rtlCol="0">
            <a:spAutoFit/>
          </a:bodyPr>
          <a:lstStyle/>
          <a:p>
            <a:r>
              <a:rPr lang="en-US" b="1" dirty="0"/>
              <a:t>LOWER AUC – TEST DATA SET – SPLIT VIDEOS</a:t>
            </a:r>
          </a:p>
        </p:txBody>
      </p:sp>
    </p:spTree>
    <p:extLst>
      <p:ext uri="{BB962C8B-B14F-4D97-AF65-F5344CB8AC3E}">
        <p14:creationId xmlns:p14="http://schemas.microsoft.com/office/powerpoint/2010/main" val="39042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6920-F407-2F5A-B319-2F51E8E5DA87}"/>
              </a:ext>
            </a:extLst>
          </p:cNvPr>
          <p:cNvSpPr>
            <a:spLocks noGrp="1"/>
          </p:cNvSpPr>
          <p:nvPr>
            <p:ph type="title"/>
          </p:nvPr>
        </p:nvSpPr>
        <p:spPr/>
        <p:txBody>
          <a:bodyPr/>
          <a:lstStyle/>
          <a:p>
            <a:r>
              <a:rPr lang="en-US" dirty="0"/>
              <a:t>Variant 1: Option 1 (classifier trained on variant 1 data set)</a:t>
            </a:r>
          </a:p>
        </p:txBody>
      </p:sp>
      <p:sp>
        <p:nvSpPr>
          <p:cNvPr id="4" name="Slide Number Placeholder 3">
            <a:extLst>
              <a:ext uri="{FF2B5EF4-FFF2-40B4-BE49-F238E27FC236}">
                <a16:creationId xmlns:a16="http://schemas.microsoft.com/office/drawing/2014/main" id="{49ECF177-A5BE-5278-01A9-7B4454984610}"/>
              </a:ext>
            </a:extLst>
          </p:cNvPr>
          <p:cNvSpPr>
            <a:spLocks noGrp="1"/>
          </p:cNvSpPr>
          <p:nvPr>
            <p:ph type="sldNum" sz="quarter" idx="17"/>
          </p:nvPr>
        </p:nvSpPr>
        <p:spPr/>
        <p:txBody>
          <a:bodyPr/>
          <a:lstStyle/>
          <a:p>
            <a:fld id="{A52BEA90-E6BE-45F4-8D5D-C2E01FE3DBCB}" type="slidenum">
              <a:rPr lang="en-US" smtClean="0"/>
              <a:pPr/>
              <a:t>16</a:t>
            </a:fld>
            <a:endParaRPr lang="en-US" dirty="0"/>
          </a:p>
        </p:txBody>
      </p:sp>
      <p:pic>
        <p:nvPicPr>
          <p:cNvPr id="6" name="Picture 5">
            <a:extLst>
              <a:ext uri="{FF2B5EF4-FFF2-40B4-BE49-F238E27FC236}">
                <a16:creationId xmlns:a16="http://schemas.microsoft.com/office/drawing/2014/main" id="{52DD5B8D-3CE4-CBA5-868C-EA778D08F1C1}"/>
              </a:ext>
            </a:extLst>
          </p:cNvPr>
          <p:cNvPicPr>
            <a:picLocks noChangeAspect="1"/>
          </p:cNvPicPr>
          <p:nvPr/>
        </p:nvPicPr>
        <p:blipFill>
          <a:blip r:embed="rId2"/>
          <a:stretch>
            <a:fillRect/>
          </a:stretch>
        </p:blipFill>
        <p:spPr>
          <a:xfrm>
            <a:off x="294860" y="1172818"/>
            <a:ext cx="4744279" cy="3558209"/>
          </a:xfrm>
          <a:prstGeom prst="rect">
            <a:avLst/>
          </a:prstGeom>
        </p:spPr>
      </p:pic>
      <p:pic>
        <p:nvPicPr>
          <p:cNvPr id="8" name="Picture 7">
            <a:extLst>
              <a:ext uri="{FF2B5EF4-FFF2-40B4-BE49-F238E27FC236}">
                <a16:creationId xmlns:a16="http://schemas.microsoft.com/office/drawing/2014/main" id="{9335CE65-B1B7-EEBB-12F0-B130D9102147}"/>
              </a:ext>
            </a:extLst>
          </p:cNvPr>
          <p:cNvPicPr>
            <a:picLocks noChangeAspect="1"/>
          </p:cNvPicPr>
          <p:nvPr/>
        </p:nvPicPr>
        <p:blipFill>
          <a:blip r:embed="rId3"/>
          <a:stretch>
            <a:fillRect/>
          </a:stretch>
        </p:blipFill>
        <p:spPr>
          <a:xfrm>
            <a:off x="5453270" y="1172818"/>
            <a:ext cx="4535556" cy="3401667"/>
          </a:xfrm>
          <a:prstGeom prst="rect">
            <a:avLst/>
          </a:prstGeom>
        </p:spPr>
      </p:pic>
    </p:spTree>
    <p:extLst>
      <p:ext uri="{BB962C8B-B14F-4D97-AF65-F5344CB8AC3E}">
        <p14:creationId xmlns:p14="http://schemas.microsoft.com/office/powerpoint/2010/main" val="407315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261E-85D6-986B-B6CE-73AF9C479B66}"/>
              </a:ext>
            </a:extLst>
          </p:cNvPr>
          <p:cNvSpPr>
            <a:spLocks noGrp="1"/>
          </p:cNvSpPr>
          <p:nvPr>
            <p:ph type="title"/>
          </p:nvPr>
        </p:nvSpPr>
        <p:spPr/>
        <p:txBody>
          <a:bodyPr/>
          <a:lstStyle/>
          <a:p>
            <a:r>
              <a:rPr lang="en-US" dirty="0"/>
              <a:t>Variant 1: Option 2 (pre-trained full data classifier)</a:t>
            </a:r>
          </a:p>
        </p:txBody>
      </p:sp>
      <p:sp>
        <p:nvSpPr>
          <p:cNvPr id="4" name="Slide Number Placeholder 3">
            <a:extLst>
              <a:ext uri="{FF2B5EF4-FFF2-40B4-BE49-F238E27FC236}">
                <a16:creationId xmlns:a16="http://schemas.microsoft.com/office/drawing/2014/main" id="{A15807F8-BB6D-9FFD-4DF1-73F3E878AD18}"/>
              </a:ext>
            </a:extLst>
          </p:cNvPr>
          <p:cNvSpPr>
            <a:spLocks noGrp="1"/>
          </p:cNvSpPr>
          <p:nvPr>
            <p:ph type="sldNum" sz="quarter" idx="17"/>
          </p:nvPr>
        </p:nvSpPr>
        <p:spPr/>
        <p:txBody>
          <a:bodyPr/>
          <a:lstStyle/>
          <a:p>
            <a:fld id="{A52BEA90-E6BE-45F4-8D5D-C2E01FE3DBCB}" type="slidenum">
              <a:rPr lang="en-US" smtClean="0"/>
              <a:pPr/>
              <a:t>17</a:t>
            </a:fld>
            <a:endParaRPr lang="en-US" dirty="0"/>
          </a:p>
        </p:txBody>
      </p:sp>
      <p:pic>
        <p:nvPicPr>
          <p:cNvPr id="6" name="Picture 5">
            <a:extLst>
              <a:ext uri="{FF2B5EF4-FFF2-40B4-BE49-F238E27FC236}">
                <a16:creationId xmlns:a16="http://schemas.microsoft.com/office/drawing/2014/main" id="{F0A9AC88-90B3-D5E3-323B-AEDBAFEC87EF}"/>
              </a:ext>
            </a:extLst>
          </p:cNvPr>
          <p:cNvPicPr>
            <a:picLocks noChangeAspect="1"/>
          </p:cNvPicPr>
          <p:nvPr/>
        </p:nvPicPr>
        <p:blipFill>
          <a:blip r:embed="rId2"/>
          <a:stretch>
            <a:fillRect/>
          </a:stretch>
        </p:blipFill>
        <p:spPr>
          <a:xfrm>
            <a:off x="373766" y="1196551"/>
            <a:ext cx="4515678" cy="3386759"/>
          </a:xfrm>
          <a:prstGeom prst="rect">
            <a:avLst/>
          </a:prstGeom>
        </p:spPr>
      </p:pic>
      <p:pic>
        <p:nvPicPr>
          <p:cNvPr id="8" name="Picture 7">
            <a:extLst>
              <a:ext uri="{FF2B5EF4-FFF2-40B4-BE49-F238E27FC236}">
                <a16:creationId xmlns:a16="http://schemas.microsoft.com/office/drawing/2014/main" id="{B0FCDD3B-0D4F-10A0-6412-D066D6632692}"/>
              </a:ext>
            </a:extLst>
          </p:cNvPr>
          <p:cNvPicPr>
            <a:picLocks noChangeAspect="1"/>
          </p:cNvPicPr>
          <p:nvPr/>
        </p:nvPicPr>
        <p:blipFill>
          <a:blip r:embed="rId3"/>
          <a:stretch>
            <a:fillRect/>
          </a:stretch>
        </p:blipFill>
        <p:spPr>
          <a:xfrm>
            <a:off x="4889444" y="954156"/>
            <a:ext cx="5168956" cy="3876717"/>
          </a:xfrm>
          <a:prstGeom prst="rect">
            <a:avLst/>
          </a:prstGeom>
        </p:spPr>
      </p:pic>
    </p:spTree>
    <p:extLst>
      <p:ext uri="{BB962C8B-B14F-4D97-AF65-F5344CB8AC3E}">
        <p14:creationId xmlns:p14="http://schemas.microsoft.com/office/powerpoint/2010/main" val="929971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8A3B-EE06-747C-604B-C22A51A5BDFD}"/>
              </a:ext>
            </a:extLst>
          </p:cNvPr>
          <p:cNvSpPr>
            <a:spLocks noGrp="1"/>
          </p:cNvSpPr>
          <p:nvPr>
            <p:ph type="title"/>
          </p:nvPr>
        </p:nvSpPr>
        <p:spPr/>
        <p:txBody>
          <a:bodyPr/>
          <a:lstStyle/>
          <a:p>
            <a:r>
              <a:rPr lang="en-US" dirty="0"/>
              <a:t>Variant 2:  classifier trained on variant 2 Data set </a:t>
            </a:r>
          </a:p>
        </p:txBody>
      </p:sp>
      <p:sp>
        <p:nvSpPr>
          <p:cNvPr id="4" name="Slide Number Placeholder 3">
            <a:extLst>
              <a:ext uri="{FF2B5EF4-FFF2-40B4-BE49-F238E27FC236}">
                <a16:creationId xmlns:a16="http://schemas.microsoft.com/office/drawing/2014/main" id="{47E87F8A-9629-C033-DE4E-30E180F9BB70}"/>
              </a:ext>
            </a:extLst>
          </p:cNvPr>
          <p:cNvSpPr>
            <a:spLocks noGrp="1"/>
          </p:cNvSpPr>
          <p:nvPr>
            <p:ph type="sldNum" sz="quarter" idx="17"/>
          </p:nvPr>
        </p:nvSpPr>
        <p:spPr/>
        <p:txBody>
          <a:bodyPr/>
          <a:lstStyle/>
          <a:p>
            <a:fld id="{A52BEA90-E6BE-45F4-8D5D-C2E01FE3DBCB}" type="slidenum">
              <a:rPr lang="en-US" smtClean="0"/>
              <a:pPr/>
              <a:t>18</a:t>
            </a:fld>
            <a:endParaRPr lang="en-US" dirty="0"/>
          </a:p>
        </p:txBody>
      </p:sp>
      <p:pic>
        <p:nvPicPr>
          <p:cNvPr id="6" name="Picture 5">
            <a:extLst>
              <a:ext uri="{FF2B5EF4-FFF2-40B4-BE49-F238E27FC236}">
                <a16:creationId xmlns:a16="http://schemas.microsoft.com/office/drawing/2014/main" id="{DB804AF3-04C7-55E6-A3BD-0C1177EA7355}"/>
              </a:ext>
            </a:extLst>
          </p:cNvPr>
          <p:cNvPicPr>
            <a:picLocks noChangeAspect="1"/>
          </p:cNvPicPr>
          <p:nvPr/>
        </p:nvPicPr>
        <p:blipFill>
          <a:blip r:embed="rId2"/>
          <a:stretch>
            <a:fillRect/>
          </a:stretch>
        </p:blipFill>
        <p:spPr>
          <a:xfrm>
            <a:off x="5784912" y="864498"/>
            <a:ext cx="6096000" cy="4572000"/>
          </a:xfrm>
          <a:prstGeom prst="rect">
            <a:avLst/>
          </a:prstGeom>
        </p:spPr>
      </p:pic>
      <p:pic>
        <p:nvPicPr>
          <p:cNvPr id="8" name="Picture 7">
            <a:extLst>
              <a:ext uri="{FF2B5EF4-FFF2-40B4-BE49-F238E27FC236}">
                <a16:creationId xmlns:a16="http://schemas.microsoft.com/office/drawing/2014/main" id="{5CD66DB8-E148-11B1-1E5E-F4867B78A42B}"/>
              </a:ext>
            </a:extLst>
          </p:cNvPr>
          <p:cNvPicPr>
            <a:picLocks noChangeAspect="1"/>
          </p:cNvPicPr>
          <p:nvPr/>
        </p:nvPicPr>
        <p:blipFill>
          <a:blip r:embed="rId3"/>
          <a:stretch>
            <a:fillRect/>
          </a:stretch>
        </p:blipFill>
        <p:spPr>
          <a:xfrm>
            <a:off x="493643" y="1222005"/>
            <a:ext cx="5473825" cy="4105369"/>
          </a:xfrm>
          <a:prstGeom prst="rect">
            <a:avLst/>
          </a:prstGeom>
        </p:spPr>
      </p:pic>
      <p:sp>
        <p:nvSpPr>
          <p:cNvPr id="10" name="TextBox 9">
            <a:extLst>
              <a:ext uri="{FF2B5EF4-FFF2-40B4-BE49-F238E27FC236}">
                <a16:creationId xmlns:a16="http://schemas.microsoft.com/office/drawing/2014/main" id="{8ADFECF1-B833-BB67-C2BB-CEB37A53CCF8}"/>
              </a:ext>
            </a:extLst>
          </p:cNvPr>
          <p:cNvSpPr txBox="1"/>
          <p:nvPr/>
        </p:nvSpPr>
        <p:spPr>
          <a:xfrm>
            <a:off x="532623" y="5380672"/>
            <a:ext cx="10537683" cy="1477328"/>
          </a:xfrm>
          <a:prstGeom prst="rect">
            <a:avLst/>
          </a:prstGeom>
          <a:noFill/>
        </p:spPr>
        <p:txBody>
          <a:bodyPr wrap="square">
            <a:spAutoFit/>
          </a:bodyPr>
          <a:lstStyle/>
          <a:p>
            <a:r>
              <a:rPr lang="en-US" dirty="0"/>
              <a:t>Number of videos in each class: {'abuse': 2.0, 'arrest': 5.0, 'arson': 10.0, 'assault': 4.0, 'burglary': 15.0, 'explosion': 22.0, 'fighting': 5.0, 'normal': 139.0, '</a:t>
            </a:r>
            <a:r>
              <a:rPr lang="en-US" dirty="0" err="1"/>
              <a:t>roadaccidents</a:t>
            </a:r>
            <a:r>
              <a:rPr lang="en-US" dirty="0"/>
              <a:t>': 23.0, 'robbery': 5.0, 'shooting': 25.0, 'shoplifting': 25.0, 'stealing': 7.0, 'vandalism': 8.0}</a:t>
            </a:r>
          </a:p>
          <a:p>
            <a:endParaRPr lang="en-US" dirty="0"/>
          </a:p>
          <a:p>
            <a:r>
              <a:rPr lang="en-US" dirty="0"/>
              <a:t>Anomalous: Normal = 156:139</a:t>
            </a:r>
          </a:p>
        </p:txBody>
      </p:sp>
    </p:spTree>
    <p:extLst>
      <p:ext uri="{BB962C8B-B14F-4D97-AF65-F5344CB8AC3E}">
        <p14:creationId xmlns:p14="http://schemas.microsoft.com/office/powerpoint/2010/main" val="297332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7AA6-AF01-F7BF-C8DB-CCA3957506DA}"/>
              </a:ext>
            </a:extLst>
          </p:cNvPr>
          <p:cNvSpPr>
            <a:spLocks noGrp="1"/>
          </p:cNvSpPr>
          <p:nvPr>
            <p:ph type="title"/>
          </p:nvPr>
        </p:nvSpPr>
        <p:spPr/>
        <p:txBody>
          <a:bodyPr/>
          <a:lstStyle/>
          <a:p>
            <a:r>
              <a:rPr lang="en-US" dirty="0"/>
              <a:t>Variant 2:  with the full normal video test set back in (newly  classifier)</a:t>
            </a:r>
          </a:p>
        </p:txBody>
      </p:sp>
      <p:sp>
        <p:nvSpPr>
          <p:cNvPr id="4" name="Slide Number Placeholder 3">
            <a:extLst>
              <a:ext uri="{FF2B5EF4-FFF2-40B4-BE49-F238E27FC236}">
                <a16:creationId xmlns:a16="http://schemas.microsoft.com/office/drawing/2014/main" id="{5FE0ED87-4AF3-B767-293E-3AC535B9B3C5}"/>
              </a:ext>
            </a:extLst>
          </p:cNvPr>
          <p:cNvSpPr>
            <a:spLocks noGrp="1"/>
          </p:cNvSpPr>
          <p:nvPr>
            <p:ph type="sldNum" sz="quarter" idx="17"/>
          </p:nvPr>
        </p:nvSpPr>
        <p:spPr/>
        <p:txBody>
          <a:bodyPr/>
          <a:lstStyle/>
          <a:p>
            <a:fld id="{A52BEA90-E6BE-45F4-8D5D-C2E01FE3DBCB}" type="slidenum">
              <a:rPr lang="en-US" smtClean="0"/>
              <a:pPr/>
              <a:t>19</a:t>
            </a:fld>
            <a:endParaRPr lang="en-US" dirty="0"/>
          </a:p>
        </p:txBody>
      </p:sp>
      <p:pic>
        <p:nvPicPr>
          <p:cNvPr id="6" name="Picture 5">
            <a:extLst>
              <a:ext uri="{FF2B5EF4-FFF2-40B4-BE49-F238E27FC236}">
                <a16:creationId xmlns:a16="http://schemas.microsoft.com/office/drawing/2014/main" id="{0D42FFBF-CDAA-9D55-99B0-B45B3D843A95}"/>
              </a:ext>
            </a:extLst>
          </p:cNvPr>
          <p:cNvPicPr>
            <a:picLocks noChangeAspect="1"/>
          </p:cNvPicPr>
          <p:nvPr/>
        </p:nvPicPr>
        <p:blipFill>
          <a:blip r:embed="rId2"/>
          <a:stretch>
            <a:fillRect/>
          </a:stretch>
        </p:blipFill>
        <p:spPr>
          <a:xfrm>
            <a:off x="6208644" y="1560444"/>
            <a:ext cx="5592417" cy="4194313"/>
          </a:xfrm>
          <a:prstGeom prst="rect">
            <a:avLst/>
          </a:prstGeom>
        </p:spPr>
      </p:pic>
      <p:pic>
        <p:nvPicPr>
          <p:cNvPr id="8" name="Picture 7">
            <a:extLst>
              <a:ext uri="{FF2B5EF4-FFF2-40B4-BE49-F238E27FC236}">
                <a16:creationId xmlns:a16="http://schemas.microsoft.com/office/drawing/2014/main" id="{EB1CA334-5BB8-B0E4-7EAC-0B79CA329265}"/>
              </a:ext>
            </a:extLst>
          </p:cNvPr>
          <p:cNvPicPr>
            <a:picLocks noChangeAspect="1"/>
          </p:cNvPicPr>
          <p:nvPr/>
        </p:nvPicPr>
        <p:blipFill>
          <a:blip r:embed="rId3"/>
          <a:stretch>
            <a:fillRect/>
          </a:stretch>
        </p:blipFill>
        <p:spPr>
          <a:xfrm>
            <a:off x="685799" y="1801466"/>
            <a:ext cx="5138531" cy="3853898"/>
          </a:xfrm>
          <a:prstGeom prst="rect">
            <a:avLst/>
          </a:prstGeom>
        </p:spPr>
      </p:pic>
      <p:sp>
        <p:nvSpPr>
          <p:cNvPr id="10" name="TextBox 9">
            <a:extLst>
              <a:ext uri="{FF2B5EF4-FFF2-40B4-BE49-F238E27FC236}">
                <a16:creationId xmlns:a16="http://schemas.microsoft.com/office/drawing/2014/main" id="{F181B69E-15C4-13BA-3481-EF1FCCDED18A}"/>
              </a:ext>
            </a:extLst>
          </p:cNvPr>
          <p:cNvSpPr txBox="1"/>
          <p:nvPr/>
        </p:nvSpPr>
        <p:spPr>
          <a:xfrm>
            <a:off x="38876" y="5671794"/>
            <a:ext cx="12153123" cy="1477328"/>
          </a:xfrm>
          <a:prstGeom prst="rect">
            <a:avLst/>
          </a:prstGeom>
          <a:noFill/>
        </p:spPr>
        <p:txBody>
          <a:bodyPr wrap="square">
            <a:spAutoFit/>
          </a:bodyPr>
          <a:lstStyle/>
          <a:p>
            <a:r>
              <a:rPr lang="en-US" dirty="0"/>
              <a:t>{'abuse': 2.0, 'arrest': 5.0, 'arson': 10.0, 'assault': 4.0, 'burglary': 15.0, 'explosion': 22.0, 'fighting': 5.0, 'normal': 139.0, '</a:t>
            </a:r>
            <a:r>
              <a:rPr lang="en-US" dirty="0" err="1"/>
              <a:t>roadaccidents</a:t>
            </a:r>
            <a:r>
              <a:rPr lang="en-US" dirty="0"/>
              <a:t>': 23.0, 'robbery': 5.0, 'shooting': 25.0, 'shoplifting': 25.0, 'stealing': 7.0, '</a:t>
            </a:r>
            <a:r>
              <a:rPr lang="en-US" dirty="0" err="1"/>
              <a:t>testing_normal_videos_anomaly</a:t>
            </a:r>
            <a:r>
              <a:rPr lang="en-US" dirty="0"/>
              <a:t>': 148.0, 'vandalism': 8.0}</a:t>
            </a:r>
          </a:p>
          <a:p>
            <a:r>
              <a:rPr lang="en-US" dirty="0"/>
              <a:t>Anomalous: Normal = 156:(139+148)=156:287   (double the number of normal videos)</a:t>
            </a:r>
          </a:p>
          <a:p>
            <a:endParaRPr lang="en-US" dirty="0"/>
          </a:p>
        </p:txBody>
      </p:sp>
    </p:spTree>
    <p:extLst>
      <p:ext uri="{BB962C8B-B14F-4D97-AF65-F5344CB8AC3E}">
        <p14:creationId xmlns:p14="http://schemas.microsoft.com/office/powerpoint/2010/main" val="238004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F2F3-1F28-D566-FA64-4A13E6899027}"/>
              </a:ext>
            </a:extLst>
          </p:cNvPr>
          <p:cNvSpPr>
            <a:spLocks noGrp="1"/>
          </p:cNvSpPr>
          <p:nvPr>
            <p:ph type="title"/>
          </p:nvPr>
        </p:nvSpPr>
        <p:spPr/>
        <p:txBody>
          <a:bodyPr/>
          <a:lstStyle/>
          <a:p>
            <a:r>
              <a:rPr lang="en-US" dirty="0" err="1"/>
              <a:t>Data_Loader</a:t>
            </a:r>
            <a:endParaRPr lang="en-US" dirty="0"/>
          </a:p>
        </p:txBody>
      </p:sp>
      <p:sp>
        <p:nvSpPr>
          <p:cNvPr id="4" name="Slide Number Placeholder 3">
            <a:extLst>
              <a:ext uri="{FF2B5EF4-FFF2-40B4-BE49-F238E27FC236}">
                <a16:creationId xmlns:a16="http://schemas.microsoft.com/office/drawing/2014/main" id="{560EC6EC-854E-06BE-8576-D60476B02449}"/>
              </a:ext>
            </a:extLst>
          </p:cNvPr>
          <p:cNvSpPr>
            <a:spLocks noGrp="1"/>
          </p:cNvSpPr>
          <p:nvPr>
            <p:ph type="sldNum" sz="quarter" idx="17"/>
          </p:nvPr>
        </p:nvSpPr>
        <p:spPr/>
        <p:txBody>
          <a:bodyPr/>
          <a:lstStyle/>
          <a:p>
            <a:fld id="{A52BEA90-E6BE-45F4-8D5D-C2E01FE3DBCB}" type="slidenum">
              <a:rPr lang="en-US" smtClean="0"/>
              <a:pPr/>
              <a:t>2</a:t>
            </a:fld>
            <a:endParaRPr lang="en-US" dirty="0"/>
          </a:p>
        </p:txBody>
      </p:sp>
      <p:sp>
        <p:nvSpPr>
          <p:cNvPr id="7" name="Rectangle: Rounded Corners 6">
            <a:extLst>
              <a:ext uri="{FF2B5EF4-FFF2-40B4-BE49-F238E27FC236}">
                <a16:creationId xmlns:a16="http://schemas.microsoft.com/office/drawing/2014/main" id="{21C7B79E-5804-81A3-DA1A-3673BDC64964}"/>
              </a:ext>
            </a:extLst>
          </p:cNvPr>
          <p:cNvSpPr/>
          <p:nvPr/>
        </p:nvSpPr>
        <p:spPr>
          <a:xfrm>
            <a:off x="743984" y="1393282"/>
            <a:ext cx="1828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Data_Loader</a:t>
            </a:r>
            <a:endParaRPr lang="en-US" dirty="0"/>
          </a:p>
        </p:txBody>
      </p:sp>
      <p:sp>
        <p:nvSpPr>
          <p:cNvPr id="11" name="TextBox 10">
            <a:extLst>
              <a:ext uri="{FF2B5EF4-FFF2-40B4-BE49-F238E27FC236}">
                <a16:creationId xmlns:a16="http://schemas.microsoft.com/office/drawing/2014/main" id="{6CD0C76C-23A9-F06D-3F44-30D40E92415B}"/>
              </a:ext>
            </a:extLst>
          </p:cNvPr>
          <p:cNvSpPr txBox="1"/>
          <p:nvPr/>
        </p:nvSpPr>
        <p:spPr>
          <a:xfrm>
            <a:off x="2628562" y="1265707"/>
            <a:ext cx="3867343" cy="584775"/>
          </a:xfrm>
          <a:prstGeom prst="rect">
            <a:avLst/>
          </a:prstGeom>
          <a:noFill/>
        </p:spPr>
        <p:txBody>
          <a:bodyPr wrap="square">
            <a:spAutoFit/>
          </a:bodyPr>
          <a:lstStyle/>
          <a:p>
            <a:r>
              <a:rPr lang="en-US" sz="1600" i="1" dirty="0"/>
              <a:t>Reads all videos in the data folder and builds a </a:t>
            </a:r>
            <a:r>
              <a:rPr lang="en-US" sz="1600" i="1" dirty="0" err="1"/>
              <a:t>MultiZipVideoDataset</a:t>
            </a:r>
            <a:endParaRPr lang="en-US" sz="1600" i="1" dirty="0"/>
          </a:p>
        </p:txBody>
      </p:sp>
      <p:cxnSp>
        <p:nvCxnSpPr>
          <p:cNvPr id="13" name="Straight Arrow Connector 12">
            <a:extLst>
              <a:ext uri="{FF2B5EF4-FFF2-40B4-BE49-F238E27FC236}">
                <a16:creationId xmlns:a16="http://schemas.microsoft.com/office/drawing/2014/main" id="{5BCCF0AB-ED15-C1FE-0E18-794A4F8E3DFF}"/>
              </a:ext>
            </a:extLst>
          </p:cNvPr>
          <p:cNvCxnSpPr>
            <a:cxnSpLocks/>
            <a:stCxn id="7" idx="3"/>
          </p:cNvCxnSpPr>
          <p:nvPr/>
        </p:nvCxnSpPr>
        <p:spPr>
          <a:xfrm>
            <a:off x="2572784" y="1850482"/>
            <a:ext cx="4055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Single Corner Snipped 15">
            <a:extLst>
              <a:ext uri="{FF2B5EF4-FFF2-40B4-BE49-F238E27FC236}">
                <a16:creationId xmlns:a16="http://schemas.microsoft.com/office/drawing/2014/main" id="{403E3F2D-28A9-41BF-98DB-500160EC40EF}"/>
              </a:ext>
            </a:extLst>
          </p:cNvPr>
          <p:cNvSpPr/>
          <p:nvPr/>
        </p:nvSpPr>
        <p:spPr>
          <a:xfrm>
            <a:off x="6799100" y="1393283"/>
            <a:ext cx="4055096" cy="914399"/>
          </a:xfrm>
          <a:prstGeom prst="snip1Rect">
            <a:avLst/>
          </a:prstGeom>
        </p:spPr>
        <p:style>
          <a:lnRef idx="2">
            <a:schemeClr val="accent6"/>
          </a:lnRef>
          <a:fillRef idx="1">
            <a:schemeClr val="lt1"/>
          </a:fillRef>
          <a:effectRef idx="0">
            <a:schemeClr val="accent6"/>
          </a:effectRef>
          <a:fontRef idx="minor">
            <a:schemeClr val="dk1"/>
          </a:fontRef>
        </p:style>
        <p:txBody>
          <a:bodyPr numCol="1" rtlCol="0" anchor="t" anchorCtr="0">
            <a:noAutofit/>
          </a:bodyPr>
          <a:lstStyle/>
          <a:p>
            <a:r>
              <a:rPr lang="en-US" sz="1100" dirty="0"/>
              <a:t>dataset: </a:t>
            </a:r>
            <a:r>
              <a:rPr lang="en-US" sz="1100" dirty="0" err="1">
                <a:solidFill>
                  <a:srgbClr val="A9B7C6"/>
                </a:solidFill>
                <a:effectLst/>
                <a:latin typeface="JetBrains Mono"/>
              </a:rPr>
              <a:t>MultiZipVideoDataset</a:t>
            </a:r>
            <a:endParaRPr lang="en-US" sz="1100" dirty="0">
              <a:solidFill>
                <a:srgbClr val="A9B7C6"/>
              </a:solidFill>
              <a:effectLst/>
              <a:latin typeface="JetBrains Mono"/>
            </a:endParaRPr>
          </a:p>
          <a:p>
            <a:r>
              <a:rPr lang="en-US" sz="1100" dirty="0" err="1"/>
              <a:t>dataloader</a:t>
            </a:r>
            <a:r>
              <a:rPr lang="en-US" sz="1100" dirty="0"/>
              <a:t>: </a:t>
            </a:r>
            <a:r>
              <a:rPr lang="en-US" sz="1100" dirty="0" err="1">
                <a:solidFill>
                  <a:srgbClr val="A9B7C6"/>
                </a:solidFill>
                <a:effectLst/>
                <a:latin typeface="JetBrains Mono"/>
              </a:rPr>
              <a:t>torch.utils.data.DataLoader</a:t>
            </a:r>
            <a:r>
              <a:rPr lang="en-US" sz="1100" dirty="0">
                <a:solidFill>
                  <a:srgbClr val="A9B7C6"/>
                </a:solidFill>
                <a:effectLst/>
                <a:latin typeface="JetBrains Mono"/>
              </a:rPr>
              <a:t>(dataset</a:t>
            </a:r>
            <a:r>
              <a:rPr lang="en-US" sz="1100" dirty="0">
                <a:solidFill>
                  <a:srgbClr val="CC7832"/>
                </a:solidFill>
                <a:effectLst/>
                <a:latin typeface="JetBrains Mono"/>
              </a:rPr>
              <a:t>, </a:t>
            </a:r>
            <a:r>
              <a:rPr lang="en-US" sz="1100" dirty="0" err="1">
                <a:solidFill>
                  <a:srgbClr val="AA4926"/>
                </a:solidFill>
                <a:effectLst/>
                <a:latin typeface="JetBrains Mono"/>
              </a:rPr>
              <a:t>batch_size</a:t>
            </a:r>
            <a:r>
              <a:rPr lang="en-US" sz="1100" dirty="0">
                <a:solidFill>
                  <a:srgbClr val="A9B7C6"/>
                </a:solidFill>
                <a:effectLst/>
                <a:latin typeface="JetBrains Mono"/>
              </a:rPr>
              <a:t>=</a:t>
            </a:r>
            <a:r>
              <a:rPr lang="en-US" sz="1100" dirty="0">
                <a:solidFill>
                  <a:srgbClr val="6897BB"/>
                </a:solidFill>
                <a:effectLst/>
                <a:latin typeface="JetBrains Mono"/>
              </a:rPr>
              <a:t>1</a:t>
            </a:r>
            <a:r>
              <a:rPr lang="en-US" sz="1100" dirty="0">
                <a:solidFill>
                  <a:srgbClr val="CC7832"/>
                </a:solidFill>
                <a:effectLst/>
                <a:latin typeface="JetBrains Mono"/>
              </a:rPr>
              <a:t>, </a:t>
            </a:r>
            <a:r>
              <a:rPr lang="en-US" sz="1100" dirty="0">
                <a:solidFill>
                  <a:srgbClr val="AA4926"/>
                </a:solidFill>
                <a:effectLst/>
                <a:latin typeface="JetBrains Mono"/>
              </a:rPr>
              <a:t>shuffle</a:t>
            </a:r>
            <a:r>
              <a:rPr lang="en-US" sz="1100" dirty="0">
                <a:solidFill>
                  <a:srgbClr val="A9B7C6"/>
                </a:solidFill>
                <a:effectLst/>
                <a:latin typeface="JetBrains Mono"/>
              </a:rPr>
              <a:t>=</a:t>
            </a:r>
            <a:r>
              <a:rPr lang="en-US" sz="1100" dirty="0">
                <a:solidFill>
                  <a:srgbClr val="CC7832"/>
                </a:solidFill>
                <a:effectLst/>
                <a:latin typeface="JetBrains Mono"/>
              </a:rPr>
              <a:t>True</a:t>
            </a:r>
            <a:r>
              <a:rPr lang="en-US" sz="1800" dirty="0">
                <a:solidFill>
                  <a:srgbClr val="A9B7C6"/>
                </a:solidFill>
                <a:effectLst/>
                <a:latin typeface="JetBrains Mono"/>
              </a:rPr>
              <a:t>)</a:t>
            </a:r>
          </a:p>
          <a:p>
            <a:endParaRPr lang="en-US" sz="1800" dirty="0">
              <a:solidFill>
                <a:srgbClr val="A9B7C6"/>
              </a:solidFill>
              <a:effectLst/>
              <a:latin typeface="JetBrains Mono"/>
            </a:endParaRPr>
          </a:p>
          <a:p>
            <a:endParaRPr lang="en-US" sz="1800" dirty="0">
              <a:solidFill>
                <a:srgbClr val="A9B7C6"/>
              </a:solidFill>
              <a:effectLst/>
              <a:latin typeface="JetBrains Mono"/>
            </a:endParaRPr>
          </a:p>
          <a:p>
            <a:endParaRPr lang="en-US" dirty="0"/>
          </a:p>
        </p:txBody>
      </p:sp>
      <p:sp>
        <p:nvSpPr>
          <p:cNvPr id="18" name="TextBox 17">
            <a:extLst>
              <a:ext uri="{FF2B5EF4-FFF2-40B4-BE49-F238E27FC236}">
                <a16:creationId xmlns:a16="http://schemas.microsoft.com/office/drawing/2014/main" id="{330E60DD-F384-AA3B-0781-4E166B795F87}"/>
              </a:ext>
            </a:extLst>
          </p:cNvPr>
          <p:cNvSpPr txBox="1"/>
          <p:nvPr/>
        </p:nvSpPr>
        <p:spPr>
          <a:xfrm>
            <a:off x="622045" y="2809240"/>
            <a:ext cx="9828596" cy="1815882"/>
          </a:xfrm>
          <a:prstGeom prst="rect">
            <a:avLst/>
          </a:prstGeom>
          <a:noFill/>
        </p:spPr>
        <p:txBody>
          <a:bodyPr wrap="square">
            <a:spAutoFit/>
          </a:bodyPr>
          <a:lstStyle/>
          <a:p>
            <a:br>
              <a:rPr lang="en-US" sz="1400" dirty="0">
                <a:solidFill>
                  <a:srgbClr val="A9B7C6"/>
                </a:solidFill>
                <a:effectLst/>
                <a:latin typeface="JetBrains Mono"/>
              </a:rPr>
            </a:br>
            <a:r>
              <a:rPr lang="en-US" sz="1400" dirty="0" err="1">
                <a:solidFill>
                  <a:srgbClr val="A9B7C6"/>
                </a:solidFill>
                <a:effectLst/>
                <a:latin typeface="JetBrains Mono"/>
              </a:rPr>
              <a:t>zip_file_paths</a:t>
            </a:r>
            <a:r>
              <a:rPr lang="en-US" sz="1400" dirty="0">
                <a:solidFill>
                  <a:srgbClr val="A9B7C6"/>
                </a:solidFill>
                <a:effectLst/>
                <a:latin typeface="JetBrains Mono"/>
              </a:rPr>
              <a:t> =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\\data\\Anomaly-Videos-Part-1.zip'</a:t>
            </a:r>
            <a:r>
              <a:rPr lang="en-US" sz="1400" dirty="0">
                <a:solidFill>
                  <a:srgbClr val="A9B7C6"/>
                </a:solidFill>
                <a:effectLst/>
                <a:latin typeface="JetBrains Mono"/>
              </a:rPr>
              <a:t>)</a:t>
            </a:r>
            <a:r>
              <a:rPr lang="en-US" sz="1400" dirty="0">
                <a:solidFill>
                  <a:srgbClr val="CC7832"/>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\\data\\Anomaly-Videos-Part-2.zip'</a:t>
            </a:r>
            <a:r>
              <a:rPr lang="en-US" sz="1400" dirty="0">
                <a:solidFill>
                  <a:srgbClr val="A9B7C6"/>
                </a:solidFill>
                <a:effectLst/>
                <a:latin typeface="JetBrains Mono"/>
              </a:rPr>
              <a:t>)</a:t>
            </a:r>
            <a:r>
              <a:rPr lang="en-US" sz="1400" dirty="0">
                <a:solidFill>
                  <a:srgbClr val="CC7832"/>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\\data\\Training-Normal-Videos-Part-1.zip'</a:t>
            </a:r>
            <a:r>
              <a:rPr lang="en-US" sz="1400" dirty="0">
                <a:solidFill>
                  <a:srgbClr val="A9B7C6"/>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a:solidFill>
                  <a:srgbClr val="A9B7C6"/>
                </a:solidFill>
                <a:effectLst/>
                <a:latin typeface="JetBrains Mono"/>
              </a:rPr>
              <a:t>]</a:t>
            </a:r>
          </a:p>
        </p:txBody>
      </p:sp>
      <p:sp>
        <p:nvSpPr>
          <p:cNvPr id="20" name="TextBox 19">
            <a:extLst>
              <a:ext uri="{FF2B5EF4-FFF2-40B4-BE49-F238E27FC236}">
                <a16:creationId xmlns:a16="http://schemas.microsoft.com/office/drawing/2014/main" id="{C574CCCF-B946-3ABD-A44E-1EBB01EB5B50}"/>
              </a:ext>
            </a:extLst>
          </p:cNvPr>
          <p:cNvSpPr txBox="1"/>
          <p:nvPr/>
        </p:nvSpPr>
        <p:spPr>
          <a:xfrm>
            <a:off x="743984" y="4998720"/>
            <a:ext cx="7353295" cy="369332"/>
          </a:xfrm>
          <a:prstGeom prst="rect">
            <a:avLst/>
          </a:prstGeom>
          <a:noFill/>
        </p:spPr>
        <p:txBody>
          <a:bodyPr wrap="none" rtlCol="0">
            <a:spAutoFit/>
          </a:bodyPr>
          <a:lstStyle/>
          <a:p>
            <a:r>
              <a:rPr lang="en-US" dirty="0"/>
              <a:t>Iterator and </a:t>
            </a:r>
            <a:r>
              <a:rPr lang="en-US" dirty="0" err="1"/>
              <a:t>dataset.samples</a:t>
            </a:r>
            <a:r>
              <a:rPr lang="en-US" dirty="0"/>
              <a:t> attribute returns </a:t>
            </a:r>
            <a:r>
              <a:rPr lang="en-US" dirty="0" err="1"/>
              <a:t>vidoes</a:t>
            </a:r>
            <a:r>
              <a:rPr lang="en-US" dirty="0"/>
              <a:t> as </a:t>
            </a:r>
            <a:r>
              <a:rPr lang="en-US" dirty="0" err="1"/>
              <a:t>numpy</a:t>
            </a:r>
            <a:r>
              <a:rPr lang="en-US" dirty="0"/>
              <a:t> arrays </a:t>
            </a:r>
          </a:p>
        </p:txBody>
      </p:sp>
    </p:spTree>
    <p:extLst>
      <p:ext uri="{BB962C8B-B14F-4D97-AF65-F5344CB8AC3E}">
        <p14:creationId xmlns:p14="http://schemas.microsoft.com/office/powerpoint/2010/main" val="1396989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C42DB5-D2FF-A008-A9CD-4BF3587D5F6B}"/>
              </a:ext>
            </a:extLst>
          </p:cNvPr>
          <p:cNvSpPr/>
          <p:nvPr/>
        </p:nvSpPr>
        <p:spPr>
          <a:xfrm>
            <a:off x="51240" y="1440161"/>
            <a:ext cx="11649348" cy="491618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50527-D13E-25F6-7D42-EC51A05FEFA4}"/>
              </a:ext>
            </a:extLst>
          </p:cNvPr>
          <p:cNvSpPr>
            <a:spLocks noGrp="1"/>
          </p:cNvSpPr>
          <p:nvPr>
            <p:ph type="title"/>
          </p:nvPr>
        </p:nvSpPr>
        <p:spPr>
          <a:xfrm>
            <a:off x="607072" y="471455"/>
            <a:ext cx="10537683" cy="873436"/>
          </a:xfrm>
        </p:spPr>
        <p:txBody>
          <a:bodyPr/>
          <a:lstStyle/>
          <a:p>
            <a:r>
              <a:rPr lang="en-US" dirty="0"/>
              <a:t>Variant 2:  Added the full normal set back in (preloaded classifier)</a:t>
            </a:r>
          </a:p>
        </p:txBody>
      </p:sp>
      <p:sp>
        <p:nvSpPr>
          <p:cNvPr id="4" name="Slide Number Placeholder 3">
            <a:extLst>
              <a:ext uri="{FF2B5EF4-FFF2-40B4-BE49-F238E27FC236}">
                <a16:creationId xmlns:a16="http://schemas.microsoft.com/office/drawing/2014/main" id="{D2FAE5FE-8941-673C-5C7E-D999E7DC16D4}"/>
              </a:ext>
            </a:extLst>
          </p:cNvPr>
          <p:cNvSpPr>
            <a:spLocks noGrp="1"/>
          </p:cNvSpPr>
          <p:nvPr>
            <p:ph type="sldNum" sz="quarter" idx="17"/>
          </p:nvPr>
        </p:nvSpPr>
        <p:spPr/>
        <p:txBody>
          <a:bodyPr/>
          <a:lstStyle/>
          <a:p>
            <a:fld id="{A52BEA90-E6BE-45F4-8D5D-C2E01FE3DBCB}" type="slidenum">
              <a:rPr lang="en-US" smtClean="0"/>
              <a:pPr/>
              <a:t>20</a:t>
            </a:fld>
            <a:endParaRPr lang="en-US" dirty="0"/>
          </a:p>
        </p:txBody>
      </p:sp>
      <p:pic>
        <p:nvPicPr>
          <p:cNvPr id="6" name="Picture 5">
            <a:extLst>
              <a:ext uri="{FF2B5EF4-FFF2-40B4-BE49-F238E27FC236}">
                <a16:creationId xmlns:a16="http://schemas.microsoft.com/office/drawing/2014/main" id="{944D1CF0-4728-9D09-245B-41281C729219}"/>
              </a:ext>
            </a:extLst>
          </p:cNvPr>
          <p:cNvPicPr>
            <a:picLocks noChangeAspect="1"/>
          </p:cNvPicPr>
          <p:nvPr/>
        </p:nvPicPr>
        <p:blipFill>
          <a:blip r:embed="rId2"/>
          <a:stretch>
            <a:fillRect/>
          </a:stretch>
        </p:blipFill>
        <p:spPr>
          <a:xfrm>
            <a:off x="310737" y="1749287"/>
            <a:ext cx="5478276" cy="4108707"/>
          </a:xfrm>
          <a:prstGeom prst="rect">
            <a:avLst/>
          </a:prstGeom>
        </p:spPr>
      </p:pic>
      <p:pic>
        <p:nvPicPr>
          <p:cNvPr id="8" name="Picture 7">
            <a:extLst>
              <a:ext uri="{FF2B5EF4-FFF2-40B4-BE49-F238E27FC236}">
                <a16:creationId xmlns:a16="http://schemas.microsoft.com/office/drawing/2014/main" id="{9A8BD3C3-72BC-7AC6-605E-DCBD3D119D02}"/>
              </a:ext>
            </a:extLst>
          </p:cNvPr>
          <p:cNvPicPr>
            <a:picLocks noChangeAspect="1"/>
          </p:cNvPicPr>
          <p:nvPr/>
        </p:nvPicPr>
        <p:blipFill>
          <a:blip r:embed="rId3"/>
          <a:stretch>
            <a:fillRect/>
          </a:stretch>
        </p:blipFill>
        <p:spPr>
          <a:xfrm>
            <a:off x="6048509" y="1749287"/>
            <a:ext cx="5327373" cy="3995530"/>
          </a:xfrm>
          <a:prstGeom prst="rect">
            <a:avLst/>
          </a:prstGeom>
        </p:spPr>
      </p:pic>
      <p:sp>
        <p:nvSpPr>
          <p:cNvPr id="10" name="TextBox 9">
            <a:extLst>
              <a:ext uri="{FF2B5EF4-FFF2-40B4-BE49-F238E27FC236}">
                <a16:creationId xmlns:a16="http://schemas.microsoft.com/office/drawing/2014/main" id="{2FC54E55-1109-2800-C76B-D6FF38C10F67}"/>
              </a:ext>
            </a:extLst>
          </p:cNvPr>
          <p:cNvSpPr txBox="1"/>
          <p:nvPr/>
        </p:nvSpPr>
        <p:spPr>
          <a:xfrm>
            <a:off x="1615874" y="6420862"/>
            <a:ext cx="9140259" cy="369332"/>
          </a:xfrm>
          <a:prstGeom prst="rect">
            <a:avLst/>
          </a:prstGeom>
          <a:noFill/>
        </p:spPr>
        <p:txBody>
          <a:bodyPr wrap="none" rtlCol="0">
            <a:spAutoFit/>
          </a:bodyPr>
          <a:lstStyle/>
          <a:p>
            <a:r>
              <a:rPr lang="en-US" b="1" dirty="0"/>
              <a:t>RE-PRODUCED THE ORIGINAL ACCURACY AS SEEN WITH THE FULL DATA SET!</a:t>
            </a:r>
          </a:p>
        </p:txBody>
      </p:sp>
    </p:spTree>
    <p:extLst>
      <p:ext uri="{BB962C8B-B14F-4D97-AF65-F5344CB8AC3E}">
        <p14:creationId xmlns:p14="http://schemas.microsoft.com/office/powerpoint/2010/main" val="4001460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6C3D-74E2-1976-1A3F-F3560EFE9AE8}"/>
              </a:ext>
            </a:extLst>
          </p:cNvPr>
          <p:cNvSpPr>
            <a:spLocks noGrp="1"/>
          </p:cNvSpPr>
          <p:nvPr>
            <p:ph type="title"/>
          </p:nvPr>
        </p:nvSpPr>
        <p:spPr/>
        <p:txBody>
          <a:bodyPr/>
          <a:lstStyle/>
          <a:p>
            <a:r>
              <a:rPr lang="en-US" dirty="0"/>
              <a:t>To do:</a:t>
            </a:r>
          </a:p>
        </p:txBody>
      </p:sp>
      <p:sp>
        <p:nvSpPr>
          <p:cNvPr id="4" name="Slide Number Placeholder 3">
            <a:extLst>
              <a:ext uri="{FF2B5EF4-FFF2-40B4-BE49-F238E27FC236}">
                <a16:creationId xmlns:a16="http://schemas.microsoft.com/office/drawing/2014/main" id="{F0E6BD13-45FF-B397-C522-28AA48525F56}"/>
              </a:ext>
            </a:extLst>
          </p:cNvPr>
          <p:cNvSpPr>
            <a:spLocks noGrp="1"/>
          </p:cNvSpPr>
          <p:nvPr>
            <p:ph type="sldNum" sz="quarter" idx="17"/>
          </p:nvPr>
        </p:nvSpPr>
        <p:spPr/>
        <p:txBody>
          <a:bodyPr/>
          <a:lstStyle/>
          <a:p>
            <a:fld id="{A52BEA90-E6BE-45F4-8D5D-C2E01FE3DBCB}" type="slidenum">
              <a:rPr lang="en-US" smtClean="0"/>
              <a:pPr/>
              <a:t>21</a:t>
            </a:fld>
            <a:endParaRPr lang="en-US" dirty="0"/>
          </a:p>
        </p:txBody>
      </p:sp>
      <p:sp>
        <p:nvSpPr>
          <p:cNvPr id="5" name="TextBox 4">
            <a:extLst>
              <a:ext uri="{FF2B5EF4-FFF2-40B4-BE49-F238E27FC236}">
                <a16:creationId xmlns:a16="http://schemas.microsoft.com/office/drawing/2014/main" id="{EBE03169-96AC-0845-57AE-49C617A856B6}"/>
              </a:ext>
            </a:extLst>
          </p:cNvPr>
          <p:cNvSpPr txBox="1"/>
          <p:nvPr/>
        </p:nvSpPr>
        <p:spPr>
          <a:xfrm>
            <a:off x="671804" y="1744824"/>
            <a:ext cx="10349821" cy="646331"/>
          </a:xfrm>
          <a:prstGeom prst="rect">
            <a:avLst/>
          </a:prstGeom>
          <a:noFill/>
        </p:spPr>
        <p:txBody>
          <a:bodyPr wrap="none" rtlCol="0">
            <a:spAutoFit/>
          </a:bodyPr>
          <a:lstStyle/>
          <a:p>
            <a:pPr marL="342900" indent="-342900">
              <a:buAutoNum type="arabicPeriod"/>
            </a:pPr>
            <a:r>
              <a:rPr lang="en-US" dirty="0"/>
              <a:t>Fix error in Variant 1 split video logic – when video has two anomalies – and rerun the test results</a:t>
            </a:r>
          </a:p>
          <a:p>
            <a:pPr marL="342900" indent="-342900">
              <a:buAutoNum type="arabicPeriod"/>
            </a:pPr>
            <a:r>
              <a:rPr lang="en-US" dirty="0"/>
              <a:t>Fix the same possible error, the regular video split as well. </a:t>
            </a:r>
          </a:p>
        </p:txBody>
      </p:sp>
    </p:spTree>
    <p:extLst>
      <p:ext uri="{BB962C8B-B14F-4D97-AF65-F5344CB8AC3E}">
        <p14:creationId xmlns:p14="http://schemas.microsoft.com/office/powerpoint/2010/main" val="407991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B058-B39E-D5E6-800F-C1841BC99B1F}"/>
              </a:ext>
            </a:extLst>
          </p:cNvPr>
          <p:cNvSpPr>
            <a:spLocks noGrp="1"/>
          </p:cNvSpPr>
          <p:nvPr>
            <p:ph type="title"/>
          </p:nvPr>
        </p:nvSpPr>
        <p:spPr/>
        <p:txBody>
          <a:bodyPr/>
          <a:lstStyle/>
          <a:p>
            <a:r>
              <a:rPr lang="en-US" dirty="0"/>
              <a:t>Variant 3: Run classifier on the Full videos within the Testing Set Only (290 test videos) -  No splitting of each video</a:t>
            </a:r>
          </a:p>
        </p:txBody>
      </p:sp>
      <p:sp>
        <p:nvSpPr>
          <p:cNvPr id="3" name="Content Placeholder 2">
            <a:extLst>
              <a:ext uri="{FF2B5EF4-FFF2-40B4-BE49-F238E27FC236}">
                <a16:creationId xmlns:a16="http://schemas.microsoft.com/office/drawing/2014/main" id="{32FCD787-FDFA-902C-ED4C-7D4029E1128F}"/>
              </a:ext>
            </a:extLst>
          </p:cNvPr>
          <p:cNvSpPr>
            <a:spLocks noGrp="1"/>
          </p:cNvSpPr>
          <p:nvPr>
            <p:ph sz="quarter" idx="24"/>
          </p:nvPr>
        </p:nvSpPr>
        <p:spPr/>
        <p:txBody>
          <a:bodyPr/>
          <a:lstStyle/>
          <a:p>
            <a:endParaRPr lang="en-US" dirty="0"/>
          </a:p>
        </p:txBody>
      </p:sp>
      <p:sp>
        <p:nvSpPr>
          <p:cNvPr id="4" name="Slide Number Placeholder 3">
            <a:extLst>
              <a:ext uri="{FF2B5EF4-FFF2-40B4-BE49-F238E27FC236}">
                <a16:creationId xmlns:a16="http://schemas.microsoft.com/office/drawing/2014/main" id="{E812060F-01E4-541F-F0E5-597DC330F6C9}"/>
              </a:ext>
            </a:extLst>
          </p:cNvPr>
          <p:cNvSpPr>
            <a:spLocks noGrp="1"/>
          </p:cNvSpPr>
          <p:nvPr>
            <p:ph type="sldNum" sz="quarter" idx="17"/>
          </p:nvPr>
        </p:nvSpPr>
        <p:spPr/>
        <p:txBody>
          <a:bodyPr/>
          <a:lstStyle/>
          <a:p>
            <a:fld id="{A52BEA90-E6BE-45F4-8D5D-C2E01FE3DBCB}" type="slidenum">
              <a:rPr lang="en-US" smtClean="0"/>
              <a:pPr/>
              <a:t>22</a:t>
            </a:fld>
            <a:endParaRPr lang="en-US" dirty="0"/>
          </a:p>
        </p:txBody>
      </p:sp>
    </p:spTree>
    <p:extLst>
      <p:ext uri="{BB962C8B-B14F-4D97-AF65-F5344CB8AC3E}">
        <p14:creationId xmlns:p14="http://schemas.microsoft.com/office/powerpoint/2010/main" val="219727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C03-72BB-8619-CDF8-769B0F02EE63}"/>
              </a:ext>
            </a:extLst>
          </p:cNvPr>
          <p:cNvSpPr>
            <a:spLocks noGrp="1"/>
          </p:cNvSpPr>
          <p:nvPr>
            <p:ph type="title"/>
          </p:nvPr>
        </p:nvSpPr>
        <p:spPr/>
        <p:txBody>
          <a:bodyPr/>
          <a:lstStyle/>
          <a:p>
            <a:r>
              <a:rPr lang="en-US" dirty="0"/>
              <a:t>EFFECTS OF INCREASING THE FRAME SAMPLING RATE FROM CURRENT 5:1 TO 3:1 AND THEN 1:1</a:t>
            </a:r>
          </a:p>
        </p:txBody>
      </p:sp>
      <p:sp>
        <p:nvSpPr>
          <p:cNvPr id="3" name="Content Placeholder 2">
            <a:extLst>
              <a:ext uri="{FF2B5EF4-FFF2-40B4-BE49-F238E27FC236}">
                <a16:creationId xmlns:a16="http://schemas.microsoft.com/office/drawing/2014/main" id="{BC2C8E6B-6D01-0FCB-0EEB-BF42ACF42AF4}"/>
              </a:ext>
            </a:extLst>
          </p:cNvPr>
          <p:cNvSpPr>
            <a:spLocks noGrp="1"/>
          </p:cNvSpPr>
          <p:nvPr>
            <p:ph sz="quarter" idx="24"/>
          </p:nvPr>
        </p:nvSpPr>
        <p:spPr/>
        <p:txBody>
          <a:bodyPr/>
          <a:lstStyle/>
          <a:p>
            <a:endParaRPr lang="en-US"/>
          </a:p>
        </p:txBody>
      </p:sp>
      <p:sp>
        <p:nvSpPr>
          <p:cNvPr id="4" name="Slide Number Placeholder 3">
            <a:extLst>
              <a:ext uri="{FF2B5EF4-FFF2-40B4-BE49-F238E27FC236}">
                <a16:creationId xmlns:a16="http://schemas.microsoft.com/office/drawing/2014/main" id="{8E576637-5EBB-7B47-616D-48BF584F5D51}"/>
              </a:ext>
            </a:extLst>
          </p:cNvPr>
          <p:cNvSpPr>
            <a:spLocks noGrp="1"/>
          </p:cNvSpPr>
          <p:nvPr>
            <p:ph type="sldNum" sz="quarter" idx="17"/>
          </p:nvPr>
        </p:nvSpPr>
        <p:spPr/>
        <p:txBody>
          <a:bodyPr/>
          <a:lstStyle/>
          <a:p>
            <a:fld id="{A52BEA90-E6BE-45F4-8D5D-C2E01FE3DBCB}" type="slidenum">
              <a:rPr lang="en-US" smtClean="0"/>
              <a:pPr/>
              <a:t>23</a:t>
            </a:fld>
            <a:endParaRPr lang="en-US" dirty="0"/>
          </a:p>
        </p:txBody>
      </p:sp>
    </p:spTree>
    <p:extLst>
      <p:ext uri="{BB962C8B-B14F-4D97-AF65-F5344CB8AC3E}">
        <p14:creationId xmlns:p14="http://schemas.microsoft.com/office/powerpoint/2010/main" val="210021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2A02-2EBC-1B29-FC69-E0136E91E378}"/>
              </a:ext>
            </a:extLst>
          </p:cNvPr>
          <p:cNvSpPr>
            <a:spLocks noGrp="1"/>
          </p:cNvSpPr>
          <p:nvPr>
            <p:ph type="title"/>
          </p:nvPr>
        </p:nvSpPr>
        <p:spPr/>
        <p:txBody>
          <a:bodyPr/>
          <a:lstStyle/>
          <a:p>
            <a:r>
              <a:rPr lang="en-US" dirty="0"/>
              <a:t>Areas to investigate based on the current results</a:t>
            </a:r>
          </a:p>
        </p:txBody>
      </p:sp>
      <p:sp>
        <p:nvSpPr>
          <p:cNvPr id="4" name="Slide Number Placeholder 3">
            <a:extLst>
              <a:ext uri="{FF2B5EF4-FFF2-40B4-BE49-F238E27FC236}">
                <a16:creationId xmlns:a16="http://schemas.microsoft.com/office/drawing/2014/main" id="{A4952C4E-17D8-6FAF-7B31-6E9E8B31095A}"/>
              </a:ext>
            </a:extLst>
          </p:cNvPr>
          <p:cNvSpPr>
            <a:spLocks noGrp="1"/>
          </p:cNvSpPr>
          <p:nvPr>
            <p:ph type="sldNum" sz="quarter" idx="17"/>
          </p:nvPr>
        </p:nvSpPr>
        <p:spPr/>
        <p:txBody>
          <a:bodyPr/>
          <a:lstStyle/>
          <a:p>
            <a:fld id="{A52BEA90-E6BE-45F4-8D5D-C2E01FE3DBCB}" type="slidenum">
              <a:rPr lang="en-US" smtClean="0"/>
              <a:pPr/>
              <a:t>24</a:t>
            </a:fld>
            <a:endParaRPr lang="en-US" dirty="0"/>
          </a:p>
        </p:txBody>
      </p:sp>
      <p:sp>
        <p:nvSpPr>
          <p:cNvPr id="5" name="TextBox 4">
            <a:extLst>
              <a:ext uri="{FF2B5EF4-FFF2-40B4-BE49-F238E27FC236}">
                <a16:creationId xmlns:a16="http://schemas.microsoft.com/office/drawing/2014/main" id="{545191CD-1AC6-FBFB-E05A-C52FAC2B0909}"/>
              </a:ext>
            </a:extLst>
          </p:cNvPr>
          <p:cNvSpPr txBox="1"/>
          <p:nvPr/>
        </p:nvSpPr>
        <p:spPr>
          <a:xfrm>
            <a:off x="380999" y="1259633"/>
            <a:ext cx="11674152" cy="3416320"/>
          </a:xfrm>
          <a:prstGeom prst="rect">
            <a:avLst/>
          </a:prstGeom>
          <a:noFill/>
        </p:spPr>
        <p:txBody>
          <a:bodyPr wrap="square" rtlCol="0">
            <a:spAutoFit/>
          </a:bodyPr>
          <a:lstStyle/>
          <a:p>
            <a:pPr marL="342900" indent="-342900">
              <a:buFont typeface="+mj-lt"/>
              <a:buAutoNum type="arabicPeriod"/>
            </a:pPr>
            <a:r>
              <a:rPr lang="en-US" dirty="0"/>
              <a:t>Why is the full video classifier performing better than the extracted segment classifier</a:t>
            </a:r>
          </a:p>
          <a:p>
            <a:pPr marL="800100" lvl="1" indent="-342900">
              <a:buFont typeface="Arial" panose="020B0604020202020204" pitchFamily="34" charset="0"/>
              <a:buChar char="•"/>
            </a:pPr>
            <a:r>
              <a:rPr lang="en-US" dirty="0"/>
              <a:t>Is the learning from the video attributes/metadata rather than the video contents? </a:t>
            </a:r>
          </a:p>
          <a:p>
            <a:pPr marL="800100" lvl="1" indent="-342900">
              <a:buFont typeface="Arial" panose="020B0604020202020204" pitchFamily="34" charset="0"/>
              <a:buChar char="•"/>
            </a:pPr>
            <a:r>
              <a:rPr lang="en-US" dirty="0"/>
              <a:t>Is it the shorter nature of the extracted segment that is resulting in poorer results? </a:t>
            </a:r>
          </a:p>
          <a:p>
            <a:pPr marL="1257300" lvl="2" indent="-342900">
              <a:buFont typeface="Arial" panose="020B0604020202020204" pitchFamily="34" charset="0"/>
              <a:buChar char="•"/>
            </a:pPr>
            <a:r>
              <a:rPr lang="en-US" dirty="0"/>
              <a:t>Only 1 in 5 frames is used for the feature extraction model.     Increase this to all frames to check of classification accuracy improves</a:t>
            </a:r>
          </a:p>
          <a:p>
            <a:pPr marL="1257300" lvl="2"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Number of videos may not be the reason as even the previous classifier (on full video) performance as bad as the new classifier (the one trained on extracted segments). </a:t>
            </a:r>
          </a:p>
          <a:p>
            <a:pPr marL="800100" lvl="1" indent="-342900">
              <a:buFont typeface="Arial" panose="020B0604020202020204" pitchFamily="34" charset="0"/>
              <a:buChar char="•"/>
            </a:pPr>
            <a:endParaRPr lang="en-US" dirty="0"/>
          </a:p>
          <a:p>
            <a:pPr lvl="1"/>
            <a:endParaRPr lang="en-US" dirty="0"/>
          </a:p>
          <a:p>
            <a:pPr lvl="1"/>
            <a:endParaRPr lang="en-US"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49729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E0D2-B5FD-7EA3-F0CB-0CCD7FB4AAE9}"/>
              </a:ext>
            </a:extLst>
          </p:cNvPr>
          <p:cNvSpPr>
            <a:spLocks noGrp="1"/>
          </p:cNvSpPr>
          <p:nvPr>
            <p:ph type="title"/>
          </p:nvPr>
        </p:nvSpPr>
        <p:spPr/>
        <p:txBody>
          <a:bodyPr/>
          <a:lstStyle/>
          <a:p>
            <a:r>
              <a:rPr lang="en-US" dirty="0"/>
              <a:t>Findings from Feature Analysis</a:t>
            </a:r>
          </a:p>
        </p:txBody>
      </p:sp>
      <p:sp>
        <p:nvSpPr>
          <p:cNvPr id="3" name="Content Placeholder 2">
            <a:extLst>
              <a:ext uri="{FF2B5EF4-FFF2-40B4-BE49-F238E27FC236}">
                <a16:creationId xmlns:a16="http://schemas.microsoft.com/office/drawing/2014/main" id="{95DA9391-5D05-8C54-2781-194AF5E1B543}"/>
              </a:ext>
            </a:extLst>
          </p:cNvPr>
          <p:cNvSpPr>
            <a:spLocks noGrp="1"/>
          </p:cNvSpPr>
          <p:nvPr>
            <p:ph sz="quarter" idx="24"/>
          </p:nvPr>
        </p:nvSpPr>
        <p:spPr>
          <a:xfrm>
            <a:off x="6701588" y="1776607"/>
            <a:ext cx="4030580" cy="4576318"/>
          </a:xfrm>
        </p:spPr>
        <p:txBody>
          <a:bodyPr/>
          <a:lstStyle/>
          <a:p>
            <a:r>
              <a:rPr lang="en-US" dirty="0" err="1"/>
              <a:t>Ccfff</a:t>
            </a:r>
            <a:endParaRPr lang="en-US" dirty="0"/>
          </a:p>
          <a:p>
            <a:endParaRPr lang="en-US" dirty="0"/>
          </a:p>
        </p:txBody>
      </p:sp>
      <p:sp>
        <p:nvSpPr>
          <p:cNvPr id="4" name="Slide Number Placeholder 3">
            <a:extLst>
              <a:ext uri="{FF2B5EF4-FFF2-40B4-BE49-F238E27FC236}">
                <a16:creationId xmlns:a16="http://schemas.microsoft.com/office/drawing/2014/main" id="{60F5C7AF-DB09-D09B-8F97-F8709F1274EE}"/>
              </a:ext>
            </a:extLst>
          </p:cNvPr>
          <p:cNvSpPr>
            <a:spLocks noGrp="1"/>
          </p:cNvSpPr>
          <p:nvPr>
            <p:ph type="sldNum" sz="quarter" idx="17"/>
          </p:nvPr>
        </p:nvSpPr>
        <p:spPr/>
        <p:txBody>
          <a:bodyPr/>
          <a:lstStyle/>
          <a:p>
            <a:fld id="{A52BEA90-E6BE-45F4-8D5D-C2E01FE3DBCB}" type="slidenum">
              <a:rPr lang="en-US" smtClean="0"/>
              <a:pPr/>
              <a:t>25</a:t>
            </a:fld>
            <a:endParaRPr lang="en-US" dirty="0"/>
          </a:p>
        </p:txBody>
      </p:sp>
      <p:sp>
        <p:nvSpPr>
          <p:cNvPr id="5" name="Content Placeholder 2">
            <a:extLst>
              <a:ext uri="{FF2B5EF4-FFF2-40B4-BE49-F238E27FC236}">
                <a16:creationId xmlns:a16="http://schemas.microsoft.com/office/drawing/2014/main" id="{7400C723-BA95-EF08-A93B-FE1B906E0B0E}"/>
              </a:ext>
            </a:extLst>
          </p:cNvPr>
          <p:cNvSpPr txBox="1">
            <a:spLocks/>
          </p:cNvSpPr>
          <p:nvPr/>
        </p:nvSpPr>
        <p:spPr>
          <a:xfrm>
            <a:off x="990599" y="1776607"/>
            <a:ext cx="4030580" cy="4576318"/>
          </a:xfrm>
          <a:prstGeom prst="rect">
            <a:avLst/>
          </a:prstGeom>
          <a:solidFill>
            <a:schemeClr val="accent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Tx/>
              <a:buNone/>
              <a:defRPr sz="1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t>Average activity prediction score by feature extraction model is lower for incorrectly classified anomalies</a:t>
            </a:r>
          </a:p>
          <a:p>
            <a:endParaRPr lang="en-US" dirty="0"/>
          </a:p>
        </p:txBody>
      </p:sp>
      <p:sp>
        <p:nvSpPr>
          <p:cNvPr id="6" name="TextBox 5">
            <a:extLst>
              <a:ext uri="{FF2B5EF4-FFF2-40B4-BE49-F238E27FC236}">
                <a16:creationId xmlns:a16="http://schemas.microsoft.com/office/drawing/2014/main" id="{C8144688-3E88-D263-0976-4F7BBCA5C858}"/>
              </a:ext>
            </a:extLst>
          </p:cNvPr>
          <p:cNvSpPr txBox="1"/>
          <p:nvPr/>
        </p:nvSpPr>
        <p:spPr>
          <a:xfrm>
            <a:off x="2062065" y="1403511"/>
            <a:ext cx="1518364" cy="369332"/>
          </a:xfrm>
          <a:prstGeom prst="rect">
            <a:avLst/>
          </a:prstGeom>
          <a:noFill/>
        </p:spPr>
        <p:txBody>
          <a:bodyPr wrap="none" rtlCol="0">
            <a:spAutoFit/>
          </a:bodyPr>
          <a:lstStyle/>
          <a:p>
            <a:r>
              <a:rPr lang="en-US" dirty="0"/>
              <a:t>Full Data Set</a:t>
            </a:r>
          </a:p>
        </p:txBody>
      </p:sp>
      <p:sp>
        <p:nvSpPr>
          <p:cNvPr id="7" name="TextBox 6">
            <a:extLst>
              <a:ext uri="{FF2B5EF4-FFF2-40B4-BE49-F238E27FC236}">
                <a16:creationId xmlns:a16="http://schemas.microsoft.com/office/drawing/2014/main" id="{6443A5A5-1B65-B3B9-AD0D-24B29368A4A3}"/>
              </a:ext>
            </a:extLst>
          </p:cNvPr>
          <p:cNvSpPr txBox="1"/>
          <p:nvPr/>
        </p:nvSpPr>
        <p:spPr>
          <a:xfrm>
            <a:off x="7851418" y="1257411"/>
            <a:ext cx="2005677" cy="369332"/>
          </a:xfrm>
          <a:prstGeom prst="rect">
            <a:avLst/>
          </a:prstGeom>
          <a:noFill/>
        </p:spPr>
        <p:txBody>
          <a:bodyPr wrap="none" rtlCol="0">
            <a:spAutoFit/>
          </a:bodyPr>
          <a:lstStyle/>
          <a:p>
            <a:r>
              <a:rPr lang="en-US" dirty="0" err="1"/>
              <a:t>Segrated</a:t>
            </a:r>
            <a:r>
              <a:rPr lang="en-US"/>
              <a:t> data set</a:t>
            </a:r>
            <a:endParaRPr lang="en-US" dirty="0"/>
          </a:p>
        </p:txBody>
      </p:sp>
    </p:spTree>
    <p:extLst>
      <p:ext uri="{BB962C8B-B14F-4D97-AF65-F5344CB8AC3E}">
        <p14:creationId xmlns:p14="http://schemas.microsoft.com/office/powerpoint/2010/main" val="289802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02D5-DFF4-8B47-2723-70F930703966}"/>
              </a:ext>
            </a:extLst>
          </p:cNvPr>
          <p:cNvSpPr>
            <a:spLocks noGrp="1"/>
          </p:cNvSpPr>
          <p:nvPr>
            <p:ph type="title"/>
          </p:nvPr>
        </p:nvSpPr>
        <p:spPr/>
        <p:txBody>
          <a:bodyPr/>
          <a:lstStyle/>
          <a:p>
            <a:r>
              <a:rPr lang="en-US" dirty="0"/>
              <a:t>Relationship between Extracted Features and Anomaly Indicators</a:t>
            </a:r>
          </a:p>
        </p:txBody>
      </p:sp>
      <p:sp>
        <p:nvSpPr>
          <p:cNvPr id="3" name="Content Placeholder 2">
            <a:extLst>
              <a:ext uri="{FF2B5EF4-FFF2-40B4-BE49-F238E27FC236}">
                <a16:creationId xmlns:a16="http://schemas.microsoft.com/office/drawing/2014/main" id="{7AC31B8F-8413-B64F-308F-0A0AB50B8A42}"/>
              </a:ext>
            </a:extLst>
          </p:cNvPr>
          <p:cNvSpPr>
            <a:spLocks noGrp="1"/>
          </p:cNvSpPr>
          <p:nvPr>
            <p:ph sz="quarter" idx="24"/>
          </p:nvPr>
        </p:nvSpPr>
        <p:spPr>
          <a:solidFill>
            <a:schemeClr val="accent3">
              <a:lumMod val="20000"/>
              <a:lumOff val="80000"/>
            </a:schemeClr>
          </a:solidFill>
        </p:spPr>
        <p:txBody>
          <a:bodyPr/>
          <a:lstStyle/>
          <a:p>
            <a:endParaRPr lang="en-US" dirty="0"/>
          </a:p>
        </p:txBody>
      </p:sp>
      <p:sp>
        <p:nvSpPr>
          <p:cNvPr id="4" name="Slide Number Placeholder 3">
            <a:extLst>
              <a:ext uri="{FF2B5EF4-FFF2-40B4-BE49-F238E27FC236}">
                <a16:creationId xmlns:a16="http://schemas.microsoft.com/office/drawing/2014/main" id="{8C46D826-4F8C-0FCB-9FDF-2AC78DE6FF9A}"/>
              </a:ext>
            </a:extLst>
          </p:cNvPr>
          <p:cNvSpPr>
            <a:spLocks noGrp="1"/>
          </p:cNvSpPr>
          <p:nvPr>
            <p:ph type="sldNum" sz="quarter" idx="17"/>
          </p:nvPr>
        </p:nvSpPr>
        <p:spPr/>
        <p:txBody>
          <a:bodyPr/>
          <a:lstStyle/>
          <a:p>
            <a:fld id="{A52BEA90-E6BE-45F4-8D5D-C2E01FE3DBCB}" type="slidenum">
              <a:rPr lang="en-US" smtClean="0"/>
              <a:pPr/>
              <a:t>26</a:t>
            </a:fld>
            <a:endParaRPr lang="en-US" dirty="0"/>
          </a:p>
        </p:txBody>
      </p:sp>
    </p:spTree>
    <p:extLst>
      <p:ext uri="{BB962C8B-B14F-4D97-AF65-F5344CB8AC3E}">
        <p14:creationId xmlns:p14="http://schemas.microsoft.com/office/powerpoint/2010/main" val="2827282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674E-F4E9-E486-E8E5-F30C757F4081}"/>
              </a:ext>
            </a:extLst>
          </p:cNvPr>
          <p:cNvSpPr>
            <a:spLocks noGrp="1"/>
          </p:cNvSpPr>
          <p:nvPr>
            <p:ph type="title"/>
          </p:nvPr>
        </p:nvSpPr>
        <p:spPr>
          <a:xfrm>
            <a:off x="651587" y="249687"/>
            <a:ext cx="10537683" cy="873436"/>
          </a:xfrm>
        </p:spPr>
        <p:txBody>
          <a:bodyPr/>
          <a:lstStyle/>
          <a:p>
            <a:r>
              <a:rPr lang="en-US" dirty="0"/>
              <a:t>Design Options to incorporate</a:t>
            </a:r>
          </a:p>
        </p:txBody>
      </p:sp>
      <p:sp>
        <p:nvSpPr>
          <p:cNvPr id="4" name="Slide Number Placeholder 3">
            <a:extLst>
              <a:ext uri="{FF2B5EF4-FFF2-40B4-BE49-F238E27FC236}">
                <a16:creationId xmlns:a16="http://schemas.microsoft.com/office/drawing/2014/main" id="{62D73380-9FF7-B2F8-6F02-D735B9C32D31}"/>
              </a:ext>
            </a:extLst>
          </p:cNvPr>
          <p:cNvSpPr>
            <a:spLocks noGrp="1"/>
          </p:cNvSpPr>
          <p:nvPr>
            <p:ph type="sldNum" sz="quarter" idx="17"/>
          </p:nvPr>
        </p:nvSpPr>
        <p:spPr/>
        <p:txBody>
          <a:bodyPr/>
          <a:lstStyle/>
          <a:p>
            <a:fld id="{A52BEA90-E6BE-45F4-8D5D-C2E01FE3DBCB}" type="slidenum">
              <a:rPr lang="en-US" smtClean="0"/>
              <a:pPr/>
              <a:t>27</a:t>
            </a:fld>
            <a:endParaRPr lang="en-US" dirty="0"/>
          </a:p>
        </p:txBody>
      </p:sp>
      <p:graphicFrame>
        <p:nvGraphicFramePr>
          <p:cNvPr id="6" name="Diagram 5">
            <a:extLst>
              <a:ext uri="{FF2B5EF4-FFF2-40B4-BE49-F238E27FC236}">
                <a16:creationId xmlns:a16="http://schemas.microsoft.com/office/drawing/2014/main" id="{77B37487-852F-F650-97FE-596FE8690028}"/>
              </a:ext>
            </a:extLst>
          </p:cNvPr>
          <p:cNvGraphicFramePr/>
          <p:nvPr>
            <p:extLst>
              <p:ext uri="{D42A27DB-BD31-4B8C-83A1-F6EECF244321}">
                <p14:modId xmlns:p14="http://schemas.microsoft.com/office/powerpoint/2010/main" val="3021702801"/>
              </p:ext>
            </p:extLst>
          </p:nvPr>
        </p:nvGraphicFramePr>
        <p:xfrm>
          <a:off x="651587" y="937683"/>
          <a:ext cx="1078515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480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DBD8-3932-49D3-D241-41D7C6E8453F}"/>
              </a:ext>
            </a:extLst>
          </p:cNvPr>
          <p:cNvSpPr>
            <a:spLocks noGrp="1"/>
          </p:cNvSpPr>
          <p:nvPr>
            <p:ph type="title"/>
          </p:nvPr>
        </p:nvSpPr>
        <p:spPr/>
        <p:txBody>
          <a:bodyPr/>
          <a:lstStyle/>
          <a:p>
            <a:r>
              <a:rPr lang="en-US" dirty="0"/>
              <a:t>Ideas</a:t>
            </a:r>
          </a:p>
        </p:txBody>
      </p:sp>
      <p:sp>
        <p:nvSpPr>
          <p:cNvPr id="4" name="Slide Number Placeholder 3">
            <a:extLst>
              <a:ext uri="{FF2B5EF4-FFF2-40B4-BE49-F238E27FC236}">
                <a16:creationId xmlns:a16="http://schemas.microsoft.com/office/drawing/2014/main" id="{86A26943-AC81-BBB5-9DA0-17A3FEC80C1D}"/>
              </a:ext>
            </a:extLst>
          </p:cNvPr>
          <p:cNvSpPr>
            <a:spLocks noGrp="1"/>
          </p:cNvSpPr>
          <p:nvPr>
            <p:ph type="sldNum" sz="quarter" idx="17"/>
          </p:nvPr>
        </p:nvSpPr>
        <p:spPr/>
        <p:txBody>
          <a:bodyPr/>
          <a:lstStyle/>
          <a:p>
            <a:fld id="{A52BEA90-E6BE-45F4-8D5D-C2E01FE3DBCB}" type="slidenum">
              <a:rPr lang="en-US" smtClean="0"/>
              <a:pPr/>
              <a:t>28</a:t>
            </a:fld>
            <a:endParaRPr lang="en-US" dirty="0"/>
          </a:p>
        </p:txBody>
      </p:sp>
      <p:sp>
        <p:nvSpPr>
          <p:cNvPr id="5" name="TextBox 4">
            <a:extLst>
              <a:ext uri="{FF2B5EF4-FFF2-40B4-BE49-F238E27FC236}">
                <a16:creationId xmlns:a16="http://schemas.microsoft.com/office/drawing/2014/main" id="{40ACF04A-B9E3-BCFD-73FA-35EDF0FCE5A3}"/>
              </a:ext>
            </a:extLst>
          </p:cNvPr>
          <p:cNvSpPr txBox="1"/>
          <p:nvPr/>
        </p:nvSpPr>
        <p:spPr>
          <a:xfrm>
            <a:off x="718457" y="1586204"/>
            <a:ext cx="10798790" cy="646331"/>
          </a:xfrm>
          <a:prstGeom prst="rect">
            <a:avLst/>
          </a:prstGeom>
          <a:noFill/>
        </p:spPr>
        <p:txBody>
          <a:bodyPr wrap="none" rtlCol="0">
            <a:spAutoFit/>
          </a:bodyPr>
          <a:lstStyle/>
          <a:p>
            <a:pPr marL="342900" indent="-342900">
              <a:buAutoNum type="arabicPeriod"/>
            </a:pPr>
            <a:r>
              <a:rPr lang="en-US" dirty="0"/>
              <a:t>Frames within Videos and Slices within Frames to localize the anomaly – use attention over the slices</a:t>
            </a:r>
          </a:p>
          <a:p>
            <a:pPr marL="342900" indent="-342900">
              <a:buAutoNum type="arabicPeriod"/>
            </a:pPr>
            <a:r>
              <a:rPr lang="en-US" dirty="0"/>
              <a:t>Integrate attention into the weakly supervised learning process</a:t>
            </a:r>
          </a:p>
        </p:txBody>
      </p:sp>
    </p:spTree>
    <p:extLst>
      <p:ext uri="{BB962C8B-B14F-4D97-AF65-F5344CB8AC3E}">
        <p14:creationId xmlns:p14="http://schemas.microsoft.com/office/powerpoint/2010/main" val="3196061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0572-A32F-5A03-C062-DC6D449151BF}"/>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20EC86-4D49-8813-7972-8B35A62A5390}"/>
              </a:ext>
            </a:extLst>
          </p:cNvPr>
          <p:cNvSpPr>
            <a:spLocks noGrp="1"/>
          </p:cNvSpPr>
          <p:nvPr>
            <p:ph type="sldNum" sz="quarter" idx="17"/>
          </p:nvPr>
        </p:nvSpPr>
        <p:spPr/>
        <p:txBody>
          <a:bodyPr/>
          <a:lstStyle/>
          <a:p>
            <a:fld id="{A52BEA90-E6BE-45F4-8D5D-C2E01FE3DBCB}" type="slidenum">
              <a:rPr lang="en-US" smtClean="0"/>
              <a:pPr/>
              <a:t>29</a:t>
            </a:fld>
            <a:endParaRPr lang="en-US" dirty="0"/>
          </a:p>
        </p:txBody>
      </p:sp>
      <p:pic>
        <p:nvPicPr>
          <p:cNvPr id="6" name="Picture 5">
            <a:extLst>
              <a:ext uri="{FF2B5EF4-FFF2-40B4-BE49-F238E27FC236}">
                <a16:creationId xmlns:a16="http://schemas.microsoft.com/office/drawing/2014/main" id="{57A5588F-139B-1F0E-0630-198750F1ECEE}"/>
              </a:ext>
            </a:extLst>
          </p:cNvPr>
          <p:cNvPicPr>
            <a:picLocks noChangeAspect="1"/>
          </p:cNvPicPr>
          <p:nvPr/>
        </p:nvPicPr>
        <p:blipFill>
          <a:blip r:embed="rId2"/>
          <a:stretch>
            <a:fillRect/>
          </a:stretch>
        </p:blipFill>
        <p:spPr>
          <a:xfrm>
            <a:off x="1020303" y="1090474"/>
            <a:ext cx="8961897" cy="5265876"/>
          </a:xfrm>
          <a:prstGeom prst="rect">
            <a:avLst/>
          </a:prstGeom>
        </p:spPr>
      </p:pic>
    </p:spTree>
    <p:extLst>
      <p:ext uri="{BB962C8B-B14F-4D97-AF65-F5344CB8AC3E}">
        <p14:creationId xmlns:p14="http://schemas.microsoft.com/office/powerpoint/2010/main" val="373269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C1EC-F657-7DB0-A912-C30F2E288EA5}"/>
              </a:ext>
            </a:extLst>
          </p:cNvPr>
          <p:cNvSpPr>
            <a:spLocks noGrp="1"/>
          </p:cNvSpPr>
          <p:nvPr>
            <p:ph type="title"/>
          </p:nvPr>
        </p:nvSpPr>
        <p:spPr/>
        <p:txBody>
          <a:bodyPr/>
          <a:lstStyle/>
          <a:p>
            <a:r>
              <a:rPr lang="en-US" dirty="0" err="1"/>
              <a:t>Load_video_from_dataset</a:t>
            </a:r>
            <a:endParaRPr lang="en-US" dirty="0"/>
          </a:p>
        </p:txBody>
      </p:sp>
      <p:sp>
        <p:nvSpPr>
          <p:cNvPr id="4" name="Slide Number Placeholder 3">
            <a:extLst>
              <a:ext uri="{FF2B5EF4-FFF2-40B4-BE49-F238E27FC236}">
                <a16:creationId xmlns:a16="http://schemas.microsoft.com/office/drawing/2014/main" id="{83250161-0A30-14D2-82FC-BE9AE7B18B09}"/>
              </a:ext>
            </a:extLst>
          </p:cNvPr>
          <p:cNvSpPr>
            <a:spLocks noGrp="1"/>
          </p:cNvSpPr>
          <p:nvPr>
            <p:ph type="sldNum" sz="quarter" idx="17"/>
          </p:nvPr>
        </p:nvSpPr>
        <p:spPr/>
        <p:txBody>
          <a:bodyPr/>
          <a:lstStyle/>
          <a:p>
            <a:fld id="{A52BEA90-E6BE-45F4-8D5D-C2E01FE3DBCB}" type="slidenum">
              <a:rPr lang="en-US" smtClean="0"/>
              <a:pPr/>
              <a:t>3</a:t>
            </a:fld>
            <a:endParaRPr lang="en-US" dirty="0"/>
          </a:p>
        </p:txBody>
      </p:sp>
      <p:sp>
        <p:nvSpPr>
          <p:cNvPr id="6" name="TextBox 5">
            <a:extLst>
              <a:ext uri="{FF2B5EF4-FFF2-40B4-BE49-F238E27FC236}">
                <a16:creationId xmlns:a16="http://schemas.microsoft.com/office/drawing/2014/main" id="{968DBB06-6E3B-D39F-A4BE-019C43545632}"/>
              </a:ext>
            </a:extLst>
          </p:cNvPr>
          <p:cNvSpPr txBox="1"/>
          <p:nvPr/>
        </p:nvSpPr>
        <p:spPr>
          <a:xfrm>
            <a:off x="1026160" y="1572736"/>
            <a:ext cx="8879840" cy="923330"/>
          </a:xfrm>
          <a:prstGeom prst="rect">
            <a:avLst/>
          </a:prstGeom>
          <a:noFill/>
        </p:spPr>
        <p:txBody>
          <a:bodyPr wrap="square">
            <a:spAutoFit/>
          </a:bodyPr>
          <a:lstStyle/>
          <a:p>
            <a:r>
              <a:rPr lang="en-US" sz="1800" dirty="0">
                <a:solidFill>
                  <a:srgbClr val="A9B7C6"/>
                </a:solidFill>
                <a:effectLst/>
                <a:latin typeface="JetBrains Mono"/>
              </a:rPr>
              <a:t>dataset = </a:t>
            </a:r>
            <a:r>
              <a:rPr lang="en-US" sz="1800" dirty="0" err="1">
                <a:solidFill>
                  <a:srgbClr val="A9B7C6"/>
                </a:solidFill>
                <a:effectLst/>
                <a:latin typeface="JetBrains Mono"/>
              </a:rPr>
              <a:t>MultiZipVideoDataset</a:t>
            </a:r>
            <a:r>
              <a:rPr lang="en-US" sz="1800" dirty="0">
                <a:solidFill>
                  <a:srgbClr val="A9B7C6"/>
                </a:solidFill>
                <a:effectLst/>
                <a:latin typeface="JetBrains Mono"/>
              </a:rPr>
              <a:t>(</a:t>
            </a:r>
            <a:r>
              <a:rPr lang="en-US" sz="1800" dirty="0" err="1">
                <a:solidFill>
                  <a:srgbClr val="AA4926"/>
                </a:solidFill>
                <a:effectLst/>
                <a:latin typeface="JetBrains Mono"/>
              </a:rPr>
              <a:t>zip_file_paths</a:t>
            </a:r>
            <a:r>
              <a:rPr lang="en-US" sz="1800" dirty="0">
                <a:solidFill>
                  <a:srgbClr val="A9B7C6"/>
                </a:solidFill>
                <a:effectLst/>
                <a:latin typeface="JetBrains Mono"/>
              </a:rPr>
              <a:t>=</a:t>
            </a:r>
            <a:r>
              <a:rPr lang="en-US" sz="1800" dirty="0" err="1">
                <a:solidFill>
                  <a:srgbClr val="A9B7C6"/>
                </a:solidFill>
                <a:effectLst/>
                <a:latin typeface="JetBrains Mono"/>
              </a:rPr>
              <a:t>zip_file_paths</a:t>
            </a:r>
            <a:r>
              <a:rPr lang="en-US" sz="1800" dirty="0">
                <a:solidFill>
                  <a:srgbClr val="CC7832"/>
                </a:solidFill>
                <a:effectLst/>
                <a:latin typeface="JetBrains Mono"/>
              </a:rPr>
              <a:t>, </a:t>
            </a:r>
            <a:r>
              <a:rPr lang="en-US" sz="1800" dirty="0">
                <a:solidFill>
                  <a:srgbClr val="AA4926"/>
                </a:solidFill>
                <a:effectLst/>
                <a:latin typeface="JetBrains Mono"/>
              </a:rPr>
              <a:t>transform</a:t>
            </a:r>
            <a:r>
              <a:rPr lang="en-US" sz="1800" dirty="0">
                <a:solidFill>
                  <a:srgbClr val="A9B7C6"/>
                </a:solidFill>
                <a:effectLst/>
                <a:latin typeface="JetBrains Mono"/>
              </a:rPr>
              <a:t>=</a:t>
            </a:r>
            <a:r>
              <a:rPr lang="en-US" sz="1800" dirty="0">
                <a:solidFill>
                  <a:srgbClr val="CC7832"/>
                </a:solidFill>
                <a:effectLst/>
                <a:latin typeface="JetBrains Mono"/>
              </a:rPr>
              <a:t>None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dataloader</a:t>
            </a:r>
            <a:r>
              <a:rPr lang="en-US" sz="1800" dirty="0">
                <a:solidFill>
                  <a:srgbClr val="A9B7C6"/>
                </a:solidFill>
                <a:effectLst/>
                <a:latin typeface="JetBrains Mono"/>
              </a:rPr>
              <a:t> = </a:t>
            </a:r>
            <a:r>
              <a:rPr lang="en-US" sz="1800" dirty="0" err="1">
                <a:solidFill>
                  <a:srgbClr val="A9B7C6"/>
                </a:solidFill>
                <a:effectLst/>
                <a:latin typeface="JetBrains Mono"/>
              </a:rPr>
              <a:t>torch.utils.data.DataLoader</a:t>
            </a:r>
            <a:r>
              <a:rPr lang="en-US" sz="1800" dirty="0">
                <a:solidFill>
                  <a:srgbClr val="A9B7C6"/>
                </a:solidFill>
                <a:effectLst/>
                <a:latin typeface="JetBrains Mono"/>
              </a:rPr>
              <a:t>(dataset</a:t>
            </a:r>
            <a:r>
              <a:rPr lang="en-US" sz="1800" dirty="0">
                <a:solidFill>
                  <a:srgbClr val="CC7832"/>
                </a:solidFill>
                <a:effectLst/>
                <a:latin typeface="JetBrains Mono"/>
              </a:rPr>
              <a:t>, </a:t>
            </a:r>
            <a:r>
              <a:rPr lang="en-US" sz="1800" dirty="0" err="1">
                <a:solidFill>
                  <a:srgbClr val="AA4926"/>
                </a:solidFill>
                <a:effectLst/>
                <a:latin typeface="JetBrains Mono"/>
              </a:rPr>
              <a:t>batch_size</a:t>
            </a:r>
            <a:r>
              <a:rPr lang="en-US" sz="1800" dirty="0">
                <a:solidFill>
                  <a:srgbClr val="A9B7C6"/>
                </a:solidFill>
                <a:effectLst/>
                <a:latin typeface="JetBrains Mono"/>
              </a:rPr>
              <a:t>=</a:t>
            </a:r>
            <a:r>
              <a:rPr lang="en-US" sz="1800" dirty="0">
                <a:solidFill>
                  <a:srgbClr val="6897BB"/>
                </a:solidFill>
                <a:effectLst/>
                <a:latin typeface="JetBrains Mono"/>
              </a:rPr>
              <a:t>32</a:t>
            </a:r>
            <a:r>
              <a:rPr lang="en-US" sz="1800" dirty="0">
                <a:solidFill>
                  <a:srgbClr val="CC7832"/>
                </a:solidFill>
                <a:effectLst/>
                <a:latin typeface="JetBrains Mono"/>
              </a:rPr>
              <a:t>, </a:t>
            </a:r>
            <a:r>
              <a:rPr lang="en-US" sz="1800" dirty="0">
                <a:solidFill>
                  <a:srgbClr val="AA4926"/>
                </a:solidFill>
                <a:effectLst/>
                <a:latin typeface="JetBrains Mono"/>
              </a:rPr>
              <a:t>shuffle</a:t>
            </a:r>
            <a:r>
              <a:rPr lang="en-US" sz="1800" dirty="0">
                <a:solidFill>
                  <a:srgbClr val="A9B7C6"/>
                </a:solidFill>
                <a:effectLst/>
                <a:latin typeface="JetBrains Mono"/>
              </a:rPr>
              <a:t>=</a:t>
            </a:r>
            <a:r>
              <a:rPr lang="en-US" sz="1800" dirty="0">
                <a:solidFill>
                  <a:srgbClr val="CC7832"/>
                </a:solidFill>
                <a:effectLst/>
                <a:latin typeface="JetBrains Mono"/>
              </a:rPr>
              <a:t>True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samples = </a:t>
            </a:r>
            <a:r>
              <a:rPr lang="en-US" sz="1800" dirty="0" err="1">
                <a:solidFill>
                  <a:srgbClr val="A9B7C6"/>
                </a:solidFill>
                <a:effectLst/>
                <a:latin typeface="JetBrains Mono"/>
              </a:rPr>
              <a:t>dataset.samples</a:t>
            </a:r>
            <a:endParaRPr lang="en-US" sz="1800" dirty="0">
              <a:solidFill>
                <a:srgbClr val="A9B7C6"/>
              </a:solidFill>
              <a:effectLst/>
              <a:latin typeface="JetBrains Mono"/>
            </a:endParaRPr>
          </a:p>
        </p:txBody>
      </p:sp>
    </p:spTree>
    <p:extLst>
      <p:ext uri="{BB962C8B-B14F-4D97-AF65-F5344CB8AC3E}">
        <p14:creationId xmlns:p14="http://schemas.microsoft.com/office/powerpoint/2010/main" val="3968011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3AC-6DAD-D9F7-20F8-14207C49D88F}"/>
              </a:ext>
            </a:extLst>
          </p:cNvPr>
          <p:cNvSpPr>
            <a:spLocks noGrp="1"/>
          </p:cNvSpPr>
          <p:nvPr>
            <p:ph type="title"/>
          </p:nvPr>
        </p:nvSpPr>
        <p:spPr/>
        <p:txBody>
          <a:bodyPr/>
          <a:lstStyle/>
          <a:p>
            <a:r>
              <a:rPr lang="en-US" dirty="0"/>
              <a:t>Transformer for Video - Notes</a:t>
            </a:r>
          </a:p>
        </p:txBody>
      </p:sp>
      <p:sp>
        <p:nvSpPr>
          <p:cNvPr id="4" name="Slide Number Placeholder 3">
            <a:extLst>
              <a:ext uri="{FF2B5EF4-FFF2-40B4-BE49-F238E27FC236}">
                <a16:creationId xmlns:a16="http://schemas.microsoft.com/office/drawing/2014/main" id="{90C23A24-EB48-74BA-F4FD-FED43DDD1A18}"/>
              </a:ext>
            </a:extLst>
          </p:cNvPr>
          <p:cNvSpPr>
            <a:spLocks noGrp="1"/>
          </p:cNvSpPr>
          <p:nvPr>
            <p:ph type="sldNum" sz="quarter" idx="17"/>
          </p:nvPr>
        </p:nvSpPr>
        <p:spPr/>
        <p:txBody>
          <a:bodyPr/>
          <a:lstStyle/>
          <a:p>
            <a:fld id="{A52BEA90-E6BE-45F4-8D5D-C2E01FE3DBCB}" type="slidenum">
              <a:rPr lang="en-US" smtClean="0"/>
              <a:pPr/>
              <a:t>30</a:t>
            </a:fld>
            <a:endParaRPr lang="en-US" dirty="0"/>
          </a:p>
        </p:txBody>
      </p:sp>
      <p:sp>
        <p:nvSpPr>
          <p:cNvPr id="5" name="TextBox 4">
            <a:extLst>
              <a:ext uri="{FF2B5EF4-FFF2-40B4-BE49-F238E27FC236}">
                <a16:creationId xmlns:a16="http://schemas.microsoft.com/office/drawing/2014/main" id="{F49A33A0-DF39-5970-89C8-43E4DA964244}"/>
              </a:ext>
            </a:extLst>
          </p:cNvPr>
          <p:cNvSpPr txBox="1"/>
          <p:nvPr/>
        </p:nvSpPr>
        <p:spPr>
          <a:xfrm>
            <a:off x="513183" y="1362270"/>
            <a:ext cx="6301725" cy="1200329"/>
          </a:xfrm>
          <a:prstGeom prst="rect">
            <a:avLst/>
          </a:prstGeom>
          <a:noFill/>
        </p:spPr>
        <p:txBody>
          <a:bodyPr wrap="none" rtlCol="0">
            <a:spAutoFit/>
          </a:bodyPr>
          <a:lstStyle/>
          <a:p>
            <a:pPr marL="342900" indent="-342900">
              <a:buAutoNum type="arabicPeriod"/>
            </a:pPr>
            <a:r>
              <a:rPr lang="en-US" dirty="0"/>
              <a:t>Video classification with transformers</a:t>
            </a:r>
          </a:p>
          <a:p>
            <a:pPr marL="800100" lvl="1" indent="-342900">
              <a:buAutoNum type="arabicPeriod"/>
            </a:pPr>
            <a:r>
              <a:rPr lang="en-US" dirty="0" err="1"/>
              <a:t>addes</a:t>
            </a:r>
            <a:r>
              <a:rPr lang="en-US" dirty="0"/>
              <a:t> positional embeddings to CNN feature maps</a:t>
            </a:r>
          </a:p>
          <a:p>
            <a:pPr marL="800100" lvl="1" indent="-342900">
              <a:buAutoNum type="arabicPeriod"/>
            </a:pPr>
            <a:r>
              <a:rPr lang="en-US" dirty="0"/>
              <a:t>Uses the transformer for classification </a:t>
            </a:r>
          </a:p>
          <a:p>
            <a:pPr marL="800100" lvl="1" indent="-342900">
              <a:buAutoNum type="arabicPeriod"/>
            </a:pPr>
            <a:r>
              <a:rPr lang="en-US" dirty="0"/>
              <a:t>https://keras.io/examples/vision/video_transformers/</a:t>
            </a:r>
          </a:p>
        </p:txBody>
      </p:sp>
    </p:spTree>
    <p:extLst>
      <p:ext uri="{BB962C8B-B14F-4D97-AF65-F5344CB8AC3E}">
        <p14:creationId xmlns:p14="http://schemas.microsoft.com/office/powerpoint/2010/main" val="1767327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CDA3-D259-7ACA-D856-5920714751DD}"/>
              </a:ext>
            </a:extLst>
          </p:cNvPr>
          <p:cNvSpPr>
            <a:spLocks noGrp="1"/>
          </p:cNvSpPr>
          <p:nvPr>
            <p:ph type="title"/>
          </p:nvPr>
        </p:nvSpPr>
        <p:spPr/>
        <p:txBody>
          <a:bodyPr/>
          <a:lstStyle/>
          <a:p>
            <a:r>
              <a:rPr lang="en-US" dirty="0"/>
              <a:t>Files larger than 500MB don’t get processed</a:t>
            </a:r>
          </a:p>
        </p:txBody>
      </p:sp>
      <p:pic>
        <p:nvPicPr>
          <p:cNvPr id="6" name="Content Placeholder 5">
            <a:extLst>
              <a:ext uri="{FF2B5EF4-FFF2-40B4-BE49-F238E27FC236}">
                <a16:creationId xmlns:a16="http://schemas.microsoft.com/office/drawing/2014/main" id="{E5CAB06D-CBE0-689A-8CB5-9F779E987979}"/>
              </a:ext>
            </a:extLst>
          </p:cNvPr>
          <p:cNvPicPr>
            <a:picLocks noGrp="1" noChangeAspect="1"/>
          </p:cNvPicPr>
          <p:nvPr>
            <p:ph sz="quarter" idx="24"/>
          </p:nvPr>
        </p:nvPicPr>
        <p:blipFill>
          <a:blip r:embed="rId2"/>
          <a:stretch>
            <a:fillRect/>
          </a:stretch>
        </p:blipFill>
        <p:spPr>
          <a:xfrm>
            <a:off x="726495" y="1807798"/>
            <a:ext cx="4709568" cy="3406435"/>
          </a:xfrm>
        </p:spPr>
      </p:pic>
      <p:sp>
        <p:nvSpPr>
          <p:cNvPr id="4" name="Slide Number Placeholder 3">
            <a:extLst>
              <a:ext uri="{FF2B5EF4-FFF2-40B4-BE49-F238E27FC236}">
                <a16:creationId xmlns:a16="http://schemas.microsoft.com/office/drawing/2014/main" id="{5E80EA93-0E1E-3BA1-59D5-D8B02DA4CC79}"/>
              </a:ext>
            </a:extLst>
          </p:cNvPr>
          <p:cNvSpPr>
            <a:spLocks noGrp="1"/>
          </p:cNvSpPr>
          <p:nvPr>
            <p:ph type="sldNum" sz="quarter" idx="17"/>
          </p:nvPr>
        </p:nvSpPr>
        <p:spPr/>
        <p:txBody>
          <a:bodyPr/>
          <a:lstStyle/>
          <a:p>
            <a:fld id="{A52BEA90-E6BE-45F4-8D5D-C2E01FE3DBCB}" type="slidenum">
              <a:rPr lang="en-US" smtClean="0"/>
              <a:pPr/>
              <a:t>31</a:t>
            </a:fld>
            <a:endParaRPr lang="en-US" dirty="0"/>
          </a:p>
        </p:txBody>
      </p:sp>
      <p:pic>
        <p:nvPicPr>
          <p:cNvPr id="8" name="Picture 7">
            <a:extLst>
              <a:ext uri="{FF2B5EF4-FFF2-40B4-BE49-F238E27FC236}">
                <a16:creationId xmlns:a16="http://schemas.microsoft.com/office/drawing/2014/main" id="{6126AA27-23C8-CAC2-7999-88C2B8A367D3}"/>
              </a:ext>
            </a:extLst>
          </p:cNvPr>
          <p:cNvPicPr>
            <a:picLocks noChangeAspect="1"/>
          </p:cNvPicPr>
          <p:nvPr/>
        </p:nvPicPr>
        <p:blipFill rotWithShape="1">
          <a:blip r:embed="rId3"/>
          <a:srcRect l="40214" t="-2087" r="-1967" b="2087"/>
          <a:stretch/>
        </p:blipFill>
        <p:spPr>
          <a:xfrm>
            <a:off x="6001504" y="2028369"/>
            <a:ext cx="5647157" cy="952583"/>
          </a:xfrm>
          <a:prstGeom prst="rect">
            <a:avLst/>
          </a:prstGeom>
        </p:spPr>
      </p:pic>
    </p:spTree>
    <p:extLst>
      <p:ext uri="{BB962C8B-B14F-4D97-AF65-F5344CB8AC3E}">
        <p14:creationId xmlns:p14="http://schemas.microsoft.com/office/powerpoint/2010/main" val="375729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p:txBody>
          <a:bodyPr/>
          <a:lstStyle/>
          <a:p>
            <a:r>
              <a:rPr lang="en-US" dirty="0"/>
              <a:t>Title of presentation</a:t>
            </a:r>
          </a:p>
        </p:txBody>
      </p:sp>
      <p:sp>
        <p:nvSpPr>
          <p:cNvPr id="6" name="Text Placeholder 5">
            <a:extLst>
              <a:ext uri="{FF2B5EF4-FFF2-40B4-BE49-F238E27FC236}">
                <a16:creationId xmlns:a16="http://schemas.microsoft.com/office/drawing/2014/main" id="{0E7152F7-008A-CA47-A370-88F63720261B}"/>
              </a:ext>
            </a:extLst>
          </p:cNvPr>
          <p:cNvSpPr>
            <a:spLocks noGrp="1"/>
          </p:cNvSpPr>
          <p:nvPr>
            <p:ph type="body" sz="quarter" idx="19"/>
          </p:nvPr>
        </p:nvSpPr>
        <p:spPr/>
        <p:txBody>
          <a:bodyPr/>
          <a:lstStyle/>
          <a:p>
            <a:r>
              <a:rPr lang="en-US" dirty="0"/>
              <a:t>Secondary title</a:t>
            </a:r>
          </a:p>
        </p:txBody>
      </p:sp>
      <p:sp>
        <p:nvSpPr>
          <p:cNvPr id="15" name="Picture Placeholder 14" descr="Picture placeholder">
            <a:extLst>
              <a:ext uri="{FF2B5EF4-FFF2-40B4-BE49-F238E27FC236}">
                <a16:creationId xmlns:a16="http://schemas.microsoft.com/office/drawing/2014/main" id="{A16654C4-B054-46A5-B603-2ECD573E2C72}"/>
              </a:ext>
            </a:extLst>
          </p:cNvPr>
          <p:cNvSpPr>
            <a:spLocks noGrp="1"/>
          </p:cNvSpPr>
          <p:nvPr>
            <p:ph type="pic" sz="quarter" idx="20"/>
          </p:nvPr>
        </p:nvSpPr>
        <p:spPr/>
      </p:sp>
      <p:sp>
        <p:nvSpPr>
          <p:cNvPr id="4" name="Text Placeholder 3">
            <a:extLst>
              <a:ext uri="{FF2B5EF4-FFF2-40B4-BE49-F238E27FC236}">
                <a16:creationId xmlns:a16="http://schemas.microsoft.com/office/drawing/2014/main" id="{368038C7-F913-CC43-B811-9406234F037B}"/>
              </a:ext>
            </a:extLst>
          </p:cNvPr>
          <p:cNvSpPr>
            <a:spLocks noGrp="1"/>
          </p:cNvSpPr>
          <p:nvPr>
            <p:ph type="body" sz="quarter" idx="14"/>
          </p:nvPr>
        </p:nvSpPr>
        <p:spPr/>
        <p:txBody>
          <a:bodyPr/>
          <a:lstStyle/>
          <a:p>
            <a:pPr lvl="0"/>
            <a:r>
              <a:rPr lang="en-US" dirty="0"/>
              <a:t>Name</a:t>
            </a:r>
          </a:p>
          <a:p>
            <a:r>
              <a:rPr lang="en-US" dirty="0"/>
              <a:t>Name</a:t>
            </a:r>
          </a:p>
        </p:txBody>
      </p:sp>
      <p:sp>
        <p:nvSpPr>
          <p:cNvPr id="5" name="Text Placeholder 4">
            <a:extLst>
              <a:ext uri="{FF2B5EF4-FFF2-40B4-BE49-F238E27FC236}">
                <a16:creationId xmlns:a16="http://schemas.microsoft.com/office/drawing/2014/main" id="{3D561332-6AEF-7547-A674-2FF50137C390}"/>
              </a:ext>
            </a:extLst>
          </p:cNvPr>
          <p:cNvSpPr>
            <a:spLocks noGrp="1"/>
          </p:cNvSpPr>
          <p:nvPr>
            <p:ph type="body" sz="quarter" idx="18"/>
          </p:nvPr>
        </p:nvSpPr>
        <p:spPr/>
        <p:txBody>
          <a:bodyPr/>
          <a:lstStyle/>
          <a:p>
            <a:r>
              <a:rPr lang="en-US" dirty="0"/>
              <a:t>Department</a:t>
            </a:r>
          </a:p>
          <a:p>
            <a:r>
              <a:rPr lang="en-US" dirty="0"/>
              <a:t>Institution</a:t>
            </a:r>
          </a:p>
          <a:p>
            <a:r>
              <a:rPr lang="en-US" dirty="0"/>
              <a:t>Month XX, 20XX</a:t>
            </a:r>
          </a:p>
          <a:p>
            <a:endParaRPr lang="en-US" dirty="0"/>
          </a:p>
        </p:txBody>
      </p:sp>
    </p:spTree>
    <p:extLst>
      <p:ext uri="{BB962C8B-B14F-4D97-AF65-F5344CB8AC3E}">
        <p14:creationId xmlns:p14="http://schemas.microsoft.com/office/powerpoint/2010/main" val="2691753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 in frozen winter forest&#10;">
            <a:extLst>
              <a:ext uri="{FF2B5EF4-FFF2-40B4-BE49-F238E27FC236}">
                <a16:creationId xmlns:a16="http://schemas.microsoft.com/office/drawing/2014/main" id="{36A25C47-2B04-5343-B7CC-81DD928F0105}"/>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a:stretch/>
        </p:blipFill>
        <p:spPr>
          <a:xfrm>
            <a:off x="1" y="1"/>
            <a:ext cx="12192000" cy="6858000"/>
          </a:xfrm>
        </p:spPr>
      </p:pic>
      <p:sp>
        <p:nvSpPr>
          <p:cNvPr id="3" name="Title 2">
            <a:extLst>
              <a:ext uri="{FF2B5EF4-FFF2-40B4-BE49-F238E27FC236}">
                <a16:creationId xmlns:a16="http://schemas.microsoft.com/office/drawing/2014/main" id="{7F36EEF6-BB09-2642-A1B4-CF98A1906F59}"/>
              </a:ext>
            </a:extLst>
          </p:cNvPr>
          <p:cNvSpPr>
            <a:spLocks noGrp="1"/>
          </p:cNvSpPr>
          <p:nvPr>
            <p:ph type="title"/>
          </p:nvPr>
        </p:nvSpPr>
        <p:spPr>
          <a:xfrm>
            <a:off x="836965" y="2346767"/>
            <a:ext cx="10541219" cy="2164466"/>
          </a:xfrm>
        </p:spPr>
        <p:txBody>
          <a:bodyPr/>
          <a:lstStyle/>
          <a:p>
            <a:r>
              <a:rPr lang="en-US" dirty="0">
                <a:hlinkClick r:id="rId3">
                  <a:extLst>
                    <a:ext uri="{A12FA001-AC4F-418D-AE19-62706E023703}">
                      <ahyp:hlinkClr xmlns:ahyp="http://schemas.microsoft.com/office/drawing/2018/hyperlinkcolor" val="tx"/>
                    </a:ext>
                  </a:extLst>
                </a:hlinkClick>
              </a:rPr>
              <a:t>The same stream of life that runs through my veins night and day runs through the world and dances in rhythmic measures. It is the same life that shoots in joy through the dust of the earth in numberless blades of grass and breaks into tumultuous waves of leaves and flowers.</a:t>
            </a:r>
            <a:br>
              <a:rPr lang="en-US" dirty="0"/>
            </a:br>
            <a:r>
              <a:rPr lang="en-US" dirty="0"/>
              <a:t>​</a:t>
            </a:r>
            <a:br>
              <a:rPr lang="en-US" dirty="0"/>
            </a:br>
            <a:r>
              <a:rPr lang="en-US" dirty="0"/>
              <a:t>Rabindranath Tagore</a:t>
            </a:r>
          </a:p>
        </p:txBody>
      </p:sp>
    </p:spTree>
    <p:extLst>
      <p:ext uri="{BB962C8B-B14F-4D97-AF65-F5344CB8AC3E}">
        <p14:creationId xmlns:p14="http://schemas.microsoft.com/office/powerpoint/2010/main" val="177246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C89B-CF99-6575-FA04-FDF002264627}"/>
              </a:ext>
            </a:extLst>
          </p:cNvPr>
          <p:cNvSpPr>
            <a:spLocks noGrp="1"/>
          </p:cNvSpPr>
          <p:nvPr>
            <p:ph type="title"/>
          </p:nvPr>
        </p:nvSpPr>
        <p:spPr/>
        <p:txBody>
          <a:bodyPr/>
          <a:lstStyle/>
          <a:p>
            <a:r>
              <a:rPr lang="en-US" dirty="0" err="1"/>
              <a:t>Parse_data_loader</a:t>
            </a:r>
            <a:endParaRPr lang="en-US" dirty="0"/>
          </a:p>
        </p:txBody>
      </p:sp>
      <p:sp>
        <p:nvSpPr>
          <p:cNvPr id="4" name="Slide Number Placeholder 3">
            <a:extLst>
              <a:ext uri="{FF2B5EF4-FFF2-40B4-BE49-F238E27FC236}">
                <a16:creationId xmlns:a16="http://schemas.microsoft.com/office/drawing/2014/main" id="{056ADF1B-B490-C769-C2D4-53DE2DB541AD}"/>
              </a:ext>
            </a:extLst>
          </p:cNvPr>
          <p:cNvSpPr>
            <a:spLocks noGrp="1"/>
          </p:cNvSpPr>
          <p:nvPr>
            <p:ph type="sldNum" sz="quarter" idx="17"/>
          </p:nvPr>
        </p:nvSpPr>
        <p:spPr/>
        <p:txBody>
          <a:bodyPr/>
          <a:lstStyle/>
          <a:p>
            <a:fld id="{A52BEA90-E6BE-45F4-8D5D-C2E01FE3DBCB}" type="slidenum">
              <a:rPr lang="en-US" smtClean="0"/>
              <a:pPr/>
              <a:t>4</a:t>
            </a:fld>
            <a:endParaRPr lang="en-US" dirty="0"/>
          </a:p>
        </p:txBody>
      </p:sp>
      <p:sp>
        <p:nvSpPr>
          <p:cNvPr id="5" name="TextBox 4">
            <a:extLst>
              <a:ext uri="{FF2B5EF4-FFF2-40B4-BE49-F238E27FC236}">
                <a16:creationId xmlns:a16="http://schemas.microsoft.com/office/drawing/2014/main" id="{D5490E60-6F2C-C961-104F-421BE8FEF516}"/>
              </a:ext>
            </a:extLst>
          </p:cNvPr>
          <p:cNvSpPr txBox="1"/>
          <p:nvPr/>
        </p:nvSpPr>
        <p:spPr>
          <a:xfrm>
            <a:off x="838199" y="1595120"/>
            <a:ext cx="6487738" cy="923330"/>
          </a:xfrm>
          <a:prstGeom prst="rect">
            <a:avLst/>
          </a:prstGeom>
          <a:noFill/>
        </p:spPr>
        <p:txBody>
          <a:bodyPr wrap="none" rtlCol="0">
            <a:spAutoFit/>
          </a:bodyPr>
          <a:lstStyle/>
          <a:p>
            <a:pPr marL="285750" indent="-285750">
              <a:buFont typeface="Arial" panose="020B0604020202020204" pitchFamily="34" charset="0"/>
              <a:buChar char="•"/>
            </a:pPr>
            <a:r>
              <a:rPr lang="en-US" dirty="0"/>
              <a:t>For a given </a:t>
            </a:r>
            <a:r>
              <a:rPr lang="en-US" dirty="0" err="1"/>
              <a:t>Data_Loader</a:t>
            </a:r>
            <a:r>
              <a:rPr lang="en-US" dirty="0"/>
              <a:t>, passes each video through R3D </a:t>
            </a:r>
          </a:p>
          <a:p>
            <a:pPr marL="285750" indent="-285750">
              <a:buFont typeface="Arial" panose="020B0604020202020204" pitchFamily="34" charset="0"/>
              <a:buChar char="•"/>
            </a:pPr>
            <a:r>
              <a:rPr lang="en-US" dirty="0"/>
              <a:t>extracts penultimate features</a:t>
            </a:r>
          </a:p>
          <a:p>
            <a:pPr marL="285750" indent="-285750">
              <a:buFont typeface="Arial" panose="020B0604020202020204" pitchFamily="34" charset="0"/>
              <a:buChar char="•"/>
            </a:pPr>
            <a:r>
              <a:rPr lang="en-US" dirty="0"/>
              <a:t>Saves feature to processed folder</a:t>
            </a:r>
          </a:p>
        </p:txBody>
      </p:sp>
    </p:spTree>
    <p:extLst>
      <p:ext uri="{BB962C8B-B14F-4D97-AF65-F5344CB8AC3E}">
        <p14:creationId xmlns:p14="http://schemas.microsoft.com/office/powerpoint/2010/main" val="303749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40D-6B6B-748F-22FB-97189DB4DDCC}"/>
              </a:ext>
            </a:extLst>
          </p:cNvPr>
          <p:cNvSpPr>
            <a:spLocks noGrp="1"/>
          </p:cNvSpPr>
          <p:nvPr>
            <p:ph type="title"/>
          </p:nvPr>
        </p:nvSpPr>
        <p:spPr/>
        <p:txBody>
          <a:bodyPr/>
          <a:lstStyle/>
          <a:p>
            <a:r>
              <a:rPr lang="en-US" dirty="0"/>
              <a:t>Key Components and Utilities in the ML Pipeline - 1 </a:t>
            </a:r>
          </a:p>
        </p:txBody>
      </p:sp>
      <p:sp>
        <p:nvSpPr>
          <p:cNvPr id="4" name="Slide Number Placeholder 3">
            <a:extLst>
              <a:ext uri="{FF2B5EF4-FFF2-40B4-BE49-F238E27FC236}">
                <a16:creationId xmlns:a16="http://schemas.microsoft.com/office/drawing/2014/main" id="{E8F0599F-423D-4F7B-0AB7-C45EBFB01E86}"/>
              </a:ext>
            </a:extLst>
          </p:cNvPr>
          <p:cNvSpPr>
            <a:spLocks noGrp="1"/>
          </p:cNvSpPr>
          <p:nvPr>
            <p:ph type="sldNum" sz="quarter" idx="17"/>
          </p:nvPr>
        </p:nvSpPr>
        <p:spPr/>
        <p:txBody>
          <a:bodyPr/>
          <a:lstStyle/>
          <a:p>
            <a:fld id="{A52BEA90-E6BE-45F4-8D5D-C2E01FE3DBCB}" type="slidenum">
              <a:rPr lang="en-US" smtClean="0"/>
              <a:pPr/>
              <a:t>5</a:t>
            </a:fld>
            <a:endParaRPr lang="en-US" dirty="0"/>
          </a:p>
        </p:txBody>
      </p:sp>
      <p:sp>
        <p:nvSpPr>
          <p:cNvPr id="6" name="Freeform: Shape 5">
            <a:extLst>
              <a:ext uri="{FF2B5EF4-FFF2-40B4-BE49-F238E27FC236}">
                <a16:creationId xmlns:a16="http://schemas.microsoft.com/office/drawing/2014/main" id="{FAEC9D79-6523-332D-C6B2-89E50A4D3A84}"/>
              </a:ext>
            </a:extLst>
          </p:cNvPr>
          <p:cNvSpPr/>
          <p:nvPr/>
        </p:nvSpPr>
        <p:spPr>
          <a:xfrm>
            <a:off x="597567"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kern="120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parse_log</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Freeform: Shape 6">
            <a:extLst>
              <a:ext uri="{FF2B5EF4-FFF2-40B4-BE49-F238E27FC236}">
                <a16:creationId xmlns:a16="http://schemas.microsoft.com/office/drawing/2014/main" id="{83D6DACB-2E1D-A288-6D94-7A5018063F7C}"/>
              </a:ext>
            </a:extLst>
          </p:cNvPr>
          <p:cNvSpPr/>
          <p:nvPr/>
        </p:nvSpPr>
        <p:spPr>
          <a:xfrm>
            <a:off x="597567"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0" lvl="1" algn="l" defTabSz="889000">
              <a:lnSpc>
                <a:spcPct val="90000"/>
              </a:lnSpc>
              <a:spcBef>
                <a:spcPct val="0"/>
              </a:spcBef>
              <a:spcAft>
                <a:spcPct val="15000"/>
              </a:spcAft>
            </a:pPr>
            <a:r>
              <a:rPr lang="en-US" sz="1600" kern="1200" dirty="0"/>
              <a:t>Read the log file created the video parsers (</a:t>
            </a:r>
            <a:r>
              <a:rPr lang="en-US" sz="1600" kern="1200" dirty="0" err="1"/>
              <a:t>Data_Loader</a:t>
            </a:r>
            <a:r>
              <a:rPr lang="en-US" sz="1600" kern="1200" dirty="0"/>
              <a:t>) to determine which video files errored out during the feature extraction process (generating .pt file).  This happens mostly due to out of memory.</a:t>
            </a:r>
          </a:p>
          <a:p>
            <a:pPr marL="228600" lvl="1" indent="-228600" algn="l" defTabSz="889000">
              <a:lnSpc>
                <a:spcPct val="90000"/>
              </a:lnSpc>
              <a:spcBef>
                <a:spcPct val="0"/>
              </a:spcBef>
              <a:spcAft>
                <a:spcPct val="15000"/>
              </a:spcAft>
              <a:buChar char="•"/>
            </a:pPr>
            <a:endParaRPr lang="en-US" sz="1600" kern="1200" dirty="0"/>
          </a:p>
        </p:txBody>
      </p:sp>
      <p:sp>
        <p:nvSpPr>
          <p:cNvPr id="12" name="Freeform: Shape 11">
            <a:extLst>
              <a:ext uri="{FF2B5EF4-FFF2-40B4-BE49-F238E27FC236}">
                <a16:creationId xmlns:a16="http://schemas.microsoft.com/office/drawing/2014/main" id="{72CF653A-4958-18C1-DDB3-7D0E994A9C51}"/>
              </a:ext>
            </a:extLst>
          </p:cNvPr>
          <p:cNvSpPr/>
          <p:nvPr/>
        </p:nvSpPr>
        <p:spPr>
          <a:xfrm>
            <a:off x="3378868"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Run_sk_loader</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Freeform: Shape 12">
            <a:extLst>
              <a:ext uri="{FF2B5EF4-FFF2-40B4-BE49-F238E27FC236}">
                <a16:creationId xmlns:a16="http://schemas.microsoft.com/office/drawing/2014/main" id="{05B2FF46-F543-8C72-F947-7832696F5496}"/>
              </a:ext>
            </a:extLst>
          </p:cNvPr>
          <p:cNvSpPr/>
          <p:nvPr/>
        </p:nvSpPr>
        <p:spPr>
          <a:xfrm>
            <a:off x="3378868"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1600" kern="1200" dirty="0"/>
              <a:t>For a given folder path where the processed features are present, this class sets up the </a:t>
            </a:r>
            <a:r>
              <a:rPr lang="en-US" sz="1600" kern="1200" dirty="0" err="1"/>
              <a:t>X_train</a:t>
            </a:r>
            <a:r>
              <a:rPr lang="en-US" sz="1600" kern="1200" dirty="0"/>
              <a:t>, </a:t>
            </a:r>
            <a:r>
              <a:rPr lang="en-US" sz="1600" kern="1200" dirty="0" err="1"/>
              <a:t>y_train</a:t>
            </a:r>
            <a:r>
              <a:rPr lang="en-US" sz="1600" kern="1200" dirty="0"/>
              <a:t>, </a:t>
            </a:r>
            <a:r>
              <a:rPr lang="en-US" sz="1600" kern="1200" dirty="0" err="1"/>
              <a:t>X_val</a:t>
            </a:r>
            <a:r>
              <a:rPr lang="en-US" sz="1600" kern="1200" dirty="0"/>
              <a:t> and </a:t>
            </a:r>
            <a:r>
              <a:rPr lang="en-US" sz="1600" kern="1200" dirty="0" err="1"/>
              <a:t>Y_val</a:t>
            </a:r>
            <a:r>
              <a:rPr lang="en-US" sz="1600" kern="1200" dirty="0"/>
              <a:t>. </a:t>
            </a:r>
          </a:p>
          <a:p>
            <a:pPr marL="228600" lvl="1" indent="-228600" algn="l" defTabSz="889000">
              <a:lnSpc>
                <a:spcPct val="90000"/>
              </a:lnSpc>
              <a:spcBef>
                <a:spcPct val="0"/>
              </a:spcBef>
              <a:spcAft>
                <a:spcPct val="15000"/>
              </a:spcAft>
              <a:buChar char="•"/>
            </a:pPr>
            <a:r>
              <a:rPr lang="en-US" sz="1600" dirty="0"/>
              <a:t>Update the </a:t>
            </a:r>
            <a:r>
              <a:rPr lang="en-US" sz="1600" dirty="0" err="1"/>
              <a:t>folder_array</a:t>
            </a:r>
            <a:r>
              <a:rPr lang="en-US" sz="1600" dirty="0"/>
              <a:t> to use this class</a:t>
            </a:r>
            <a:endParaRPr lang="en-US" sz="1600" kern="1200" dirty="0"/>
          </a:p>
        </p:txBody>
      </p:sp>
      <p:sp>
        <p:nvSpPr>
          <p:cNvPr id="14" name="Freeform: Shape 13">
            <a:extLst>
              <a:ext uri="{FF2B5EF4-FFF2-40B4-BE49-F238E27FC236}">
                <a16:creationId xmlns:a16="http://schemas.microsoft.com/office/drawing/2014/main" id="{62713F41-CF3E-1954-C3FE-B9C5D426E46B}"/>
              </a:ext>
            </a:extLst>
          </p:cNvPr>
          <p:cNvSpPr/>
          <p:nvPr/>
        </p:nvSpPr>
        <p:spPr>
          <a:xfrm>
            <a:off x="6435334"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Load_train_list</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Freeform: Shape 14">
            <a:extLst>
              <a:ext uri="{FF2B5EF4-FFF2-40B4-BE49-F238E27FC236}">
                <a16:creationId xmlns:a16="http://schemas.microsoft.com/office/drawing/2014/main" id="{42F6D2FD-CB00-21FE-0741-C561480553E4}"/>
              </a:ext>
            </a:extLst>
          </p:cNvPr>
          <p:cNvSpPr/>
          <p:nvPr/>
        </p:nvSpPr>
        <p:spPr>
          <a:xfrm>
            <a:off x="6435334" y="1677670"/>
            <a:ext cx="2476500" cy="2371816"/>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800" dirty="0">
                <a:solidFill>
                  <a:srgbClr val="808080"/>
                </a:solidFill>
                <a:effectLst/>
                <a:latin typeface="JetBrains Mono"/>
              </a:rPr>
              <a:t>Loads the list of training and test videos from text files provided with the dataset</a:t>
            </a:r>
          </a:p>
          <a:p>
            <a:r>
              <a:rPr lang="en-US" sz="1800" dirty="0">
                <a:solidFill>
                  <a:srgbClr val="808080"/>
                </a:solidFill>
                <a:effectLst/>
                <a:latin typeface="JetBrains Mono"/>
              </a:rPr>
              <a:t>The text files define the specific testing and training videos to use. </a:t>
            </a:r>
            <a:endParaRPr lang="en-US" sz="1800" dirty="0">
              <a:solidFill>
                <a:srgbClr val="A9B7C6"/>
              </a:solidFill>
              <a:effectLst/>
              <a:latin typeface="JetBrains Mono"/>
            </a:endParaRPr>
          </a:p>
          <a:p>
            <a:endParaRPr lang="en-US" sz="1800" dirty="0">
              <a:solidFill>
                <a:srgbClr val="A9B7C6"/>
              </a:solidFill>
              <a:effectLst/>
              <a:latin typeface="JetBrains Mono"/>
            </a:endParaRPr>
          </a:p>
        </p:txBody>
      </p:sp>
      <p:sp>
        <p:nvSpPr>
          <p:cNvPr id="3" name="Freeform: Shape 2">
            <a:extLst>
              <a:ext uri="{FF2B5EF4-FFF2-40B4-BE49-F238E27FC236}">
                <a16:creationId xmlns:a16="http://schemas.microsoft.com/office/drawing/2014/main" id="{D05BEA09-445C-6698-7A47-93FCE472E04C}"/>
              </a:ext>
            </a:extLst>
          </p:cNvPr>
          <p:cNvSpPr/>
          <p:nvPr/>
        </p:nvSpPr>
        <p:spPr>
          <a:xfrm>
            <a:off x="9306871"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Run_model_with_weights</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Freeform: Shape 4">
            <a:extLst>
              <a:ext uri="{FF2B5EF4-FFF2-40B4-BE49-F238E27FC236}">
                <a16:creationId xmlns:a16="http://schemas.microsoft.com/office/drawing/2014/main" id="{C84E4735-C515-B0FC-7CD5-6C49D6966EE8}"/>
              </a:ext>
            </a:extLst>
          </p:cNvPr>
          <p:cNvSpPr/>
          <p:nvPr/>
        </p:nvSpPr>
        <p:spPr>
          <a:xfrm>
            <a:off x="9306871"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800" dirty="0">
                <a:solidFill>
                  <a:srgbClr val="808080"/>
                </a:solidFill>
                <a:effectLst/>
                <a:latin typeface="JetBrains Mono"/>
              </a:rPr>
              <a:t>For a set of .pt feature files, runs the R3d model and obtains the final 400 element scores and the predicted class.</a:t>
            </a:r>
            <a:endParaRPr lang="en-US" sz="1800" dirty="0">
              <a:solidFill>
                <a:srgbClr val="A9B7C6"/>
              </a:solidFill>
              <a:effectLst/>
              <a:latin typeface="JetBrains Mono"/>
            </a:endParaRPr>
          </a:p>
        </p:txBody>
      </p:sp>
      <p:sp>
        <p:nvSpPr>
          <p:cNvPr id="8" name="Freeform: Shape 7">
            <a:extLst>
              <a:ext uri="{FF2B5EF4-FFF2-40B4-BE49-F238E27FC236}">
                <a16:creationId xmlns:a16="http://schemas.microsoft.com/office/drawing/2014/main" id="{BB807B05-4008-C68E-430F-ABEF19B77AF8}"/>
              </a:ext>
            </a:extLst>
          </p:cNvPr>
          <p:cNvSpPr/>
          <p:nvPr/>
        </p:nvSpPr>
        <p:spPr>
          <a:xfrm>
            <a:off x="2668555" y="4654049"/>
            <a:ext cx="3186813" cy="176078"/>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Naïve_classifier_all_files</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Freeform: Shape 8">
            <a:extLst>
              <a:ext uri="{FF2B5EF4-FFF2-40B4-BE49-F238E27FC236}">
                <a16:creationId xmlns:a16="http://schemas.microsoft.com/office/drawing/2014/main" id="{02576C9E-05C5-E3FE-0F69-CE211D134A2D}"/>
              </a:ext>
            </a:extLst>
          </p:cNvPr>
          <p:cNvSpPr/>
          <p:nvPr/>
        </p:nvSpPr>
        <p:spPr>
          <a:xfrm>
            <a:off x="2668555" y="4830127"/>
            <a:ext cx="3186813" cy="1252411"/>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600" dirty="0"/>
              <a:t>Trains and Infers a </a:t>
            </a:r>
            <a:r>
              <a:rPr lang="en-US" sz="1600" dirty="0" err="1"/>
              <a:t>XGBoost</a:t>
            </a:r>
            <a:r>
              <a:rPr lang="en-US" sz="1600" dirty="0"/>
              <a:t> Classifiers to load train and validation (20% of files) from the FULL data set</a:t>
            </a:r>
          </a:p>
        </p:txBody>
      </p:sp>
      <p:sp>
        <p:nvSpPr>
          <p:cNvPr id="10" name="Freeform: Shape 9">
            <a:extLst>
              <a:ext uri="{FF2B5EF4-FFF2-40B4-BE49-F238E27FC236}">
                <a16:creationId xmlns:a16="http://schemas.microsoft.com/office/drawing/2014/main" id="{EDD96DBB-69A6-AA01-3EE4-F0680B20CB49}"/>
              </a:ext>
            </a:extLst>
          </p:cNvPr>
          <p:cNvSpPr/>
          <p:nvPr/>
        </p:nvSpPr>
        <p:spPr>
          <a:xfrm>
            <a:off x="6830370" y="4669579"/>
            <a:ext cx="3545269" cy="188201"/>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Naïve_classifier</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Freeform: Shape 10">
            <a:extLst>
              <a:ext uri="{FF2B5EF4-FFF2-40B4-BE49-F238E27FC236}">
                <a16:creationId xmlns:a16="http://schemas.microsoft.com/office/drawing/2014/main" id="{D68EA158-CC5C-9B8E-88F3-8FFBFCFBAA47}"/>
              </a:ext>
            </a:extLst>
          </p:cNvPr>
          <p:cNvSpPr/>
          <p:nvPr/>
        </p:nvSpPr>
        <p:spPr>
          <a:xfrm>
            <a:off x="6830371" y="4845658"/>
            <a:ext cx="3545270" cy="1252411"/>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600" dirty="0"/>
              <a:t>Same as the </a:t>
            </a:r>
            <a:r>
              <a:rPr lang="en-US" sz="1600" dirty="0" err="1"/>
              <a:t>all_files</a:t>
            </a:r>
            <a:r>
              <a:rPr lang="en-US" sz="1600" dirty="0"/>
              <a:t> classifier. Only the </a:t>
            </a:r>
            <a:r>
              <a:rPr lang="en-US" sz="1600" dirty="0" err="1"/>
              <a:t>folder_array</a:t>
            </a:r>
            <a:r>
              <a:rPr lang="en-US" sz="1600" dirty="0"/>
              <a:t> and the target labels are different (as the name of the normal class folder is different from the ‘</a:t>
            </a:r>
            <a:r>
              <a:rPr lang="en-US" sz="1600" dirty="0" err="1"/>
              <a:t>all_files</a:t>
            </a:r>
            <a:r>
              <a:rPr lang="en-US" sz="1600" dirty="0"/>
              <a:t>’ version.</a:t>
            </a:r>
          </a:p>
        </p:txBody>
      </p:sp>
      <p:cxnSp>
        <p:nvCxnSpPr>
          <p:cNvPr id="17" name="Straight Arrow Connector 16">
            <a:extLst>
              <a:ext uri="{FF2B5EF4-FFF2-40B4-BE49-F238E27FC236}">
                <a16:creationId xmlns:a16="http://schemas.microsoft.com/office/drawing/2014/main" id="{BB99A3CF-BEAC-46D8-2EB8-A85F7C9F0CF0}"/>
              </a:ext>
            </a:extLst>
          </p:cNvPr>
          <p:cNvCxnSpPr/>
          <p:nvPr/>
        </p:nvCxnSpPr>
        <p:spPr>
          <a:xfrm flipH="1">
            <a:off x="4730620" y="4114800"/>
            <a:ext cx="2780523" cy="5228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4C01E6-B15E-A7CD-5EAF-8803DDC5599F}"/>
              </a:ext>
            </a:extLst>
          </p:cNvPr>
          <p:cNvCxnSpPr>
            <a:cxnSpLocks/>
          </p:cNvCxnSpPr>
          <p:nvPr/>
        </p:nvCxnSpPr>
        <p:spPr>
          <a:xfrm>
            <a:off x="8143494" y="4092932"/>
            <a:ext cx="300710" cy="561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5ECE76E-6629-E459-AE9C-AF70C65E560E}"/>
              </a:ext>
            </a:extLst>
          </p:cNvPr>
          <p:cNvSpPr txBox="1"/>
          <p:nvPr/>
        </p:nvSpPr>
        <p:spPr>
          <a:xfrm>
            <a:off x="5906764" y="4372756"/>
            <a:ext cx="1137848" cy="276999"/>
          </a:xfrm>
          <a:prstGeom prst="rect">
            <a:avLst/>
          </a:prstGeom>
          <a:noFill/>
        </p:spPr>
        <p:txBody>
          <a:bodyPr wrap="square" rtlCol="0">
            <a:spAutoFit/>
          </a:bodyPr>
          <a:lstStyle/>
          <a:p>
            <a:r>
              <a:rPr lang="en-US" sz="1200" dirty="0"/>
              <a:t>Is Used By</a:t>
            </a:r>
          </a:p>
        </p:txBody>
      </p:sp>
      <p:sp>
        <p:nvSpPr>
          <p:cNvPr id="21" name="TextBox 20">
            <a:extLst>
              <a:ext uri="{FF2B5EF4-FFF2-40B4-BE49-F238E27FC236}">
                <a16:creationId xmlns:a16="http://schemas.microsoft.com/office/drawing/2014/main" id="{4671D9B9-3470-4A92-3587-9F75D1059CE1}"/>
              </a:ext>
            </a:extLst>
          </p:cNvPr>
          <p:cNvSpPr txBox="1"/>
          <p:nvPr/>
        </p:nvSpPr>
        <p:spPr>
          <a:xfrm>
            <a:off x="8278985" y="4155275"/>
            <a:ext cx="1137848" cy="276999"/>
          </a:xfrm>
          <a:prstGeom prst="rect">
            <a:avLst/>
          </a:prstGeom>
          <a:noFill/>
        </p:spPr>
        <p:txBody>
          <a:bodyPr wrap="square" rtlCol="0">
            <a:spAutoFit/>
          </a:bodyPr>
          <a:lstStyle/>
          <a:p>
            <a:r>
              <a:rPr lang="en-US" sz="1200" dirty="0"/>
              <a:t>Is Used By</a:t>
            </a:r>
          </a:p>
        </p:txBody>
      </p:sp>
    </p:spTree>
    <p:extLst>
      <p:ext uri="{BB962C8B-B14F-4D97-AF65-F5344CB8AC3E}">
        <p14:creationId xmlns:p14="http://schemas.microsoft.com/office/powerpoint/2010/main" val="172226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40D-6B6B-748F-22FB-97189DB4DDCC}"/>
              </a:ext>
            </a:extLst>
          </p:cNvPr>
          <p:cNvSpPr>
            <a:spLocks noGrp="1"/>
          </p:cNvSpPr>
          <p:nvPr>
            <p:ph type="title"/>
          </p:nvPr>
        </p:nvSpPr>
        <p:spPr/>
        <p:txBody>
          <a:bodyPr/>
          <a:lstStyle/>
          <a:p>
            <a:r>
              <a:rPr lang="en-US" dirty="0"/>
              <a:t>Key Components and Utilities in the ML Pipeline - 2 </a:t>
            </a:r>
          </a:p>
        </p:txBody>
      </p:sp>
      <p:sp>
        <p:nvSpPr>
          <p:cNvPr id="4" name="Slide Number Placeholder 3">
            <a:extLst>
              <a:ext uri="{FF2B5EF4-FFF2-40B4-BE49-F238E27FC236}">
                <a16:creationId xmlns:a16="http://schemas.microsoft.com/office/drawing/2014/main" id="{E8F0599F-423D-4F7B-0AB7-C45EBFB01E86}"/>
              </a:ext>
            </a:extLst>
          </p:cNvPr>
          <p:cNvSpPr>
            <a:spLocks noGrp="1"/>
          </p:cNvSpPr>
          <p:nvPr>
            <p:ph type="sldNum" sz="quarter" idx="17"/>
          </p:nvPr>
        </p:nvSpPr>
        <p:spPr/>
        <p:txBody>
          <a:bodyPr/>
          <a:lstStyle/>
          <a:p>
            <a:fld id="{A52BEA90-E6BE-45F4-8D5D-C2E01FE3DBCB}" type="slidenum">
              <a:rPr lang="en-US" smtClean="0"/>
              <a:pPr/>
              <a:t>6</a:t>
            </a:fld>
            <a:endParaRPr lang="en-US" dirty="0"/>
          </a:p>
        </p:txBody>
      </p:sp>
      <p:sp>
        <p:nvSpPr>
          <p:cNvPr id="6" name="Freeform: Shape 5">
            <a:extLst>
              <a:ext uri="{FF2B5EF4-FFF2-40B4-BE49-F238E27FC236}">
                <a16:creationId xmlns:a16="http://schemas.microsoft.com/office/drawing/2014/main" id="{FAEC9D79-6523-332D-C6B2-89E50A4D3A84}"/>
              </a:ext>
            </a:extLst>
          </p:cNvPr>
          <p:cNvSpPr/>
          <p:nvPr/>
        </p:nvSpPr>
        <p:spPr>
          <a:xfrm>
            <a:off x="597567"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kern="120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Split_video</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Freeform: Shape 6">
            <a:extLst>
              <a:ext uri="{FF2B5EF4-FFF2-40B4-BE49-F238E27FC236}">
                <a16:creationId xmlns:a16="http://schemas.microsoft.com/office/drawing/2014/main" id="{83D6DACB-2E1D-A288-6D94-7A5018063F7C}"/>
              </a:ext>
            </a:extLst>
          </p:cNvPr>
          <p:cNvSpPr/>
          <p:nvPr/>
        </p:nvSpPr>
        <p:spPr>
          <a:xfrm>
            <a:off x="597567" y="1677669"/>
            <a:ext cx="2593502" cy="4461873"/>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0" lvl="1" algn="l" defTabSz="889000">
              <a:lnSpc>
                <a:spcPct val="90000"/>
              </a:lnSpc>
              <a:spcBef>
                <a:spcPct val="0"/>
              </a:spcBef>
              <a:spcAft>
                <a:spcPct val="15000"/>
              </a:spcAft>
            </a:pPr>
            <a:r>
              <a:rPr lang="en-US" sz="1600" dirty="0"/>
              <a:t>Uses the start and end times of anomalies within the testing videos as provided in the data set, to split each anomaly video into</a:t>
            </a:r>
          </a:p>
          <a:p>
            <a:pPr marL="0" lvl="1" algn="l" defTabSz="889000">
              <a:lnSpc>
                <a:spcPct val="90000"/>
              </a:lnSpc>
              <a:spcBef>
                <a:spcPct val="0"/>
              </a:spcBef>
              <a:spcAft>
                <a:spcPct val="15000"/>
              </a:spcAft>
            </a:pPr>
            <a:r>
              <a:rPr lang="en-US" sz="1600" kern="1200" dirty="0"/>
              <a:t>- start_1 – normal segment within </a:t>
            </a:r>
            <a:r>
              <a:rPr lang="en-US" sz="1600" kern="1200" dirty="0" err="1"/>
              <a:t>anomalos</a:t>
            </a:r>
            <a:r>
              <a:rPr lang="en-US" sz="1600" kern="1200" dirty="0"/>
              <a:t> video</a:t>
            </a:r>
          </a:p>
          <a:p>
            <a:pPr marL="0" lvl="1" algn="l" defTabSz="889000">
              <a:lnSpc>
                <a:spcPct val="90000"/>
              </a:lnSpc>
              <a:spcBef>
                <a:spcPct val="0"/>
              </a:spcBef>
              <a:spcAft>
                <a:spcPct val="15000"/>
              </a:spcAft>
            </a:pPr>
            <a:r>
              <a:rPr lang="en-US" sz="1600" kern="1200" dirty="0"/>
              <a:t>- anomaly_1 – anomalous segment within anomaly video</a:t>
            </a:r>
          </a:p>
          <a:p>
            <a:pPr marL="0" lvl="1" algn="l" defTabSz="889000">
              <a:lnSpc>
                <a:spcPct val="90000"/>
              </a:lnSpc>
              <a:spcBef>
                <a:spcPct val="0"/>
              </a:spcBef>
              <a:spcAft>
                <a:spcPct val="15000"/>
              </a:spcAft>
            </a:pPr>
            <a:r>
              <a:rPr lang="en-US" sz="1600" dirty="0"/>
              <a:t>- End_1 – normal segment within anomaly video</a:t>
            </a:r>
          </a:p>
          <a:p>
            <a:pPr marL="0" lvl="1" algn="l" defTabSz="889000">
              <a:lnSpc>
                <a:spcPct val="90000"/>
              </a:lnSpc>
              <a:spcBef>
                <a:spcPct val="0"/>
              </a:spcBef>
              <a:spcAft>
                <a:spcPct val="15000"/>
              </a:spcAft>
            </a:pPr>
            <a:r>
              <a:rPr lang="en-US" sz="1600" kern="1200" dirty="0"/>
              <a:t>- start_2 – if a second anomaly is present, and so on</a:t>
            </a:r>
          </a:p>
          <a:p>
            <a:pPr marL="228600" lvl="1" indent="-228600" algn="l" defTabSz="889000">
              <a:lnSpc>
                <a:spcPct val="90000"/>
              </a:lnSpc>
              <a:spcBef>
                <a:spcPct val="0"/>
              </a:spcBef>
              <a:spcAft>
                <a:spcPct val="15000"/>
              </a:spcAft>
              <a:buChar char="•"/>
            </a:pPr>
            <a:endParaRPr lang="en-US" sz="1600" kern="1200" dirty="0"/>
          </a:p>
        </p:txBody>
      </p:sp>
      <p:sp>
        <p:nvSpPr>
          <p:cNvPr id="12" name="Freeform: Shape 11">
            <a:extLst>
              <a:ext uri="{FF2B5EF4-FFF2-40B4-BE49-F238E27FC236}">
                <a16:creationId xmlns:a16="http://schemas.microsoft.com/office/drawing/2014/main" id="{72CF653A-4958-18C1-DDB3-7D0E994A9C51}"/>
              </a:ext>
            </a:extLst>
          </p:cNvPr>
          <p:cNvSpPr/>
          <p:nvPr/>
        </p:nvSpPr>
        <p:spPr>
          <a:xfrm>
            <a:off x="3378868"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Split_video_variant_1</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Freeform: Shape 12">
            <a:extLst>
              <a:ext uri="{FF2B5EF4-FFF2-40B4-BE49-F238E27FC236}">
                <a16:creationId xmlns:a16="http://schemas.microsoft.com/office/drawing/2014/main" id="{05B2FF46-F543-8C72-F947-7832696F5496}"/>
              </a:ext>
            </a:extLst>
          </p:cNvPr>
          <p:cNvSpPr/>
          <p:nvPr/>
        </p:nvSpPr>
        <p:spPr>
          <a:xfrm>
            <a:off x="3378868" y="1677669"/>
            <a:ext cx="2593502" cy="4340575"/>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1600" kern="1200" dirty="0"/>
              <a:t>Same as the one on the left, except that: </a:t>
            </a:r>
          </a:p>
          <a:p>
            <a:pPr marL="0" lvl="1" algn="l" defTabSz="889000">
              <a:lnSpc>
                <a:spcPct val="90000"/>
              </a:lnSpc>
              <a:spcBef>
                <a:spcPct val="0"/>
              </a:spcBef>
              <a:spcAft>
                <a:spcPct val="15000"/>
              </a:spcAft>
            </a:pPr>
            <a:r>
              <a:rPr lang="en-US" sz="1600" kern="1200" dirty="0"/>
              <a:t>- start_1 – from start of video till end of anomaly segment</a:t>
            </a:r>
          </a:p>
          <a:p>
            <a:pPr marL="0" lvl="1" algn="l" defTabSz="889000">
              <a:lnSpc>
                <a:spcPct val="90000"/>
              </a:lnSpc>
              <a:spcBef>
                <a:spcPct val="0"/>
              </a:spcBef>
              <a:spcAft>
                <a:spcPct val="15000"/>
              </a:spcAft>
            </a:pPr>
            <a:endParaRPr lang="en-US" sz="1600" kern="1200" dirty="0"/>
          </a:p>
          <a:p>
            <a:pPr marL="0" lvl="1" algn="l" defTabSz="889000">
              <a:lnSpc>
                <a:spcPct val="90000"/>
              </a:lnSpc>
              <a:spcBef>
                <a:spcPct val="0"/>
              </a:spcBef>
              <a:spcAft>
                <a:spcPct val="15000"/>
              </a:spcAft>
            </a:pPr>
            <a:r>
              <a:rPr lang="en-US" sz="1600" dirty="0"/>
              <a:t>Purpose – to test the hypothesis that the classifier is picking up on the shift from normal to anomalous segment within the video</a:t>
            </a:r>
            <a:endParaRPr lang="en-US" sz="1600" kern="1200" dirty="0"/>
          </a:p>
        </p:txBody>
      </p:sp>
      <p:sp>
        <p:nvSpPr>
          <p:cNvPr id="14" name="Freeform: Shape 13">
            <a:extLst>
              <a:ext uri="{FF2B5EF4-FFF2-40B4-BE49-F238E27FC236}">
                <a16:creationId xmlns:a16="http://schemas.microsoft.com/office/drawing/2014/main" id="{62713F41-CF3E-1954-C3FE-B9C5D426E46B}"/>
              </a:ext>
            </a:extLst>
          </p:cNvPr>
          <p:cNvSpPr/>
          <p:nvPr/>
        </p:nvSpPr>
        <p:spPr>
          <a:xfrm>
            <a:off x="6435334"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Split_video_variant_2</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Freeform: Shape 14">
            <a:extLst>
              <a:ext uri="{FF2B5EF4-FFF2-40B4-BE49-F238E27FC236}">
                <a16:creationId xmlns:a16="http://schemas.microsoft.com/office/drawing/2014/main" id="{42F6D2FD-CB00-21FE-0741-C561480553E4}"/>
              </a:ext>
            </a:extLst>
          </p:cNvPr>
          <p:cNvSpPr/>
          <p:nvPr/>
        </p:nvSpPr>
        <p:spPr>
          <a:xfrm>
            <a:off x="6435334" y="1677670"/>
            <a:ext cx="2476500" cy="4461872"/>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1800" kern="1200" dirty="0"/>
              <a:t>Same as the one on the left, except that: </a:t>
            </a:r>
          </a:p>
          <a:p>
            <a:pPr marL="0" lvl="1" algn="l" defTabSz="889000">
              <a:lnSpc>
                <a:spcPct val="90000"/>
              </a:lnSpc>
              <a:spcBef>
                <a:spcPct val="0"/>
              </a:spcBef>
              <a:spcAft>
                <a:spcPct val="15000"/>
              </a:spcAft>
            </a:pPr>
            <a:r>
              <a:rPr lang="en-US" sz="1800" kern="1200" dirty="0"/>
              <a:t>- start_1 – from start of video till end of anomaly segment</a:t>
            </a:r>
          </a:p>
          <a:p>
            <a:pPr marL="0" lvl="1" algn="l" defTabSz="889000">
              <a:lnSpc>
                <a:spcPct val="90000"/>
              </a:lnSpc>
              <a:spcBef>
                <a:spcPct val="0"/>
              </a:spcBef>
              <a:spcAft>
                <a:spcPct val="15000"/>
              </a:spcAft>
            </a:pPr>
            <a:endParaRPr lang="en-US" sz="1800" kern="1200" dirty="0"/>
          </a:p>
          <a:p>
            <a:pPr marL="0" lvl="1" algn="l" defTabSz="889000">
              <a:lnSpc>
                <a:spcPct val="90000"/>
              </a:lnSpc>
              <a:spcBef>
                <a:spcPct val="0"/>
              </a:spcBef>
              <a:spcAft>
                <a:spcPct val="15000"/>
              </a:spcAft>
            </a:pPr>
            <a:r>
              <a:rPr lang="en-US" sz="1800" dirty="0"/>
              <a:t>Purpose – to test the hypothesis that the classifier is picking up on the shift from normal to anomalous segment within the video</a:t>
            </a:r>
            <a:endParaRPr lang="en-US" sz="1800" kern="1200" dirty="0"/>
          </a:p>
          <a:p>
            <a:endParaRPr lang="en-US" sz="1800" dirty="0">
              <a:solidFill>
                <a:srgbClr val="A9B7C6"/>
              </a:solidFill>
              <a:effectLst/>
              <a:latin typeface="JetBrains Mono"/>
            </a:endParaRPr>
          </a:p>
        </p:txBody>
      </p:sp>
    </p:spTree>
    <p:extLst>
      <p:ext uri="{BB962C8B-B14F-4D97-AF65-F5344CB8AC3E}">
        <p14:creationId xmlns:p14="http://schemas.microsoft.com/office/powerpoint/2010/main" val="225370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7BD6-00C2-E5F8-256A-6F2F79E722BD}"/>
              </a:ext>
            </a:extLst>
          </p:cNvPr>
          <p:cNvSpPr>
            <a:spLocks noGrp="1"/>
          </p:cNvSpPr>
          <p:nvPr>
            <p:ph type="title"/>
          </p:nvPr>
        </p:nvSpPr>
        <p:spPr/>
        <p:txBody>
          <a:bodyPr/>
          <a:lstStyle/>
          <a:p>
            <a:r>
              <a:rPr lang="en-US" dirty="0"/>
              <a:t>Architecture of </a:t>
            </a:r>
            <a:r>
              <a:rPr lang="en-US" dirty="0" err="1"/>
              <a:t>XGBoost</a:t>
            </a:r>
            <a:r>
              <a:rPr lang="en-US" dirty="0"/>
              <a:t> anomaly classifier</a:t>
            </a:r>
          </a:p>
        </p:txBody>
      </p:sp>
      <p:sp>
        <p:nvSpPr>
          <p:cNvPr id="4" name="Slide Number Placeholder 3">
            <a:extLst>
              <a:ext uri="{FF2B5EF4-FFF2-40B4-BE49-F238E27FC236}">
                <a16:creationId xmlns:a16="http://schemas.microsoft.com/office/drawing/2014/main" id="{AF8BC4B7-3509-C3C2-A7D1-E0BB8AF7CEA7}"/>
              </a:ext>
            </a:extLst>
          </p:cNvPr>
          <p:cNvSpPr>
            <a:spLocks noGrp="1"/>
          </p:cNvSpPr>
          <p:nvPr>
            <p:ph type="sldNum" sz="quarter" idx="17"/>
          </p:nvPr>
        </p:nvSpPr>
        <p:spPr/>
        <p:txBody>
          <a:bodyPr/>
          <a:lstStyle/>
          <a:p>
            <a:fld id="{A52BEA90-E6BE-45F4-8D5D-C2E01FE3DBCB}" type="slidenum">
              <a:rPr lang="en-US" smtClean="0"/>
              <a:pPr/>
              <a:t>7</a:t>
            </a:fld>
            <a:endParaRPr lang="en-US" dirty="0"/>
          </a:p>
        </p:txBody>
      </p:sp>
      <p:sp>
        <p:nvSpPr>
          <p:cNvPr id="5" name="Rectangle 4">
            <a:extLst>
              <a:ext uri="{FF2B5EF4-FFF2-40B4-BE49-F238E27FC236}">
                <a16:creationId xmlns:a16="http://schemas.microsoft.com/office/drawing/2014/main" id="{C0CB6A58-5BCD-68BF-E79D-A951F56B4D56}"/>
              </a:ext>
            </a:extLst>
          </p:cNvPr>
          <p:cNvSpPr/>
          <p:nvPr/>
        </p:nvSpPr>
        <p:spPr>
          <a:xfrm>
            <a:off x="5980854" y="1690511"/>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R3D Pre-Trained Network </a:t>
            </a:r>
          </a:p>
        </p:txBody>
      </p:sp>
      <p:sp>
        <p:nvSpPr>
          <p:cNvPr id="11" name="TextBox 10">
            <a:extLst>
              <a:ext uri="{FF2B5EF4-FFF2-40B4-BE49-F238E27FC236}">
                <a16:creationId xmlns:a16="http://schemas.microsoft.com/office/drawing/2014/main" id="{6AAC92D8-BBFA-AC70-51B3-0ACE745A4B34}"/>
              </a:ext>
            </a:extLst>
          </p:cNvPr>
          <p:cNvSpPr txBox="1"/>
          <p:nvPr/>
        </p:nvSpPr>
        <p:spPr>
          <a:xfrm>
            <a:off x="5649698" y="5120739"/>
            <a:ext cx="2644363" cy="307777"/>
          </a:xfrm>
          <a:prstGeom prst="rect">
            <a:avLst/>
          </a:prstGeom>
          <a:noFill/>
        </p:spPr>
        <p:txBody>
          <a:bodyPr wrap="square">
            <a:spAutoFit/>
          </a:bodyPr>
          <a:lstStyle>
            <a:defPPr>
              <a:defRPr lang="en-US"/>
            </a:defPPr>
            <a:lvl1pPr>
              <a:defRPr sz="1400"/>
            </a:lvl1pPr>
          </a:lstStyle>
          <a:p>
            <a:r>
              <a:rPr lang="en-US" dirty="0"/>
              <a:t>r3d_18_feature_extraction.py</a:t>
            </a:r>
          </a:p>
        </p:txBody>
      </p:sp>
      <p:cxnSp>
        <p:nvCxnSpPr>
          <p:cNvPr id="13" name="Straight Arrow Connector 12">
            <a:extLst>
              <a:ext uri="{FF2B5EF4-FFF2-40B4-BE49-F238E27FC236}">
                <a16:creationId xmlns:a16="http://schemas.microsoft.com/office/drawing/2014/main" id="{2EEA4FBA-4269-F761-F5F5-DA1E319F7E84}"/>
              </a:ext>
            </a:extLst>
          </p:cNvPr>
          <p:cNvCxnSpPr>
            <a:cxnSpLocks/>
          </p:cNvCxnSpPr>
          <p:nvPr/>
        </p:nvCxnSpPr>
        <p:spPr>
          <a:xfrm>
            <a:off x="4985174" y="2619023"/>
            <a:ext cx="91665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a:extLst>
              <a:ext uri="{FF2B5EF4-FFF2-40B4-BE49-F238E27FC236}">
                <a16:creationId xmlns:a16="http://schemas.microsoft.com/office/drawing/2014/main" id="{60917F14-5062-5ABC-C986-E4F0E3B11396}"/>
              </a:ext>
            </a:extLst>
          </p:cNvPr>
          <p:cNvCxnSpPr>
            <a:cxnSpLocks/>
          </p:cNvCxnSpPr>
          <p:nvPr/>
        </p:nvCxnSpPr>
        <p:spPr>
          <a:xfrm>
            <a:off x="4903894" y="3922889"/>
            <a:ext cx="99793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id="{C7608AF9-4571-A024-C3E1-028E350840B7}"/>
              </a:ext>
            </a:extLst>
          </p:cNvPr>
          <p:cNvSpPr txBox="1"/>
          <p:nvPr/>
        </p:nvSpPr>
        <p:spPr>
          <a:xfrm>
            <a:off x="4795094" y="2214633"/>
            <a:ext cx="1110047" cy="276999"/>
          </a:xfrm>
          <a:prstGeom prst="rect">
            <a:avLst/>
          </a:prstGeom>
          <a:noFill/>
        </p:spPr>
        <p:txBody>
          <a:bodyPr wrap="none" rtlCol="0">
            <a:spAutoFit/>
          </a:bodyPr>
          <a:lstStyle/>
          <a:p>
            <a:r>
              <a:rPr lang="en-US" sz="1200" dirty="0"/>
              <a:t>Normal Video</a:t>
            </a:r>
          </a:p>
        </p:txBody>
      </p:sp>
      <p:sp>
        <p:nvSpPr>
          <p:cNvPr id="17" name="TextBox 16">
            <a:extLst>
              <a:ext uri="{FF2B5EF4-FFF2-40B4-BE49-F238E27FC236}">
                <a16:creationId xmlns:a16="http://schemas.microsoft.com/office/drawing/2014/main" id="{1FB59C2D-4545-AD0A-4D03-5389378E77E6}"/>
              </a:ext>
            </a:extLst>
          </p:cNvPr>
          <p:cNvSpPr txBox="1"/>
          <p:nvPr/>
        </p:nvSpPr>
        <p:spPr>
          <a:xfrm>
            <a:off x="4761268" y="3529186"/>
            <a:ext cx="1212640" cy="276999"/>
          </a:xfrm>
          <a:prstGeom prst="rect">
            <a:avLst/>
          </a:prstGeom>
          <a:noFill/>
        </p:spPr>
        <p:txBody>
          <a:bodyPr wrap="none" rtlCol="0">
            <a:spAutoFit/>
          </a:bodyPr>
          <a:lstStyle/>
          <a:p>
            <a:r>
              <a:rPr lang="en-US" sz="1200" dirty="0"/>
              <a:t>Anomaly Video</a:t>
            </a:r>
          </a:p>
        </p:txBody>
      </p:sp>
      <p:sp>
        <p:nvSpPr>
          <p:cNvPr id="19" name="Rectangle 18">
            <a:extLst>
              <a:ext uri="{FF2B5EF4-FFF2-40B4-BE49-F238E27FC236}">
                <a16:creationId xmlns:a16="http://schemas.microsoft.com/office/drawing/2014/main" id="{C15A415C-66B3-3459-348F-122D5FAC692F}"/>
              </a:ext>
            </a:extLst>
          </p:cNvPr>
          <p:cNvSpPr/>
          <p:nvPr/>
        </p:nvSpPr>
        <p:spPr>
          <a:xfrm>
            <a:off x="3094815" y="1756650"/>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Loader Parser</a:t>
            </a:r>
          </a:p>
        </p:txBody>
      </p:sp>
      <p:sp>
        <p:nvSpPr>
          <p:cNvPr id="22" name="TextBox 21">
            <a:extLst>
              <a:ext uri="{FF2B5EF4-FFF2-40B4-BE49-F238E27FC236}">
                <a16:creationId xmlns:a16="http://schemas.microsoft.com/office/drawing/2014/main" id="{18A80DBC-B9F7-AE17-51CA-82D04A281737}"/>
              </a:ext>
            </a:extLst>
          </p:cNvPr>
          <p:cNvSpPr txBox="1"/>
          <p:nvPr/>
        </p:nvSpPr>
        <p:spPr>
          <a:xfrm>
            <a:off x="2928107" y="5217655"/>
            <a:ext cx="2026747" cy="307777"/>
          </a:xfrm>
          <a:prstGeom prst="rect">
            <a:avLst/>
          </a:prstGeom>
          <a:noFill/>
        </p:spPr>
        <p:txBody>
          <a:bodyPr wrap="square">
            <a:spAutoFit/>
          </a:bodyPr>
          <a:lstStyle>
            <a:defPPr>
              <a:defRPr lang="en-US"/>
            </a:defPPr>
            <a:lvl1pPr>
              <a:defRPr sz="2000"/>
            </a:lvl1pPr>
          </a:lstStyle>
          <a:p>
            <a:r>
              <a:rPr lang="en-US" sz="1400" dirty="0"/>
              <a:t>parse_data_loader.py</a:t>
            </a:r>
          </a:p>
        </p:txBody>
      </p:sp>
      <p:sp>
        <p:nvSpPr>
          <p:cNvPr id="23" name="Rectangle 22">
            <a:extLst>
              <a:ext uri="{FF2B5EF4-FFF2-40B4-BE49-F238E27FC236}">
                <a16:creationId xmlns:a16="http://schemas.microsoft.com/office/drawing/2014/main" id="{7F911B82-67FE-EAE5-E075-1ED1293C3541}"/>
              </a:ext>
            </a:extLst>
          </p:cNvPr>
          <p:cNvSpPr/>
          <p:nvPr/>
        </p:nvSpPr>
        <p:spPr>
          <a:xfrm>
            <a:off x="838199" y="1756650"/>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Data Loader </a:t>
            </a:r>
          </a:p>
        </p:txBody>
      </p:sp>
      <p:sp>
        <p:nvSpPr>
          <p:cNvPr id="24" name="TextBox 23">
            <a:extLst>
              <a:ext uri="{FF2B5EF4-FFF2-40B4-BE49-F238E27FC236}">
                <a16:creationId xmlns:a16="http://schemas.microsoft.com/office/drawing/2014/main" id="{4F95C0F1-31D8-4219-D8BA-AFB0B676DCBB}"/>
              </a:ext>
            </a:extLst>
          </p:cNvPr>
          <p:cNvSpPr txBox="1"/>
          <p:nvPr/>
        </p:nvSpPr>
        <p:spPr>
          <a:xfrm>
            <a:off x="996243" y="5217655"/>
            <a:ext cx="1693333" cy="307777"/>
          </a:xfrm>
          <a:prstGeom prst="rect">
            <a:avLst/>
          </a:prstGeom>
          <a:noFill/>
        </p:spPr>
        <p:txBody>
          <a:bodyPr wrap="square">
            <a:spAutoFit/>
          </a:bodyPr>
          <a:lstStyle>
            <a:defPPr>
              <a:defRPr lang="en-US"/>
            </a:defPPr>
            <a:lvl1pPr>
              <a:defRPr sz="2000"/>
            </a:lvl1pPr>
          </a:lstStyle>
          <a:p>
            <a:r>
              <a:rPr lang="en-US" sz="1400" dirty="0"/>
              <a:t>Data_Loader.py</a:t>
            </a:r>
          </a:p>
        </p:txBody>
      </p:sp>
      <p:sp>
        <p:nvSpPr>
          <p:cNvPr id="25" name="Flowchart: Multidocument 24">
            <a:extLst>
              <a:ext uri="{FF2B5EF4-FFF2-40B4-BE49-F238E27FC236}">
                <a16:creationId xmlns:a16="http://schemas.microsoft.com/office/drawing/2014/main" id="{3706ECFA-91C3-F1FA-F257-4A0B32544360}"/>
              </a:ext>
            </a:extLst>
          </p:cNvPr>
          <p:cNvSpPr/>
          <p:nvPr/>
        </p:nvSpPr>
        <p:spPr>
          <a:xfrm>
            <a:off x="110822" y="5911596"/>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26">
            <a:extLst>
              <a:ext uri="{FF2B5EF4-FFF2-40B4-BE49-F238E27FC236}">
                <a16:creationId xmlns:a16="http://schemas.microsoft.com/office/drawing/2014/main" id="{DA79513C-A811-9E81-7B1F-CDD18DB39B4B}"/>
              </a:ext>
            </a:extLst>
          </p:cNvPr>
          <p:cNvCxnSpPr>
            <a:cxnSpLocks/>
          </p:cNvCxnSpPr>
          <p:nvPr/>
        </p:nvCxnSpPr>
        <p:spPr>
          <a:xfrm rot="5400000">
            <a:off x="-451519" y="4621878"/>
            <a:ext cx="2382411" cy="197025"/>
          </a:xfrm>
          <a:prstGeom prst="bentConnector3">
            <a:avLst>
              <a:gd name="adj1" fmla="val -227"/>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E8EDBB53-AFCF-F82F-6195-6817A15000BA}"/>
              </a:ext>
            </a:extLst>
          </p:cNvPr>
          <p:cNvSpPr txBox="1"/>
          <p:nvPr/>
        </p:nvSpPr>
        <p:spPr>
          <a:xfrm>
            <a:off x="1234774" y="6048573"/>
            <a:ext cx="1693333" cy="738664"/>
          </a:xfrm>
          <a:prstGeom prst="rect">
            <a:avLst/>
          </a:prstGeom>
          <a:noFill/>
        </p:spPr>
        <p:txBody>
          <a:bodyPr wrap="square">
            <a:spAutoFit/>
          </a:bodyPr>
          <a:lstStyle>
            <a:defPPr>
              <a:defRPr lang="en-US"/>
            </a:defPPr>
            <a:lvl1pPr>
              <a:defRPr sz="2000"/>
            </a:lvl1pPr>
          </a:lstStyle>
          <a:p>
            <a:r>
              <a:rPr lang="en-US" sz="1400" dirty="0"/>
              <a:t>Training and Testing videos in Zip files</a:t>
            </a:r>
          </a:p>
        </p:txBody>
      </p:sp>
      <p:sp>
        <p:nvSpPr>
          <p:cNvPr id="32" name="Flowchart: Multidocument 31">
            <a:extLst>
              <a:ext uri="{FF2B5EF4-FFF2-40B4-BE49-F238E27FC236}">
                <a16:creationId xmlns:a16="http://schemas.microsoft.com/office/drawing/2014/main" id="{60C7F655-CDD4-132B-7ADA-B99A129EF1C2}"/>
              </a:ext>
            </a:extLst>
          </p:cNvPr>
          <p:cNvSpPr/>
          <p:nvPr/>
        </p:nvSpPr>
        <p:spPr>
          <a:xfrm>
            <a:off x="8298309" y="6011810"/>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46F9A9A0-4BC8-A5B6-3785-99FE5CDA47C3}"/>
              </a:ext>
            </a:extLst>
          </p:cNvPr>
          <p:cNvCxnSpPr>
            <a:cxnSpLocks/>
            <a:stCxn id="5" idx="3"/>
          </p:cNvCxnSpPr>
          <p:nvPr/>
        </p:nvCxnSpPr>
        <p:spPr>
          <a:xfrm>
            <a:off x="7674187" y="3372556"/>
            <a:ext cx="1154475" cy="263925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968476DD-734B-5805-600D-8AD685A35C32}"/>
              </a:ext>
            </a:extLst>
          </p:cNvPr>
          <p:cNvSpPr txBox="1"/>
          <p:nvPr/>
        </p:nvSpPr>
        <p:spPr>
          <a:xfrm>
            <a:off x="9359013" y="5879296"/>
            <a:ext cx="1693333" cy="954107"/>
          </a:xfrm>
          <a:prstGeom prst="rect">
            <a:avLst/>
          </a:prstGeom>
          <a:noFill/>
        </p:spPr>
        <p:txBody>
          <a:bodyPr wrap="square">
            <a:spAutoFit/>
          </a:bodyPr>
          <a:lstStyle>
            <a:defPPr>
              <a:defRPr lang="en-US"/>
            </a:defPPr>
            <a:lvl1pPr>
              <a:defRPr sz="2000"/>
            </a:lvl1pPr>
          </a:lstStyle>
          <a:p>
            <a:r>
              <a:rPr lang="en-US" sz="1400" dirty="0"/>
              <a:t>512 element tensor for each video stored as .pt file</a:t>
            </a:r>
          </a:p>
        </p:txBody>
      </p:sp>
      <p:sp>
        <p:nvSpPr>
          <p:cNvPr id="37" name="Rectangle 36">
            <a:extLst>
              <a:ext uri="{FF2B5EF4-FFF2-40B4-BE49-F238E27FC236}">
                <a16:creationId xmlns:a16="http://schemas.microsoft.com/office/drawing/2014/main" id="{18A7B193-DCA9-19B8-FE26-C51525340F69}"/>
              </a:ext>
            </a:extLst>
          </p:cNvPr>
          <p:cNvSpPr/>
          <p:nvPr/>
        </p:nvSpPr>
        <p:spPr>
          <a:xfrm>
            <a:off x="9819138" y="1646965"/>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Parametric Classifier (Gradient Boost)</a:t>
            </a:r>
          </a:p>
        </p:txBody>
      </p:sp>
      <p:cxnSp>
        <p:nvCxnSpPr>
          <p:cNvPr id="38" name="Straight Arrow Connector 37">
            <a:extLst>
              <a:ext uri="{FF2B5EF4-FFF2-40B4-BE49-F238E27FC236}">
                <a16:creationId xmlns:a16="http://schemas.microsoft.com/office/drawing/2014/main" id="{ECA89960-B75C-9AE1-5BBA-29563BB3A5CD}"/>
              </a:ext>
            </a:extLst>
          </p:cNvPr>
          <p:cNvCxnSpPr>
            <a:cxnSpLocks/>
          </p:cNvCxnSpPr>
          <p:nvPr/>
        </p:nvCxnSpPr>
        <p:spPr>
          <a:xfrm>
            <a:off x="2531532" y="3329009"/>
            <a:ext cx="563283"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1" name="Connector: Elbow 40">
            <a:extLst>
              <a:ext uri="{FF2B5EF4-FFF2-40B4-BE49-F238E27FC236}">
                <a16:creationId xmlns:a16="http://schemas.microsoft.com/office/drawing/2014/main" id="{0D121B2A-B4E7-94BF-5C2E-3FE1F01305D0}"/>
              </a:ext>
            </a:extLst>
          </p:cNvPr>
          <p:cNvCxnSpPr>
            <a:cxnSpLocks/>
            <a:stCxn id="37" idx="1"/>
          </p:cNvCxnSpPr>
          <p:nvPr/>
        </p:nvCxnSpPr>
        <p:spPr>
          <a:xfrm rot="10800000" flipV="1">
            <a:off x="9155612" y="3329009"/>
            <a:ext cx="663527" cy="2682799"/>
          </a:xfrm>
          <a:prstGeom prst="bentConnector2">
            <a:avLst/>
          </a:prstGeom>
          <a:ln>
            <a:headEnd type="arrow"/>
            <a:tailEnd type="none"/>
          </a:ln>
        </p:spPr>
        <p:style>
          <a:lnRef idx="3">
            <a:schemeClr val="accent3"/>
          </a:lnRef>
          <a:fillRef idx="0">
            <a:schemeClr val="accent3"/>
          </a:fillRef>
          <a:effectRef idx="2">
            <a:schemeClr val="accent3"/>
          </a:effectRef>
          <a:fontRef idx="minor">
            <a:schemeClr val="tx1"/>
          </a:fontRef>
        </p:style>
      </p:cxnSp>
      <p:sp>
        <p:nvSpPr>
          <p:cNvPr id="49" name="TextBox 48">
            <a:extLst>
              <a:ext uri="{FF2B5EF4-FFF2-40B4-BE49-F238E27FC236}">
                <a16:creationId xmlns:a16="http://schemas.microsoft.com/office/drawing/2014/main" id="{0A3614EA-675F-6875-CB4E-B8A6293ABABF}"/>
              </a:ext>
            </a:extLst>
          </p:cNvPr>
          <p:cNvSpPr txBox="1"/>
          <p:nvPr/>
        </p:nvSpPr>
        <p:spPr>
          <a:xfrm>
            <a:off x="7766894" y="2214633"/>
            <a:ext cx="919438" cy="1015663"/>
          </a:xfrm>
          <a:prstGeom prst="rect">
            <a:avLst/>
          </a:prstGeom>
          <a:noFill/>
        </p:spPr>
        <p:txBody>
          <a:bodyPr wrap="square" rtlCol="0">
            <a:spAutoFit/>
          </a:bodyPr>
          <a:lstStyle/>
          <a:p>
            <a:r>
              <a:rPr lang="en-US" sz="1200" dirty="0"/>
              <a:t>Generate and write Feature Tensor to Disk</a:t>
            </a:r>
          </a:p>
        </p:txBody>
      </p:sp>
      <p:sp>
        <p:nvSpPr>
          <p:cNvPr id="50" name="TextBox 49">
            <a:extLst>
              <a:ext uri="{FF2B5EF4-FFF2-40B4-BE49-F238E27FC236}">
                <a16:creationId xmlns:a16="http://schemas.microsoft.com/office/drawing/2014/main" id="{E9B8BEBE-C352-C6EA-71A7-3959D89DD670}"/>
              </a:ext>
            </a:extLst>
          </p:cNvPr>
          <p:cNvSpPr txBox="1"/>
          <p:nvPr/>
        </p:nvSpPr>
        <p:spPr>
          <a:xfrm>
            <a:off x="9027656" y="2201418"/>
            <a:ext cx="919438" cy="1015663"/>
          </a:xfrm>
          <a:prstGeom prst="rect">
            <a:avLst/>
          </a:prstGeom>
          <a:noFill/>
        </p:spPr>
        <p:txBody>
          <a:bodyPr wrap="square" rtlCol="0">
            <a:spAutoFit/>
          </a:bodyPr>
          <a:lstStyle/>
          <a:p>
            <a:r>
              <a:rPr lang="en-US" sz="1200" dirty="0"/>
              <a:t>Read Feature Tensor and Train Classifier</a:t>
            </a:r>
          </a:p>
        </p:txBody>
      </p:sp>
      <p:sp>
        <p:nvSpPr>
          <p:cNvPr id="51" name="TextBox 50">
            <a:extLst>
              <a:ext uri="{FF2B5EF4-FFF2-40B4-BE49-F238E27FC236}">
                <a16:creationId xmlns:a16="http://schemas.microsoft.com/office/drawing/2014/main" id="{1D328C7E-335C-BAC4-B8A2-F7BAF52756AC}"/>
              </a:ext>
            </a:extLst>
          </p:cNvPr>
          <p:cNvSpPr txBox="1"/>
          <p:nvPr/>
        </p:nvSpPr>
        <p:spPr>
          <a:xfrm>
            <a:off x="9549870" y="5068001"/>
            <a:ext cx="2644363" cy="307777"/>
          </a:xfrm>
          <a:prstGeom prst="rect">
            <a:avLst/>
          </a:prstGeom>
          <a:noFill/>
        </p:spPr>
        <p:txBody>
          <a:bodyPr wrap="square">
            <a:spAutoFit/>
          </a:bodyPr>
          <a:lstStyle>
            <a:defPPr>
              <a:defRPr lang="en-US"/>
            </a:defPPr>
            <a:lvl1pPr>
              <a:defRPr sz="1400"/>
            </a:lvl1pPr>
          </a:lstStyle>
          <a:p>
            <a:r>
              <a:rPr lang="en-US" dirty="0"/>
              <a:t>naïve_classifier.py</a:t>
            </a:r>
          </a:p>
        </p:txBody>
      </p:sp>
    </p:spTree>
    <p:extLst>
      <p:ext uri="{BB962C8B-B14F-4D97-AF65-F5344CB8AC3E}">
        <p14:creationId xmlns:p14="http://schemas.microsoft.com/office/powerpoint/2010/main" val="223605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F1C2-70CD-05DB-5F0D-06A2EBCFF285}"/>
              </a:ext>
            </a:extLst>
          </p:cNvPr>
          <p:cNvSpPr>
            <a:spLocks noGrp="1"/>
          </p:cNvSpPr>
          <p:nvPr>
            <p:ph type="title"/>
          </p:nvPr>
        </p:nvSpPr>
        <p:spPr/>
        <p:txBody>
          <a:bodyPr/>
          <a:lstStyle/>
          <a:p>
            <a:r>
              <a:rPr lang="en-US" dirty="0"/>
              <a:t>Current Results – with R3D-18 feature extraction and SVM classifier -  Partial Data set</a:t>
            </a:r>
          </a:p>
        </p:txBody>
      </p:sp>
      <p:sp>
        <p:nvSpPr>
          <p:cNvPr id="4" name="Slide Number Placeholder 3">
            <a:extLst>
              <a:ext uri="{FF2B5EF4-FFF2-40B4-BE49-F238E27FC236}">
                <a16:creationId xmlns:a16="http://schemas.microsoft.com/office/drawing/2014/main" id="{B886C77E-3548-1568-7747-66BB93F86826}"/>
              </a:ext>
            </a:extLst>
          </p:cNvPr>
          <p:cNvSpPr>
            <a:spLocks noGrp="1"/>
          </p:cNvSpPr>
          <p:nvPr>
            <p:ph type="sldNum" sz="quarter" idx="17"/>
          </p:nvPr>
        </p:nvSpPr>
        <p:spPr/>
        <p:txBody>
          <a:bodyPr/>
          <a:lstStyle/>
          <a:p>
            <a:fld id="{A52BEA90-E6BE-45F4-8D5D-C2E01FE3DBCB}" type="slidenum">
              <a:rPr lang="en-US" smtClean="0"/>
              <a:pPr/>
              <a:t>8</a:t>
            </a:fld>
            <a:endParaRPr lang="en-US" dirty="0"/>
          </a:p>
        </p:txBody>
      </p:sp>
      <p:pic>
        <p:nvPicPr>
          <p:cNvPr id="6" name="Picture 5">
            <a:extLst>
              <a:ext uri="{FF2B5EF4-FFF2-40B4-BE49-F238E27FC236}">
                <a16:creationId xmlns:a16="http://schemas.microsoft.com/office/drawing/2014/main" id="{32911995-A6B7-C458-B801-A4EEFB2AE018}"/>
              </a:ext>
            </a:extLst>
          </p:cNvPr>
          <p:cNvPicPr>
            <a:picLocks noChangeAspect="1"/>
          </p:cNvPicPr>
          <p:nvPr/>
        </p:nvPicPr>
        <p:blipFill>
          <a:blip r:embed="rId2"/>
          <a:stretch>
            <a:fillRect/>
          </a:stretch>
        </p:blipFill>
        <p:spPr>
          <a:xfrm>
            <a:off x="838199" y="1588096"/>
            <a:ext cx="7661108" cy="1556319"/>
          </a:xfrm>
          <a:prstGeom prst="rect">
            <a:avLst/>
          </a:prstGeom>
        </p:spPr>
      </p:pic>
    </p:spTree>
    <p:extLst>
      <p:ext uri="{BB962C8B-B14F-4D97-AF65-F5344CB8AC3E}">
        <p14:creationId xmlns:p14="http://schemas.microsoft.com/office/powerpoint/2010/main" val="225919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DF2B-AD7C-3B31-C9E4-95702DEE1C96}"/>
              </a:ext>
            </a:extLst>
          </p:cNvPr>
          <p:cNvSpPr>
            <a:spLocks noGrp="1"/>
          </p:cNvSpPr>
          <p:nvPr>
            <p:ph type="title"/>
          </p:nvPr>
        </p:nvSpPr>
        <p:spPr>
          <a:xfrm>
            <a:off x="735563" y="206119"/>
            <a:ext cx="10537683" cy="873436"/>
          </a:xfrm>
        </p:spPr>
        <p:txBody>
          <a:bodyPr/>
          <a:lstStyle/>
          <a:p>
            <a:r>
              <a:rPr lang="en-US" dirty="0"/>
              <a:t>Performance: Full data set  (using a 20% validation set on the full data set)</a:t>
            </a:r>
          </a:p>
        </p:txBody>
      </p:sp>
      <p:sp>
        <p:nvSpPr>
          <p:cNvPr id="4" name="Slide Number Placeholder 3">
            <a:extLst>
              <a:ext uri="{FF2B5EF4-FFF2-40B4-BE49-F238E27FC236}">
                <a16:creationId xmlns:a16="http://schemas.microsoft.com/office/drawing/2014/main" id="{6AB90C81-0EC0-8F47-1C2D-23B244AAEA1C}"/>
              </a:ext>
            </a:extLst>
          </p:cNvPr>
          <p:cNvSpPr>
            <a:spLocks noGrp="1"/>
          </p:cNvSpPr>
          <p:nvPr>
            <p:ph type="sldNum" sz="quarter" idx="17"/>
          </p:nvPr>
        </p:nvSpPr>
        <p:spPr/>
        <p:txBody>
          <a:bodyPr/>
          <a:lstStyle/>
          <a:p>
            <a:fld id="{A52BEA90-E6BE-45F4-8D5D-C2E01FE3DBCB}" type="slidenum">
              <a:rPr lang="en-US" smtClean="0"/>
              <a:pPr/>
              <a:t>9</a:t>
            </a:fld>
            <a:endParaRPr lang="en-US" dirty="0"/>
          </a:p>
        </p:txBody>
      </p:sp>
      <p:pic>
        <p:nvPicPr>
          <p:cNvPr id="8" name="Picture 7">
            <a:extLst>
              <a:ext uri="{FF2B5EF4-FFF2-40B4-BE49-F238E27FC236}">
                <a16:creationId xmlns:a16="http://schemas.microsoft.com/office/drawing/2014/main" id="{0C77E4E9-DDA6-0E0D-2BB6-339C1D943B95}"/>
              </a:ext>
            </a:extLst>
          </p:cNvPr>
          <p:cNvPicPr>
            <a:picLocks noChangeAspect="1"/>
          </p:cNvPicPr>
          <p:nvPr/>
        </p:nvPicPr>
        <p:blipFill>
          <a:blip r:embed="rId2"/>
          <a:stretch>
            <a:fillRect/>
          </a:stretch>
        </p:blipFill>
        <p:spPr>
          <a:xfrm>
            <a:off x="6518563" y="2428874"/>
            <a:ext cx="5020734" cy="3765551"/>
          </a:xfrm>
          <a:prstGeom prst="rect">
            <a:avLst/>
          </a:prstGeom>
        </p:spPr>
      </p:pic>
      <p:pic>
        <p:nvPicPr>
          <p:cNvPr id="11" name="Picture 10">
            <a:extLst>
              <a:ext uri="{FF2B5EF4-FFF2-40B4-BE49-F238E27FC236}">
                <a16:creationId xmlns:a16="http://schemas.microsoft.com/office/drawing/2014/main" id="{BDF6AD0F-D503-B531-ABB3-000CD32C5C13}"/>
              </a:ext>
            </a:extLst>
          </p:cNvPr>
          <p:cNvPicPr>
            <a:picLocks noChangeAspect="1"/>
          </p:cNvPicPr>
          <p:nvPr/>
        </p:nvPicPr>
        <p:blipFill>
          <a:blip r:embed="rId3"/>
          <a:stretch>
            <a:fillRect/>
          </a:stretch>
        </p:blipFill>
        <p:spPr>
          <a:xfrm>
            <a:off x="946787" y="1968500"/>
            <a:ext cx="6096000" cy="4572000"/>
          </a:xfrm>
          <a:prstGeom prst="rect">
            <a:avLst/>
          </a:prstGeom>
        </p:spPr>
      </p:pic>
      <p:pic>
        <p:nvPicPr>
          <p:cNvPr id="13" name="Picture 12">
            <a:extLst>
              <a:ext uri="{FF2B5EF4-FFF2-40B4-BE49-F238E27FC236}">
                <a16:creationId xmlns:a16="http://schemas.microsoft.com/office/drawing/2014/main" id="{909E525C-0BDF-C1FB-A1B2-0E62DE2C926F}"/>
              </a:ext>
            </a:extLst>
          </p:cNvPr>
          <p:cNvPicPr>
            <a:picLocks noChangeAspect="1"/>
          </p:cNvPicPr>
          <p:nvPr/>
        </p:nvPicPr>
        <p:blipFill>
          <a:blip r:embed="rId4"/>
          <a:stretch>
            <a:fillRect/>
          </a:stretch>
        </p:blipFill>
        <p:spPr>
          <a:xfrm>
            <a:off x="1430365" y="1079555"/>
            <a:ext cx="9614339" cy="1249754"/>
          </a:xfrm>
          <a:prstGeom prst="rect">
            <a:avLst/>
          </a:prstGeom>
        </p:spPr>
      </p:pic>
    </p:spTree>
    <p:extLst>
      <p:ext uri="{BB962C8B-B14F-4D97-AF65-F5344CB8AC3E}">
        <p14:creationId xmlns:p14="http://schemas.microsoft.com/office/powerpoint/2010/main" val="3232300692"/>
      </p:ext>
    </p:extLst>
  </p:cSld>
  <p:clrMapOvr>
    <a:masterClrMapping/>
  </p:clrMapOvr>
</p:sld>
</file>

<file path=ppt/theme/theme1.xml><?xml version="1.0" encoding="utf-8"?>
<a:theme xmlns:a="http://schemas.openxmlformats.org/drawingml/2006/main" name="Office Theme">
  <a:themeElements>
    <a:clrScheme name="Custom 16">
      <a:dk1>
        <a:srgbClr val="000000"/>
      </a:dk1>
      <a:lt1>
        <a:srgbClr val="FFFFFF"/>
      </a:lt1>
      <a:dk2>
        <a:srgbClr val="574512"/>
      </a:dk2>
      <a:lt2>
        <a:srgbClr val="6C3C0D"/>
      </a:lt2>
      <a:accent1>
        <a:srgbClr val="DDDDDD"/>
      </a:accent1>
      <a:accent2>
        <a:srgbClr val="616A78"/>
      </a:accent2>
      <a:accent3>
        <a:srgbClr val="B18A2C"/>
      </a:accent3>
      <a:accent4>
        <a:srgbClr val="D87C1B"/>
      </a:accent4>
      <a:accent5>
        <a:srgbClr val="2E515E"/>
      </a:accent5>
      <a:accent6>
        <a:srgbClr val="1D7CB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ertion-Evidence-Template_Win32_CP_v19.potx" id="{F7F7AC7C-B7AB-44FD-AC83-76356AEA967F}" vid="{C271DA4D-3F28-4C4F-A66E-BDB8F32B9A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Assertion evidence presentation</Template>
  <TotalTime>38507</TotalTime>
  <Words>1773</Words>
  <Application>Microsoft Office PowerPoint</Application>
  <PresentationFormat>Widescreen</PresentationFormat>
  <Paragraphs>178</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JetBrains Mono</vt:lpstr>
      <vt:lpstr>Office Theme</vt:lpstr>
      <vt:lpstr>Video Anomaly Detection – Design Notes</vt:lpstr>
      <vt:lpstr>Data_Loader</vt:lpstr>
      <vt:lpstr>Load_video_from_dataset</vt:lpstr>
      <vt:lpstr>Parse_data_loader</vt:lpstr>
      <vt:lpstr>Key Components and Utilities in the ML Pipeline - 1 </vt:lpstr>
      <vt:lpstr>Key Components and Utilities in the ML Pipeline - 2 </vt:lpstr>
      <vt:lpstr>Architecture of XGBoost anomaly classifier</vt:lpstr>
      <vt:lpstr>Current Results – with R3D-18 feature extraction and SVM classifier -  Partial Data set</vt:lpstr>
      <vt:lpstr>Performance: Full data set  (using a 20% validation set on the full data set)</vt:lpstr>
      <vt:lpstr>Training Data Distribution</vt:lpstr>
      <vt:lpstr>Test data distribution</vt:lpstr>
      <vt:lpstr>Performance – Segregated data set (using train and test list provided in the data set)</vt:lpstr>
      <vt:lpstr>Results after splitting the Test Videos into Normal and Anomalous segments</vt:lpstr>
      <vt:lpstr>Using a classifier that is trained on the full data set – and tested it on the split test videos</vt:lpstr>
      <vt:lpstr>Analysis of feature extractor activity classification probability scores in both cases</vt:lpstr>
      <vt:lpstr>Variant 1: Option 1 (classifier trained on variant 1 data set)</vt:lpstr>
      <vt:lpstr>Variant 1: Option 2 (pre-trained full data classifier)</vt:lpstr>
      <vt:lpstr>Variant 2:  classifier trained on variant 2 Data set </vt:lpstr>
      <vt:lpstr>Variant 2:  with the full normal video test set back in (newly  classifier)</vt:lpstr>
      <vt:lpstr>Variant 2:  Added the full normal set back in (preloaded classifier)</vt:lpstr>
      <vt:lpstr>To do:</vt:lpstr>
      <vt:lpstr>Variant 3: Run classifier on the Full videos within the Testing Set Only (290 test videos) -  No splitting of each video</vt:lpstr>
      <vt:lpstr>EFFECTS OF INCREASING THE FRAME SAMPLING RATE FROM CURRENT 5:1 TO 3:1 AND THEN 1:1</vt:lpstr>
      <vt:lpstr>Areas to investigate based on the current results</vt:lpstr>
      <vt:lpstr>Findings from Feature Analysis</vt:lpstr>
      <vt:lpstr>Relationship between Extracted Features and Anomaly Indicators</vt:lpstr>
      <vt:lpstr>Design Options to incorporate</vt:lpstr>
      <vt:lpstr>Ideas</vt:lpstr>
      <vt:lpstr>PowerPoint Presentation</vt:lpstr>
      <vt:lpstr>Transformer for Video - Notes</vt:lpstr>
      <vt:lpstr>Files larger than 500MB don’t get processed</vt:lpstr>
      <vt:lpstr>Title of presentation</vt:lpstr>
      <vt:lpstr>The same stream of life that runs through my veins night and day runs through the world and dances in rhythmic measures. It is the same life that shoots in joy through the dust of the earth in numberless blades of grass and breaks into tumultuous waves of leaves and flowers. ​ Rabindranath Tagore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Anomaly Detection – Design Notes</dc:title>
  <dc:creator>Venkataraman, Karthikeyan</dc:creator>
  <cp:lastModifiedBy>Venkataraman, Karthikeyan</cp:lastModifiedBy>
  <cp:revision>13</cp:revision>
  <dcterms:created xsi:type="dcterms:W3CDTF">2023-07-09T00:00:12Z</dcterms:created>
  <dcterms:modified xsi:type="dcterms:W3CDTF">2023-11-06T00:17:23Z</dcterms:modified>
</cp:coreProperties>
</file>