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4E56E6-48BA-4C85-80A0-A394CD017B8B}">
  <a:tblStyle styleId="{064E56E6-48BA-4C85-80A0-A394CD017B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479f4a9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479f4a9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48cdbf7a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48cdbf7a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c5e4ace5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c5e4ace5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c5e4ace5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c5e4ace5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c5e4ace5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c5e4ace5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c5e4ace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c5e4ace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9f778c4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9f778c4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c5e4ace5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c5e4ace5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c178dfc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c178dfc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c178dfc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c178dfc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c178dfc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c178dfc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c5e4ace5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c5e4ace5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c178dfc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c178dfc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c5e4ace5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c5e4ace5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479f4a9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479f4a9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479f4a9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479f4a9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40750"/>
            <a:ext cx="8520600" cy="141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700">
                <a:latin typeface="Times New Roman"/>
                <a:ea typeface="Times New Roman"/>
                <a:cs typeface="Times New Roman"/>
                <a:sym typeface="Times New Roman"/>
              </a:rPr>
              <a:t>21AIE304-BIG DATA AND Database Management System </a:t>
            </a:r>
            <a:endParaRPr sz="2700">
              <a:latin typeface="Times New Roman"/>
              <a:ea typeface="Times New Roman"/>
              <a:cs typeface="Times New Roman"/>
              <a:sym typeface="Times New Roman"/>
            </a:endParaRPr>
          </a:p>
          <a:p>
            <a:pPr indent="0" lvl="0" marL="0" rtl="0" algn="ctr">
              <a:spcBef>
                <a:spcPts val="0"/>
              </a:spcBef>
              <a:spcAft>
                <a:spcPts val="0"/>
              </a:spcAft>
              <a:buNone/>
            </a:pPr>
            <a:r>
              <a:rPr lang="en-GB" sz="2700">
                <a:latin typeface="Times New Roman"/>
                <a:ea typeface="Times New Roman"/>
                <a:cs typeface="Times New Roman"/>
                <a:sym typeface="Times New Roman"/>
              </a:rPr>
              <a:t>AMAZON CUSTOMER REVIEW ANALYSIS </a:t>
            </a:r>
            <a:endParaRPr sz="2700">
              <a:latin typeface="Times New Roman"/>
              <a:ea typeface="Times New Roman"/>
              <a:cs typeface="Times New Roman"/>
              <a:sym typeface="Times New Roman"/>
            </a:endParaRPr>
          </a:p>
          <a:p>
            <a:pPr indent="0" lvl="0" marL="0" rtl="0" algn="ctr">
              <a:spcBef>
                <a:spcPts val="0"/>
              </a:spcBef>
              <a:spcAft>
                <a:spcPts val="0"/>
              </a:spcAft>
              <a:buNone/>
            </a:pPr>
            <a:r>
              <a:rPr lang="en-GB" sz="2700">
                <a:latin typeface="Times New Roman"/>
                <a:ea typeface="Times New Roman"/>
                <a:cs typeface="Times New Roman"/>
                <a:sym typeface="Times New Roman"/>
              </a:rPr>
              <a:t>USING PYSPARK AND AWS </a:t>
            </a:r>
            <a:endParaRPr sz="2700">
              <a:latin typeface="Times New Roman"/>
              <a:ea typeface="Times New Roman"/>
              <a:cs typeface="Times New Roman"/>
              <a:sym typeface="Times New Roman"/>
            </a:endParaRPr>
          </a:p>
        </p:txBody>
      </p:sp>
      <p:sp>
        <p:nvSpPr>
          <p:cNvPr id="55" name="Google Shape;55;p13"/>
          <p:cNvSpPr txBox="1"/>
          <p:nvPr>
            <p:ph idx="1" type="subTitle"/>
          </p:nvPr>
        </p:nvSpPr>
        <p:spPr>
          <a:xfrm>
            <a:off x="608425" y="2660750"/>
            <a:ext cx="45549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GROUP-8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GROUP MEMBERS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Abburi Sai Karthik AM.EN.U4AIE20001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Maddala H S M Krishna karthik AM.EN.U4AIE20046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Marasani Jayasurya AM.EN.U4AIE20048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Samudrala Yashwanth AM.EN.U4AIE20063</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84675" y="379375"/>
            <a:ext cx="8520600" cy="4401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Michael Armbrust, Reynold S. Xin, Cheng Lian, Yin Huai†, Davies Liu, Joseph K. Bradley, Xiangrui Meng, Tomer Kaftan, Michael J. Franklin, Ali </a:t>
            </a:r>
            <a:r>
              <a:rPr b="1" lang="en-GB" sz="1600">
                <a:solidFill>
                  <a:schemeClr val="dk1"/>
                </a:solidFill>
                <a:latin typeface="Times New Roman"/>
                <a:ea typeface="Times New Roman"/>
                <a:cs typeface="Times New Roman"/>
                <a:sym typeface="Times New Roman"/>
              </a:rPr>
              <a:t>Ghodsi, </a:t>
            </a:r>
            <a:r>
              <a:rPr b="1" lang="en-GB" sz="1600">
                <a:solidFill>
                  <a:schemeClr val="dk1"/>
                </a:solidFill>
                <a:latin typeface="Times New Roman"/>
                <a:ea typeface="Times New Roman"/>
                <a:cs typeface="Times New Roman"/>
                <a:sym typeface="Times New Roman"/>
              </a:rPr>
              <a:t>Matei Zaharia,    “Spark SQL: Relational Data Processing in Spark” </a:t>
            </a:r>
            <a:r>
              <a:rPr lang="en-GB" sz="1600">
                <a:solidFill>
                  <a:schemeClr val="dk1"/>
                </a:solidFill>
                <a:latin typeface="Times New Roman"/>
                <a:ea typeface="Times New Roman"/>
                <a:cs typeface="Times New Roman"/>
                <a:sym typeface="Times New Roman"/>
              </a:rPr>
              <a:t>studies about Spark SQL which is a module in Apache Spark that integrates relational processing with </a:t>
            </a:r>
            <a:r>
              <a:rPr lang="en-GB" sz="1600">
                <a:solidFill>
                  <a:schemeClr val="dk1"/>
                </a:solidFill>
                <a:latin typeface="Times New Roman"/>
                <a:ea typeface="Times New Roman"/>
                <a:cs typeface="Times New Roman"/>
                <a:sym typeface="Times New Roman"/>
              </a:rPr>
              <a:t>Spark’s</a:t>
            </a:r>
            <a:r>
              <a:rPr lang="en-GB" sz="1600">
                <a:solidFill>
                  <a:schemeClr val="dk1"/>
                </a:solidFill>
                <a:latin typeface="Times New Roman"/>
                <a:ea typeface="Times New Roman"/>
                <a:cs typeface="Times New Roman"/>
                <a:sym typeface="Times New Roman"/>
              </a:rPr>
              <a:t> functional programming API. This paper also </a:t>
            </a:r>
            <a:r>
              <a:rPr lang="en-GB" sz="1600">
                <a:solidFill>
                  <a:schemeClr val="dk1"/>
                </a:solidFill>
                <a:latin typeface="Times New Roman"/>
                <a:ea typeface="Times New Roman"/>
                <a:cs typeface="Times New Roman"/>
                <a:sym typeface="Times New Roman"/>
              </a:rPr>
              <a:t>discusses</a:t>
            </a:r>
            <a:r>
              <a:rPr lang="en-GB" sz="1600">
                <a:solidFill>
                  <a:schemeClr val="dk1"/>
                </a:solidFill>
                <a:latin typeface="Times New Roman"/>
                <a:ea typeface="Times New Roman"/>
                <a:cs typeface="Times New Roman"/>
                <a:sym typeface="Times New Roman"/>
              </a:rPr>
              <a:t> about two new additions in Spark SQL. This paper also </a:t>
            </a:r>
            <a:r>
              <a:rPr lang="en-GB" sz="1600">
                <a:solidFill>
                  <a:schemeClr val="dk1"/>
                </a:solidFill>
                <a:latin typeface="Times New Roman"/>
                <a:ea typeface="Times New Roman"/>
                <a:cs typeface="Times New Roman"/>
                <a:sym typeface="Times New Roman"/>
              </a:rPr>
              <a:t>explained</a:t>
            </a:r>
            <a:r>
              <a:rPr lang="en-GB" sz="1600">
                <a:solidFill>
                  <a:schemeClr val="dk1"/>
                </a:solidFill>
                <a:latin typeface="Times New Roman"/>
                <a:ea typeface="Times New Roman"/>
                <a:cs typeface="Times New Roman"/>
                <a:sym typeface="Times New Roman"/>
              </a:rPr>
              <a:t> the programming interface of Spark SQL, Dataframe API,Catalyst Optimizer, </a:t>
            </a:r>
            <a:r>
              <a:rPr lang="en-GB" sz="1600">
                <a:solidFill>
                  <a:schemeClr val="dk1"/>
                </a:solidFill>
                <a:latin typeface="Times New Roman"/>
                <a:ea typeface="Times New Roman"/>
                <a:cs typeface="Times New Roman"/>
                <a:sym typeface="Times New Roman"/>
              </a:rPr>
              <a:t>data types</a:t>
            </a:r>
            <a:r>
              <a:rPr lang="en-GB" sz="1600">
                <a:solidFill>
                  <a:schemeClr val="dk1"/>
                </a:solidFill>
                <a:latin typeface="Times New Roman"/>
                <a:ea typeface="Times New Roman"/>
                <a:cs typeface="Times New Roman"/>
                <a:sym typeface="Times New Roman"/>
              </a:rPr>
              <a:t>, advanced  and analytical features of Spark SQL.</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E.Shaikh, I.Mohiuddin, Y.Alufaisan, I.Nahvi, “Apache Spark: A Big Data Processing Engine”</a:t>
            </a:r>
            <a:r>
              <a:rPr lang="en-GB" sz="1600">
                <a:solidFill>
                  <a:schemeClr val="dk1"/>
                </a:solidFill>
                <a:latin typeface="Times New Roman"/>
                <a:ea typeface="Times New Roman"/>
                <a:cs typeface="Times New Roman"/>
                <a:sym typeface="Times New Roman"/>
              </a:rPr>
              <a:t> discusses about Apache spark which is a framework for spark and uses scala programming language and how it uses in-memory computation that makes it remarkably faster as compared to other corresponding frameworks. Furthermore, the paper also </a:t>
            </a:r>
            <a:r>
              <a:rPr lang="en-GB" sz="1600">
                <a:solidFill>
                  <a:schemeClr val="dk1"/>
                </a:solidFill>
                <a:latin typeface="Times New Roman"/>
                <a:ea typeface="Times New Roman"/>
                <a:cs typeface="Times New Roman"/>
                <a:sym typeface="Times New Roman"/>
              </a:rPr>
              <a:t>discussed</a:t>
            </a:r>
            <a:r>
              <a:rPr lang="en-GB" sz="1600">
                <a:solidFill>
                  <a:schemeClr val="dk1"/>
                </a:solidFill>
                <a:latin typeface="Times New Roman"/>
                <a:ea typeface="Times New Roman"/>
                <a:cs typeface="Times New Roman"/>
                <a:sym typeface="Times New Roman"/>
              </a:rPr>
              <a:t> over the multithreading and </a:t>
            </a:r>
            <a:r>
              <a:rPr lang="en-GB" sz="1600">
                <a:solidFill>
                  <a:schemeClr val="dk1"/>
                </a:solidFill>
                <a:latin typeface="Times New Roman"/>
                <a:ea typeface="Times New Roman"/>
                <a:cs typeface="Times New Roman"/>
                <a:sym typeface="Times New Roman"/>
              </a:rPr>
              <a:t>concurrency</a:t>
            </a:r>
            <a:r>
              <a:rPr lang="en-GB" sz="1600">
                <a:solidFill>
                  <a:schemeClr val="dk1"/>
                </a:solidFill>
                <a:latin typeface="Times New Roman"/>
                <a:ea typeface="Times New Roman"/>
                <a:cs typeface="Times New Roman"/>
                <a:sym typeface="Times New Roman"/>
              </a:rPr>
              <a:t> capabilities of Apache Spark and also studied the role of Apache Spark in emerging technologies like fog computing and machine learning.</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386675"/>
            <a:ext cx="8520600" cy="41823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Shujia Zhou, Xiaowen Li, Toshihisa Matsui, Weikuo Tao, “Visualization and Diagnosis of Earth Science Data through Hadoop and Spark” </a:t>
            </a:r>
            <a:r>
              <a:rPr lang="en-GB" sz="1600">
                <a:solidFill>
                  <a:schemeClr val="dk1"/>
                </a:solidFill>
                <a:latin typeface="Times New Roman"/>
                <a:ea typeface="Times New Roman"/>
                <a:cs typeface="Times New Roman"/>
                <a:sym typeface="Times New Roman"/>
              </a:rPr>
              <a:t>paper discusses about limitations of HDFS for Earth Science Data and </a:t>
            </a:r>
            <a:r>
              <a:rPr lang="en-GB" sz="1600">
                <a:solidFill>
                  <a:schemeClr val="dk1"/>
                </a:solidFill>
                <a:latin typeface="Times New Roman"/>
                <a:ea typeface="Times New Roman"/>
                <a:cs typeface="Times New Roman"/>
                <a:sym typeface="Times New Roman"/>
              </a:rPr>
              <a:t>proposed a system for visualizing and analyzing Earth science data based on Hadoop and Spark which transforms data from the format of NetCDF to CSV (Comma Separated Value) that is supported by HDFS and indexes data appropriately to save storage space as well as manipulate flexibly through HIVE, Impala, and SparkSQL.</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Deniz Kilinc, “A spark-based big data analysis framework for real-time sentiment prediction on streaming data” </a:t>
            </a:r>
            <a:r>
              <a:rPr lang="en-GB" sz="1600">
                <a:solidFill>
                  <a:schemeClr val="dk1"/>
                </a:solidFill>
                <a:latin typeface="Times New Roman"/>
                <a:ea typeface="Times New Roman"/>
                <a:cs typeface="Times New Roman"/>
                <a:sym typeface="Times New Roman"/>
              </a:rPr>
              <a:t>paper done a literature survey proposed a new technique which is better than other conventional analysis. The new technique decides whether the data that is generated is genuine or not and removes the fake data which increases the accuracy. In the proposed technique a fake account detection system is included in the framework model which includes machine learning, fake account detection, streaming service to retrieve data, a real-time reporting and dashboard component to visualize the analysis.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Design</a:t>
            </a:r>
            <a:endParaRPr sz="3000">
              <a:latin typeface="Times New Roman"/>
              <a:ea typeface="Times New Roman"/>
              <a:cs typeface="Times New Roman"/>
              <a:sym typeface="Times New Roman"/>
            </a:endParaRPr>
          </a:p>
        </p:txBody>
      </p:sp>
      <p:pic>
        <p:nvPicPr>
          <p:cNvPr id="117" name="Google Shape;117;p24"/>
          <p:cNvPicPr preferRelativeResize="0"/>
          <p:nvPr/>
        </p:nvPicPr>
        <p:blipFill>
          <a:blip r:embed="rId3">
            <a:alphaModFix/>
          </a:blip>
          <a:stretch>
            <a:fillRect/>
          </a:stretch>
        </p:blipFill>
        <p:spPr>
          <a:xfrm>
            <a:off x="1472850" y="1073838"/>
            <a:ext cx="6067425" cy="34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Different Modules</a:t>
            </a:r>
            <a:endParaRPr sz="2400">
              <a:latin typeface="Times New Roman"/>
              <a:ea typeface="Times New Roman"/>
              <a:cs typeface="Times New Roman"/>
              <a:sym typeface="Times New Roman"/>
            </a:endParaRPr>
          </a:p>
        </p:txBody>
      </p:sp>
      <p:sp>
        <p:nvSpPr>
          <p:cNvPr id="123" name="Google Shape;123;p25"/>
          <p:cNvSpPr txBox="1"/>
          <p:nvPr>
            <p:ph idx="1" type="body"/>
          </p:nvPr>
        </p:nvSpPr>
        <p:spPr>
          <a:xfrm>
            <a:off x="311700" y="1152475"/>
            <a:ext cx="8520600" cy="35790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300"/>
              </a:spcBef>
              <a:spcAft>
                <a:spcPts val="0"/>
              </a:spcAft>
              <a:buClr>
                <a:schemeClr val="dk1"/>
              </a:buClr>
              <a:buSzPts val="1500"/>
              <a:buChar char="●"/>
            </a:pPr>
            <a:r>
              <a:rPr lang="en-GB" sz="1500">
                <a:solidFill>
                  <a:schemeClr val="dk1"/>
                </a:solidFill>
                <a:highlight>
                  <a:schemeClr val="lt1"/>
                </a:highlight>
                <a:latin typeface="Times New Roman"/>
                <a:ea typeface="Times New Roman"/>
                <a:cs typeface="Times New Roman"/>
                <a:sym typeface="Times New Roman"/>
              </a:rPr>
              <a:t>Transform dataset from </a:t>
            </a:r>
            <a:r>
              <a:rPr lang="en-GB" sz="1500">
                <a:solidFill>
                  <a:schemeClr val="dk1"/>
                </a:solidFill>
                <a:highlight>
                  <a:schemeClr val="lt1"/>
                </a:highlight>
                <a:latin typeface="Times New Roman"/>
                <a:ea typeface="Times New Roman"/>
                <a:cs typeface="Times New Roman"/>
                <a:sym typeface="Times New Roman"/>
              </a:rPr>
              <a:t>Amazon review datasets to AWS S3.</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Create an AWS RDS database with tables in pgAdmin, and extract the dataset into a DataFrame.</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Next, transform the </a:t>
            </a:r>
            <a:r>
              <a:rPr lang="en-GB" sz="1500">
                <a:solidFill>
                  <a:schemeClr val="dk1"/>
                </a:solidFill>
                <a:highlight>
                  <a:schemeClr val="lt1"/>
                </a:highlight>
                <a:latin typeface="Times New Roman"/>
                <a:ea typeface="Times New Roman"/>
                <a:cs typeface="Times New Roman"/>
                <a:sym typeface="Times New Roman"/>
              </a:rPr>
              <a:t>Data Frame</a:t>
            </a:r>
            <a:r>
              <a:rPr lang="en-GB" sz="1500">
                <a:solidFill>
                  <a:schemeClr val="dk1"/>
                </a:solidFill>
                <a:highlight>
                  <a:schemeClr val="lt1"/>
                </a:highlight>
                <a:latin typeface="Times New Roman"/>
                <a:ea typeface="Times New Roman"/>
                <a:cs typeface="Times New Roman"/>
                <a:sym typeface="Times New Roman"/>
              </a:rPr>
              <a:t> into four separate </a:t>
            </a:r>
            <a:r>
              <a:rPr lang="en-GB" sz="1500">
                <a:solidFill>
                  <a:schemeClr val="dk1"/>
                </a:solidFill>
                <a:highlight>
                  <a:schemeClr val="lt1"/>
                </a:highlight>
                <a:latin typeface="Times New Roman"/>
                <a:ea typeface="Times New Roman"/>
                <a:cs typeface="Times New Roman"/>
                <a:sym typeface="Times New Roman"/>
              </a:rPr>
              <a:t>Data Frames</a:t>
            </a:r>
            <a:r>
              <a:rPr lang="en-GB" sz="1500">
                <a:solidFill>
                  <a:schemeClr val="dk1"/>
                </a:solidFill>
                <a:highlight>
                  <a:schemeClr val="lt1"/>
                </a:highlight>
                <a:latin typeface="Times New Roman"/>
                <a:ea typeface="Times New Roman"/>
                <a:cs typeface="Times New Roman"/>
                <a:sym typeface="Times New Roman"/>
              </a:rPr>
              <a:t> that match the table schema in pgAdmin.</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Then, upload the transformed data into the appropriate tables and run queries in pgAdmin to confirm that the data has been uploaded.</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Start cleaning up the dataframe and then filter the data frames.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Next, Calculate the percentage of 5-star ratings for both "vine" and "non-vine" reviews groups.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Analyse </a:t>
            </a:r>
            <a:r>
              <a:rPr lang="en-GB" sz="1500">
                <a:solidFill>
                  <a:schemeClr val="dk1"/>
                </a:solidFill>
                <a:highlight>
                  <a:schemeClr val="lt1"/>
                </a:highlight>
                <a:latin typeface="Times New Roman"/>
                <a:ea typeface="Times New Roman"/>
                <a:cs typeface="Times New Roman"/>
                <a:sym typeface="Times New Roman"/>
              </a:rPr>
              <a:t>the possibility of bias in the Vine/Star-Rating reviews dataset.</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Analyse and visualize the possibility of bias for different datasets in  Amazon review datasets.</a:t>
            </a:r>
            <a:endParaRPr sz="15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40900" y="127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Time Chart</a:t>
            </a:r>
            <a:endParaRPr sz="2400">
              <a:latin typeface="Times New Roman"/>
              <a:ea typeface="Times New Roman"/>
              <a:cs typeface="Times New Roman"/>
              <a:sym typeface="Times New Roman"/>
            </a:endParaRPr>
          </a:p>
        </p:txBody>
      </p:sp>
      <p:graphicFrame>
        <p:nvGraphicFramePr>
          <p:cNvPr id="129" name="Google Shape;129;p26"/>
          <p:cNvGraphicFramePr/>
          <p:nvPr/>
        </p:nvGraphicFramePr>
        <p:xfrm>
          <a:off x="502950" y="730150"/>
          <a:ext cx="3000000" cy="3000000"/>
        </p:xfrm>
        <a:graphic>
          <a:graphicData uri="http://schemas.openxmlformats.org/drawingml/2006/table">
            <a:tbl>
              <a:tblPr>
                <a:noFill/>
                <a:tableStyleId>{064E56E6-48BA-4C85-80A0-A394CD017B8B}</a:tableStyleId>
              </a:tblPr>
              <a:tblGrid>
                <a:gridCol w="1599900"/>
                <a:gridCol w="5890725"/>
              </a:tblGrid>
              <a:tr h="381200">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1</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Transform dataset from Amazon review datasets to AWS S3</a:t>
                      </a:r>
                      <a:endParaRPr>
                        <a:solidFill>
                          <a:schemeClr val="dk1"/>
                        </a:solidFill>
                      </a:endParaRPr>
                    </a:p>
                  </a:txBody>
                  <a:tcPr marT="91425" marB="91425" marR="91425" marL="91425"/>
                </a:tc>
              </a:tr>
              <a:tr h="698875">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2</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Create an AWS RDS database with tables in pgAdmin, and extract the dataset into a DataFrame.</a:t>
                      </a:r>
                      <a:endParaRPr>
                        <a:solidFill>
                          <a:schemeClr val="dk1"/>
                        </a:solidFill>
                      </a:endParaRPr>
                    </a:p>
                  </a:txBody>
                  <a:tcPr marT="91425" marB="91425" marR="91425" marL="91425"/>
                </a:tc>
              </a:tr>
              <a:tr h="698875">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3</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upload the transformed data into the appropriate tables and run queries in pgAdmin </a:t>
                      </a:r>
                      <a:endParaRPr>
                        <a:solidFill>
                          <a:schemeClr val="dk1"/>
                        </a:solidFill>
                      </a:endParaRPr>
                    </a:p>
                  </a:txBody>
                  <a:tcPr marT="91425" marB="91425" marR="91425" marL="91425"/>
                </a:tc>
              </a:tr>
              <a:tr h="381200">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4</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F</a:t>
                      </a:r>
                      <a:r>
                        <a:rPr lang="en-GB" sz="1500">
                          <a:solidFill>
                            <a:schemeClr val="dk1"/>
                          </a:solidFill>
                          <a:highlight>
                            <a:schemeClr val="lt1"/>
                          </a:highlight>
                          <a:latin typeface="Times New Roman"/>
                          <a:ea typeface="Times New Roman"/>
                          <a:cs typeface="Times New Roman"/>
                          <a:sym typeface="Times New Roman"/>
                        </a:rPr>
                        <a:t>ilter the data frames with appropriate conditions</a:t>
                      </a:r>
                      <a:endParaRPr>
                        <a:solidFill>
                          <a:schemeClr val="dk1"/>
                        </a:solidFill>
                      </a:endParaRPr>
                    </a:p>
                  </a:txBody>
                  <a:tcPr marT="91425" marB="91425" marR="91425" marL="91425"/>
                </a:tc>
              </a:tr>
              <a:tr h="381200">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5</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Analyse the possibility of bias in the Vine/Star-Rating reviews dataset</a:t>
                      </a:r>
                      <a:endParaRPr>
                        <a:solidFill>
                          <a:schemeClr val="dk1"/>
                        </a:solidFill>
                      </a:endParaRPr>
                    </a:p>
                  </a:txBody>
                  <a:tcPr marT="91425" marB="91425" marR="91425" marL="91425"/>
                </a:tc>
              </a:tr>
              <a:tr h="698875">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6</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Analyse and visualize the possibility of bias for different datasets in  Amazon review datasets</a:t>
                      </a:r>
                      <a:endParaRPr>
                        <a:solidFill>
                          <a:schemeClr val="dk1"/>
                        </a:solidFill>
                      </a:endParaRPr>
                    </a:p>
                  </a:txBody>
                  <a:tcPr marT="91425" marB="91425" marR="91425" marL="91425"/>
                </a:tc>
              </a:tr>
              <a:tr h="243625">
                <a:tc>
                  <a:txBody>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Week 7</a:t>
                      </a:r>
                      <a:endParaRPr b="1"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300"/>
                        </a:spcBef>
                        <a:spcAft>
                          <a:spcPts val="1200"/>
                        </a:spcAft>
                        <a:buNone/>
                      </a:pPr>
                      <a:r>
                        <a:rPr lang="en-GB" sz="1500">
                          <a:solidFill>
                            <a:schemeClr val="dk1"/>
                          </a:solidFill>
                          <a:highlight>
                            <a:schemeClr val="lt1"/>
                          </a:highlight>
                          <a:latin typeface="Times New Roman"/>
                          <a:ea typeface="Times New Roman"/>
                          <a:cs typeface="Times New Roman"/>
                          <a:sym typeface="Times New Roman"/>
                        </a:rPr>
                        <a:t>Analyse and visualize the possibility of bias for different datasets in  Amazon review datasets</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a:t>
            </a:r>
            <a:r>
              <a:rPr lang="en-GB">
                <a:solidFill>
                  <a:schemeClr val="dk1"/>
                </a:solidFill>
                <a:latin typeface="Times New Roman"/>
                <a:ea typeface="Times New Roman"/>
                <a:cs typeface="Times New Roman"/>
                <a:sym typeface="Times New Roman"/>
              </a:rPr>
              <a:t>mazon customer review dataset is transformed to AWS s3 by building a data lake using Amazon Web Services.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highlight>
                  <a:schemeClr val="lt1"/>
                </a:highlight>
                <a:latin typeface="Times New Roman"/>
                <a:ea typeface="Times New Roman"/>
                <a:cs typeface="Times New Roman"/>
                <a:sym typeface="Times New Roman"/>
              </a:rPr>
              <a:t>ETL process is performed to extract the data, transform the data, connect to an AWS RDS instance, and load the transformed data through pgAdmin using PySpark by extracting data from S3.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highlight>
                  <a:schemeClr val="lt1"/>
                </a:highlight>
                <a:latin typeface="Times New Roman"/>
                <a:ea typeface="Times New Roman"/>
                <a:cs typeface="Times New Roman"/>
                <a:sym typeface="Times New Roman"/>
              </a:rPr>
              <a:t>Analysed Amazon Customer reviews with AWS, postgresql, PySpark, and Google Colab.</a:t>
            </a:r>
            <a:endParaRPr>
              <a:solidFill>
                <a:schemeClr val="dk1"/>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highlight>
                  <a:schemeClr val="lt1"/>
                </a:highlight>
                <a:latin typeface="Times New Roman"/>
                <a:ea typeface="Times New Roman"/>
                <a:cs typeface="Times New Roman"/>
                <a:sym typeface="Times New Roman"/>
              </a:rPr>
              <a:t>Finally, possibility of bias in the customer rating reviews can be identified using PySpark and AWS.</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Times New Roman"/>
              <a:buChar char="●"/>
            </a:pPr>
            <a:r>
              <a:rPr lang="en-GB" sz="1400">
                <a:solidFill>
                  <a:schemeClr val="dk1"/>
                </a:solidFill>
                <a:highlight>
                  <a:schemeClr val="lt1"/>
                </a:highlight>
                <a:latin typeface="Times New Roman"/>
                <a:ea typeface="Times New Roman"/>
                <a:cs typeface="Times New Roman"/>
                <a:sym typeface="Times New Roman"/>
              </a:rPr>
              <a:t>A. Raj, J. Bosch, H. H. Olsson and T. J. Wang, "Modelling Data Pipelines," 2020 46th Euromicro Conference on Software Engineering and Advanced Applications (SEAA), 2020, pp. 13-20, doi: 10.1109/SEAA51224.2020.00014.</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GB" sz="1400">
                <a:solidFill>
                  <a:schemeClr val="dk1"/>
                </a:solidFill>
                <a:highlight>
                  <a:schemeClr val="lt1"/>
                </a:highlight>
                <a:latin typeface="Times New Roman"/>
                <a:ea typeface="Times New Roman"/>
                <a:cs typeface="Times New Roman"/>
                <a:sym typeface="Times New Roman"/>
              </a:rPr>
              <a:t>Sourav Mukherjee, “Benefits of AWS in Modern Cloud”, University of the Cumberlands Chicago, United States.</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GB" sz="1400">
                <a:solidFill>
                  <a:schemeClr val="dk1"/>
                </a:solidFill>
                <a:highlight>
                  <a:schemeClr val="lt1"/>
                </a:highlight>
                <a:latin typeface="Times New Roman"/>
                <a:ea typeface="Times New Roman"/>
                <a:cs typeface="Times New Roman"/>
                <a:sym typeface="Times New Roman"/>
              </a:rPr>
              <a:t>2016 IEEE International Conference on Big Data (Big Data) ,“Key Opportunities and Challenges of Data Migration in Cloud: Results from a Multivocal Literature Review”, Available online at www.sciencedirect.com Procedia Computer Science 164 (2019) 48–55.</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GB" sz="1400">
                <a:solidFill>
                  <a:schemeClr val="dk1"/>
                </a:solidFill>
                <a:highlight>
                  <a:schemeClr val="lt1"/>
                </a:highlight>
                <a:latin typeface="Times New Roman"/>
                <a:ea typeface="Times New Roman"/>
                <a:cs typeface="Times New Roman"/>
                <a:sym typeface="Times New Roman"/>
              </a:rPr>
              <a:t>Shujia Zhou, Xiaowen Li,Toshihisa Matsui, Weikuo Tao ,“Visualization and Diagnosis of Earth Science Data through Hadoop and Spark” 2016 IEEE International Conference on Big Data (Big Data).</a:t>
            </a:r>
            <a:endParaRPr sz="14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67400" y="2146350"/>
            <a:ext cx="2809200" cy="8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
        <p:nvSpPr>
          <p:cNvPr id="147" name="Google Shape;147;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Contents</a:t>
            </a:r>
            <a:endParaRPr sz="300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793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Abstract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Problem definition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Objective</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Dataset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Literature su</a:t>
            </a:r>
            <a:r>
              <a:rPr lang="en-GB" sz="1900">
                <a:solidFill>
                  <a:schemeClr val="dk1"/>
                </a:solidFill>
                <a:latin typeface="Times New Roman"/>
                <a:ea typeface="Times New Roman"/>
                <a:cs typeface="Times New Roman"/>
                <a:sym typeface="Times New Roman"/>
              </a:rPr>
              <a:t>rvey</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Design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Different Modules</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Time chart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Conclusion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References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Abstract</a:t>
            </a:r>
            <a:endParaRPr sz="300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PySpark is an interface for Apache Spark in python which can be used to do Data Migration by building ETL pipeline to extract </a:t>
            </a:r>
            <a:r>
              <a:rPr lang="en-GB">
                <a:solidFill>
                  <a:schemeClr val="dk1"/>
                </a:solidFill>
                <a:latin typeface="Times New Roman"/>
                <a:ea typeface="Times New Roman"/>
                <a:cs typeface="Times New Roman"/>
                <a:sym typeface="Times New Roman"/>
              </a:rPr>
              <a:t>transform</a:t>
            </a:r>
            <a:r>
              <a:rPr lang="en-GB">
                <a:solidFill>
                  <a:schemeClr val="dk1"/>
                </a:solidFill>
                <a:latin typeface="Times New Roman"/>
                <a:ea typeface="Times New Roman"/>
                <a:cs typeface="Times New Roman"/>
                <a:sym typeface="Times New Roman"/>
              </a:rPr>
              <a:t>-load data from a remote RDBMS system to an AWS S3 bucket.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ETL architecture can be used to transfer 100s of Gigabytes of data from any RDBMS database server to an Amazon S3 bucket.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Amazon Web Services provides plenty of services like Amazon Athena, Glue, S3, EMR etc which can be used for Big Data Analysis.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main goal of this project is “</a:t>
            </a:r>
            <a:r>
              <a:rPr lang="en-GB">
                <a:solidFill>
                  <a:schemeClr val="dk1"/>
                </a:solidFill>
                <a:highlight>
                  <a:schemeClr val="lt1"/>
                </a:highlight>
                <a:latin typeface="Times New Roman"/>
                <a:ea typeface="Times New Roman"/>
                <a:cs typeface="Times New Roman"/>
                <a:sym typeface="Times New Roman"/>
              </a:rPr>
              <a:t>Extracts Transforms &amp; Loads (ETL) and analysis of Amazon Vine reviews with AWS, postgresql, PySpark, and Google Colab”.</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Problem Definition</a:t>
            </a:r>
            <a:endParaRPr sz="2400">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2507400"/>
          </a:xfrm>
          <a:prstGeom prst="rect">
            <a:avLst/>
          </a:prstGeom>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Transfer</a:t>
            </a:r>
            <a:r>
              <a:rPr lang="en-GB" sz="2000">
                <a:solidFill>
                  <a:schemeClr val="dk1"/>
                </a:solidFill>
                <a:latin typeface="Times New Roman"/>
                <a:ea typeface="Times New Roman"/>
                <a:cs typeface="Times New Roman"/>
                <a:sym typeface="Times New Roman"/>
              </a:rPr>
              <a:t> the amazon </a:t>
            </a:r>
            <a:r>
              <a:rPr lang="en-GB" sz="2000">
                <a:solidFill>
                  <a:schemeClr val="dk1"/>
                </a:solidFill>
                <a:latin typeface="Times New Roman"/>
                <a:ea typeface="Times New Roman"/>
                <a:cs typeface="Times New Roman"/>
                <a:sym typeface="Times New Roman"/>
              </a:rPr>
              <a:t>customer</a:t>
            </a:r>
            <a:r>
              <a:rPr lang="en-GB" sz="2000">
                <a:solidFill>
                  <a:schemeClr val="dk1"/>
                </a:solidFill>
                <a:latin typeface="Times New Roman"/>
                <a:ea typeface="Times New Roman"/>
                <a:cs typeface="Times New Roman"/>
                <a:sym typeface="Times New Roman"/>
              </a:rPr>
              <a:t> review dataset to our AWS s3 bucket using AWS Glue Crawler </a:t>
            </a:r>
            <a:r>
              <a:rPr lang="en-GB" sz="2000">
                <a:solidFill>
                  <a:schemeClr val="dk1"/>
                </a:solidFill>
                <a:latin typeface="Times New Roman"/>
                <a:ea typeface="Times New Roman"/>
                <a:cs typeface="Times New Roman"/>
                <a:sym typeface="Times New Roman"/>
              </a:rPr>
              <a:t>(ETL Architecture)</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a:t>
            </a:r>
            <a:r>
              <a:rPr lang="en-GB" sz="2000">
                <a:solidFill>
                  <a:schemeClr val="dk1"/>
                </a:solidFill>
                <a:latin typeface="Times New Roman"/>
                <a:ea typeface="Times New Roman"/>
                <a:cs typeface="Times New Roman"/>
                <a:sym typeface="Times New Roman"/>
              </a:rPr>
              <a:t>nd then build a data lake using AWS Services (Amazon Glue).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Finally, </a:t>
            </a:r>
            <a:r>
              <a:rPr lang="en-GB">
                <a:solidFill>
                  <a:schemeClr val="dk1"/>
                </a:solidFill>
                <a:highlight>
                  <a:schemeClr val="lt1"/>
                </a:highlight>
                <a:latin typeface="Times New Roman"/>
                <a:ea typeface="Times New Roman"/>
                <a:cs typeface="Times New Roman"/>
                <a:sym typeface="Times New Roman"/>
              </a:rPr>
              <a:t>ETL and analysis of Amazon Vine reviews with AWS, postgresql, PySpark, and Google Colab.</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Objective</a:t>
            </a:r>
            <a:endParaRPr sz="3000">
              <a:latin typeface="Times New Roman"/>
              <a:ea typeface="Times New Roman"/>
              <a:cs typeface="Times New Roman"/>
              <a:sym typeface="Times New Roman"/>
            </a:endParaRPr>
          </a:p>
        </p:txBody>
      </p:sp>
      <p:sp>
        <p:nvSpPr>
          <p:cNvPr id="79" name="Google Shape;79;p17"/>
          <p:cNvSpPr txBox="1"/>
          <p:nvPr>
            <p:ph idx="1" type="body"/>
          </p:nvPr>
        </p:nvSpPr>
        <p:spPr>
          <a:xfrm>
            <a:off x="311700" y="1204825"/>
            <a:ext cx="8520600" cy="34164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Main objective of the project is to m</a:t>
            </a:r>
            <a:r>
              <a:rPr lang="en-GB" sz="1500">
                <a:solidFill>
                  <a:schemeClr val="dk1"/>
                </a:solidFill>
                <a:latin typeface="Times New Roman"/>
                <a:ea typeface="Times New Roman"/>
                <a:cs typeface="Times New Roman"/>
                <a:sym typeface="Times New Roman"/>
              </a:rPr>
              <a:t>igrate data to our AWS S3 and then build a data lake using AWS Services. finally, </a:t>
            </a:r>
            <a:r>
              <a:rPr lang="en-GB" sz="1500">
                <a:solidFill>
                  <a:schemeClr val="dk1"/>
                </a:solidFill>
                <a:highlight>
                  <a:schemeClr val="lt1"/>
                </a:highlight>
                <a:latin typeface="Times New Roman"/>
                <a:ea typeface="Times New Roman"/>
                <a:cs typeface="Times New Roman"/>
                <a:sym typeface="Times New Roman"/>
              </a:rPr>
              <a:t>ETL and analysis of Amazon Vine reviews with AWS, postgresql, PySpark, and Google Colab.</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Steps followed are:</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100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Build data lake using AWS Glue and Amazon S3.</a:t>
            </a:r>
            <a:endParaRPr sz="1500">
              <a:solidFill>
                <a:schemeClr val="dk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Crawler the data to Amazon S3 by AWS Glue.</a:t>
            </a:r>
            <a:endParaRPr sz="1500">
              <a:solidFill>
                <a:schemeClr val="dk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After performing the ETL process to extract the dataset, transform the data, connect to an AWS RDS instance, and then load the transformed data through pgAdmin using PySpark by extracting data from S3. </a:t>
            </a:r>
            <a:endParaRPr sz="1500">
              <a:solidFill>
                <a:schemeClr val="dk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Next, using PySpark to determine if there is any bias toward favorable reviews from Vine members in our dataset.</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latin typeface="Times New Roman"/>
                <a:ea typeface="Times New Roman"/>
                <a:cs typeface="Times New Roman"/>
                <a:sym typeface="Times New Roman"/>
              </a:rPr>
              <a:t>Dataset</a:t>
            </a:r>
            <a:endParaRPr sz="3000">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Amazon Customer Reviews </a:t>
            </a:r>
            <a:r>
              <a:rPr lang="en-GB" sz="1600">
                <a:solidFill>
                  <a:schemeClr val="dk1"/>
                </a:solidFill>
                <a:latin typeface="Times New Roman"/>
                <a:ea typeface="Times New Roman"/>
                <a:cs typeface="Times New Roman"/>
                <a:sym typeface="Times New Roman"/>
              </a:rPr>
              <a:t>is one of Amazon’s iconic products that has</a:t>
            </a:r>
            <a:r>
              <a:rPr lang="en-GB" sz="1600">
                <a:solidFill>
                  <a:schemeClr val="dk1"/>
                </a:solidFill>
                <a:latin typeface="Times New Roman"/>
                <a:ea typeface="Times New Roman"/>
                <a:cs typeface="Times New Roman"/>
                <a:sym typeface="Times New Roman"/>
              </a:rPr>
              <a:t> a rich source of information for academic researchers in the fields of Natural Language Processing (NLP), Information Retrieval (IR), and Machine Learning (ML), amongst others.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This dataset was constructed to represent a sample of customer evaluations and opinions, variation in the perception of a product across geographical regions, and promotional intent or bias in reviews.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dataset contains the following attributes. They are:Marketplace, customer_id, review_id, product_id,product_parent,product_title,product_category,star_rating, helpful_votes, total_votes,  verified_purchase,  review_headline,  review_body,  review_date.</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dataset is tab ('\t') separated text file, without quote or escape characters and first line in each file is header (1 line corresponds to 1 record)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35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Times New Roman"/>
              <a:buChar char="●"/>
            </a:pPr>
            <a:r>
              <a:rPr b="1" lang="en-GB" sz="1600">
                <a:solidFill>
                  <a:schemeClr val="dk1"/>
                </a:solidFill>
                <a:highlight>
                  <a:schemeClr val="lt1"/>
                </a:highlight>
                <a:latin typeface="Times New Roman"/>
                <a:ea typeface="Times New Roman"/>
                <a:cs typeface="Times New Roman"/>
                <a:sym typeface="Times New Roman"/>
              </a:rPr>
              <a:t>A. Raj, J. Bosch, H. H. Olsson and T. J. Wang, "Modelling Data Pipelines"</a:t>
            </a:r>
            <a:r>
              <a:rPr lang="en-GB" sz="1600">
                <a:solidFill>
                  <a:schemeClr val="dk1"/>
                </a:solidFill>
                <a:highlight>
                  <a:schemeClr val="lt1"/>
                </a:highlight>
                <a:latin typeface="Times New Roman"/>
                <a:ea typeface="Times New Roman"/>
                <a:cs typeface="Times New Roman"/>
                <a:sym typeface="Times New Roman"/>
              </a:rPr>
              <a:t> paper studies an overview of how to design a conceptual model of data pipeline which can be further used as a language of communication between different data teams. Furthermore, it can be used for automation of monitoring, fault detection, mitigation and alarming at different steps of data pipeline.</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GB" sz="1600">
                <a:solidFill>
                  <a:schemeClr val="dk1"/>
                </a:solidFill>
                <a:highlight>
                  <a:schemeClr val="lt1"/>
                </a:highlight>
                <a:latin typeface="Times New Roman"/>
                <a:ea typeface="Times New Roman"/>
                <a:cs typeface="Times New Roman"/>
                <a:sym typeface="Times New Roman"/>
              </a:rPr>
              <a:t>Sourav Mukherjee, “Benefits of AWS in Modern Cloud” </a:t>
            </a:r>
            <a:r>
              <a:rPr lang="en-GB" sz="1600">
                <a:solidFill>
                  <a:schemeClr val="dk1"/>
                </a:solidFill>
                <a:highlight>
                  <a:schemeClr val="lt1"/>
                </a:highlight>
                <a:latin typeface="Times New Roman"/>
                <a:ea typeface="Times New Roman"/>
                <a:cs typeface="Times New Roman"/>
                <a:sym typeface="Times New Roman"/>
              </a:rPr>
              <a:t>paper discuss about an overview of the benefits of AWS in the modern cloud. Some of the benefits are  Data protection, regulatory compliance, quantifiability, flexibility, cost-effectiveness, multiple storages, auto-scaling, access to the data anytime, data-centric encryption, high-performance processing are few benefits of AWS cloud. This paper also discusses about databases that are provided by AWS like Amazon Aurora, Amazon DynamoDB, Amazon RDS, Amazon Redshift, Amazon Neptune, AWS Database Migration Service and Amazon ElastiCache.</a:t>
            </a: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736875"/>
            <a:ext cx="8520600" cy="3954300"/>
          </a:xfrm>
          <a:prstGeom prst="rect">
            <a:avLst/>
          </a:prstGeom>
        </p:spPr>
        <p:txBody>
          <a:bodyPr anchorCtr="0" anchor="t" bIns="91425" lIns="91425" spcFirstLastPara="1" rIns="91425" wrap="square" tIns="91425">
            <a:noAutofit/>
          </a:bodyPr>
          <a:lstStyle/>
          <a:p>
            <a:pPr indent="-330200" lvl="0" marL="457200" rtl="0" algn="just">
              <a:lnSpc>
                <a:spcPct val="105000"/>
              </a:lnSpc>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Kalyan Sudhakar, “Amazon Web Services(AWS) Glue” </a:t>
            </a:r>
            <a:r>
              <a:rPr lang="en-GB" sz="1600">
                <a:solidFill>
                  <a:schemeClr val="dk1"/>
                </a:solidFill>
                <a:latin typeface="Times New Roman"/>
                <a:ea typeface="Times New Roman"/>
                <a:cs typeface="Times New Roman"/>
                <a:sym typeface="Times New Roman"/>
              </a:rPr>
              <a:t>paper investigates on features of the AWS Glue which involves the management of data extraction, loading, and transformation. This paper did the comparative study on the similarities and differences between AWS Glue and other ETL tools that are commonly used and also had explained about how AWS Glue works, benefits of AWS Glue and data pipelines with Glue.</a:t>
            </a:r>
            <a:endParaRPr sz="1600">
              <a:solidFill>
                <a:schemeClr val="dk1"/>
              </a:solidFill>
              <a:latin typeface="Times New Roman"/>
              <a:ea typeface="Times New Roman"/>
              <a:cs typeface="Times New Roman"/>
              <a:sym typeface="Times New Roman"/>
            </a:endParaRPr>
          </a:p>
          <a:p>
            <a:pPr indent="-330200" lvl="0" marL="457200" rtl="0" algn="just">
              <a:lnSpc>
                <a:spcPct val="105000"/>
              </a:lnSpc>
              <a:spcBef>
                <a:spcPts val="0"/>
              </a:spcBef>
              <a:spcAft>
                <a:spcPts val="0"/>
              </a:spcAft>
              <a:buClr>
                <a:schemeClr val="dk1"/>
              </a:buClr>
              <a:buSzPts val="1600"/>
              <a:buChar char="●"/>
            </a:pPr>
            <a:r>
              <a:rPr b="1" lang="en-GB" sz="1600">
                <a:solidFill>
                  <a:schemeClr val="dk1"/>
                </a:solidFill>
                <a:latin typeface="Times New Roman"/>
                <a:ea typeface="Times New Roman"/>
                <a:cs typeface="Times New Roman"/>
                <a:sym typeface="Times New Roman"/>
              </a:rPr>
              <a:t>Ruhul Amin, Siddhartha Vadlamudi, Md. Mahbubur Rahaman, “Opportunities and Challenges of Data Migration in Cloud” </a:t>
            </a:r>
            <a:r>
              <a:rPr lang="en-GB" sz="1600">
                <a:solidFill>
                  <a:schemeClr val="dk1"/>
                </a:solidFill>
                <a:latin typeface="Times New Roman"/>
                <a:ea typeface="Times New Roman"/>
                <a:cs typeface="Times New Roman"/>
                <a:sym typeface="Times New Roman"/>
              </a:rPr>
              <a:t>paper studies about challenges and advantages of data migration. This paper did a thorough research survey and recognized the key benefits  and challenges of migrating data into the cloud and discussed about different cloud migration procedures and models recommended to assess the presentation, identifying security requirements, choosing a cloud provider, calculating the expense, and making any essential  organizational changes.This Paper also gives a roadmap for data migration and can help  decision makers towards a secure and productive migration to a cloud computing environment.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612850"/>
            <a:ext cx="8520600" cy="4202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chemeClr val="dk1"/>
              </a:buClr>
              <a:buSzPts val="1700"/>
              <a:buChar char="●"/>
            </a:pPr>
            <a:r>
              <a:rPr b="1" lang="en-GB" sz="1700">
                <a:solidFill>
                  <a:schemeClr val="dk1"/>
                </a:solidFill>
                <a:latin typeface="Times New Roman"/>
                <a:ea typeface="Times New Roman"/>
                <a:cs typeface="Times New Roman"/>
                <a:sym typeface="Times New Roman"/>
              </a:rPr>
              <a:t>Arif Iqbal, Ricardo Colomo, “Key Opportunities and Challenges of Data Migration in Cloud: Results from a Multivocal Literature Review” </a:t>
            </a:r>
            <a:r>
              <a:rPr lang="en-GB" sz="1700">
                <a:solidFill>
                  <a:schemeClr val="dk1"/>
                </a:solidFill>
                <a:latin typeface="Times New Roman"/>
                <a:ea typeface="Times New Roman"/>
                <a:cs typeface="Times New Roman"/>
                <a:sym typeface="Times New Roman"/>
              </a:rPr>
              <a:t>paper discusses the challenges and </a:t>
            </a:r>
            <a:r>
              <a:rPr lang="en-GB" sz="1700">
                <a:solidFill>
                  <a:schemeClr val="dk1"/>
                </a:solidFill>
                <a:latin typeface="Times New Roman"/>
                <a:ea typeface="Times New Roman"/>
                <a:cs typeface="Times New Roman"/>
                <a:sym typeface="Times New Roman"/>
              </a:rPr>
              <a:t>opportunities of Data Migration in Cloud. This paper talks about how to move the data from local storage to cloud storage and it’s problems and advantages. This paper discusses about  five different cloud migration strategies and models to evaluate the performance, identifying security requirements, choosing a cloud provider, calculating the cost, and making any necessary organizational changes.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Char char="●"/>
            </a:pPr>
            <a:r>
              <a:rPr b="1" lang="en-GB" sz="1700">
                <a:solidFill>
                  <a:schemeClr val="dk1"/>
                </a:solidFill>
                <a:latin typeface="Times New Roman"/>
                <a:ea typeface="Times New Roman"/>
                <a:cs typeface="Times New Roman"/>
                <a:sym typeface="Times New Roman"/>
              </a:rPr>
              <a:t>Lakshmi Narasimhan G, “Database Migration on Premises to AWS RDS” </a:t>
            </a:r>
            <a:r>
              <a:rPr lang="en-GB" sz="1700">
                <a:solidFill>
                  <a:schemeClr val="dk1"/>
                </a:solidFill>
                <a:latin typeface="Times New Roman"/>
                <a:ea typeface="Times New Roman"/>
                <a:cs typeface="Times New Roman"/>
                <a:sym typeface="Times New Roman"/>
              </a:rPr>
              <a:t>paper </a:t>
            </a:r>
            <a:r>
              <a:rPr lang="en-GB" sz="1700">
                <a:solidFill>
                  <a:schemeClr val="dk1"/>
                </a:solidFill>
                <a:latin typeface="Times New Roman"/>
                <a:ea typeface="Times New Roman"/>
                <a:cs typeface="Times New Roman"/>
                <a:sym typeface="Times New Roman"/>
              </a:rPr>
              <a:t>explains</a:t>
            </a:r>
            <a:r>
              <a:rPr lang="en-GB" sz="1700">
                <a:solidFill>
                  <a:schemeClr val="dk1"/>
                </a:solidFill>
                <a:latin typeface="Times New Roman"/>
                <a:ea typeface="Times New Roman"/>
                <a:cs typeface="Times New Roman"/>
                <a:sym typeface="Times New Roman"/>
              </a:rPr>
              <a:t> AWS RDS(Relations Database Service). This paper surveyed through a literature survey and found some real issues regarding databases and proposed an </a:t>
            </a:r>
            <a:r>
              <a:rPr lang="en-GB" sz="1700">
                <a:solidFill>
                  <a:schemeClr val="dk1"/>
                </a:solidFill>
                <a:latin typeface="Times New Roman"/>
                <a:ea typeface="Times New Roman"/>
                <a:cs typeface="Times New Roman"/>
                <a:sym typeface="Times New Roman"/>
              </a:rPr>
              <a:t>algorithm</a:t>
            </a:r>
            <a:r>
              <a:rPr lang="en-GB" sz="1700">
                <a:solidFill>
                  <a:schemeClr val="dk1"/>
                </a:solidFill>
                <a:latin typeface="Times New Roman"/>
                <a:ea typeface="Times New Roman"/>
                <a:cs typeface="Times New Roman"/>
                <a:sym typeface="Times New Roman"/>
              </a:rPr>
              <a:t> or technique using AWS RDS. This paper also explains about AWS RDS, its features, advantages of AWS RDS, implementation of data migration using AWS RDS,  and its benefits.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