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xygen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 ExtraBold"/>
      <p:bold r:id="rId30"/>
      <p:boldItalic r:id="rId31"/>
    </p:embeddedFont>
    <p:embeddedFont>
      <p:font typeface="Advent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070927-53F1-4B15-96D2-FF4754A15F6A}">
  <a:tblStyle styleId="{23070927-53F1-4B15-96D2-FF4754A15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Oxygen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ExtraBold-boldItalic.fntdata"/><Relationship Id="rId30" Type="http://schemas.openxmlformats.org/officeDocument/2006/relationships/font" Target="fonts/OpenSansExtraBold-bold.fntdata"/><Relationship Id="rId11" Type="http://schemas.openxmlformats.org/officeDocument/2006/relationships/slide" Target="slides/slide5.xml"/><Relationship Id="rId33" Type="http://schemas.openxmlformats.org/officeDocument/2006/relationships/font" Target="fonts/AdventPro-bold.fntdata"/><Relationship Id="rId10" Type="http://schemas.openxmlformats.org/officeDocument/2006/relationships/slide" Target="slides/slide4.xml"/><Relationship Id="rId32" Type="http://schemas.openxmlformats.org/officeDocument/2006/relationships/font" Target="fonts/Advent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8b49461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f8b49461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f752f166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f752f166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752f1667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752f1667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752f166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752f166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752f166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f752f166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752f166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752f166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752f166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752f166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752f16d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752f16d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752f1667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752f1667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752f1667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f752f1667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752f1667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f752f1667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752f1667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752f1667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ayasurya-Marasani/Virtual_Memory_Manag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104125" y="222650"/>
            <a:ext cx="6894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D966"/>
                </a:solidFill>
                <a:latin typeface="Trebuchet MS"/>
                <a:ea typeface="Trebuchet MS"/>
                <a:cs typeface="Trebuchet MS"/>
                <a:sym typeface="Trebuchet MS"/>
              </a:rPr>
              <a:t>Designing </a:t>
            </a:r>
            <a:r>
              <a:rPr b="1" lang="en" sz="3800">
                <a:solidFill>
                  <a:srgbClr val="FFD966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Memory Manager</a:t>
            </a:r>
            <a:endParaRPr b="1" sz="3800">
              <a:solidFill>
                <a:srgbClr val="FFD9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32875" y="2812050"/>
            <a:ext cx="47508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16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Roll No  </a:t>
            </a:r>
            <a:r>
              <a:rPr b="1" lang="en" sz="14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                     </a:t>
            </a:r>
            <a:r>
              <a:rPr b="1" lang="en" sz="1616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Name of students  </a:t>
            </a:r>
            <a:endParaRPr b="1" sz="1616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AM.EN.U4AIE20002   	Abhinandhu A</a:t>
            </a:r>
            <a:endParaRPr b="1" sz="1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AM.EN.U4AIE20035  	Hariprasad S</a:t>
            </a:r>
            <a:endParaRPr b="1" sz="1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AM.EN.U4AIE20045  	M Mahadev</a:t>
            </a:r>
            <a:endParaRPr b="1" sz="1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AM.EN.U4AIE20046  	Maddala H S M Krishna Karthik</a:t>
            </a:r>
            <a:endParaRPr b="1" sz="1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AM.EN.U4AIE20048  	Marasani Jayasurya</a:t>
            </a: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400">
                <a:solidFill>
                  <a:srgbClr val="EAD1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1400">
              <a:solidFill>
                <a:srgbClr val="EAD1DC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475" y="2357950"/>
            <a:ext cx="4442525" cy="2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32875" y="2411850"/>
            <a:ext cx="44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GROUP - 2</a:t>
            </a:r>
            <a:endParaRPr sz="1800" u="sng">
              <a:solidFill>
                <a:schemeClr val="accent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Result and Analysis</a:t>
            </a:r>
            <a:endParaRPr b="1" sz="2650">
              <a:solidFill>
                <a:srgbClr val="FFD966"/>
              </a:solidFill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157125" y="10399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program reads the file addresses.txt, which includes 1000 logical addresses ranging from 0 to 65535, and converts them to physical addresses.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 displays and </a:t>
            </a:r>
            <a:r>
              <a:rPr lang="en" sz="1600"/>
              <a:t>stores the following values to </a:t>
            </a:r>
            <a:r>
              <a:rPr b="1" lang="en" sz="1600"/>
              <a:t>output.txt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logical addresses being translated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corresponding physical addresses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translated addresses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TLB hit rate - The percentage of address references that were resolved in the TLB.  Also, TLB miss rate - opposite to TLB hit rate.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Page-table hit rate - </a:t>
            </a:r>
            <a:r>
              <a:rPr lang="en" sz="1600"/>
              <a:t>The percentage of address references that were resolved in the page table. Also, Page-table miss rate - opposite to Page-table hit rate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Page-fault rate - The percentage of address references that  resulted in page faults.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Sample Result</a:t>
            </a:r>
            <a:endParaRPr b="1" sz="2650">
              <a:solidFill>
                <a:srgbClr val="FFD966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107775" y="10004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Translated Addresses = 1000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TLB Hit Rate = 1.30%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TLB Miss Rate = 98.70%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Page Table Hit Rate = 73.60%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Page Table Miss Rate = 26.40%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Page Fault Rate = 25.10%</a:t>
            </a:r>
            <a:endParaRPr sz="16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38" y="466213"/>
            <a:ext cx="28575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973" y="2009873"/>
            <a:ext cx="4069276" cy="2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Reference</a:t>
            </a:r>
            <a:endParaRPr b="1" sz="2650">
              <a:solidFill>
                <a:srgbClr val="FFD966"/>
              </a:solidFill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157125" y="10399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YA, Divya. (2019). An Efficient Virtual Memory using Graceful Code. International Journal of Trend in Scientific Research and Development. Volume-3. 623-626.10.31142/ijtsrd23878.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Rafal Kolanski, “A logic for virtual memory “, Electronic Notes in theoretical computer science 217, Pages 61- 77, 2008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Bensoussan, R.C.Daley, ”The multics virtual memory: concept and design“, volume 15, no.5, PP 3078,318,1 May 1972.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X. Zhou, P Petrov, “Towards virtual memory supports in realtime and memory constraint embedded applications the interval page system”, Received on 11th march 2009, Revised on 19 th march 2009.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Archana s. sumant, Pramila M. Chawan, “Virtual memory techniques in 2.6 kernel and challenges“, vol 2, no., ISSN : 1793-823; 2, april 2010.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879650" y="1918800"/>
            <a:ext cx="53847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D966"/>
                </a:solidFill>
              </a:rPr>
              <a:t>Thank you</a:t>
            </a:r>
            <a:endParaRPr b="1"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Introduction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157125" y="10399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Virtual memory manager maintains a copy of memory of all programs, coordinates the process of address translation.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The virtual memory manager is simulating the process of logical to physical address translation.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The reason for the high need of virtual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management is 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Scarcity of Main Memory.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For execution, a program must reside in ‘Main Memory.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09025" y="244300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Terminology 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38875" y="1183350"/>
            <a:ext cx="7515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Logical address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Physical address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Frame Number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Page table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TLB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Fifo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Problem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57125" y="10399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program is needed to be done which is concerned with reading logical address and translating them to their corresponding physical addresses.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program needs to read a file containing several 32-bit integer numbers that represent logical addresses.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specifics include: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256 entries on the page table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Page size of 256 bytes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16 entries in the TLB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Frame size of 256 bytes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256 frames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Physical memory of 65,536 bytes (16 bit)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116175" y="272350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Methodology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03225" y="1063325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1116175" y="12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{23070927-53F1-4B15-96D2-FF4754A15F6A}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Language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C++  language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Integer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Page Table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Physical Memory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Integer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Txt File (address.txt)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Txt File (output.txt)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Page Replacement Algorithm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FIFO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Code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Github Link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Steps Involved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47275" y="10695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 ‘Page Number’ and ‘Offset’ (Logical address)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the corresponding frame number using page number.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Consult TLB. If there is TLB hit, the frame number is obtained from TLB.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is a TLB miss, consult page table. If there is a page table hit, the frame number is obtained.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Otherwise, page fault occurs. After handling page fault, restart the process, frame number can be retrieved from TLB.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Concatenate: ‘Frame Number’ and ‘Offset’ to get the corresponding ‘Physical address’.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frame number and offset, data can be extracted from physical memory.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066875" y="303525"/>
            <a:ext cx="5781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Block Diagram</a:t>
            </a:r>
            <a:endParaRPr b="1" sz="2650">
              <a:solidFill>
                <a:srgbClr val="FFD966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57125" y="10399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23" y="1148739"/>
            <a:ext cx="5781001" cy="365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066875" y="303525"/>
            <a:ext cx="69693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Page replacement algorithm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47275" y="10695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 a computer operating system that uses paging for virtual memory management, page replacement algorithm decide which memory pages to page out when a page memory need to be allocated.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Its types are: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FIFO		(First in First Out)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LRU		(Least Recently used)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OPT		(Optimal)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066875" y="303525"/>
            <a:ext cx="69693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Contd.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47275" y="1069550"/>
            <a:ext cx="7515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FIFO (first in first out):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It is used to select the page for replacement that has been in memory the longest time.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813" y="2506138"/>
            <a:ext cx="6486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