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B449D3-DA6B-4F61-AB9C-C5DE4FB8B979}">
  <a:tblStyle styleId="{25B449D3-DA6B-4F61-AB9C-C5DE4FB8B9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1a8e32cd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1a8e32cd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1a8e32c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1a8e32c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1a8e32cd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1a8e32cd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1a8e32c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1a8e32c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1a8e32c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1a8e32c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197bb40d6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197bb40d6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197bb40d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197bb40d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197bb40d6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197bb40d6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197bb41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197bb41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197bb40d6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197bb40d6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197bb40d6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197bb40d6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1bba7b1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1bba7b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1bba7b1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1bba7b1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1a8e32cd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1a8e32cd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www.geeksforgeeks.org/socket-programming-python/" TargetMode="External"/><Relationship Id="rId4" Type="http://schemas.openxmlformats.org/officeDocument/2006/relationships/hyperlink" Target="https://realpython.com/python-sockets/" TargetMode="External"/><Relationship Id="rId5" Type="http://schemas.openxmlformats.org/officeDocument/2006/relationships/hyperlink" Target="https://www.tutorialspoint.com/python/python_networking.htm" TargetMode="External"/><Relationship Id="rId6" Type="http://schemas.openxmlformats.org/officeDocument/2006/relationships/hyperlink" Target="https://levelup.gitconnected.com/program-your-first-multiple-user-network-game-in-python-9f4cc3650de2" TargetMode="External"/><Relationship Id="rId7" Type="http://schemas.openxmlformats.org/officeDocument/2006/relationships/hyperlink" Target="https://www.techwithtim.net/tutorials/python-online-game-tutorial/clien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966600" y="440850"/>
            <a:ext cx="7210800" cy="12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900" u="sng"/>
              <a:t>Rock Paper Scissors Game using Socket Programming</a:t>
            </a:r>
            <a:endParaRPr b="1" sz="3900" u="sng"/>
          </a:p>
        </p:txBody>
      </p:sp>
      <p:sp>
        <p:nvSpPr>
          <p:cNvPr id="65" name="Google Shape;65;p13"/>
          <p:cNvSpPr txBox="1"/>
          <p:nvPr>
            <p:ph idx="1" type="subTitle"/>
          </p:nvPr>
        </p:nvSpPr>
        <p:spPr>
          <a:xfrm>
            <a:off x="1861500" y="2283075"/>
            <a:ext cx="5421000" cy="1060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000">
                <a:solidFill>
                  <a:schemeClr val="dk1"/>
                </a:solidFill>
                <a:latin typeface="Times New Roman"/>
                <a:ea typeface="Times New Roman"/>
                <a:cs typeface="Times New Roman"/>
                <a:sym typeface="Times New Roman"/>
              </a:rPr>
              <a:t>By </a:t>
            </a:r>
            <a:r>
              <a:rPr b="1" lang="en-GB" sz="2000">
                <a:solidFill>
                  <a:schemeClr val="dk1"/>
                </a:solidFill>
                <a:latin typeface="Times New Roman"/>
                <a:ea typeface="Times New Roman"/>
                <a:cs typeface="Times New Roman"/>
                <a:sym typeface="Times New Roman"/>
              </a:rPr>
              <a:t>Group-18A</a:t>
            </a:r>
            <a:endParaRPr b="1" sz="20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t/>
            </a:r>
            <a:endParaRPr sz="1700">
              <a:solidFill>
                <a:schemeClr val="dk1"/>
              </a:solidFill>
              <a:highlight>
                <a:srgbClr val="FFFFFF"/>
              </a:highlight>
              <a:latin typeface="Times New Roman"/>
              <a:ea typeface="Times New Roman"/>
              <a:cs typeface="Times New Roman"/>
              <a:sym typeface="Times New Roman"/>
            </a:endParaRPr>
          </a:p>
        </p:txBody>
      </p:sp>
      <p:sp>
        <p:nvSpPr>
          <p:cNvPr id="66" name="Google Shape;66;p13"/>
          <p:cNvSpPr txBox="1"/>
          <p:nvPr/>
        </p:nvSpPr>
        <p:spPr>
          <a:xfrm>
            <a:off x="3943350" y="3343275"/>
            <a:ext cx="5057700" cy="1065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800">
                <a:solidFill>
                  <a:schemeClr val="lt1"/>
                </a:solidFill>
                <a:highlight>
                  <a:schemeClr val="dk1"/>
                </a:highlight>
                <a:latin typeface="Times New Roman"/>
                <a:ea typeface="Times New Roman"/>
                <a:cs typeface="Times New Roman"/>
                <a:sym typeface="Times New Roman"/>
              </a:rPr>
              <a:t>Group Members :</a:t>
            </a:r>
            <a:endParaRPr b="1" sz="1800">
              <a:solidFill>
                <a:schemeClr val="lt1"/>
              </a:solidFill>
              <a:highlight>
                <a:schemeClr val="dk1"/>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1700">
                <a:solidFill>
                  <a:schemeClr val="accent3"/>
                </a:solidFill>
                <a:highlight>
                  <a:schemeClr val="dk1"/>
                </a:highlight>
                <a:latin typeface="Times New Roman"/>
                <a:ea typeface="Times New Roman"/>
                <a:cs typeface="Times New Roman"/>
                <a:sym typeface="Times New Roman"/>
              </a:rPr>
              <a:t>Abhinandhu A -AM.EN.U4AIE20002</a:t>
            </a:r>
            <a:endParaRPr sz="1700">
              <a:solidFill>
                <a:schemeClr val="accent3"/>
              </a:solidFill>
              <a:highlight>
                <a:schemeClr val="dk1"/>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1700">
                <a:solidFill>
                  <a:schemeClr val="accent3"/>
                </a:solidFill>
                <a:highlight>
                  <a:schemeClr val="dk1"/>
                </a:highlight>
                <a:latin typeface="Times New Roman"/>
                <a:ea typeface="Times New Roman"/>
                <a:cs typeface="Times New Roman"/>
                <a:sym typeface="Times New Roman"/>
              </a:rPr>
              <a:t>Maddala H S M Krishna Karthik -AM.EN.U4AIE20046</a:t>
            </a:r>
            <a:endParaRPr>
              <a:solidFill>
                <a:schemeClr val="accent3"/>
              </a:solidFill>
              <a:highlight>
                <a:schemeClr val="dk1"/>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Contd..</a:t>
            </a:r>
            <a:endParaRPr sz="3500"/>
          </a:p>
        </p:txBody>
      </p:sp>
      <p:sp>
        <p:nvSpPr>
          <p:cNvPr id="125" name="Google Shape;125;p22"/>
          <p:cNvSpPr txBox="1"/>
          <p:nvPr/>
        </p:nvSpPr>
        <p:spPr>
          <a:xfrm>
            <a:off x="178675" y="1414475"/>
            <a:ext cx="87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Running two client python files to initiate two players.</a:t>
            </a:r>
            <a:endParaRPr>
              <a:latin typeface="Roboto"/>
              <a:ea typeface="Roboto"/>
              <a:cs typeface="Roboto"/>
              <a:sym typeface="Roboto"/>
            </a:endParaRPr>
          </a:p>
        </p:txBody>
      </p:sp>
      <p:pic>
        <p:nvPicPr>
          <p:cNvPr id="126" name="Google Shape;126;p22"/>
          <p:cNvPicPr preferRelativeResize="0"/>
          <p:nvPr/>
        </p:nvPicPr>
        <p:blipFill>
          <a:blip r:embed="rId3">
            <a:alphaModFix/>
          </a:blip>
          <a:stretch>
            <a:fillRect/>
          </a:stretch>
        </p:blipFill>
        <p:spPr>
          <a:xfrm>
            <a:off x="311725" y="1960025"/>
            <a:ext cx="5141755" cy="2953774"/>
          </a:xfrm>
          <a:prstGeom prst="rect">
            <a:avLst/>
          </a:prstGeom>
          <a:noFill/>
          <a:ln>
            <a:noFill/>
          </a:ln>
        </p:spPr>
      </p:pic>
      <p:pic>
        <p:nvPicPr>
          <p:cNvPr id="127" name="Google Shape;127;p22"/>
          <p:cNvPicPr preferRelativeResize="0"/>
          <p:nvPr/>
        </p:nvPicPr>
        <p:blipFill>
          <a:blip r:embed="rId4">
            <a:alphaModFix/>
          </a:blip>
          <a:stretch>
            <a:fillRect/>
          </a:stretch>
        </p:blipFill>
        <p:spPr>
          <a:xfrm>
            <a:off x="5668575" y="1991925"/>
            <a:ext cx="2960150" cy="1369375"/>
          </a:xfrm>
          <a:prstGeom prst="rect">
            <a:avLst/>
          </a:prstGeom>
          <a:noFill/>
          <a:ln>
            <a:noFill/>
          </a:ln>
        </p:spPr>
      </p:pic>
      <p:pic>
        <p:nvPicPr>
          <p:cNvPr id="128" name="Google Shape;128;p22"/>
          <p:cNvPicPr preferRelativeResize="0"/>
          <p:nvPr/>
        </p:nvPicPr>
        <p:blipFill>
          <a:blip r:embed="rId5">
            <a:alphaModFix/>
          </a:blip>
          <a:stretch>
            <a:fillRect/>
          </a:stretch>
        </p:blipFill>
        <p:spPr>
          <a:xfrm>
            <a:off x="5668575" y="3538550"/>
            <a:ext cx="2960150" cy="137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Contd..</a:t>
            </a:r>
            <a:endParaRPr sz="3500"/>
          </a:p>
        </p:txBody>
      </p:sp>
      <p:sp>
        <p:nvSpPr>
          <p:cNvPr id="134" name="Google Shape;134;p23"/>
          <p:cNvSpPr txBox="1"/>
          <p:nvPr/>
        </p:nvSpPr>
        <p:spPr>
          <a:xfrm>
            <a:off x="150025" y="1414475"/>
            <a:ext cx="86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Output after the game completed</a:t>
            </a:r>
            <a:endParaRPr>
              <a:latin typeface="Roboto"/>
              <a:ea typeface="Roboto"/>
              <a:cs typeface="Roboto"/>
              <a:sym typeface="Roboto"/>
            </a:endParaRPr>
          </a:p>
        </p:txBody>
      </p:sp>
      <p:pic>
        <p:nvPicPr>
          <p:cNvPr id="135" name="Google Shape;135;p23"/>
          <p:cNvPicPr preferRelativeResize="0"/>
          <p:nvPr/>
        </p:nvPicPr>
        <p:blipFill>
          <a:blip r:embed="rId3">
            <a:alphaModFix/>
          </a:blip>
          <a:stretch>
            <a:fillRect/>
          </a:stretch>
        </p:blipFill>
        <p:spPr>
          <a:xfrm>
            <a:off x="311725" y="1967075"/>
            <a:ext cx="2028825" cy="2152650"/>
          </a:xfrm>
          <a:prstGeom prst="rect">
            <a:avLst/>
          </a:prstGeom>
          <a:noFill/>
          <a:ln>
            <a:noFill/>
          </a:ln>
        </p:spPr>
      </p:pic>
      <p:pic>
        <p:nvPicPr>
          <p:cNvPr id="136" name="Google Shape;136;p23"/>
          <p:cNvPicPr preferRelativeResize="0"/>
          <p:nvPr/>
        </p:nvPicPr>
        <p:blipFill>
          <a:blip r:embed="rId4">
            <a:alphaModFix/>
          </a:blip>
          <a:stretch>
            <a:fillRect/>
          </a:stretch>
        </p:blipFill>
        <p:spPr>
          <a:xfrm>
            <a:off x="2828224" y="1902800"/>
            <a:ext cx="2469126" cy="2844250"/>
          </a:xfrm>
          <a:prstGeom prst="rect">
            <a:avLst/>
          </a:prstGeom>
          <a:noFill/>
          <a:ln>
            <a:noFill/>
          </a:ln>
        </p:spPr>
      </p:pic>
      <p:pic>
        <p:nvPicPr>
          <p:cNvPr id="137" name="Google Shape;137;p23"/>
          <p:cNvPicPr preferRelativeResize="0"/>
          <p:nvPr/>
        </p:nvPicPr>
        <p:blipFill>
          <a:blip r:embed="rId5">
            <a:alphaModFix/>
          </a:blip>
          <a:stretch>
            <a:fillRect/>
          </a:stretch>
        </p:blipFill>
        <p:spPr>
          <a:xfrm>
            <a:off x="5785025" y="1967075"/>
            <a:ext cx="2681875" cy="284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Contd..</a:t>
            </a:r>
            <a:endParaRPr sz="3500"/>
          </a:p>
        </p:txBody>
      </p:sp>
      <p:sp>
        <p:nvSpPr>
          <p:cNvPr id="143" name="Google Shape;143;p24"/>
          <p:cNvSpPr txBox="1"/>
          <p:nvPr/>
        </p:nvSpPr>
        <p:spPr>
          <a:xfrm>
            <a:off x="150025" y="1414475"/>
            <a:ext cx="86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Another output after the game completed.</a:t>
            </a:r>
            <a:endParaRPr>
              <a:latin typeface="Roboto"/>
              <a:ea typeface="Roboto"/>
              <a:cs typeface="Roboto"/>
              <a:sym typeface="Roboto"/>
            </a:endParaRPr>
          </a:p>
        </p:txBody>
      </p:sp>
      <p:pic>
        <p:nvPicPr>
          <p:cNvPr id="144" name="Google Shape;144;p24"/>
          <p:cNvPicPr preferRelativeResize="0"/>
          <p:nvPr/>
        </p:nvPicPr>
        <p:blipFill>
          <a:blip r:embed="rId3">
            <a:alphaModFix/>
          </a:blip>
          <a:stretch>
            <a:fillRect/>
          </a:stretch>
        </p:blipFill>
        <p:spPr>
          <a:xfrm>
            <a:off x="311725" y="1967075"/>
            <a:ext cx="2028825" cy="2152650"/>
          </a:xfrm>
          <a:prstGeom prst="rect">
            <a:avLst/>
          </a:prstGeom>
          <a:noFill/>
          <a:ln>
            <a:noFill/>
          </a:ln>
        </p:spPr>
      </p:pic>
      <p:pic>
        <p:nvPicPr>
          <p:cNvPr id="145" name="Google Shape;145;p24"/>
          <p:cNvPicPr preferRelativeResize="0"/>
          <p:nvPr/>
        </p:nvPicPr>
        <p:blipFill>
          <a:blip r:embed="rId4">
            <a:alphaModFix/>
          </a:blip>
          <a:stretch>
            <a:fillRect/>
          </a:stretch>
        </p:blipFill>
        <p:spPr>
          <a:xfrm>
            <a:off x="2934337" y="1967075"/>
            <a:ext cx="2436875" cy="2844250"/>
          </a:xfrm>
          <a:prstGeom prst="rect">
            <a:avLst/>
          </a:prstGeom>
          <a:noFill/>
          <a:ln>
            <a:noFill/>
          </a:ln>
        </p:spPr>
      </p:pic>
      <p:pic>
        <p:nvPicPr>
          <p:cNvPr id="146" name="Google Shape;146;p24"/>
          <p:cNvPicPr preferRelativeResize="0"/>
          <p:nvPr/>
        </p:nvPicPr>
        <p:blipFill>
          <a:blip r:embed="rId5">
            <a:alphaModFix/>
          </a:blip>
          <a:stretch>
            <a:fillRect/>
          </a:stretch>
        </p:blipFill>
        <p:spPr>
          <a:xfrm>
            <a:off x="5964999" y="1967075"/>
            <a:ext cx="2696866" cy="284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Conclusion &amp; Future scope</a:t>
            </a:r>
            <a:endParaRPr sz="3500">
              <a:latin typeface="Times New Roman"/>
              <a:ea typeface="Times New Roman"/>
              <a:cs typeface="Times New Roman"/>
              <a:sym typeface="Times New Roman"/>
            </a:endParaRPr>
          </a:p>
        </p:txBody>
      </p:sp>
      <p:sp>
        <p:nvSpPr>
          <p:cNvPr id="152" name="Google Shape;152;p25"/>
          <p:cNvSpPr txBox="1"/>
          <p:nvPr/>
        </p:nvSpPr>
        <p:spPr>
          <a:xfrm>
            <a:off x="342900" y="1489475"/>
            <a:ext cx="8443800" cy="3170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Times New Roman"/>
              <a:buChar char="●"/>
            </a:pPr>
            <a:r>
              <a:rPr lang="en-GB" sz="1800">
                <a:solidFill>
                  <a:srgbClr val="292929"/>
                </a:solidFill>
                <a:highlight>
                  <a:srgbClr val="FFFFFF"/>
                </a:highlight>
                <a:latin typeface="Times New Roman"/>
                <a:ea typeface="Times New Roman"/>
                <a:cs typeface="Times New Roman"/>
                <a:sym typeface="Times New Roman"/>
              </a:rPr>
              <a:t>This project shows how to create a network game using python and socket programming by implementing the classic rock paper scissors game. </a:t>
            </a:r>
            <a:endParaRPr sz="18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92929"/>
              </a:buClr>
              <a:buSzPts val="1800"/>
              <a:buFont typeface="Times New Roman"/>
              <a:buChar char="●"/>
            </a:pPr>
            <a:r>
              <a:rPr lang="en-GB" sz="1800">
                <a:solidFill>
                  <a:srgbClr val="292929"/>
                </a:solidFill>
                <a:highlight>
                  <a:srgbClr val="FFFFFF"/>
                </a:highlight>
                <a:latin typeface="Times New Roman"/>
                <a:ea typeface="Times New Roman"/>
                <a:cs typeface="Times New Roman"/>
                <a:sym typeface="Times New Roman"/>
              </a:rPr>
              <a:t>The principles used for creating the network game can be used to create other cool network apps and games.</a:t>
            </a:r>
            <a:endParaRPr sz="18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92929"/>
              </a:buClr>
              <a:buSzPts val="1800"/>
              <a:buFont typeface="Times New Roman"/>
              <a:buChar char="●"/>
            </a:pPr>
            <a:r>
              <a:rPr lang="en-GB" sz="1800">
                <a:solidFill>
                  <a:srgbClr val="292929"/>
                </a:solidFill>
                <a:highlight>
                  <a:srgbClr val="FFFFFF"/>
                </a:highlight>
                <a:latin typeface="Times New Roman"/>
                <a:ea typeface="Times New Roman"/>
                <a:cs typeface="Times New Roman"/>
                <a:sym typeface="Times New Roman"/>
              </a:rPr>
              <a:t>In general,  </a:t>
            </a:r>
            <a:r>
              <a:rPr lang="en-GB" sz="1800">
                <a:solidFill>
                  <a:srgbClr val="292929"/>
                </a:solidFill>
                <a:highlight>
                  <a:srgbClr val="FFFFFF"/>
                </a:highlight>
                <a:latin typeface="Times New Roman"/>
                <a:ea typeface="Times New Roman"/>
                <a:cs typeface="Times New Roman"/>
                <a:sym typeface="Times New Roman"/>
              </a:rPr>
              <a:t>rock paper scissors </a:t>
            </a:r>
            <a:r>
              <a:rPr lang="en-GB" sz="1800">
                <a:solidFill>
                  <a:srgbClr val="292929"/>
                </a:solidFill>
                <a:highlight>
                  <a:srgbClr val="FFFFFF"/>
                </a:highlight>
                <a:latin typeface="Times New Roman"/>
                <a:ea typeface="Times New Roman"/>
                <a:cs typeface="Times New Roman"/>
                <a:sym typeface="Times New Roman"/>
              </a:rPr>
              <a:t>game can be played by more than two players.</a:t>
            </a:r>
            <a:endParaRPr sz="1800">
              <a:solidFill>
                <a:srgbClr val="292929"/>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92929"/>
              </a:buClr>
              <a:buSzPts val="1800"/>
              <a:buFont typeface="Times New Roman"/>
              <a:buChar char="●"/>
            </a:pPr>
            <a:r>
              <a:rPr lang="en-GB" sz="1800">
                <a:solidFill>
                  <a:srgbClr val="292929"/>
                </a:solidFill>
                <a:highlight>
                  <a:srgbClr val="FFFFFF"/>
                </a:highlight>
                <a:latin typeface="Times New Roman"/>
                <a:ea typeface="Times New Roman"/>
                <a:cs typeface="Times New Roman"/>
                <a:sym typeface="Times New Roman"/>
              </a:rPr>
              <a:t>The present game is limited to number of players of two but it can be extended by adding feature support for more than two players.</a:t>
            </a:r>
            <a:endParaRPr sz="18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References</a:t>
            </a:r>
            <a:endParaRPr sz="3500">
              <a:latin typeface="Times New Roman"/>
              <a:ea typeface="Times New Roman"/>
              <a:cs typeface="Times New Roman"/>
              <a:sym typeface="Times New Roman"/>
            </a:endParaRPr>
          </a:p>
        </p:txBody>
      </p:sp>
      <p:sp>
        <p:nvSpPr>
          <p:cNvPr id="158" name="Google Shape;158;p26"/>
          <p:cNvSpPr txBox="1"/>
          <p:nvPr/>
        </p:nvSpPr>
        <p:spPr>
          <a:xfrm>
            <a:off x="342900" y="1489475"/>
            <a:ext cx="8443800" cy="35403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SzPts val="1700"/>
              <a:buFont typeface="Times New Roman"/>
              <a:buChar char="●"/>
            </a:pPr>
            <a:r>
              <a:rPr lang="en-GB" sz="1700" u="sng">
                <a:solidFill>
                  <a:schemeClr val="hlink"/>
                </a:solidFill>
                <a:latin typeface="Times New Roman"/>
                <a:ea typeface="Times New Roman"/>
                <a:cs typeface="Times New Roman"/>
                <a:sym typeface="Times New Roman"/>
                <a:hlinkClick r:id="rId3"/>
              </a:rPr>
              <a:t>https://www.geeksforgeeks.org/socket-programming-python/</a:t>
            </a:r>
            <a:endParaRPr sz="1700">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Char char="●"/>
            </a:pPr>
            <a:r>
              <a:rPr lang="en-GB" sz="1700" u="sng">
                <a:solidFill>
                  <a:schemeClr val="hlink"/>
                </a:solidFill>
                <a:latin typeface="Times New Roman"/>
                <a:ea typeface="Times New Roman"/>
                <a:cs typeface="Times New Roman"/>
                <a:sym typeface="Times New Roman"/>
                <a:hlinkClick r:id="rId4"/>
              </a:rPr>
              <a:t>https://realpython.com/python-sockets/</a:t>
            </a:r>
            <a:endParaRPr sz="1700">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Char char="●"/>
            </a:pPr>
            <a:r>
              <a:rPr lang="en-GB" sz="1700" u="sng">
                <a:solidFill>
                  <a:schemeClr val="hlink"/>
                </a:solidFill>
                <a:latin typeface="Times New Roman"/>
                <a:ea typeface="Times New Roman"/>
                <a:cs typeface="Times New Roman"/>
                <a:sym typeface="Times New Roman"/>
                <a:hlinkClick r:id="rId5"/>
              </a:rPr>
              <a:t>https://www.tutorialspoint.com/python/python_networking.htm</a:t>
            </a:r>
            <a:endParaRPr sz="1700">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Char char="●"/>
            </a:pPr>
            <a:r>
              <a:rPr lang="en-GB" sz="1700" u="sng">
                <a:solidFill>
                  <a:schemeClr val="hlink"/>
                </a:solidFill>
                <a:latin typeface="Times New Roman"/>
                <a:ea typeface="Times New Roman"/>
                <a:cs typeface="Times New Roman"/>
                <a:sym typeface="Times New Roman"/>
                <a:hlinkClick r:id="rId6"/>
              </a:rPr>
              <a:t>https://levelup.gitconnected.com/program-your-first-multiple-user-network-game-in-python-9f4cc3650de2</a:t>
            </a:r>
            <a:endParaRPr sz="1700">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Char char="●"/>
            </a:pPr>
            <a:r>
              <a:rPr lang="en-GB" sz="1700" u="sng">
                <a:solidFill>
                  <a:schemeClr val="hlink"/>
                </a:solidFill>
                <a:latin typeface="Times New Roman"/>
                <a:ea typeface="Times New Roman"/>
                <a:cs typeface="Times New Roman"/>
                <a:sym typeface="Times New Roman"/>
                <a:hlinkClick r:id="rId7"/>
              </a:rPr>
              <a:t>https://www.techwithtim.net/tutorials/python-online-game-tutorial/client/</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582300" y="1778800"/>
            <a:ext cx="7979400" cy="800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GB" sz="4000">
                <a:solidFill>
                  <a:schemeClr val="dk1"/>
                </a:solidFill>
                <a:latin typeface="Times New Roman"/>
                <a:ea typeface="Times New Roman"/>
                <a:cs typeface="Times New Roman"/>
                <a:sym typeface="Times New Roman"/>
              </a:rPr>
              <a:t>Thank You</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662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Outline</a:t>
            </a:r>
            <a:endParaRPr/>
          </a:p>
        </p:txBody>
      </p:sp>
      <p:graphicFrame>
        <p:nvGraphicFramePr>
          <p:cNvPr id="72" name="Google Shape;72;p14"/>
          <p:cNvGraphicFramePr/>
          <p:nvPr/>
        </p:nvGraphicFramePr>
        <p:xfrm>
          <a:off x="958625" y="1311613"/>
          <a:ext cx="3000000" cy="3000000"/>
        </p:xfrm>
        <a:graphic>
          <a:graphicData uri="http://schemas.openxmlformats.org/drawingml/2006/table">
            <a:tbl>
              <a:tblPr>
                <a:noFill/>
                <a:tableStyleId>{25B449D3-DA6B-4F61-AB9C-C5DE4FB8B979}</a:tableStyleId>
              </a:tblPr>
              <a:tblGrid>
                <a:gridCol w="1343200"/>
                <a:gridCol w="4003875"/>
                <a:gridCol w="2002175"/>
              </a:tblGrid>
              <a:tr h="312425">
                <a:tc>
                  <a:txBody>
                    <a:bodyPr/>
                    <a:lstStyle/>
                    <a:p>
                      <a:pPr indent="0" lvl="0" marL="0" rtl="0" algn="ctr">
                        <a:spcBef>
                          <a:spcPts val="0"/>
                        </a:spcBef>
                        <a:spcAft>
                          <a:spcPts val="0"/>
                        </a:spcAft>
                        <a:buNone/>
                      </a:pPr>
                      <a:r>
                        <a:rPr lang="en-GB"/>
                        <a:t>SL No.</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GB"/>
                        <a:t>Topics</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GB"/>
                        <a:t>Slide No.</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2"/>
                    </a:solidFill>
                  </a:tcPr>
                </a:tc>
              </a:tr>
              <a:tr h="307250">
                <a:tc>
                  <a:txBody>
                    <a:bodyPr/>
                    <a:lstStyle/>
                    <a:p>
                      <a:pPr indent="0" lvl="0" marL="0" rtl="0" algn="ctr">
                        <a:spcBef>
                          <a:spcPts val="0"/>
                        </a:spcBef>
                        <a:spcAft>
                          <a:spcPts val="0"/>
                        </a:spcAft>
                        <a:buNone/>
                      </a:pPr>
                      <a:r>
                        <a:rPr lang="en-GB"/>
                        <a:t>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Introduction</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3</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r>
              <a:tr h="307250">
                <a:tc>
                  <a:txBody>
                    <a:bodyPr/>
                    <a:lstStyle/>
                    <a:p>
                      <a:pPr indent="0" lvl="0" marL="0" rtl="0" algn="ctr">
                        <a:spcBef>
                          <a:spcPts val="0"/>
                        </a:spcBef>
                        <a:spcAft>
                          <a:spcPts val="0"/>
                        </a:spcAft>
                        <a:buNone/>
                      </a:pPr>
                      <a:r>
                        <a:rPr lang="en-GB"/>
                        <a:t>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Types</a:t>
                      </a:r>
                      <a:r>
                        <a:rPr lang="en-GB"/>
                        <a:t> of Socket Programming</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r>
              <a:tr h="307250">
                <a:tc>
                  <a:txBody>
                    <a:bodyPr/>
                    <a:lstStyle/>
                    <a:p>
                      <a:pPr indent="0" lvl="0" marL="0" rtl="0" algn="ctr">
                        <a:spcBef>
                          <a:spcPts val="0"/>
                        </a:spcBef>
                        <a:spcAft>
                          <a:spcPts val="0"/>
                        </a:spcAft>
                        <a:buNone/>
                      </a:pPr>
                      <a:r>
                        <a:rPr lang="en-GB"/>
                        <a:t>3</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Rock Paper Scissors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5</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r>
              <a:tr h="307250">
                <a:tc>
                  <a:txBody>
                    <a:bodyPr/>
                    <a:lstStyle/>
                    <a:p>
                      <a:pPr indent="0" lvl="0" marL="0" rtl="0" algn="ctr">
                        <a:spcBef>
                          <a:spcPts val="0"/>
                        </a:spcBef>
                        <a:spcAft>
                          <a:spcPts val="0"/>
                        </a:spcAft>
                        <a:buNone/>
                      </a:pPr>
                      <a:r>
                        <a:rPr lang="en-GB"/>
                        <a:t>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Game Rules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6</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r>
              <a:tr h="307250">
                <a:tc>
                  <a:txBody>
                    <a:bodyPr/>
                    <a:lstStyle/>
                    <a:p>
                      <a:pPr indent="0" lvl="0" marL="0" rtl="0" algn="ctr">
                        <a:spcBef>
                          <a:spcPts val="0"/>
                        </a:spcBef>
                        <a:spcAft>
                          <a:spcPts val="0"/>
                        </a:spcAft>
                        <a:buNone/>
                      </a:pPr>
                      <a:r>
                        <a:rPr lang="en-GB"/>
                        <a:t>5</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Methodology</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7-8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r>
              <a:tr h="307250">
                <a:tc>
                  <a:txBody>
                    <a:bodyPr/>
                    <a:lstStyle/>
                    <a:p>
                      <a:pPr indent="0" lvl="0" marL="0" rtl="0" algn="ctr">
                        <a:spcBef>
                          <a:spcPts val="0"/>
                        </a:spcBef>
                        <a:spcAft>
                          <a:spcPts val="0"/>
                        </a:spcAft>
                        <a:buNone/>
                      </a:pPr>
                      <a:r>
                        <a:rPr lang="en-GB"/>
                        <a:t>6</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Results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9-12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r>
              <a:tr h="307250">
                <a:tc>
                  <a:txBody>
                    <a:bodyPr/>
                    <a:lstStyle/>
                    <a:p>
                      <a:pPr indent="0" lvl="0" marL="0" rtl="0" algn="ctr">
                        <a:spcBef>
                          <a:spcPts val="0"/>
                        </a:spcBef>
                        <a:spcAft>
                          <a:spcPts val="0"/>
                        </a:spcAft>
                        <a:buNone/>
                      </a:pPr>
                      <a:r>
                        <a:rPr lang="en-GB"/>
                        <a:t>7</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Conclusion &amp; Future scope</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13</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r>
              <a:tr h="307250">
                <a:tc>
                  <a:txBody>
                    <a:bodyPr/>
                    <a:lstStyle/>
                    <a:p>
                      <a:pPr indent="0" lvl="0" marL="0" rtl="0" algn="ctr">
                        <a:spcBef>
                          <a:spcPts val="0"/>
                        </a:spcBef>
                        <a:spcAft>
                          <a:spcPts val="0"/>
                        </a:spcAft>
                        <a:buNone/>
                      </a:pPr>
                      <a:r>
                        <a:rPr lang="en-GB"/>
                        <a:t>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References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GB"/>
                        <a:t>14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8" name="Google Shape;78;p15"/>
          <p:cNvSpPr txBox="1"/>
          <p:nvPr>
            <p:ph idx="1" type="body"/>
          </p:nvPr>
        </p:nvSpPr>
        <p:spPr>
          <a:xfrm>
            <a:off x="79025" y="1493450"/>
            <a:ext cx="5113500" cy="3319500"/>
          </a:xfrm>
          <a:prstGeom prst="rect">
            <a:avLst/>
          </a:prstGeom>
        </p:spPr>
        <p:txBody>
          <a:bodyPr anchorCtr="0" anchor="t" bIns="91425" lIns="91425" spcFirstLastPara="1" rIns="91425" wrap="square" tIns="91425">
            <a:normAutofit/>
          </a:bodyPr>
          <a:lstStyle/>
          <a:p>
            <a:pPr indent="-320160" lvl="0" marL="457200" rtl="0" algn="l">
              <a:lnSpc>
                <a:spcPct val="115000"/>
              </a:lnSpc>
              <a:spcBef>
                <a:spcPts val="0"/>
              </a:spcBef>
              <a:spcAft>
                <a:spcPts val="0"/>
              </a:spcAft>
              <a:buClr>
                <a:schemeClr val="dk1"/>
              </a:buClr>
              <a:buSzPts val="1442"/>
              <a:buFont typeface="Merriweather"/>
              <a:buChar char="●"/>
            </a:pPr>
            <a:r>
              <a:rPr lang="en-GB" sz="1441">
                <a:solidFill>
                  <a:schemeClr val="dk1"/>
                </a:solidFill>
                <a:highlight>
                  <a:schemeClr val="lt1"/>
                </a:highlight>
                <a:latin typeface="Merriweather"/>
                <a:ea typeface="Merriweather"/>
                <a:cs typeface="Merriweather"/>
                <a:sym typeface="Merriweather"/>
              </a:rPr>
              <a:t>Socket programming is a way of connecting two nodes on a network to communicate with each other. The server forms the listener socket while the client reaches out to the server.</a:t>
            </a:r>
            <a:endParaRPr sz="1441">
              <a:solidFill>
                <a:schemeClr val="dk1"/>
              </a:solidFill>
              <a:highlight>
                <a:schemeClr val="lt1"/>
              </a:highlight>
              <a:latin typeface="Merriweather"/>
              <a:ea typeface="Merriweather"/>
              <a:cs typeface="Merriweather"/>
              <a:sym typeface="Merriweather"/>
            </a:endParaRPr>
          </a:p>
          <a:p>
            <a:pPr indent="-320160" lvl="0" marL="457200" rtl="0" algn="l">
              <a:lnSpc>
                <a:spcPct val="115000"/>
              </a:lnSpc>
              <a:spcBef>
                <a:spcPts val="0"/>
              </a:spcBef>
              <a:spcAft>
                <a:spcPts val="0"/>
              </a:spcAft>
              <a:buClr>
                <a:schemeClr val="dk1"/>
              </a:buClr>
              <a:buSzPts val="1442"/>
              <a:buFont typeface="Merriweather"/>
              <a:buChar char="●"/>
            </a:pPr>
            <a:r>
              <a:rPr lang="en-GB" sz="1441">
                <a:solidFill>
                  <a:schemeClr val="dk1"/>
                </a:solidFill>
                <a:latin typeface="Merriweather"/>
                <a:ea typeface="Merriweather"/>
                <a:cs typeface="Merriweather"/>
                <a:sym typeface="Merriweather"/>
              </a:rPr>
              <a:t>Most of the application-level protocols like FTP, SMTP, and POP3 make use of sockets to establish connection between client and server and then for exchanging data.</a:t>
            </a:r>
            <a:endParaRPr sz="1441">
              <a:solidFill>
                <a:schemeClr val="dk1"/>
              </a:solidFill>
              <a:latin typeface="Merriweather"/>
              <a:ea typeface="Merriweather"/>
              <a:cs typeface="Merriweather"/>
              <a:sym typeface="Merriweather"/>
            </a:endParaRPr>
          </a:p>
          <a:p>
            <a:pPr indent="-320160" lvl="0" marL="457200" rtl="0" algn="l">
              <a:lnSpc>
                <a:spcPct val="115000"/>
              </a:lnSpc>
              <a:spcBef>
                <a:spcPts val="0"/>
              </a:spcBef>
              <a:spcAft>
                <a:spcPts val="0"/>
              </a:spcAft>
              <a:buClr>
                <a:schemeClr val="dk1"/>
              </a:buClr>
              <a:buSzPts val="1442"/>
              <a:buFont typeface="Merriweather"/>
              <a:buChar char="●"/>
            </a:pPr>
            <a:r>
              <a:rPr lang="en-GB" sz="1441">
                <a:solidFill>
                  <a:schemeClr val="dk1"/>
                </a:solidFill>
                <a:latin typeface="Merriweather"/>
                <a:ea typeface="Merriweather"/>
                <a:cs typeface="Merriweather"/>
                <a:sym typeface="Merriweather"/>
              </a:rPr>
              <a:t>Sockets allow communication between two different processes on the same or different machines.</a:t>
            </a:r>
            <a:endParaRPr sz="1441">
              <a:solidFill>
                <a:schemeClr val="dk1"/>
              </a:solidFill>
              <a:latin typeface="Merriweather"/>
              <a:ea typeface="Merriweather"/>
              <a:cs typeface="Merriweather"/>
              <a:sym typeface="Merriweather"/>
            </a:endParaRPr>
          </a:p>
          <a:p>
            <a:pPr indent="0" lvl="0" marL="0" rtl="0" algn="l">
              <a:spcBef>
                <a:spcPts val="0"/>
              </a:spcBef>
              <a:spcAft>
                <a:spcPts val="1200"/>
              </a:spcAft>
              <a:buNone/>
            </a:pPr>
            <a:r>
              <a:t/>
            </a:r>
            <a:endParaRPr sz="1450">
              <a:solidFill>
                <a:schemeClr val="dk1"/>
              </a:solidFill>
              <a:highlight>
                <a:schemeClr val="lt1"/>
              </a:highlight>
              <a:latin typeface="Merriweather"/>
              <a:ea typeface="Merriweather"/>
              <a:cs typeface="Merriweather"/>
              <a:sym typeface="Merriweather"/>
            </a:endParaRPr>
          </a:p>
        </p:txBody>
      </p:sp>
      <p:pic>
        <p:nvPicPr>
          <p:cNvPr id="79" name="Google Shape;79;p15"/>
          <p:cNvPicPr preferRelativeResize="0"/>
          <p:nvPr/>
        </p:nvPicPr>
        <p:blipFill>
          <a:blip r:embed="rId3">
            <a:alphaModFix/>
          </a:blip>
          <a:stretch>
            <a:fillRect/>
          </a:stretch>
        </p:blipFill>
        <p:spPr>
          <a:xfrm>
            <a:off x="5192525" y="1628775"/>
            <a:ext cx="3639800" cy="25259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Types of Socket Programming</a:t>
            </a:r>
            <a:endParaRPr/>
          </a:p>
        </p:txBody>
      </p:sp>
      <p:sp>
        <p:nvSpPr>
          <p:cNvPr id="85" name="Google Shape;85;p16"/>
          <p:cNvSpPr txBox="1"/>
          <p:nvPr>
            <p:ph idx="1" type="body"/>
          </p:nvPr>
        </p:nvSpPr>
        <p:spPr>
          <a:xfrm>
            <a:off x="311700" y="1505700"/>
            <a:ext cx="8726100" cy="3282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Merriweather"/>
              <a:buChar char="❖"/>
            </a:pPr>
            <a:r>
              <a:rPr b="1" lang="en-GB">
                <a:solidFill>
                  <a:schemeClr val="dk1"/>
                </a:solidFill>
                <a:latin typeface="Merriweather"/>
                <a:ea typeface="Merriweather"/>
                <a:cs typeface="Merriweather"/>
                <a:sym typeface="Merriweather"/>
              </a:rPr>
              <a:t>Stream Sockets      </a:t>
            </a:r>
            <a:r>
              <a:rPr lang="en-GB">
                <a:solidFill>
                  <a:schemeClr val="dk1"/>
                </a:solidFill>
                <a:latin typeface="Merriweather"/>
                <a:ea typeface="Merriweather"/>
                <a:cs typeface="Merriweather"/>
                <a:sym typeface="Merriweather"/>
              </a:rPr>
              <a:t>          </a:t>
            </a:r>
            <a:r>
              <a:rPr lang="en-GB">
                <a:solidFill>
                  <a:schemeClr val="dk1"/>
                </a:solidFill>
                <a:latin typeface="Merriweather"/>
                <a:ea typeface="Merriweather"/>
                <a:cs typeface="Merriweather"/>
                <a:sym typeface="Merriweather"/>
              </a:rPr>
              <a:t> 	</a:t>
            </a:r>
            <a:r>
              <a:rPr lang="en-GB">
                <a:solidFill>
                  <a:schemeClr val="dk1"/>
                </a:solidFill>
                <a:latin typeface="Merriweather"/>
                <a:ea typeface="Merriweather"/>
                <a:cs typeface="Merriweather"/>
                <a:sym typeface="Merriweather"/>
              </a:rPr>
              <a:t>: Delivery in a networked environment is guaranteed. These sockets use TCP for data transmission. If delivery is impossible, the sender receives an error indicator.</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b="1" lang="en-GB">
                <a:solidFill>
                  <a:schemeClr val="dk1"/>
                </a:solidFill>
                <a:latin typeface="Merriweather"/>
                <a:ea typeface="Merriweather"/>
                <a:cs typeface="Merriweather"/>
                <a:sym typeface="Merriweather"/>
              </a:rPr>
              <a:t>Datagram Sockets  </a:t>
            </a:r>
            <a:r>
              <a:rPr lang="en-GB">
                <a:solidFill>
                  <a:schemeClr val="dk1"/>
                </a:solidFill>
                <a:latin typeface="Merriweather"/>
                <a:ea typeface="Merriweather"/>
                <a:cs typeface="Merriweather"/>
                <a:sym typeface="Merriweather"/>
              </a:rPr>
              <a:t>           </a:t>
            </a:r>
            <a:r>
              <a:rPr lang="en-GB">
                <a:solidFill>
                  <a:schemeClr val="dk1"/>
                </a:solidFill>
                <a:latin typeface="Merriweather"/>
                <a:ea typeface="Merriweather"/>
                <a:cs typeface="Merriweather"/>
                <a:sym typeface="Merriweather"/>
              </a:rPr>
              <a:t>  </a:t>
            </a:r>
            <a:r>
              <a:rPr lang="en-GB">
                <a:solidFill>
                  <a:schemeClr val="dk1"/>
                </a:solidFill>
                <a:latin typeface="Merriweather"/>
                <a:ea typeface="Merriweather"/>
                <a:cs typeface="Merriweather"/>
                <a:sym typeface="Merriweather"/>
              </a:rPr>
              <a:t> : Delivery in a networked environment is not guaranteed. They're connectionless because you don't need to have an open connection as in Stream Sockets. They use UDP.</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b="1" lang="en-GB">
                <a:solidFill>
                  <a:schemeClr val="dk1"/>
                </a:solidFill>
                <a:latin typeface="Merriweather"/>
                <a:ea typeface="Merriweather"/>
                <a:cs typeface="Merriweather"/>
                <a:sym typeface="Merriweather"/>
              </a:rPr>
              <a:t>Raw Sockets</a:t>
            </a:r>
            <a:r>
              <a:rPr lang="en-GB">
                <a:solidFill>
                  <a:schemeClr val="dk1"/>
                </a:solidFill>
                <a:latin typeface="Merriweather"/>
                <a:ea typeface="Merriweather"/>
                <a:cs typeface="Merriweather"/>
                <a:sym typeface="Merriweather"/>
              </a:rPr>
              <a:t>                       	: These provide users access to the underlying communication protocols, which support socket abstractions. These sockets are normally datagram oriented.</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Char char="❖"/>
            </a:pPr>
            <a:r>
              <a:rPr b="1" lang="en-GB">
                <a:solidFill>
                  <a:schemeClr val="dk1"/>
                </a:solidFill>
                <a:latin typeface="Merriweather"/>
                <a:ea typeface="Merriweather"/>
                <a:cs typeface="Merriweather"/>
                <a:sym typeface="Merriweather"/>
              </a:rPr>
              <a:t>Sequence Packed Sockets</a:t>
            </a:r>
            <a:r>
              <a:rPr lang="en-GB">
                <a:solidFill>
                  <a:schemeClr val="dk1"/>
                </a:solidFill>
                <a:latin typeface="Merriweather"/>
                <a:ea typeface="Merriweather"/>
                <a:cs typeface="Merriweather"/>
                <a:sym typeface="Merriweather"/>
              </a:rPr>
              <a:t>: They are similar to a stream socket, with the exception that record boundaries are preserved. This interface is provided only as a part of the Network Systems (NS) socket</a:t>
            </a:r>
            <a:r>
              <a:rPr lang="en-GB">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25975" y="4641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ROCK PAPER SCISSORS</a:t>
            </a:r>
            <a:endParaRPr/>
          </a:p>
        </p:txBody>
      </p:sp>
      <p:sp>
        <p:nvSpPr>
          <p:cNvPr id="91" name="Google Shape;91;p17"/>
          <p:cNvSpPr txBox="1"/>
          <p:nvPr>
            <p:ph idx="1" type="body"/>
          </p:nvPr>
        </p:nvSpPr>
        <p:spPr>
          <a:xfrm>
            <a:off x="225975" y="1545750"/>
            <a:ext cx="3674400" cy="2052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450">
                <a:solidFill>
                  <a:schemeClr val="dk1"/>
                </a:solidFill>
                <a:highlight>
                  <a:schemeClr val="lt1"/>
                </a:highlight>
                <a:latin typeface="Merriweather"/>
                <a:ea typeface="Merriweather"/>
                <a:cs typeface="Merriweather"/>
                <a:sym typeface="Merriweather"/>
              </a:rPr>
              <a:t>Rock Paper Scissors is a hand game originated  from China, usually played between two people, in which each player simultaneously forms one of three shapes with an outstretched hand. These shapes are "rock", "paper", and "scissors".</a:t>
            </a:r>
            <a:endParaRPr sz="1700">
              <a:solidFill>
                <a:schemeClr val="dk1"/>
              </a:solidFill>
              <a:highlight>
                <a:schemeClr val="lt1"/>
              </a:highlight>
              <a:latin typeface="Merriweather"/>
              <a:ea typeface="Merriweather"/>
              <a:cs typeface="Merriweather"/>
              <a:sym typeface="Merriweather"/>
            </a:endParaRPr>
          </a:p>
        </p:txBody>
      </p:sp>
      <p:pic>
        <p:nvPicPr>
          <p:cNvPr id="92" name="Google Shape;92;p17"/>
          <p:cNvPicPr preferRelativeResize="0"/>
          <p:nvPr/>
        </p:nvPicPr>
        <p:blipFill>
          <a:blip r:embed="rId3">
            <a:alphaModFix/>
          </a:blip>
          <a:stretch>
            <a:fillRect/>
          </a:stretch>
        </p:blipFill>
        <p:spPr>
          <a:xfrm>
            <a:off x="4042776" y="1505700"/>
            <a:ext cx="4819025" cy="279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40763" y="3172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GAME RULES</a:t>
            </a:r>
            <a:endParaRPr/>
          </a:p>
        </p:txBody>
      </p:sp>
      <p:sp>
        <p:nvSpPr>
          <p:cNvPr id="98" name="Google Shape;98;p18"/>
          <p:cNvSpPr txBox="1"/>
          <p:nvPr>
            <p:ph idx="1" type="body"/>
          </p:nvPr>
        </p:nvSpPr>
        <p:spPr>
          <a:xfrm>
            <a:off x="4572000" y="317225"/>
            <a:ext cx="4166400" cy="4461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2000">
                <a:solidFill>
                  <a:srgbClr val="292929"/>
                </a:solidFill>
                <a:highlight>
                  <a:srgbClr val="FFFFFF"/>
                </a:highlight>
                <a:latin typeface="Merriweather"/>
                <a:ea typeface="Merriweather"/>
                <a:cs typeface="Merriweather"/>
                <a:sym typeface="Merriweather"/>
              </a:rPr>
              <a:t>Game rules are simple which are as follows:</a:t>
            </a:r>
            <a:endParaRPr sz="2000">
              <a:solidFill>
                <a:srgbClr val="292929"/>
              </a:solidFill>
              <a:highlight>
                <a:srgbClr val="FFFFFF"/>
              </a:highlight>
              <a:latin typeface="Merriweather"/>
              <a:ea typeface="Merriweather"/>
              <a:cs typeface="Merriweather"/>
              <a:sym typeface="Merriweather"/>
            </a:endParaRPr>
          </a:p>
          <a:p>
            <a:pPr indent="-355600" lvl="0" marL="457200" rtl="0" algn="l">
              <a:lnSpc>
                <a:spcPct val="100000"/>
              </a:lnSpc>
              <a:spcBef>
                <a:spcPts val="1200"/>
              </a:spcBef>
              <a:spcAft>
                <a:spcPts val="0"/>
              </a:spcAft>
              <a:buClr>
                <a:srgbClr val="292929"/>
              </a:buClr>
              <a:buSzPts val="2000"/>
              <a:buFont typeface="Merriweather"/>
              <a:buChar char="●"/>
            </a:pPr>
            <a:r>
              <a:rPr lang="en-GB" sz="2000">
                <a:solidFill>
                  <a:srgbClr val="292929"/>
                </a:solidFill>
                <a:highlight>
                  <a:srgbClr val="FFFFFF"/>
                </a:highlight>
                <a:latin typeface="Merriweather"/>
                <a:ea typeface="Merriweather"/>
                <a:cs typeface="Merriweather"/>
                <a:sym typeface="Merriweather"/>
              </a:rPr>
              <a:t>Rock wins against scissors.</a:t>
            </a:r>
            <a:endParaRPr sz="2000">
              <a:solidFill>
                <a:srgbClr val="292929"/>
              </a:solidFill>
              <a:highlight>
                <a:srgbClr val="FFFFFF"/>
              </a:highlight>
              <a:latin typeface="Merriweather"/>
              <a:ea typeface="Merriweather"/>
              <a:cs typeface="Merriweather"/>
              <a:sym typeface="Merriweather"/>
            </a:endParaRPr>
          </a:p>
          <a:p>
            <a:pPr indent="0" lvl="0" marL="457200" rtl="0" algn="l">
              <a:lnSpc>
                <a:spcPct val="100000"/>
              </a:lnSpc>
              <a:spcBef>
                <a:spcPts val="0"/>
              </a:spcBef>
              <a:spcAft>
                <a:spcPts val="0"/>
              </a:spcAft>
              <a:buNone/>
            </a:pPr>
            <a:r>
              <a:t/>
            </a:r>
            <a:endParaRPr sz="1600">
              <a:solidFill>
                <a:srgbClr val="292929"/>
              </a:solidFill>
              <a:highlight>
                <a:srgbClr val="FFFFFF"/>
              </a:highlight>
              <a:latin typeface="Merriweather"/>
              <a:ea typeface="Merriweather"/>
              <a:cs typeface="Merriweather"/>
              <a:sym typeface="Merriweather"/>
            </a:endParaRPr>
          </a:p>
          <a:p>
            <a:pPr indent="-355600" lvl="0" marL="457200" rtl="0" algn="l">
              <a:lnSpc>
                <a:spcPct val="100000"/>
              </a:lnSpc>
              <a:spcBef>
                <a:spcPts val="0"/>
              </a:spcBef>
              <a:spcAft>
                <a:spcPts val="0"/>
              </a:spcAft>
              <a:buClr>
                <a:srgbClr val="292929"/>
              </a:buClr>
              <a:buSzPts val="2000"/>
              <a:buFont typeface="Merriweather"/>
              <a:buChar char="●"/>
            </a:pPr>
            <a:r>
              <a:rPr lang="en-GB" sz="2000">
                <a:solidFill>
                  <a:srgbClr val="292929"/>
                </a:solidFill>
                <a:highlight>
                  <a:srgbClr val="FFFFFF"/>
                </a:highlight>
                <a:latin typeface="Merriweather"/>
                <a:ea typeface="Merriweather"/>
                <a:cs typeface="Merriweather"/>
                <a:sym typeface="Merriweather"/>
              </a:rPr>
              <a:t>Scissors win against the paper.</a:t>
            </a:r>
            <a:endParaRPr sz="2000">
              <a:solidFill>
                <a:srgbClr val="292929"/>
              </a:solidFill>
              <a:highlight>
                <a:srgbClr val="FFFFFF"/>
              </a:highlight>
              <a:latin typeface="Merriweather"/>
              <a:ea typeface="Merriweather"/>
              <a:cs typeface="Merriweather"/>
              <a:sym typeface="Merriweather"/>
            </a:endParaRPr>
          </a:p>
          <a:p>
            <a:pPr indent="0" lvl="0" marL="457200" rtl="0" algn="l">
              <a:lnSpc>
                <a:spcPct val="100000"/>
              </a:lnSpc>
              <a:spcBef>
                <a:spcPts val="0"/>
              </a:spcBef>
              <a:spcAft>
                <a:spcPts val="0"/>
              </a:spcAft>
              <a:buNone/>
            </a:pPr>
            <a:r>
              <a:t/>
            </a:r>
            <a:endParaRPr sz="1600">
              <a:solidFill>
                <a:srgbClr val="292929"/>
              </a:solidFill>
              <a:highlight>
                <a:srgbClr val="FFFFFF"/>
              </a:highlight>
              <a:latin typeface="Merriweather"/>
              <a:ea typeface="Merriweather"/>
              <a:cs typeface="Merriweather"/>
              <a:sym typeface="Merriweather"/>
            </a:endParaRPr>
          </a:p>
          <a:p>
            <a:pPr indent="-355600" lvl="0" marL="457200" rtl="0" algn="l">
              <a:lnSpc>
                <a:spcPct val="200000"/>
              </a:lnSpc>
              <a:spcBef>
                <a:spcPts val="0"/>
              </a:spcBef>
              <a:spcAft>
                <a:spcPts val="0"/>
              </a:spcAft>
              <a:buClr>
                <a:srgbClr val="292929"/>
              </a:buClr>
              <a:buSzPts val="2000"/>
              <a:buFont typeface="Merriweather"/>
              <a:buChar char="●"/>
            </a:pPr>
            <a:r>
              <a:rPr lang="en-GB" sz="2000">
                <a:solidFill>
                  <a:srgbClr val="292929"/>
                </a:solidFill>
                <a:highlight>
                  <a:srgbClr val="FFFFFF"/>
                </a:highlight>
                <a:latin typeface="Merriweather"/>
                <a:ea typeface="Merriweather"/>
                <a:cs typeface="Merriweather"/>
                <a:sym typeface="Merriweather"/>
              </a:rPr>
              <a:t>Paper wins against the rock.</a:t>
            </a:r>
            <a:endParaRPr sz="2000">
              <a:solidFill>
                <a:srgbClr val="29292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550">
              <a:solidFill>
                <a:srgbClr val="292929"/>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t/>
            </a:r>
            <a:endParaRPr sz="1550">
              <a:solidFill>
                <a:srgbClr val="292929"/>
              </a:solidFill>
              <a:highlight>
                <a:srgbClr val="FFFFFF"/>
              </a:highlight>
              <a:latin typeface="Merriweather"/>
              <a:ea typeface="Merriweather"/>
              <a:cs typeface="Merriweather"/>
              <a:sym typeface="Merriweather"/>
            </a:endParaRPr>
          </a:p>
        </p:txBody>
      </p:sp>
      <p:pic>
        <p:nvPicPr>
          <p:cNvPr id="99" name="Google Shape;99;p18"/>
          <p:cNvPicPr preferRelativeResize="0"/>
          <p:nvPr/>
        </p:nvPicPr>
        <p:blipFill>
          <a:blip r:embed="rId3">
            <a:alphaModFix/>
          </a:blip>
          <a:stretch>
            <a:fillRect/>
          </a:stretch>
        </p:blipFill>
        <p:spPr>
          <a:xfrm>
            <a:off x="520612" y="1200175"/>
            <a:ext cx="3346825" cy="319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Methodology</a:t>
            </a:r>
            <a:endParaRPr sz="3500">
              <a:latin typeface="Times New Roman"/>
              <a:ea typeface="Times New Roman"/>
              <a:cs typeface="Times New Roman"/>
              <a:sym typeface="Times New Roman"/>
            </a:endParaRPr>
          </a:p>
        </p:txBody>
      </p:sp>
      <p:sp>
        <p:nvSpPr>
          <p:cNvPr id="105" name="Google Shape;105;p19"/>
          <p:cNvSpPr txBox="1"/>
          <p:nvPr/>
        </p:nvSpPr>
        <p:spPr>
          <a:xfrm>
            <a:off x="407200" y="1457325"/>
            <a:ext cx="8425200" cy="344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800">
                <a:latin typeface="Times New Roman"/>
                <a:ea typeface="Times New Roman"/>
                <a:cs typeface="Times New Roman"/>
                <a:sym typeface="Times New Roman"/>
              </a:rPr>
              <a:t>Game client application</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6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solidFill>
                  <a:srgbClr val="292929"/>
                </a:solidFill>
                <a:highlight>
                  <a:srgbClr val="FFFFFF"/>
                </a:highlight>
                <a:latin typeface="Times New Roman"/>
                <a:ea typeface="Times New Roman"/>
                <a:cs typeface="Times New Roman"/>
                <a:sym typeface="Times New Roman"/>
              </a:rPr>
              <a:t>Game client application allows a player to connect to the game server and play against another connected player.</a:t>
            </a:r>
            <a:r>
              <a:rPr lang="en-GB">
                <a:latin typeface="Times New Roman"/>
                <a:ea typeface="Times New Roman"/>
                <a:cs typeface="Times New Roman"/>
                <a:sym typeface="Times New Roman"/>
              </a:rPr>
              <a:t> (Game client windows)</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92929"/>
              </a:buClr>
              <a:buSzPts val="1400"/>
              <a:buFont typeface="Times New Roman"/>
              <a:buChar char="●"/>
            </a:pPr>
            <a:r>
              <a:rPr lang="en-GB">
                <a:solidFill>
                  <a:srgbClr val="292929"/>
                </a:solidFill>
                <a:highlight>
                  <a:srgbClr val="FFFFFF"/>
                </a:highlight>
                <a:latin typeface="Times New Roman"/>
                <a:ea typeface="Times New Roman"/>
                <a:cs typeface="Times New Roman"/>
                <a:sym typeface="Times New Roman"/>
              </a:rPr>
              <a:t>Game logic/rule is implemented and handled in client side in order to reduce network communications to improve the game speed and efficiency.</a:t>
            </a:r>
            <a:endParaRPr>
              <a:solidFill>
                <a:srgbClr val="292929"/>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92929"/>
              </a:buClr>
              <a:buSzPts val="1400"/>
              <a:buFont typeface="Times New Roman"/>
              <a:buChar char="●"/>
            </a:pPr>
            <a:r>
              <a:rPr lang="en-GB">
                <a:solidFill>
                  <a:srgbClr val="292929"/>
                </a:solidFill>
                <a:highlight>
                  <a:srgbClr val="FFFFFF"/>
                </a:highlight>
                <a:latin typeface="Times New Roman"/>
                <a:ea typeface="Times New Roman"/>
                <a:cs typeface="Times New Roman"/>
                <a:sym typeface="Times New Roman"/>
              </a:rPr>
              <a:t>Count-down timer and enabling/disabling of the choice buttons is created. (rock paper scissors buttons at the bottom of the client window)</a:t>
            </a:r>
            <a:endParaRPr>
              <a:solidFill>
                <a:srgbClr val="292929"/>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lang="en-GB">
                <a:latin typeface="Times New Roman"/>
                <a:ea typeface="Times New Roman"/>
                <a:cs typeface="Times New Roman"/>
                <a:sym typeface="Times New Roman"/>
              </a:rPr>
              <a:t>Client-Server connection is implemented (Connect button) by creating a client socket object that connects to server.</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Create a function that receives and decodes or interprets messages from the game server and updates the game client UI accordingly.</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lang="en-GB">
                <a:latin typeface="Times New Roman"/>
                <a:ea typeface="Times New Roman"/>
                <a:cs typeface="Times New Roman"/>
                <a:sym typeface="Times New Roman"/>
              </a:rPr>
              <a:t>Handle the sending players choice to the server.</a:t>
            </a:r>
            <a:endParaRPr sz="1500">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Contd..</a:t>
            </a:r>
            <a:endParaRPr sz="3500">
              <a:latin typeface="Times New Roman"/>
              <a:ea typeface="Times New Roman"/>
              <a:cs typeface="Times New Roman"/>
              <a:sym typeface="Times New Roman"/>
            </a:endParaRPr>
          </a:p>
        </p:txBody>
      </p:sp>
      <p:sp>
        <p:nvSpPr>
          <p:cNvPr id="111" name="Google Shape;111;p20"/>
          <p:cNvSpPr txBox="1"/>
          <p:nvPr/>
        </p:nvSpPr>
        <p:spPr>
          <a:xfrm>
            <a:off x="428625" y="1393025"/>
            <a:ext cx="8379600" cy="356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800">
                <a:latin typeface="Times New Roman"/>
                <a:ea typeface="Times New Roman"/>
                <a:cs typeface="Times New Roman"/>
                <a:sym typeface="Times New Roman"/>
              </a:rPr>
              <a:t>Game server application</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6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92929"/>
              </a:buClr>
              <a:buSzPts val="1400"/>
              <a:buFont typeface="Times New Roman"/>
              <a:buChar char="●"/>
            </a:pPr>
            <a:r>
              <a:rPr lang="en-GB">
                <a:solidFill>
                  <a:srgbClr val="292929"/>
                </a:solidFill>
                <a:highlight>
                  <a:srgbClr val="FFFFFF"/>
                </a:highlight>
                <a:latin typeface="Times New Roman"/>
                <a:ea typeface="Times New Roman"/>
                <a:cs typeface="Times New Roman"/>
                <a:sym typeface="Times New Roman"/>
              </a:rPr>
              <a:t>Game server application is responsible for handling game client’s connections and forwarding messages to the clients. (Game server window)</a:t>
            </a:r>
            <a:endParaRPr>
              <a:solidFill>
                <a:srgbClr val="292929"/>
              </a:solidFill>
              <a:highlight>
                <a:srgbClr val="FFFFFF"/>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rgbClr val="292929"/>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Start the server using the "start" button, after which the clients (players) can connect and start playing.</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Create a function that </a:t>
            </a:r>
            <a:r>
              <a:rPr lang="en-GB">
                <a:solidFill>
                  <a:srgbClr val="292929"/>
                </a:solidFill>
                <a:highlight>
                  <a:srgbClr val="FFFFFF"/>
                </a:highlight>
                <a:latin typeface="Times New Roman"/>
                <a:ea typeface="Times New Roman"/>
                <a:cs typeface="Times New Roman"/>
                <a:sym typeface="Times New Roman"/>
              </a:rPr>
              <a:t>accepting game clients connection requests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Create a function that </a:t>
            </a:r>
            <a:r>
              <a:rPr lang="en-GB">
                <a:solidFill>
                  <a:srgbClr val="292929"/>
                </a:solidFill>
                <a:highlight>
                  <a:srgbClr val="FFFFFF"/>
                </a:highlight>
                <a:latin typeface="Times New Roman"/>
                <a:ea typeface="Times New Roman"/>
                <a:cs typeface="Times New Roman"/>
                <a:sym typeface="Times New Roman"/>
              </a:rPr>
              <a:t>is responsible for handling sending and receiving of client’s messages</a:t>
            </a:r>
            <a:r>
              <a:rPr lang="en-GB">
                <a:solidFill>
                  <a:srgbClr val="292929"/>
                </a:solidFill>
                <a:highlight>
                  <a:srgbClr val="FFFFFF"/>
                </a:highlight>
                <a:latin typeface="Times New Roman"/>
                <a:ea typeface="Times New Roman"/>
                <a:cs typeface="Times New Roman"/>
                <a:sym typeface="Times New Roman"/>
              </a:rPr>
              <a:t>.</a:t>
            </a:r>
            <a:endParaRPr>
              <a:solidFill>
                <a:srgbClr val="292929"/>
              </a:solidFill>
              <a:highlight>
                <a:srgbClr val="FFFFFF"/>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rgbClr val="292929"/>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The server doesn’t handle about the game information such as round number, winner and final results. because those are handled at the client side for efficiency.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Results</a:t>
            </a:r>
            <a:endParaRPr sz="3500"/>
          </a:p>
        </p:txBody>
      </p:sp>
      <p:sp>
        <p:nvSpPr>
          <p:cNvPr id="117" name="Google Shape;117;p21"/>
          <p:cNvSpPr txBox="1"/>
          <p:nvPr/>
        </p:nvSpPr>
        <p:spPr>
          <a:xfrm>
            <a:off x="150025" y="1414475"/>
            <a:ext cx="87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Running server python file to initiate the game.</a:t>
            </a:r>
            <a:endParaRPr>
              <a:latin typeface="Roboto"/>
              <a:ea typeface="Roboto"/>
              <a:cs typeface="Roboto"/>
              <a:sym typeface="Roboto"/>
            </a:endParaRPr>
          </a:p>
        </p:txBody>
      </p:sp>
      <p:pic>
        <p:nvPicPr>
          <p:cNvPr id="118" name="Google Shape;118;p21"/>
          <p:cNvPicPr preferRelativeResize="0"/>
          <p:nvPr/>
        </p:nvPicPr>
        <p:blipFill>
          <a:blip r:embed="rId3">
            <a:alphaModFix/>
          </a:blip>
          <a:stretch>
            <a:fillRect/>
          </a:stretch>
        </p:blipFill>
        <p:spPr>
          <a:xfrm>
            <a:off x="311723" y="2264075"/>
            <a:ext cx="4672899" cy="1561425"/>
          </a:xfrm>
          <a:prstGeom prst="rect">
            <a:avLst/>
          </a:prstGeom>
          <a:noFill/>
          <a:ln>
            <a:noFill/>
          </a:ln>
        </p:spPr>
      </p:pic>
      <p:pic>
        <p:nvPicPr>
          <p:cNvPr id="119" name="Google Shape;119;p21"/>
          <p:cNvPicPr preferRelativeResize="0"/>
          <p:nvPr/>
        </p:nvPicPr>
        <p:blipFill rotWithShape="1">
          <a:blip r:embed="rId4">
            <a:alphaModFix/>
          </a:blip>
          <a:srcRect b="0" l="0" r="0" t="0"/>
          <a:stretch/>
        </p:blipFill>
        <p:spPr>
          <a:xfrm>
            <a:off x="5607825" y="1880763"/>
            <a:ext cx="2503900" cy="271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