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Slab"/>
      <p:regular r:id="rId14"/>
      <p:bold r:id="rId15"/>
    </p:embeddedFont>
    <p:embeddedFont>
      <p:font typeface="Source Sans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SourceSansPro-bold.fntdata"/><Relationship Id="rId16" Type="http://schemas.openxmlformats.org/officeDocument/2006/relationships/font" Target="fonts/SourceSansPro-regular.fntdata"/><Relationship Id="rId5" Type="http://schemas.openxmlformats.org/officeDocument/2006/relationships/slide" Target="slides/slide1.xml"/><Relationship Id="rId19" Type="http://schemas.openxmlformats.org/officeDocument/2006/relationships/font" Target="fonts/SourceSansPro-boldItalic.fntdata"/><Relationship Id="rId6" Type="http://schemas.openxmlformats.org/officeDocument/2006/relationships/slide" Target="slides/slide2.xml"/><Relationship Id="rId18"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ce0f2629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ce0f262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cebbb3963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cebbb396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da085fb6_58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da085fb6_5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cebbb3963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cebbb39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ce744e743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ce744e7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ce0f2629f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ce0f262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ce617030e_4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ce617030e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ce617030e_4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ce617030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ce0f2629f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ce0f2629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www.kaggle.com/arockiaselciaa/creditcardcs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github.com/karthik1124/Improving-the-classification-accuracy-in-the-case-of-Unbalanced-datas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1" name="Google Shape;71;p12"/>
          <p:cNvPicPr preferRelativeResize="0"/>
          <p:nvPr/>
        </p:nvPicPr>
        <p:blipFill>
          <a:blip r:embed="rId3">
            <a:alphaModFix/>
          </a:blip>
          <a:stretch>
            <a:fillRect/>
          </a:stretch>
        </p:blipFill>
        <p:spPr>
          <a:xfrm>
            <a:off x="3233275" y="709375"/>
            <a:ext cx="2286000" cy="1685925"/>
          </a:xfrm>
          <a:prstGeom prst="rect">
            <a:avLst/>
          </a:prstGeom>
          <a:noFill/>
          <a:ln>
            <a:noFill/>
          </a:ln>
        </p:spPr>
      </p:pic>
      <p:sp>
        <p:nvSpPr>
          <p:cNvPr id="72" name="Google Shape;72;p12"/>
          <p:cNvSpPr txBox="1"/>
          <p:nvPr/>
        </p:nvSpPr>
        <p:spPr>
          <a:xfrm>
            <a:off x="1338675" y="959825"/>
            <a:ext cx="64665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solidFill>
                  <a:schemeClr val="accent1"/>
                </a:solidFill>
                <a:latin typeface="Roboto Slab"/>
                <a:ea typeface="Roboto Slab"/>
                <a:cs typeface="Roboto Slab"/>
                <a:sym typeface="Roboto Slab"/>
              </a:rPr>
              <a:t>Improving the classification accuracy in the case of Unbalanced dataset</a:t>
            </a:r>
            <a:endParaRPr b="1" sz="3600">
              <a:solidFill>
                <a:schemeClr val="accent1"/>
              </a:solidFill>
              <a:latin typeface="Roboto Slab"/>
              <a:ea typeface="Roboto Slab"/>
              <a:cs typeface="Roboto Slab"/>
              <a:sym typeface="Roboto Slab"/>
            </a:endParaRPr>
          </a:p>
        </p:txBody>
      </p:sp>
      <p:sp>
        <p:nvSpPr>
          <p:cNvPr id="73" name="Google Shape;73;p12"/>
          <p:cNvSpPr txBox="1"/>
          <p:nvPr/>
        </p:nvSpPr>
        <p:spPr>
          <a:xfrm>
            <a:off x="1715025" y="2910650"/>
            <a:ext cx="5713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Slab"/>
                <a:ea typeface="Roboto Slab"/>
                <a:cs typeface="Roboto Slab"/>
                <a:sym typeface="Roboto Slab"/>
              </a:rPr>
              <a:t>Konijeti Sri Vyshnavi                            </a:t>
            </a:r>
            <a:r>
              <a:rPr b="1" lang="en" sz="1600">
                <a:latin typeface="Roboto Slab"/>
                <a:ea typeface="Roboto Slab"/>
                <a:cs typeface="Roboto Slab"/>
                <a:sym typeface="Roboto Slab"/>
              </a:rPr>
              <a:t>AM.EN.U4AIE20042</a:t>
            </a:r>
            <a:endParaRPr b="1" sz="1600">
              <a:latin typeface="Roboto Slab"/>
              <a:ea typeface="Roboto Slab"/>
              <a:cs typeface="Roboto Slab"/>
              <a:sym typeface="Roboto Slab"/>
            </a:endParaRPr>
          </a:p>
          <a:p>
            <a:pPr indent="0" lvl="0" marL="0" rtl="0" algn="l">
              <a:spcBef>
                <a:spcPts val="0"/>
              </a:spcBef>
              <a:spcAft>
                <a:spcPts val="0"/>
              </a:spcAft>
              <a:buNone/>
            </a:pPr>
            <a:r>
              <a:rPr b="1" lang="en" sz="1600">
                <a:latin typeface="Roboto Slab"/>
                <a:ea typeface="Roboto Slab"/>
                <a:cs typeface="Roboto Slab"/>
                <a:sym typeface="Roboto Slab"/>
              </a:rPr>
              <a:t>Maddala H S M Krishna Karthik       </a:t>
            </a:r>
            <a:r>
              <a:rPr b="1" lang="en" sz="1600">
                <a:latin typeface="Roboto Slab"/>
                <a:ea typeface="Roboto Slab"/>
                <a:cs typeface="Roboto Slab"/>
                <a:sym typeface="Roboto Slab"/>
              </a:rPr>
              <a:t>AM.EN.U4AIE20046</a:t>
            </a:r>
            <a:endParaRPr b="1" sz="1600">
              <a:latin typeface="Roboto Slab"/>
              <a:ea typeface="Roboto Slab"/>
              <a:cs typeface="Roboto Slab"/>
              <a:sym typeface="Roboto Slab"/>
            </a:endParaRPr>
          </a:p>
          <a:p>
            <a:pPr indent="0" lvl="0" marL="0" rtl="0" algn="l">
              <a:spcBef>
                <a:spcPts val="0"/>
              </a:spcBef>
              <a:spcAft>
                <a:spcPts val="0"/>
              </a:spcAft>
              <a:buNone/>
            </a:pPr>
            <a:r>
              <a:rPr b="1" lang="en" sz="1600">
                <a:latin typeface="Roboto Slab"/>
                <a:ea typeface="Roboto Slab"/>
                <a:cs typeface="Roboto Slab"/>
                <a:sym typeface="Roboto Slab"/>
              </a:rPr>
              <a:t>Methuku Samhitha                                </a:t>
            </a:r>
            <a:r>
              <a:rPr b="1" lang="en" sz="1600">
                <a:latin typeface="Roboto Slab"/>
                <a:ea typeface="Roboto Slab"/>
                <a:cs typeface="Roboto Slab"/>
                <a:sym typeface="Roboto Slab"/>
              </a:rPr>
              <a:t>AM.EN.U4AIE20049</a:t>
            </a:r>
            <a:endParaRPr b="1" sz="1600">
              <a:latin typeface="Roboto Slab"/>
              <a:ea typeface="Roboto Slab"/>
              <a:cs typeface="Roboto Slab"/>
              <a:sym typeface="Roboto Slab"/>
            </a:endParaRPr>
          </a:p>
          <a:p>
            <a:pPr indent="0" lvl="0" marL="0" rtl="0" algn="l">
              <a:spcBef>
                <a:spcPts val="0"/>
              </a:spcBef>
              <a:spcAft>
                <a:spcPts val="0"/>
              </a:spcAft>
              <a:buNone/>
            </a:pPr>
            <a:r>
              <a:rPr b="1" lang="en" sz="1600">
                <a:latin typeface="Roboto Slab"/>
                <a:ea typeface="Roboto Slab"/>
                <a:cs typeface="Roboto Slab"/>
                <a:sym typeface="Roboto Slab"/>
              </a:rPr>
              <a:t>Suravarapu Ankith                                </a:t>
            </a:r>
            <a:r>
              <a:rPr b="1" lang="en" sz="1600">
                <a:latin typeface="Roboto Slab"/>
                <a:ea typeface="Roboto Slab"/>
                <a:cs typeface="Roboto Slab"/>
                <a:sym typeface="Roboto Slab"/>
              </a:rPr>
              <a:t>AM.EN.U4AIE20070</a:t>
            </a:r>
            <a:endParaRPr b="1" sz="1600">
              <a:latin typeface="Roboto Slab"/>
              <a:ea typeface="Roboto Slab"/>
              <a:cs typeface="Roboto Slab"/>
              <a:sym typeface="Roboto Slab"/>
            </a:endParaRPr>
          </a:p>
        </p:txBody>
      </p:sp>
      <p:sp>
        <p:nvSpPr>
          <p:cNvPr id="74" name="Google Shape;74;p12"/>
          <p:cNvSpPr txBox="1"/>
          <p:nvPr/>
        </p:nvSpPr>
        <p:spPr>
          <a:xfrm>
            <a:off x="2793775" y="2340888"/>
            <a:ext cx="3429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solidFill>
                  <a:schemeClr val="accent1"/>
                </a:solidFill>
                <a:latin typeface="Roboto Slab"/>
                <a:ea typeface="Roboto Slab"/>
                <a:cs typeface="Roboto Slab"/>
                <a:sym typeface="Roboto Slab"/>
              </a:rPr>
              <a:t>Group-19</a:t>
            </a:r>
            <a:endParaRPr u="sng">
              <a:solidFill>
                <a:schemeClr val="accen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idx="1" type="body"/>
          </p:nvPr>
        </p:nvSpPr>
        <p:spPr>
          <a:xfrm>
            <a:off x="1215300" y="1546150"/>
            <a:ext cx="67134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900">
                <a:solidFill>
                  <a:schemeClr val="accent1"/>
                </a:solidFill>
              </a:rPr>
              <a:t>Abstract</a:t>
            </a:r>
            <a:endParaRPr b="1" sz="3900">
              <a:solidFill>
                <a:schemeClr val="accent1"/>
              </a:solidFill>
            </a:endParaRPr>
          </a:p>
        </p:txBody>
      </p:sp>
      <p:sp>
        <p:nvSpPr>
          <p:cNvPr id="80" name="Google Shape;80;p13"/>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1" name="Google Shape;81;p13"/>
          <p:cNvSpPr txBox="1"/>
          <p:nvPr/>
        </p:nvSpPr>
        <p:spPr>
          <a:xfrm>
            <a:off x="1037025" y="2485025"/>
            <a:ext cx="7069800" cy="18954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1200"/>
              </a:spcBef>
              <a:spcAft>
                <a:spcPts val="1200"/>
              </a:spcAft>
              <a:buNone/>
            </a:pPr>
            <a:r>
              <a:rPr lang="en" sz="1300">
                <a:latin typeface="Roboto Slab"/>
                <a:ea typeface="Roboto Slab"/>
                <a:cs typeface="Roboto Slab"/>
                <a:sym typeface="Roboto Slab"/>
              </a:rPr>
              <a:t>Fraud has risen dramatically as a result of advances in technology and global connections. Detection and prevention are two approaches for preventing fraud. The dataset used to detect credit card fraud is heavily skewed and different sorts of misclassification errors may incur different costs, so it's critical to keep track of them. Classification techniques have promise for detecting both fraudulent and non-fraudulent transactions. The major goal of this research is to improve the XGBoost (eXtreme Gradient Boosting) strategy by applying resampling approaches to handle a class imbalance in datasets. XGBoost is a popular machine learning model that is utilized in areas such as fraud detection.</a:t>
            </a:r>
            <a:endParaRPr sz="1500">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1792800" y="338875"/>
            <a:ext cx="55584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900"/>
              <a:t>Problem Statement</a:t>
            </a:r>
            <a:endParaRPr b="1" sz="2900"/>
          </a:p>
        </p:txBody>
      </p:sp>
      <p:sp>
        <p:nvSpPr>
          <p:cNvPr id="87" name="Google Shape;87;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4"/>
          <p:cNvSpPr txBox="1"/>
          <p:nvPr/>
        </p:nvSpPr>
        <p:spPr>
          <a:xfrm>
            <a:off x="644100" y="1415200"/>
            <a:ext cx="7615200" cy="299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Credit card payment is one of the prevalent means of transactions carried out in both online and offline purchases.</a:t>
            </a:r>
            <a:endParaRPr sz="1300">
              <a:solidFill>
                <a:schemeClr val="dk1"/>
              </a:solidFill>
              <a:latin typeface="Roboto Slab"/>
              <a:ea typeface="Roboto Slab"/>
              <a:cs typeface="Roboto Slab"/>
              <a:sym typeface="Roboto Slab"/>
            </a:endParaRPr>
          </a:p>
          <a:p>
            <a:pPr indent="-311150" lvl="0" marL="457200" rtl="0" algn="l">
              <a:lnSpc>
                <a:spcPct val="115000"/>
              </a:lnSpc>
              <a:spcBef>
                <a:spcPts val="100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Latest technology and worldwide communications, fraud has increased significantly. </a:t>
            </a:r>
            <a:endParaRPr sz="1300">
              <a:solidFill>
                <a:schemeClr val="dk1"/>
              </a:solidFill>
              <a:latin typeface="Roboto Slab"/>
              <a:ea typeface="Roboto Slab"/>
              <a:cs typeface="Roboto Slab"/>
              <a:sym typeface="Roboto Slab"/>
            </a:endParaRPr>
          </a:p>
          <a:p>
            <a:pPr indent="-311150" lvl="0" marL="457200" rtl="0" algn="l">
              <a:lnSpc>
                <a:spcPct val="115000"/>
              </a:lnSpc>
              <a:spcBef>
                <a:spcPts val="100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In </a:t>
            </a:r>
            <a:r>
              <a:rPr lang="en" sz="1300">
                <a:solidFill>
                  <a:schemeClr val="dk1"/>
                </a:solidFill>
                <a:latin typeface="Roboto Slab"/>
                <a:ea typeface="Roboto Slab"/>
                <a:cs typeface="Roboto Slab"/>
                <a:sym typeface="Roboto Slab"/>
              </a:rPr>
              <a:t>Credit card fraud transactions there are so many ways to find like Random forest,</a:t>
            </a:r>
            <a:r>
              <a:rPr lang="en" sz="1300">
                <a:solidFill>
                  <a:schemeClr val="dk1"/>
                </a:solidFill>
                <a:highlight>
                  <a:srgbClr val="FFFFFF"/>
                </a:highlight>
                <a:latin typeface="Roboto Slab"/>
                <a:ea typeface="Roboto Slab"/>
                <a:cs typeface="Roboto Slab"/>
                <a:sym typeface="Roboto Slab"/>
              </a:rPr>
              <a:t>rule based mining, neural network</a:t>
            </a:r>
            <a:r>
              <a:rPr lang="en" sz="1300">
                <a:solidFill>
                  <a:schemeClr val="dk1"/>
                </a:solidFill>
                <a:latin typeface="Roboto Slab"/>
                <a:ea typeface="Roboto Slab"/>
                <a:cs typeface="Roboto Slab"/>
                <a:sym typeface="Roboto Slab"/>
              </a:rPr>
              <a:t> etc.</a:t>
            </a:r>
            <a:endParaRPr sz="1300">
              <a:solidFill>
                <a:schemeClr val="dk1"/>
              </a:solidFill>
              <a:latin typeface="Roboto Slab"/>
              <a:ea typeface="Roboto Slab"/>
              <a:cs typeface="Roboto Slab"/>
              <a:sym typeface="Roboto Slab"/>
            </a:endParaRPr>
          </a:p>
          <a:p>
            <a:pPr indent="-311150" lvl="0" marL="457200" rtl="0" algn="l">
              <a:lnSpc>
                <a:spcPct val="115000"/>
              </a:lnSpc>
              <a:spcBef>
                <a:spcPts val="100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The Best method to detect that transaction is fraud or not by using </a:t>
            </a:r>
            <a:r>
              <a:rPr lang="en" sz="1300">
                <a:solidFill>
                  <a:schemeClr val="dk1"/>
                </a:solidFill>
                <a:highlight>
                  <a:schemeClr val="lt1"/>
                </a:highlight>
                <a:latin typeface="Roboto Slab"/>
                <a:ea typeface="Roboto Slab"/>
                <a:cs typeface="Roboto Slab"/>
                <a:sym typeface="Roboto Slab"/>
              </a:rPr>
              <a:t> XGBoost method.</a:t>
            </a:r>
            <a:endParaRPr sz="1300">
              <a:solidFill>
                <a:schemeClr val="dk1"/>
              </a:solidFill>
              <a:highlight>
                <a:schemeClr val="lt1"/>
              </a:highlight>
              <a:latin typeface="Roboto Slab"/>
              <a:ea typeface="Roboto Slab"/>
              <a:cs typeface="Roboto Slab"/>
              <a:sym typeface="Roboto Slab"/>
            </a:endParaRPr>
          </a:p>
          <a:p>
            <a:pPr indent="-311150" lvl="0" marL="457200" rtl="0" algn="l">
              <a:lnSpc>
                <a:spcPct val="115000"/>
              </a:lnSpc>
              <a:spcBef>
                <a:spcPts val="1000"/>
              </a:spcBef>
              <a:spcAft>
                <a:spcPts val="0"/>
              </a:spcAft>
              <a:buClr>
                <a:schemeClr val="dk1"/>
              </a:buClr>
              <a:buSzPts val="1300"/>
              <a:buFont typeface="Roboto Slab"/>
              <a:buChar char="●"/>
            </a:pPr>
            <a:r>
              <a:rPr lang="en" sz="1300">
                <a:solidFill>
                  <a:schemeClr val="dk1"/>
                </a:solidFill>
                <a:highlight>
                  <a:schemeClr val="lt1"/>
                </a:highlight>
                <a:latin typeface="Roboto Slab"/>
                <a:ea typeface="Roboto Slab"/>
                <a:cs typeface="Roboto Slab"/>
                <a:sym typeface="Roboto Slab"/>
              </a:rPr>
              <a:t>It having more accuracy with compared to other models.</a:t>
            </a:r>
            <a:endParaRPr sz="1300">
              <a:solidFill>
                <a:schemeClr val="dk1"/>
              </a:solidFill>
              <a:highlight>
                <a:schemeClr val="lt1"/>
              </a:highlight>
              <a:latin typeface="Roboto Slab"/>
              <a:ea typeface="Roboto Slab"/>
              <a:cs typeface="Roboto Slab"/>
              <a:sym typeface="Roboto Slab"/>
            </a:endParaRPr>
          </a:p>
          <a:p>
            <a:pPr indent="-311150" lvl="0" marL="457200" rtl="0" algn="l">
              <a:lnSpc>
                <a:spcPct val="115000"/>
              </a:lnSpc>
              <a:spcBef>
                <a:spcPts val="1000"/>
              </a:spcBef>
              <a:spcAft>
                <a:spcPts val="0"/>
              </a:spcAft>
              <a:buClr>
                <a:schemeClr val="dk1"/>
              </a:buClr>
              <a:buSzPts val="1300"/>
              <a:buFont typeface="Roboto Slab"/>
              <a:buChar char="●"/>
            </a:pPr>
            <a:r>
              <a:rPr lang="en" sz="1300">
                <a:solidFill>
                  <a:schemeClr val="dk1"/>
                </a:solidFill>
                <a:highlight>
                  <a:schemeClr val="lt1"/>
                </a:highlight>
                <a:latin typeface="Roboto Slab"/>
                <a:ea typeface="Roboto Slab"/>
                <a:cs typeface="Roboto Slab"/>
                <a:sym typeface="Roboto Slab"/>
              </a:rPr>
              <a:t>We are doing XGBoost with imbalance in the dataset with using resampling techniques.</a:t>
            </a:r>
            <a:endParaRPr sz="1300">
              <a:solidFill>
                <a:schemeClr val="dk1"/>
              </a:solidFill>
              <a:highlight>
                <a:schemeClr val="lt1"/>
              </a:highlight>
              <a:latin typeface="Roboto Slab"/>
              <a:ea typeface="Roboto Slab"/>
              <a:cs typeface="Roboto Slab"/>
              <a:sym typeface="Roboto Slab"/>
            </a:endParaRPr>
          </a:p>
          <a:p>
            <a:pPr indent="0" lvl="0" marL="0" rtl="0" algn="l">
              <a:lnSpc>
                <a:spcPct val="115000"/>
              </a:lnSpc>
              <a:spcBef>
                <a:spcPts val="1000"/>
              </a:spcBef>
              <a:spcAft>
                <a:spcPts val="1200"/>
              </a:spcAft>
              <a:buNone/>
            </a:pPr>
            <a:r>
              <a:rPr lang="en" sz="1300">
                <a:solidFill>
                  <a:schemeClr val="dk1"/>
                </a:solidFill>
                <a:latin typeface="Roboto Slab"/>
                <a:ea typeface="Roboto Slab"/>
                <a:cs typeface="Roboto Slab"/>
                <a:sym typeface="Roboto Slab"/>
              </a:rPr>
              <a:t>              </a:t>
            </a:r>
            <a:endParaRPr sz="1300">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0" y="477500"/>
            <a:ext cx="9144000" cy="70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200"/>
              </a:spcAft>
              <a:buNone/>
            </a:pPr>
            <a:r>
              <a:rPr b="1" lang="en" sz="2600">
                <a:solidFill>
                  <a:srgbClr val="0091EA"/>
                </a:solidFill>
                <a:highlight>
                  <a:schemeClr val="lt1"/>
                </a:highlight>
              </a:rPr>
              <a:t>XGBoost in </a:t>
            </a:r>
            <a:r>
              <a:rPr b="1" lang="en" sz="2600">
                <a:solidFill>
                  <a:srgbClr val="0091EA"/>
                </a:solidFill>
                <a:highlight>
                  <a:srgbClr val="FFFFFF"/>
                </a:highlight>
              </a:rPr>
              <a:t>Mathematics</a:t>
            </a:r>
            <a:endParaRPr b="1" sz="2600">
              <a:solidFill>
                <a:srgbClr val="0091EA"/>
              </a:solidFill>
            </a:endParaRPr>
          </a:p>
        </p:txBody>
      </p:sp>
      <p:sp>
        <p:nvSpPr>
          <p:cNvPr id="94" name="Google Shape;94;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5"/>
          <p:cNvSpPr txBox="1"/>
          <p:nvPr/>
        </p:nvSpPr>
        <p:spPr>
          <a:xfrm>
            <a:off x="130625" y="779900"/>
            <a:ext cx="77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96" name="Google Shape;96;p15"/>
          <p:cNvSpPr txBox="1"/>
          <p:nvPr/>
        </p:nvSpPr>
        <p:spPr>
          <a:xfrm>
            <a:off x="349050" y="989700"/>
            <a:ext cx="7780500" cy="3617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en" sz="1200">
                <a:latin typeface="Roboto Slab"/>
                <a:ea typeface="Roboto Slab"/>
                <a:cs typeface="Roboto Slab"/>
                <a:sym typeface="Roboto Slab"/>
              </a:rPr>
              <a:t>We have to construct a Base Model and calculate  the Probability.</a:t>
            </a:r>
            <a:endParaRPr sz="1200">
              <a:latin typeface="Roboto Slab"/>
              <a:ea typeface="Roboto Slab"/>
              <a:cs typeface="Roboto Slab"/>
              <a:sym typeface="Roboto Slab"/>
            </a:endParaRPr>
          </a:p>
          <a:p>
            <a:pPr indent="-304800" lvl="0" marL="457200" rtl="0" algn="l">
              <a:spcBef>
                <a:spcPts val="1200"/>
              </a:spcBef>
              <a:spcAft>
                <a:spcPts val="0"/>
              </a:spcAft>
              <a:buSzPts val="1200"/>
              <a:buFont typeface="Roboto Slab"/>
              <a:buChar char="●"/>
            </a:pPr>
            <a:r>
              <a:rPr lang="en" sz="1200">
                <a:latin typeface="Roboto Slab"/>
                <a:ea typeface="Roboto Slab"/>
                <a:cs typeface="Roboto Slab"/>
                <a:sym typeface="Roboto Slab"/>
              </a:rPr>
              <a:t>We need to  calculate  the residual.</a:t>
            </a:r>
            <a:endParaRPr sz="1200">
              <a:latin typeface="Roboto Slab"/>
              <a:ea typeface="Roboto Slab"/>
              <a:cs typeface="Roboto Slab"/>
              <a:sym typeface="Roboto Slab"/>
            </a:endParaRPr>
          </a:p>
          <a:p>
            <a:pPr indent="-304800" lvl="0" marL="457200" rtl="0" algn="l">
              <a:spcBef>
                <a:spcPts val="1000"/>
              </a:spcBef>
              <a:spcAft>
                <a:spcPts val="0"/>
              </a:spcAft>
              <a:buSzPts val="1200"/>
              <a:buFont typeface="Roboto Slab"/>
              <a:buChar char="●"/>
            </a:pPr>
            <a:r>
              <a:rPr lang="en" sz="1200">
                <a:latin typeface="Roboto Slab"/>
                <a:ea typeface="Roboto Slab"/>
                <a:cs typeface="Roboto Slab"/>
                <a:sym typeface="Roboto Slab"/>
              </a:rPr>
              <a:t>After Getting the residual we need to construct the decision tree.</a:t>
            </a:r>
            <a:endParaRPr sz="1200">
              <a:latin typeface="Roboto Slab"/>
              <a:ea typeface="Roboto Slab"/>
              <a:cs typeface="Roboto Slab"/>
              <a:sym typeface="Roboto Slab"/>
            </a:endParaRPr>
          </a:p>
          <a:p>
            <a:pPr indent="-304800" lvl="0" marL="457200" rtl="0" algn="l">
              <a:spcBef>
                <a:spcPts val="1000"/>
              </a:spcBef>
              <a:spcAft>
                <a:spcPts val="0"/>
              </a:spcAft>
              <a:buSzPts val="1200"/>
              <a:buFont typeface="Roboto Slab"/>
              <a:buChar char="●"/>
            </a:pPr>
            <a:r>
              <a:rPr lang="en" sz="1200">
                <a:latin typeface="Roboto Slab"/>
                <a:ea typeface="Roboto Slab"/>
                <a:cs typeface="Roboto Slab"/>
                <a:sym typeface="Roboto Slab"/>
              </a:rPr>
              <a:t>We need to compute the Similarity Weight of the Root node.</a:t>
            </a:r>
            <a:endParaRPr sz="1200">
              <a:latin typeface="Roboto Slab"/>
              <a:ea typeface="Roboto Slab"/>
              <a:cs typeface="Roboto Slab"/>
              <a:sym typeface="Roboto Slab"/>
            </a:endParaRPr>
          </a:p>
          <a:p>
            <a:pPr indent="-304800" lvl="0" marL="457200" rtl="0" algn="l">
              <a:spcBef>
                <a:spcPts val="1000"/>
              </a:spcBef>
              <a:spcAft>
                <a:spcPts val="0"/>
              </a:spcAft>
              <a:buSzPts val="1200"/>
              <a:buFont typeface="Roboto Slab"/>
              <a:buChar char="●"/>
            </a:pPr>
            <a:r>
              <a:rPr lang="en" sz="1200">
                <a:latin typeface="Roboto Slab"/>
                <a:ea typeface="Roboto Slab"/>
                <a:cs typeface="Roboto Slab"/>
                <a:sym typeface="Roboto Slab"/>
              </a:rPr>
              <a:t>If we have more than two categories we can divide them as a nodes</a:t>
            </a:r>
            <a:endParaRPr sz="1200">
              <a:latin typeface="Roboto Slab"/>
              <a:ea typeface="Roboto Slab"/>
              <a:cs typeface="Roboto Slab"/>
              <a:sym typeface="Roboto Slab"/>
            </a:endParaRPr>
          </a:p>
          <a:p>
            <a:pPr indent="-304800" lvl="1" marL="914400" rtl="0" algn="l">
              <a:spcBef>
                <a:spcPts val="1000"/>
              </a:spcBef>
              <a:spcAft>
                <a:spcPts val="0"/>
              </a:spcAft>
              <a:buSzPts val="1200"/>
              <a:buFont typeface="Roboto Slab"/>
              <a:buChar char="○"/>
            </a:pPr>
            <a:r>
              <a:rPr lang="en" sz="1200">
                <a:latin typeface="Roboto Slab"/>
                <a:ea typeface="Roboto Slab"/>
                <a:cs typeface="Roboto Slab"/>
                <a:sym typeface="Roboto Slab"/>
              </a:rPr>
              <a:t>We have to compute the Similarity Weight  of the left and right node.</a:t>
            </a:r>
            <a:endParaRPr sz="1200">
              <a:latin typeface="Roboto Slab"/>
              <a:ea typeface="Roboto Slab"/>
              <a:cs typeface="Roboto Slab"/>
              <a:sym typeface="Roboto Slab"/>
            </a:endParaRPr>
          </a:p>
          <a:p>
            <a:pPr indent="-304800" lvl="0" marL="457200" rtl="0" algn="l">
              <a:spcBef>
                <a:spcPts val="1000"/>
              </a:spcBef>
              <a:spcAft>
                <a:spcPts val="0"/>
              </a:spcAft>
              <a:buSzPts val="1200"/>
              <a:buFont typeface="Roboto Slab"/>
              <a:buChar char="●"/>
            </a:pPr>
            <a:r>
              <a:rPr lang="en" sz="1200">
                <a:latin typeface="Roboto Slab"/>
                <a:ea typeface="Roboto Slab"/>
                <a:cs typeface="Roboto Slab"/>
                <a:sym typeface="Roboto Slab"/>
              </a:rPr>
              <a:t>In This step we will compute the Gain of the nodes.</a:t>
            </a:r>
            <a:endParaRPr sz="1200">
              <a:latin typeface="Roboto Slab"/>
              <a:ea typeface="Roboto Slab"/>
              <a:cs typeface="Roboto Slab"/>
              <a:sym typeface="Roboto Slab"/>
            </a:endParaRPr>
          </a:p>
          <a:p>
            <a:pPr indent="-304800" lvl="0" marL="457200" rtl="0" algn="l">
              <a:spcBef>
                <a:spcPts val="1000"/>
              </a:spcBef>
              <a:spcAft>
                <a:spcPts val="0"/>
              </a:spcAft>
              <a:buSzPts val="1200"/>
              <a:buFont typeface="Roboto Slab"/>
              <a:buChar char="●"/>
            </a:pPr>
            <a:r>
              <a:rPr lang="en" sz="1200">
                <a:latin typeface="Roboto Slab"/>
                <a:ea typeface="Roboto Slab"/>
                <a:cs typeface="Roboto Slab"/>
                <a:sym typeface="Roboto Slab"/>
              </a:rPr>
              <a:t>Next we have to calculate the Post Pruning.</a:t>
            </a:r>
            <a:endParaRPr sz="1200">
              <a:latin typeface="Roboto Slab"/>
              <a:ea typeface="Roboto Slab"/>
              <a:cs typeface="Roboto Slab"/>
              <a:sym typeface="Roboto Slab"/>
            </a:endParaRPr>
          </a:p>
          <a:p>
            <a:pPr indent="-304800" lvl="0" marL="457200" rtl="0" algn="l">
              <a:spcBef>
                <a:spcPts val="1000"/>
              </a:spcBef>
              <a:spcAft>
                <a:spcPts val="0"/>
              </a:spcAft>
              <a:buSzPts val="1200"/>
              <a:buFont typeface="Roboto Slab"/>
              <a:buChar char="●"/>
            </a:pPr>
            <a:r>
              <a:rPr lang="en" sz="1200">
                <a:latin typeface="Roboto Slab"/>
                <a:ea typeface="Roboto Slab"/>
                <a:cs typeface="Roboto Slab"/>
                <a:sym typeface="Roboto Slab"/>
              </a:rPr>
              <a:t>We need to predict the probability.</a:t>
            </a:r>
            <a:endParaRPr sz="1200">
              <a:latin typeface="Roboto Slab"/>
              <a:ea typeface="Roboto Slab"/>
              <a:cs typeface="Roboto Slab"/>
              <a:sym typeface="Roboto Slab"/>
            </a:endParaRPr>
          </a:p>
          <a:p>
            <a:pPr indent="-304800" lvl="0" marL="457200" rtl="0" algn="l">
              <a:spcBef>
                <a:spcPts val="1000"/>
              </a:spcBef>
              <a:spcAft>
                <a:spcPts val="0"/>
              </a:spcAft>
              <a:buSzPts val="1200"/>
              <a:buFont typeface="Roboto Slab"/>
              <a:buChar char="●"/>
            </a:pPr>
            <a:r>
              <a:rPr lang="en" sz="1200">
                <a:latin typeface="Roboto Slab"/>
                <a:ea typeface="Roboto Slab"/>
                <a:cs typeface="Roboto Slab"/>
                <a:sym typeface="Roboto Slab"/>
              </a:rPr>
              <a:t>We need to check that if the probability&lt; similarity Weight  . Then we need to cancel that node.</a:t>
            </a:r>
            <a:endParaRPr sz="1200">
              <a:latin typeface="Roboto Slab"/>
              <a:ea typeface="Roboto Slab"/>
              <a:cs typeface="Roboto Slab"/>
              <a:sym typeface="Roboto Slab"/>
            </a:endParaRPr>
          </a:p>
          <a:p>
            <a:pPr indent="-304800" lvl="0" marL="457200" rtl="0" algn="l">
              <a:spcBef>
                <a:spcPts val="1000"/>
              </a:spcBef>
              <a:spcAft>
                <a:spcPts val="1000"/>
              </a:spcAft>
              <a:buSzPts val="1200"/>
              <a:buFont typeface="Roboto Slab"/>
              <a:buChar char="●"/>
            </a:pPr>
            <a:r>
              <a:rPr lang="en" sz="1200">
                <a:latin typeface="Roboto Slab"/>
                <a:ea typeface="Roboto Slab"/>
                <a:cs typeface="Roboto Slab"/>
                <a:sym typeface="Roboto Slab"/>
              </a:rPr>
              <a:t>Repeat till we get the best probability value.</a:t>
            </a:r>
            <a:endParaRPr sz="12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75" y="337000"/>
            <a:ext cx="91440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800"/>
              <a:t>Algorithm Used </a:t>
            </a:r>
            <a:r>
              <a:rPr b="1" lang="en" sz="2800"/>
              <a:t>:</a:t>
            </a:r>
            <a:r>
              <a:rPr b="1" lang="en" sz="2800"/>
              <a:t> XGBoost</a:t>
            </a:r>
            <a:endParaRPr b="1" sz="2800"/>
          </a:p>
        </p:txBody>
      </p:sp>
      <p:sp>
        <p:nvSpPr>
          <p:cNvPr id="102" name="Google Shape;102;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6"/>
          <p:cNvSpPr txBox="1"/>
          <p:nvPr/>
        </p:nvSpPr>
        <p:spPr>
          <a:xfrm>
            <a:off x="786150" y="1155175"/>
            <a:ext cx="7571700" cy="33246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1200"/>
              </a:spcBef>
              <a:spcAft>
                <a:spcPts val="0"/>
              </a:spcAft>
              <a:buSzPts val="1200"/>
              <a:buFont typeface="Roboto Slab"/>
              <a:buChar char="❏"/>
            </a:pPr>
            <a:r>
              <a:rPr lang="en" sz="1200">
                <a:solidFill>
                  <a:srgbClr val="444444"/>
                </a:solidFill>
                <a:highlight>
                  <a:srgbClr val="FFFFFF"/>
                </a:highlight>
                <a:latin typeface="Roboto Slab"/>
                <a:ea typeface="Roboto Slab"/>
                <a:cs typeface="Roboto Slab"/>
                <a:sym typeface="Roboto Slab"/>
              </a:rPr>
              <a:t>Basically, XGBoost is an algorithm. Also, it has recently been dominating applied machine learning. XGBoost is an implementation of gradient boosted decision trees.</a:t>
            </a:r>
            <a:endParaRPr sz="1200">
              <a:solidFill>
                <a:srgbClr val="444444"/>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b="1" lang="en">
                <a:solidFill>
                  <a:schemeClr val="accent1"/>
                </a:solidFill>
                <a:latin typeface="Roboto Slab"/>
                <a:ea typeface="Roboto Slab"/>
                <a:cs typeface="Roboto Slab"/>
                <a:sym typeface="Roboto Slab"/>
              </a:rPr>
              <a:t>WHAT IS XGBOOST?</a:t>
            </a:r>
            <a:endParaRPr>
              <a:solidFill>
                <a:srgbClr val="444444"/>
              </a:solidFill>
              <a:highlight>
                <a:srgbClr val="FFFFFF"/>
              </a:highlight>
              <a:latin typeface="Roboto Slab"/>
              <a:ea typeface="Roboto Slab"/>
              <a:cs typeface="Roboto Slab"/>
              <a:sym typeface="Roboto Slab"/>
            </a:endParaRPr>
          </a:p>
          <a:p>
            <a:pPr indent="-304800" lvl="0" marL="457200" rtl="0" algn="l">
              <a:lnSpc>
                <a:spcPct val="200000"/>
              </a:lnSpc>
              <a:spcBef>
                <a:spcPts val="1200"/>
              </a:spcBef>
              <a:spcAft>
                <a:spcPts val="0"/>
              </a:spcAft>
              <a:buSzPts val="1200"/>
              <a:buFont typeface="Roboto Slab"/>
              <a:buChar char="❏"/>
            </a:pPr>
            <a:r>
              <a:rPr lang="en" sz="1200">
                <a:latin typeface="Roboto Slab"/>
                <a:ea typeface="Roboto Slab"/>
                <a:cs typeface="Roboto Slab"/>
                <a:sym typeface="Roboto Slab"/>
              </a:rPr>
              <a:t>XGBoost is a decision-tree-based ensemble Machine Learning algorithm.</a:t>
            </a:r>
            <a:endParaRPr sz="1200">
              <a:latin typeface="Roboto Slab"/>
              <a:ea typeface="Roboto Slab"/>
              <a:cs typeface="Roboto Slab"/>
              <a:sym typeface="Roboto Slab"/>
            </a:endParaRPr>
          </a:p>
          <a:p>
            <a:pPr indent="-304800" lvl="0" marL="457200" rtl="0" algn="l">
              <a:lnSpc>
                <a:spcPct val="200000"/>
              </a:lnSpc>
              <a:spcBef>
                <a:spcPts val="0"/>
              </a:spcBef>
              <a:spcAft>
                <a:spcPts val="0"/>
              </a:spcAft>
              <a:buSzPts val="1200"/>
              <a:buFont typeface="Roboto Slab"/>
              <a:buChar char="❏"/>
            </a:pPr>
            <a:r>
              <a:rPr lang="en" sz="1200">
                <a:latin typeface="Roboto Slab"/>
                <a:ea typeface="Roboto Slab"/>
                <a:cs typeface="Roboto Slab"/>
                <a:sym typeface="Roboto Slab"/>
              </a:rPr>
              <a:t>It is used in prediction of unstructured data</a:t>
            </a:r>
            <a:endParaRPr sz="1200">
              <a:latin typeface="Roboto Slab"/>
              <a:ea typeface="Roboto Slab"/>
              <a:cs typeface="Roboto Slab"/>
              <a:sym typeface="Roboto Slab"/>
            </a:endParaRPr>
          </a:p>
          <a:p>
            <a:pPr indent="-304800" lvl="0" marL="457200" rtl="0" algn="l">
              <a:lnSpc>
                <a:spcPct val="200000"/>
              </a:lnSpc>
              <a:spcBef>
                <a:spcPts val="0"/>
              </a:spcBef>
              <a:spcAft>
                <a:spcPts val="0"/>
              </a:spcAft>
              <a:buSzPts val="1200"/>
              <a:buFont typeface="Roboto Slab"/>
              <a:buChar char="❏"/>
            </a:pPr>
            <a:r>
              <a:rPr lang="en" sz="1200">
                <a:latin typeface="Roboto Slab"/>
                <a:ea typeface="Roboto Slab"/>
                <a:cs typeface="Roboto Slab"/>
                <a:sym typeface="Roboto Slab"/>
              </a:rPr>
              <a:t>It has enhanced performance and speed in tree based machine learning algorithms.</a:t>
            </a:r>
            <a:endParaRPr sz="1200">
              <a:latin typeface="Roboto Slab"/>
              <a:ea typeface="Roboto Slab"/>
              <a:cs typeface="Roboto Slab"/>
              <a:sym typeface="Roboto Slab"/>
            </a:endParaRPr>
          </a:p>
          <a:p>
            <a:pPr indent="-304800" lvl="0" marL="457200" rtl="0" algn="l">
              <a:lnSpc>
                <a:spcPct val="200000"/>
              </a:lnSpc>
              <a:spcBef>
                <a:spcPts val="0"/>
              </a:spcBef>
              <a:spcAft>
                <a:spcPts val="0"/>
              </a:spcAft>
              <a:buSzPts val="1200"/>
              <a:buFont typeface="Roboto Slab"/>
              <a:buChar char="❏"/>
            </a:pPr>
            <a:r>
              <a:rPr lang="en" sz="1200">
                <a:latin typeface="Roboto Slab"/>
                <a:ea typeface="Roboto Slab"/>
                <a:cs typeface="Roboto Slab"/>
                <a:sym typeface="Roboto Slab"/>
              </a:rPr>
              <a:t>We use XGBoost when we have large number of observations in training data.</a:t>
            </a:r>
            <a:endParaRPr sz="1200">
              <a:latin typeface="Roboto Slab"/>
              <a:ea typeface="Roboto Slab"/>
              <a:cs typeface="Roboto Slab"/>
              <a:sym typeface="Roboto Slab"/>
            </a:endParaRPr>
          </a:p>
          <a:p>
            <a:pPr indent="-304800" lvl="0" marL="457200" rtl="0" algn="l">
              <a:lnSpc>
                <a:spcPct val="200000"/>
              </a:lnSpc>
              <a:spcBef>
                <a:spcPts val="0"/>
              </a:spcBef>
              <a:spcAft>
                <a:spcPts val="0"/>
              </a:spcAft>
              <a:buSzPts val="1200"/>
              <a:buFont typeface="Roboto Slab"/>
              <a:buChar char="❏"/>
            </a:pPr>
            <a:r>
              <a:rPr lang="en" sz="1200">
                <a:latin typeface="Roboto Slab"/>
                <a:ea typeface="Roboto Slab"/>
                <a:cs typeface="Roboto Slab"/>
                <a:sym typeface="Roboto Slab"/>
              </a:rPr>
              <a:t>It performs well when the data has mixture of numerical and categorical features or just numeric features.</a:t>
            </a:r>
            <a:endParaRPr sz="12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0" y="548950"/>
            <a:ext cx="91440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Dataset</a:t>
            </a:r>
            <a:endParaRPr b="1" sz="3400">
              <a:solidFill>
                <a:schemeClr val="dk1"/>
              </a:solidFill>
            </a:endParaRPr>
          </a:p>
        </p:txBody>
      </p:sp>
      <p:sp>
        <p:nvSpPr>
          <p:cNvPr id="109" name="Google Shape;109;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7"/>
          <p:cNvSpPr txBox="1"/>
          <p:nvPr/>
        </p:nvSpPr>
        <p:spPr>
          <a:xfrm>
            <a:off x="382100" y="1356438"/>
            <a:ext cx="8642100" cy="3047700"/>
          </a:xfrm>
          <a:prstGeom prst="rect">
            <a:avLst/>
          </a:prstGeom>
          <a:noFill/>
          <a:ln>
            <a:noFill/>
          </a:ln>
        </p:spPr>
        <p:txBody>
          <a:bodyPr anchorCtr="0" anchor="t" bIns="91425" lIns="91425" spcFirstLastPara="1" rIns="91425" wrap="square" tIns="91425">
            <a:spAutoFit/>
          </a:bodyPr>
          <a:lstStyle/>
          <a:p>
            <a:pPr indent="-323850" lvl="0" marL="457200" rtl="0" algn="l">
              <a:lnSpc>
                <a:spcPct val="200000"/>
              </a:lnSpc>
              <a:spcBef>
                <a:spcPts val="1200"/>
              </a:spcBef>
              <a:spcAft>
                <a:spcPts val="0"/>
              </a:spcAft>
              <a:buSzPts val="1500"/>
              <a:buFont typeface="Roboto Slab"/>
              <a:buChar char="❏"/>
            </a:pPr>
            <a:r>
              <a:rPr lang="en" sz="1300">
                <a:latin typeface="Roboto Slab"/>
                <a:ea typeface="Roboto Slab"/>
                <a:cs typeface="Roboto Slab"/>
                <a:sym typeface="Roboto Slab"/>
              </a:rPr>
              <a:t>The dataset used in this project is “Credit Card Fraud Detection” dataset which is referred as a standard imbalanced machine learning dataset. </a:t>
            </a:r>
            <a:r>
              <a:rPr lang="en" sz="1300" u="sng">
                <a:solidFill>
                  <a:schemeClr val="hlink"/>
                </a:solidFill>
                <a:latin typeface="Roboto Slab"/>
                <a:ea typeface="Roboto Slab"/>
                <a:cs typeface="Roboto Slab"/>
                <a:sym typeface="Roboto Slab"/>
                <a:hlinkClick r:id="rId3"/>
              </a:rPr>
              <a:t>Link</a:t>
            </a:r>
            <a:endParaRPr sz="1300">
              <a:latin typeface="Roboto Slab"/>
              <a:ea typeface="Roboto Slab"/>
              <a:cs typeface="Roboto Slab"/>
              <a:sym typeface="Roboto Slab"/>
            </a:endParaRPr>
          </a:p>
          <a:p>
            <a:pPr indent="-323850" lvl="0" marL="457200" rtl="0" algn="l">
              <a:lnSpc>
                <a:spcPct val="200000"/>
              </a:lnSpc>
              <a:spcBef>
                <a:spcPts val="0"/>
              </a:spcBef>
              <a:spcAft>
                <a:spcPts val="0"/>
              </a:spcAft>
              <a:buSzPts val="1500"/>
              <a:buFont typeface="Roboto Slab"/>
              <a:buChar char="❏"/>
            </a:pPr>
            <a:r>
              <a:rPr lang="en" sz="1300">
                <a:latin typeface="Roboto Slab"/>
                <a:ea typeface="Roboto Slab"/>
                <a:cs typeface="Roboto Slab"/>
                <a:sym typeface="Roboto Slab"/>
              </a:rPr>
              <a:t>This dataset contains credit card transactions that occurred over two days in September 2013 by European cardholders, where we have 492 frauds out of 284,807 transactions.</a:t>
            </a:r>
            <a:endParaRPr sz="1300">
              <a:latin typeface="Roboto Slab"/>
              <a:ea typeface="Roboto Slab"/>
              <a:cs typeface="Roboto Slab"/>
              <a:sym typeface="Roboto Slab"/>
            </a:endParaRPr>
          </a:p>
          <a:p>
            <a:pPr indent="-323850" lvl="0" marL="457200" rtl="0" algn="l">
              <a:lnSpc>
                <a:spcPct val="200000"/>
              </a:lnSpc>
              <a:spcBef>
                <a:spcPts val="0"/>
              </a:spcBef>
              <a:spcAft>
                <a:spcPts val="0"/>
              </a:spcAft>
              <a:buSzPts val="1500"/>
              <a:buFont typeface="Roboto Slab"/>
              <a:buChar char="❏"/>
            </a:pPr>
            <a:r>
              <a:rPr lang="en" sz="1300">
                <a:latin typeface="Roboto Slab"/>
                <a:ea typeface="Roboto Slab"/>
                <a:cs typeface="Roboto Slab"/>
                <a:sym typeface="Roboto Slab"/>
              </a:rPr>
              <a:t>The dataset is highly unbalanced, the frauds class account for 0.172% of all transactions</a:t>
            </a:r>
            <a:endParaRPr sz="1300">
              <a:latin typeface="Roboto Slab"/>
              <a:ea typeface="Roboto Slab"/>
              <a:cs typeface="Roboto Slab"/>
              <a:sym typeface="Roboto Slab"/>
            </a:endParaRPr>
          </a:p>
          <a:p>
            <a:pPr indent="-323850" lvl="0" marL="457200" rtl="0" algn="l">
              <a:lnSpc>
                <a:spcPct val="200000"/>
              </a:lnSpc>
              <a:spcBef>
                <a:spcPts val="0"/>
              </a:spcBef>
              <a:spcAft>
                <a:spcPts val="0"/>
              </a:spcAft>
              <a:buSzPts val="1500"/>
              <a:buFont typeface="Roboto Slab"/>
              <a:buChar char="❏"/>
            </a:pPr>
            <a:r>
              <a:rPr lang="en" sz="1300">
                <a:latin typeface="Roboto Slab"/>
                <a:ea typeface="Roboto Slab"/>
                <a:cs typeface="Roboto Slab"/>
                <a:sym typeface="Roboto Slab"/>
              </a:rPr>
              <a:t>It contains Time, Amount, and Class features with 28 features which are obtained by PCA.</a:t>
            </a:r>
            <a:endParaRPr sz="1300">
              <a:latin typeface="Roboto Slab"/>
              <a:ea typeface="Roboto Slab"/>
              <a:cs typeface="Roboto Slab"/>
              <a:sym typeface="Roboto Slab"/>
            </a:endParaRPr>
          </a:p>
          <a:p>
            <a:pPr indent="-317500" lvl="0" marL="457200" rtl="0" algn="l">
              <a:lnSpc>
                <a:spcPct val="200000"/>
              </a:lnSpc>
              <a:spcBef>
                <a:spcPts val="0"/>
              </a:spcBef>
              <a:spcAft>
                <a:spcPts val="0"/>
              </a:spcAft>
              <a:buSzPts val="1400"/>
              <a:buFont typeface="Roboto Slab"/>
              <a:buChar char="❏"/>
            </a:pPr>
            <a:r>
              <a:rPr lang="en" sz="1300">
                <a:latin typeface="Roboto Slab"/>
                <a:ea typeface="Roboto Slab"/>
                <a:cs typeface="Roboto Slab"/>
                <a:sym typeface="Roboto Slab"/>
              </a:rPr>
              <a:t>The answer variable is 'Class,' and it has a value of 1 when there is fraud and 0 when there's not.</a:t>
            </a:r>
            <a:endParaRPr sz="13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0" y="520025"/>
            <a:ext cx="91440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900"/>
              <a:t>Methods Implementation</a:t>
            </a:r>
            <a:endParaRPr b="1" sz="2900"/>
          </a:p>
        </p:txBody>
      </p:sp>
      <p:sp>
        <p:nvSpPr>
          <p:cNvPr id="116" name="Google Shape;116;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8"/>
          <p:cNvSpPr txBox="1"/>
          <p:nvPr/>
        </p:nvSpPr>
        <p:spPr>
          <a:xfrm>
            <a:off x="320400" y="1308100"/>
            <a:ext cx="8823600" cy="3150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Slab"/>
              <a:buChar char="❏"/>
            </a:pPr>
            <a:r>
              <a:rPr lang="en">
                <a:latin typeface="Roboto Slab"/>
                <a:ea typeface="Roboto Slab"/>
                <a:cs typeface="Roboto Slab"/>
                <a:sym typeface="Roboto Slab"/>
              </a:rPr>
              <a:t>Step 1: Start the process</a:t>
            </a:r>
            <a:endParaRPr>
              <a:latin typeface="Roboto Slab"/>
              <a:ea typeface="Roboto Slab"/>
              <a:cs typeface="Roboto Slab"/>
              <a:sym typeface="Roboto Slab"/>
            </a:endParaRPr>
          </a:p>
          <a:p>
            <a:pPr indent="-317500" lvl="0" marL="457200" rtl="0" algn="l">
              <a:spcBef>
                <a:spcPts val="1000"/>
              </a:spcBef>
              <a:spcAft>
                <a:spcPts val="0"/>
              </a:spcAft>
              <a:buSzPts val="1400"/>
              <a:buFont typeface="Roboto Slab"/>
              <a:buChar char="❏"/>
            </a:pPr>
            <a:r>
              <a:rPr lang="en">
                <a:latin typeface="Roboto Slab"/>
                <a:ea typeface="Roboto Slab"/>
                <a:cs typeface="Roboto Slab"/>
                <a:sym typeface="Roboto Slab"/>
              </a:rPr>
              <a:t>Step 2: Load the available </a:t>
            </a:r>
            <a:r>
              <a:rPr lang="en" sz="1300">
                <a:latin typeface="Roboto Slab"/>
                <a:ea typeface="Roboto Slab"/>
                <a:cs typeface="Roboto Slab"/>
                <a:sym typeface="Roboto Slab"/>
              </a:rPr>
              <a:t>Credit Card Fraud Detection(</a:t>
            </a:r>
            <a:r>
              <a:rPr lang="en">
                <a:latin typeface="Roboto Slab"/>
                <a:ea typeface="Roboto Slab"/>
                <a:cs typeface="Roboto Slab"/>
                <a:sym typeface="Roboto Slab"/>
              </a:rPr>
              <a:t>CCFD) dataset. </a:t>
            </a:r>
            <a:endParaRPr>
              <a:latin typeface="Roboto Slab"/>
              <a:ea typeface="Roboto Slab"/>
              <a:cs typeface="Roboto Slab"/>
              <a:sym typeface="Roboto Slab"/>
            </a:endParaRPr>
          </a:p>
          <a:p>
            <a:pPr indent="-317500" lvl="0" marL="457200" rtl="0" algn="l">
              <a:spcBef>
                <a:spcPts val="1000"/>
              </a:spcBef>
              <a:spcAft>
                <a:spcPts val="0"/>
              </a:spcAft>
              <a:buSzPts val="1400"/>
              <a:buFont typeface="Roboto Slab"/>
              <a:buChar char="❏"/>
            </a:pPr>
            <a:r>
              <a:rPr lang="en">
                <a:latin typeface="Roboto Slab"/>
                <a:ea typeface="Roboto Slab"/>
                <a:cs typeface="Roboto Slab"/>
                <a:sym typeface="Roboto Slab"/>
              </a:rPr>
              <a:t>Step 3: Normalize the number of features </a:t>
            </a:r>
            <a:endParaRPr>
              <a:latin typeface="Roboto Slab"/>
              <a:ea typeface="Roboto Slab"/>
              <a:cs typeface="Roboto Slab"/>
              <a:sym typeface="Roboto Slab"/>
            </a:endParaRPr>
          </a:p>
          <a:p>
            <a:pPr indent="-317500" lvl="0" marL="457200" rtl="0" algn="l">
              <a:spcBef>
                <a:spcPts val="1000"/>
              </a:spcBef>
              <a:spcAft>
                <a:spcPts val="0"/>
              </a:spcAft>
              <a:buSzPts val="1400"/>
              <a:buFont typeface="Roboto Slab"/>
              <a:buChar char="❏"/>
            </a:pPr>
            <a:r>
              <a:rPr lang="en">
                <a:latin typeface="Roboto Slab"/>
                <a:ea typeface="Roboto Slab"/>
                <a:cs typeface="Roboto Slab"/>
                <a:sym typeface="Roboto Slab"/>
              </a:rPr>
              <a:t>Step 4: Divide the dataset into two parts first one is in training &amp; the other one is in testing </a:t>
            </a:r>
            <a:endParaRPr>
              <a:latin typeface="Roboto Slab"/>
              <a:ea typeface="Roboto Slab"/>
              <a:cs typeface="Roboto Slab"/>
              <a:sym typeface="Roboto Slab"/>
            </a:endParaRPr>
          </a:p>
          <a:p>
            <a:pPr indent="-317500" lvl="0" marL="457200" rtl="0" algn="l">
              <a:spcBef>
                <a:spcPts val="1000"/>
              </a:spcBef>
              <a:spcAft>
                <a:spcPts val="0"/>
              </a:spcAft>
              <a:buSzPts val="1400"/>
              <a:buFont typeface="Roboto Slab"/>
              <a:buChar char="❏"/>
            </a:pPr>
            <a:r>
              <a:rPr lang="en">
                <a:latin typeface="Roboto Slab"/>
                <a:ea typeface="Roboto Slab"/>
                <a:cs typeface="Roboto Slab"/>
                <a:sym typeface="Roboto Slab"/>
              </a:rPr>
              <a:t>Step 5: After this get  undersampled transaction data </a:t>
            </a:r>
            <a:endParaRPr>
              <a:latin typeface="Roboto Slab"/>
              <a:ea typeface="Roboto Slab"/>
              <a:cs typeface="Roboto Slab"/>
              <a:sym typeface="Roboto Slab"/>
            </a:endParaRPr>
          </a:p>
          <a:p>
            <a:pPr indent="-317500" lvl="0" marL="457200" rtl="0" algn="l">
              <a:spcBef>
                <a:spcPts val="1000"/>
              </a:spcBef>
              <a:spcAft>
                <a:spcPts val="0"/>
              </a:spcAft>
              <a:buSzPts val="1400"/>
              <a:buFont typeface="Roboto Slab"/>
              <a:buChar char="❏"/>
            </a:pPr>
            <a:r>
              <a:rPr lang="en">
                <a:latin typeface="Roboto Slab"/>
                <a:ea typeface="Roboto Slab"/>
                <a:cs typeface="Roboto Slab"/>
                <a:sym typeface="Roboto Slab"/>
              </a:rPr>
              <a:t>Step 6: On this undersampled transaction data apply XGBoost classifier to classify fraud activities </a:t>
            </a:r>
            <a:endParaRPr>
              <a:latin typeface="Roboto Slab"/>
              <a:ea typeface="Roboto Slab"/>
              <a:cs typeface="Roboto Slab"/>
              <a:sym typeface="Roboto Slab"/>
            </a:endParaRPr>
          </a:p>
          <a:p>
            <a:pPr indent="-317500" lvl="0" marL="457200" rtl="0" algn="l">
              <a:spcBef>
                <a:spcPts val="1000"/>
              </a:spcBef>
              <a:spcAft>
                <a:spcPts val="0"/>
              </a:spcAft>
              <a:buSzPts val="1400"/>
              <a:buFont typeface="Roboto Slab"/>
              <a:buChar char="❏"/>
            </a:pPr>
            <a:r>
              <a:rPr lang="en">
                <a:latin typeface="Roboto Slab"/>
                <a:ea typeface="Roboto Slab"/>
                <a:cs typeface="Roboto Slab"/>
                <a:sym typeface="Roboto Slab"/>
              </a:rPr>
              <a:t>Step 7: Evaluate results by accuracy, precision, recall, </a:t>
            </a:r>
            <a:r>
              <a:rPr lang="en">
                <a:latin typeface="Roboto Slab"/>
                <a:ea typeface="Roboto Slab"/>
                <a:cs typeface="Roboto Slab"/>
                <a:sym typeface="Roboto Slab"/>
              </a:rPr>
              <a:t>AUC </a:t>
            </a:r>
            <a:r>
              <a:rPr lang="en">
                <a:latin typeface="Roboto Slab"/>
                <a:ea typeface="Roboto Slab"/>
                <a:cs typeface="Roboto Slab"/>
                <a:sym typeface="Roboto Slab"/>
              </a:rPr>
              <a:t>and ROC curves. </a:t>
            </a:r>
            <a:endParaRPr>
              <a:latin typeface="Roboto Slab"/>
              <a:ea typeface="Roboto Slab"/>
              <a:cs typeface="Roboto Slab"/>
              <a:sym typeface="Roboto Slab"/>
            </a:endParaRPr>
          </a:p>
          <a:p>
            <a:pPr indent="-317500" lvl="0" marL="457200" rtl="0" algn="l">
              <a:spcBef>
                <a:spcPts val="1000"/>
              </a:spcBef>
              <a:spcAft>
                <a:spcPts val="0"/>
              </a:spcAft>
              <a:buSzPts val="1400"/>
              <a:buFont typeface="Roboto Slab"/>
              <a:buChar char="❏"/>
            </a:pPr>
            <a:r>
              <a:rPr lang="en">
                <a:latin typeface="Roboto Slab"/>
                <a:ea typeface="Roboto Slab"/>
                <a:cs typeface="Roboto Slab"/>
                <a:sym typeface="Roboto Slab"/>
              </a:rPr>
              <a:t>Step 8: Stop.  </a:t>
            </a:r>
            <a:endParaRPr>
              <a:latin typeface="Roboto Slab"/>
              <a:ea typeface="Roboto Slab"/>
              <a:cs typeface="Roboto Slab"/>
              <a:sym typeface="Roboto Slab"/>
            </a:endParaRPr>
          </a:p>
          <a:p>
            <a:pPr indent="-317500" lvl="0" marL="457200" rtl="0" algn="l">
              <a:spcBef>
                <a:spcPts val="1000"/>
              </a:spcBef>
              <a:spcAft>
                <a:spcPts val="1000"/>
              </a:spcAft>
              <a:buSzPts val="1400"/>
              <a:buFont typeface="Roboto Slab"/>
              <a:buChar char="❏"/>
            </a:pPr>
            <a:r>
              <a:rPr lang="en" u="sng">
                <a:solidFill>
                  <a:schemeClr val="hlink"/>
                </a:solidFill>
                <a:latin typeface="Roboto Slab"/>
                <a:ea typeface="Roboto Slab"/>
                <a:cs typeface="Roboto Slab"/>
                <a:sym typeface="Roboto Slab"/>
                <a:hlinkClick r:id="rId3"/>
              </a:rPr>
              <a:t>Github link</a:t>
            </a:r>
            <a:r>
              <a:rPr lang="en">
                <a:latin typeface="Roboto Slab"/>
                <a:ea typeface="Roboto Slab"/>
                <a:cs typeface="Roboto Slab"/>
                <a:sym typeface="Roboto Slab"/>
              </a:rPr>
              <a:t> </a:t>
            </a:r>
            <a:endParaRPr>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0" y="211800"/>
            <a:ext cx="91440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800"/>
              <a:t>Result and Conclusion</a:t>
            </a:r>
            <a:endParaRPr b="1" sz="2900"/>
          </a:p>
        </p:txBody>
      </p:sp>
      <p:sp>
        <p:nvSpPr>
          <p:cNvPr id="123" name="Google Shape;123;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19"/>
          <p:cNvSpPr txBox="1"/>
          <p:nvPr/>
        </p:nvSpPr>
        <p:spPr>
          <a:xfrm>
            <a:off x="401375" y="952950"/>
            <a:ext cx="5459100" cy="3524700"/>
          </a:xfrm>
          <a:prstGeom prst="rect">
            <a:avLst/>
          </a:prstGeom>
          <a:noFill/>
          <a:ln>
            <a:noFill/>
          </a:ln>
        </p:spPr>
        <p:txBody>
          <a:bodyPr anchorCtr="0" anchor="ctr" bIns="91425" lIns="91425" spcFirstLastPara="1" rIns="91425" wrap="square" tIns="91425">
            <a:spAutoFit/>
          </a:bodyPr>
          <a:lstStyle/>
          <a:p>
            <a:pPr indent="-311150" lvl="0" marL="457200" rtl="0" algn="l">
              <a:lnSpc>
                <a:spcPct val="200000"/>
              </a:lnSpc>
              <a:spcBef>
                <a:spcPts val="1200"/>
              </a:spcBef>
              <a:spcAft>
                <a:spcPts val="0"/>
              </a:spcAft>
              <a:buSzPts val="1300"/>
              <a:buFont typeface="Roboto Slab"/>
              <a:buChar char="❏"/>
            </a:pPr>
            <a:r>
              <a:rPr lang="en" sz="1300">
                <a:latin typeface="Roboto Slab"/>
                <a:ea typeface="Roboto Slab"/>
                <a:cs typeface="Roboto Slab"/>
                <a:sym typeface="Roboto Slab"/>
              </a:rPr>
              <a:t>The performance of the classifier is measured and it has an accuracy of 97%.  </a:t>
            </a:r>
            <a:endParaRPr sz="1300">
              <a:latin typeface="Roboto Slab"/>
              <a:ea typeface="Roboto Slab"/>
              <a:cs typeface="Roboto Slab"/>
              <a:sym typeface="Roboto Slab"/>
            </a:endParaRPr>
          </a:p>
          <a:p>
            <a:pPr indent="-311150" lvl="0" marL="457200" rtl="0" algn="l">
              <a:lnSpc>
                <a:spcPct val="200000"/>
              </a:lnSpc>
              <a:spcBef>
                <a:spcPts val="0"/>
              </a:spcBef>
              <a:spcAft>
                <a:spcPts val="0"/>
              </a:spcAft>
              <a:buSzPts val="1300"/>
              <a:buFont typeface="Roboto Slab"/>
              <a:buChar char="❏"/>
            </a:pPr>
            <a:r>
              <a:rPr lang="en" sz="1300">
                <a:latin typeface="Roboto Slab"/>
                <a:ea typeface="Roboto Slab"/>
                <a:cs typeface="Roboto Slab"/>
                <a:sym typeface="Roboto Slab"/>
              </a:rPr>
              <a:t>Also, the performance is measured  using ROC and AUC curves. And it has an AUC of 0.99. </a:t>
            </a:r>
            <a:endParaRPr sz="1300">
              <a:latin typeface="Roboto Slab"/>
              <a:ea typeface="Roboto Slab"/>
              <a:cs typeface="Roboto Slab"/>
              <a:sym typeface="Roboto Slab"/>
            </a:endParaRPr>
          </a:p>
          <a:p>
            <a:pPr indent="-304800" lvl="0" marL="457200" rtl="0" algn="l">
              <a:lnSpc>
                <a:spcPct val="200000"/>
              </a:lnSpc>
              <a:spcBef>
                <a:spcPts val="0"/>
              </a:spcBef>
              <a:spcAft>
                <a:spcPts val="0"/>
              </a:spcAft>
              <a:buSzPts val="1200"/>
              <a:buFont typeface="Roboto Slab"/>
              <a:buChar char="❏"/>
            </a:pPr>
            <a:r>
              <a:rPr lang="en" sz="1200">
                <a:latin typeface="Roboto Slab"/>
                <a:ea typeface="Roboto Slab"/>
                <a:cs typeface="Roboto Slab"/>
                <a:sym typeface="Roboto Slab"/>
              </a:rPr>
              <a:t>As we know that the greater the AUC, the better the model is at distinguishing between normal and fraud transactions.</a:t>
            </a:r>
            <a:endParaRPr sz="1300">
              <a:latin typeface="Roboto Slab"/>
              <a:ea typeface="Roboto Slab"/>
              <a:cs typeface="Roboto Slab"/>
              <a:sym typeface="Roboto Slab"/>
            </a:endParaRPr>
          </a:p>
          <a:p>
            <a:pPr indent="-311150" lvl="0" marL="457200" rtl="0" algn="l">
              <a:lnSpc>
                <a:spcPct val="200000"/>
              </a:lnSpc>
              <a:spcBef>
                <a:spcPts val="0"/>
              </a:spcBef>
              <a:spcAft>
                <a:spcPts val="0"/>
              </a:spcAft>
              <a:buSzPts val="1300"/>
              <a:buFont typeface="Roboto Slab"/>
              <a:buChar char="❏"/>
            </a:pPr>
            <a:r>
              <a:rPr lang="en" sz="1300">
                <a:latin typeface="Roboto Slab"/>
                <a:ea typeface="Roboto Slab"/>
                <a:cs typeface="Roboto Slab"/>
                <a:sym typeface="Roboto Slab"/>
              </a:rPr>
              <a:t>We conclude that we have reached a very satisfactory number in detecting fraud in relation to the original model, which has increased  to 97%.</a:t>
            </a:r>
            <a:endParaRPr sz="1300">
              <a:latin typeface="Roboto Slab"/>
              <a:ea typeface="Roboto Slab"/>
              <a:cs typeface="Roboto Slab"/>
              <a:sym typeface="Roboto Slab"/>
            </a:endParaRPr>
          </a:p>
        </p:txBody>
      </p:sp>
      <p:pic>
        <p:nvPicPr>
          <p:cNvPr id="125" name="Google Shape;125;p19"/>
          <p:cNvPicPr preferRelativeResize="0"/>
          <p:nvPr/>
        </p:nvPicPr>
        <p:blipFill>
          <a:blip r:embed="rId3">
            <a:alphaModFix/>
          </a:blip>
          <a:stretch>
            <a:fillRect/>
          </a:stretch>
        </p:blipFill>
        <p:spPr>
          <a:xfrm>
            <a:off x="5668125" y="2322150"/>
            <a:ext cx="3028925" cy="2059275"/>
          </a:xfrm>
          <a:prstGeom prst="rect">
            <a:avLst/>
          </a:prstGeom>
          <a:noFill/>
          <a:ln>
            <a:noFill/>
          </a:ln>
        </p:spPr>
      </p:pic>
      <p:pic>
        <p:nvPicPr>
          <p:cNvPr id="126" name="Google Shape;126;p19"/>
          <p:cNvPicPr preferRelativeResize="0"/>
          <p:nvPr/>
        </p:nvPicPr>
        <p:blipFill>
          <a:blip r:embed="rId4">
            <a:alphaModFix/>
          </a:blip>
          <a:stretch>
            <a:fillRect/>
          </a:stretch>
        </p:blipFill>
        <p:spPr>
          <a:xfrm>
            <a:off x="5860475" y="1039425"/>
            <a:ext cx="2836574" cy="128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356775" y="486325"/>
            <a:ext cx="36465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100"/>
              <a:t>References</a:t>
            </a:r>
            <a:endParaRPr b="1" sz="3100"/>
          </a:p>
        </p:txBody>
      </p:sp>
      <p:sp>
        <p:nvSpPr>
          <p:cNvPr id="132" name="Google Shape;132;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20"/>
          <p:cNvSpPr txBox="1"/>
          <p:nvPr>
            <p:ph idx="1" type="body"/>
          </p:nvPr>
        </p:nvSpPr>
        <p:spPr>
          <a:xfrm>
            <a:off x="702825" y="1188925"/>
            <a:ext cx="7212000" cy="2958300"/>
          </a:xfrm>
          <a:prstGeom prst="rect">
            <a:avLst/>
          </a:prstGeom>
        </p:spPr>
        <p:txBody>
          <a:bodyPr anchorCtr="0" anchor="t" bIns="91425" lIns="91425" spcFirstLastPara="1" rIns="91425" wrap="square" tIns="91425">
            <a:noAutofit/>
          </a:bodyPr>
          <a:lstStyle/>
          <a:p>
            <a:pPr indent="-295275" lvl="0" marL="457200" rtl="0" algn="l">
              <a:spcBef>
                <a:spcPts val="600"/>
              </a:spcBef>
              <a:spcAft>
                <a:spcPts val="0"/>
              </a:spcAft>
              <a:buClr>
                <a:srgbClr val="0091EA"/>
              </a:buClr>
              <a:buSzPts val="1050"/>
              <a:buFont typeface="Roboto Slab"/>
              <a:buChar char="◎"/>
            </a:pPr>
            <a:r>
              <a:rPr b="1" lang="en" sz="1050">
                <a:solidFill>
                  <a:srgbClr val="000000"/>
                </a:solidFill>
                <a:latin typeface="Roboto Slab"/>
                <a:ea typeface="Roboto Slab"/>
                <a:cs typeface="Roboto Slab"/>
                <a:sym typeface="Roboto Slab"/>
              </a:rPr>
              <a:t>C. V. Priscilla and D. P. Prabha, "Influence of Optimizing XGBoost to handle Class Imbalance in Credit Card Fraud Detection," 2020 Third International Conference on Smart Systems and Inventive Technology (ICSSIT), 2020, pp. 1309-1315, doi: 10.1109/ICSSIT48917.2020.9214206</a:t>
            </a:r>
            <a:endParaRPr b="1" sz="1050">
              <a:solidFill>
                <a:srgbClr val="000000"/>
              </a:solidFill>
              <a:latin typeface="Roboto Slab"/>
              <a:ea typeface="Roboto Slab"/>
              <a:cs typeface="Roboto Slab"/>
              <a:sym typeface="Roboto Slab"/>
            </a:endParaRPr>
          </a:p>
          <a:p>
            <a:pPr indent="-295275" lvl="0" marL="457200" rtl="0" algn="l">
              <a:spcBef>
                <a:spcPts val="1000"/>
              </a:spcBef>
              <a:spcAft>
                <a:spcPts val="0"/>
              </a:spcAft>
              <a:buClr>
                <a:srgbClr val="0091EA"/>
              </a:buClr>
              <a:buSzPts val="1050"/>
              <a:buFont typeface="Roboto Slab"/>
              <a:buChar char="◎"/>
            </a:pPr>
            <a:r>
              <a:rPr b="1" lang="en" sz="1050">
                <a:solidFill>
                  <a:srgbClr val="000000"/>
                </a:solidFill>
                <a:latin typeface="Roboto Slab"/>
                <a:ea typeface="Roboto Slab"/>
                <a:cs typeface="Roboto Slab"/>
                <a:sym typeface="Roboto Slab"/>
              </a:rPr>
              <a:t>Vedant Mayekar, Siddharth Mattha, Sohan Choudhary, Prof Amruta Sankhe. “ONLINE FRAUD TRANSACTION DETECTION USING MACHINE LEARNING”, International Research Journal of Engineering and Technology (IRJET) Volume: 08 Issue: 05, May 2021</a:t>
            </a:r>
            <a:endParaRPr b="1" sz="1050">
              <a:solidFill>
                <a:srgbClr val="000000"/>
              </a:solidFill>
              <a:latin typeface="Roboto Slab"/>
              <a:ea typeface="Roboto Slab"/>
              <a:cs typeface="Roboto Slab"/>
              <a:sym typeface="Roboto Slab"/>
            </a:endParaRPr>
          </a:p>
          <a:p>
            <a:pPr indent="-295275" lvl="0" marL="457200" rtl="0" algn="l">
              <a:spcBef>
                <a:spcPts val="1000"/>
              </a:spcBef>
              <a:spcAft>
                <a:spcPts val="0"/>
              </a:spcAft>
              <a:buClr>
                <a:srgbClr val="0091EA"/>
              </a:buClr>
              <a:buSzPts val="1050"/>
              <a:buFont typeface="Roboto Slab"/>
              <a:buChar char="◎"/>
            </a:pPr>
            <a:r>
              <a:rPr b="1" lang="en" sz="1050">
                <a:solidFill>
                  <a:srgbClr val="000000"/>
                </a:solidFill>
                <a:latin typeface="Roboto Slab"/>
                <a:ea typeface="Roboto Slab"/>
                <a:cs typeface="Roboto Slab"/>
                <a:sym typeface="Roboto Slab"/>
              </a:rPr>
              <a:t>Nishant Sharma, “CREDIT CARD FRAUD DETECTION PREDICTIVE MODELING”, A Paper Submitted to the Graduate Faculty of the North Dakota State University of Agriculture and Applied Science, May 2019.</a:t>
            </a:r>
            <a:endParaRPr b="1" sz="1050">
              <a:solidFill>
                <a:srgbClr val="000000"/>
              </a:solidFill>
              <a:latin typeface="Roboto Slab"/>
              <a:ea typeface="Roboto Slab"/>
              <a:cs typeface="Roboto Slab"/>
              <a:sym typeface="Roboto Slab"/>
            </a:endParaRPr>
          </a:p>
          <a:p>
            <a:pPr indent="-295275" lvl="0" marL="457200" rtl="0" algn="l">
              <a:spcBef>
                <a:spcPts val="1000"/>
              </a:spcBef>
              <a:spcAft>
                <a:spcPts val="0"/>
              </a:spcAft>
              <a:buClr>
                <a:srgbClr val="0091EA"/>
              </a:buClr>
              <a:buSzPts val="1050"/>
              <a:buFont typeface="Roboto Slab"/>
              <a:buChar char="◎"/>
            </a:pPr>
            <a:r>
              <a:rPr b="1" lang="en" sz="1050">
                <a:solidFill>
                  <a:srgbClr val="000000"/>
                </a:solidFill>
                <a:latin typeface="Roboto Slab"/>
                <a:ea typeface="Roboto Slab"/>
                <a:cs typeface="Roboto Slab"/>
                <a:sym typeface="Roboto Slab"/>
              </a:rPr>
              <a:t>L. L. Minku, S. Wang, and X. Yao, “Online ensemble learning of data streams with gradually evolved classes,” IEEE Transactions on Knowledge and Data Engineering, vol.28, no. 6, pp. 1532–1545, 2016.</a:t>
            </a:r>
            <a:endParaRPr b="1" sz="1050">
              <a:solidFill>
                <a:srgbClr val="000000"/>
              </a:solidFill>
              <a:latin typeface="Roboto Slab"/>
              <a:ea typeface="Roboto Slab"/>
              <a:cs typeface="Roboto Slab"/>
              <a:sym typeface="Roboto Slab"/>
            </a:endParaRPr>
          </a:p>
          <a:p>
            <a:pPr indent="-295275" lvl="0" marL="457200" rtl="0" algn="l">
              <a:spcBef>
                <a:spcPts val="1000"/>
              </a:spcBef>
              <a:spcAft>
                <a:spcPts val="1000"/>
              </a:spcAft>
              <a:buClr>
                <a:srgbClr val="0091EA"/>
              </a:buClr>
              <a:buSzPts val="1050"/>
              <a:buFont typeface="Roboto Slab"/>
              <a:buChar char="◎"/>
            </a:pPr>
            <a:r>
              <a:rPr b="1" lang="en" sz="1050">
                <a:solidFill>
                  <a:srgbClr val="000000"/>
                </a:solidFill>
                <a:latin typeface="Roboto Slab"/>
                <a:ea typeface="Roboto Slab"/>
                <a:cs typeface="Roboto Slab"/>
                <a:sym typeface="Roboto Slab"/>
              </a:rPr>
              <a:t>] Bhusari, V., &amp; Patil, S. (2016). Study of hidden markov model in credit card fraudulent detection. In 2016 World Conference on Futuristic Trends in Research and Innovation for Social Welfare (Startup Conclave) (pp. 1-4). IEEE.</a:t>
            </a:r>
            <a:endParaRPr b="1" sz="1050">
              <a:solidFill>
                <a:srgbClr val="0091EA"/>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