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5" r:id="rId4"/>
    <p:sldId id="261" r:id="rId5"/>
    <p:sldId id="263" r:id="rId6"/>
    <p:sldId id="273" r:id="rId7"/>
    <p:sldId id="274" r:id="rId8"/>
    <p:sldId id="267" r:id="rId9"/>
    <p:sldId id="269" r:id="rId10"/>
    <p:sldId id="271" r:id="rId11"/>
    <p:sldId id="27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ynamic-programming/" TargetMode="External"/><Relationship Id="rId7" Type="http://schemas.openxmlformats.org/officeDocument/2006/relationships/hyperlink" Target="https://leetcode.com/problems/knight-probability-in-chessboard/" TargetMode="External"/><Relationship Id="rId2" Type="http://schemas.openxmlformats.org/officeDocument/2006/relationships/hyperlink" Target="https://docs.google.com/viewer?a=v&amp;pid=sites&amp;srcid=dnVrbWFsYmFzYS5jb218d3d3fGd4OjU3NWZjOWU1MTM4ZTI4OQ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dingninjas.com/codestudio/problems/minimum-steps-to-reach-target-by-a-knight_893050?leftPanelTab=0" TargetMode="External"/><Relationship Id="rId5" Type="http://schemas.openxmlformats.org/officeDocument/2006/relationships/hyperlink" Target="https://www.geeksforgeeks.org/probability-knight-remain-chessboard/" TargetMode="External"/><Relationship Id="rId4" Type="http://schemas.openxmlformats.org/officeDocument/2006/relationships/hyperlink" Target="https://www.geeksforgeeks.org/minimum-steps-reach-target-knight-set-2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E6E3-EEEA-4110-AC93-72572D96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003" y="925497"/>
            <a:ext cx="10613993" cy="144484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Minimum steps to reach target by a Knight and the Probability of Knight to remain in the chessboard using Dynamic programming</a:t>
            </a:r>
            <a:endParaRPr lang="en-IN" sz="2800" dirty="0"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72ABE1-85AE-4A7C-A0D8-0A082F04F689}"/>
              </a:ext>
            </a:extLst>
          </p:cNvPr>
          <p:cNvSpPr txBox="1">
            <a:spLocks/>
          </p:cNvSpPr>
          <p:nvPr/>
        </p:nvSpPr>
        <p:spPr>
          <a:xfrm>
            <a:off x="8090343" y="5212935"/>
            <a:ext cx="3312653" cy="6439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cap="none" dirty="0">
                <a:solidFill>
                  <a:srgbClr val="000000"/>
                </a:solidFill>
                <a:cs typeface="Times New Roman" panose="02020603050405020304" pitchFamily="18" charset="0"/>
              </a:rPr>
              <a:t>Maddala H S M Krishna Karthik </a:t>
            </a:r>
          </a:p>
          <a:p>
            <a:r>
              <a:rPr lang="en-IN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AM.EN.U4AIE20046</a:t>
            </a:r>
            <a:endParaRPr lang="en-IN" sz="1800" dirty="0"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288E5-A655-4C81-B1EA-4DBF15344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4" t="5433" r="20691" b="11548"/>
          <a:stretch/>
        </p:blipFill>
        <p:spPr>
          <a:xfrm>
            <a:off x="4890651" y="2201661"/>
            <a:ext cx="2410697" cy="37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E6E3-EEEA-4110-AC93-72572D96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714" y="998738"/>
            <a:ext cx="10626572" cy="415197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INFERENCE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E29F2F-4AA3-4EE0-B625-9C204700B912}"/>
              </a:ext>
            </a:extLst>
          </p:cNvPr>
          <p:cNvSpPr txBox="1">
            <a:spLocks/>
          </p:cNvSpPr>
          <p:nvPr/>
        </p:nvSpPr>
        <p:spPr>
          <a:xfrm>
            <a:off x="782714" y="1562471"/>
            <a:ext cx="10626572" cy="3977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problem is solved with optimization using dynamic programming.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inimum steps a knight take to reach the target position is calculated.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Its time and space complexity is O(abs(kx-tx)*abs(ky-ty)).</a:t>
            </a:r>
          </a:p>
          <a:p>
            <a:pPr>
              <a:lnSpc>
                <a:spcPct val="200000"/>
              </a:lnSpc>
            </a:pP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Wh</a:t>
            </a: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ere, (</a:t>
            </a:r>
            <a:r>
              <a:rPr lang="en-IN" sz="1600" cap="none" dirty="0" err="1">
                <a:ea typeface="Calibri" panose="020F0502020204030204" pitchFamily="34" charset="0"/>
                <a:cs typeface="Times New Roman" panose="02020603050405020304" pitchFamily="18" charset="0"/>
              </a:rPr>
              <a:t>kx</a:t>
            </a: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, ky) implies position coordinates of knight and (</a:t>
            </a:r>
            <a:r>
              <a:rPr lang="en-IN" sz="1600" cap="none" dirty="0" err="1">
                <a:ea typeface="Calibri" panose="020F0502020204030204" pitchFamily="34" charset="0"/>
                <a:cs typeface="Times New Roman" panose="02020603050405020304" pitchFamily="18" charset="0"/>
              </a:rPr>
              <a:t>tx</a:t>
            </a: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, ty) implies position coordinates of target.</a:t>
            </a:r>
            <a:endParaRPr lang="en-IN" sz="1600" cap="none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And also, Probability of the knight </a:t>
            </a: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remains in the chessboard after taking minimum steps is calculated.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Its time and space complexity is O(NxNxK). </a:t>
            </a:r>
          </a:p>
          <a:p>
            <a:pPr>
              <a:lnSpc>
                <a:spcPct val="200000"/>
              </a:lnSpc>
            </a:pP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Wh</a:t>
            </a: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ere, N implies dimension of the chess board and K implies number of steps.</a:t>
            </a:r>
            <a:endParaRPr lang="en-IN" sz="1600" cap="none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IN" sz="1600" cap="none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IN" sz="1600" cap="none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IN" sz="1600" cap="none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8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E6E3-EEEA-4110-AC93-72572D96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714" y="991008"/>
            <a:ext cx="10626572" cy="415197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E29F2F-4AA3-4EE0-B625-9C204700B912}"/>
              </a:ext>
            </a:extLst>
          </p:cNvPr>
          <p:cNvSpPr txBox="1">
            <a:spLocks/>
          </p:cNvSpPr>
          <p:nvPr/>
        </p:nvSpPr>
        <p:spPr>
          <a:xfrm>
            <a:off x="782714" y="1521615"/>
            <a:ext cx="10626572" cy="4124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Reference-1</a:t>
            </a:r>
            <a:endParaRPr lang="en-IN" sz="1600" cap="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Reference-2</a:t>
            </a:r>
            <a:endParaRPr lang="en-IN" sz="1600" cap="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Reference-3</a:t>
            </a:r>
            <a:endParaRPr lang="en-IN" sz="1600" cap="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Reference-4</a:t>
            </a: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Reference-5</a:t>
            </a: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Reference-6</a:t>
            </a:r>
            <a:b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600" cap="none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E6E3-EEEA-4110-AC93-72572D96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235" y="1111762"/>
            <a:ext cx="10628051" cy="5217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45BAD-4A05-4B2C-8EA2-6A6A6CF7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46" y="1832592"/>
            <a:ext cx="3733708" cy="37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E6E3-EEEA-4110-AC93-72572D96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602" y="996352"/>
            <a:ext cx="10654684" cy="415197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outline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CD60E0-F5E7-40F0-8CC6-0A00CEB02BE9}"/>
              </a:ext>
            </a:extLst>
          </p:cNvPr>
          <p:cNvSpPr txBox="1">
            <a:spLocks/>
          </p:cNvSpPr>
          <p:nvPr/>
        </p:nvSpPr>
        <p:spPr>
          <a:xfrm>
            <a:off x="754602" y="1479612"/>
            <a:ext cx="10654683" cy="4195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Solution (PART-I)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Solution (PART-II)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Sample input and output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Pictorial Representation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Inference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eferences</a:t>
            </a:r>
            <a:b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8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E6E3-EEEA-4110-AC93-72572D96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714" y="964375"/>
            <a:ext cx="10626572" cy="415197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CD60E0-F5E7-40F0-8CC6-0A00CEB02BE9}"/>
              </a:ext>
            </a:extLst>
          </p:cNvPr>
          <p:cNvSpPr txBox="1">
            <a:spLocks/>
          </p:cNvSpPr>
          <p:nvPr/>
        </p:nvSpPr>
        <p:spPr>
          <a:xfrm>
            <a:off x="782714" y="1494981"/>
            <a:ext cx="10521520" cy="41956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600" b="0" i="0" cap="none" dirty="0">
                <a:solidFill>
                  <a:srgbClr val="333333"/>
                </a:solidFill>
                <a:effectLst/>
              </a:rPr>
              <a:t>ynamic programming is a technique for solving a complex problem by first breaking into a collection of simpler subproblems, solving each subproblem just once, and then storing their solutions to avoid repetitive computations.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IN" sz="1600" cap="none" dirty="0">
                <a:effectLst/>
                <a:ea typeface="Calibri" panose="020F0502020204030204" pitchFamily="34" charset="0"/>
              </a:rPr>
              <a:t>uses the fact that the optimal solution to the overall problem depends upon the optimal solution to its individual subproblems.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b="0" i="0" cap="none" dirty="0">
                <a:solidFill>
                  <a:srgbClr val="333333"/>
                </a:solidFill>
              </a:rPr>
              <a:t>In this way, the efficiency of the CPU can be enhanced. </a:t>
            </a:r>
            <a:endParaRPr lang="en-US" sz="1600" b="0" i="0" cap="none" dirty="0">
              <a:solidFill>
                <a:srgbClr val="333333"/>
              </a:solidFill>
              <a:effectLst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0" i="0" cap="none" dirty="0">
                <a:solidFill>
                  <a:srgbClr val="000000"/>
                </a:solidFill>
                <a:effectLst/>
              </a:rPr>
              <a:t>Dynamic algorithms use memoization to remember the output of already solved sub-problems.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cap="none" dirty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 is mainly an optimization over plain recursion.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cap="none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simple </a:t>
            </a:r>
            <a:r>
              <a:rPr lang="en-US" sz="1600" cap="none">
                <a:solidFill>
                  <a:srgbClr val="3333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optimiz</a:t>
            </a:r>
            <a:r>
              <a:rPr lang="en-US" sz="1600" cap="none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ation reduces </a:t>
            </a:r>
            <a:r>
              <a:rPr lang="en-US" sz="1600" cap="none" dirty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time complexities from exponential to polynomial.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IN" sz="1800" cap="none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IN" sz="1800" cap="none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cap="none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9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E6E3-EEEA-4110-AC93-72572D96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17" y="999886"/>
            <a:ext cx="10626572" cy="415197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CD60E0-F5E7-40F0-8CC6-0A00CEB02BE9}"/>
              </a:ext>
            </a:extLst>
          </p:cNvPr>
          <p:cNvSpPr txBox="1">
            <a:spLocks/>
          </p:cNvSpPr>
          <p:nvPr/>
        </p:nvSpPr>
        <p:spPr>
          <a:xfrm>
            <a:off x="767917" y="1515122"/>
            <a:ext cx="8142303" cy="4461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iven a square chessboard of n x n size, the position of knight (</a:t>
            </a:r>
            <a:r>
              <a:rPr lang="en-IN" sz="1600" cap="none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kx</a:t>
            </a: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ky) and position of a target (</a:t>
            </a:r>
            <a:r>
              <a:rPr lang="en-IN" sz="1600" cap="none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tx</a:t>
            </a: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ty).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 task is to find out the minimum steps a knight will take to reach the target position.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nd also to calculate the probability that the knight remains in the chessboard after taking minimum steps</a:t>
            </a:r>
            <a:r>
              <a:rPr lang="en-IN" sz="1600" cap="none" dirty="0">
                <a:effectLst/>
                <a:ea typeface="Calibri" panose="020F0502020204030204" pitchFamily="34" charset="0"/>
              </a:rPr>
              <a:t>, with the condition that it can’t enter the board again once it leaves it.</a:t>
            </a: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 problem can be solved using dynamic programming.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 a chessboard the knight has eight possible moves.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ach time the knight is to move, it chooses one of eight possible moves uniformly at random and moves there.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Each move is two cells in a cardinal direction and then one cell in an orthogonal direction(forming the shape of L).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600" cap="none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b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600" dirty="0"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0CB7B-F1E5-4330-BD80-98827A40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814" y="2206294"/>
            <a:ext cx="2454675" cy="244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3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E6E3-EEEA-4110-AC93-72572D96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714" y="999886"/>
            <a:ext cx="10626572" cy="415197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27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olution (PART-I)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0A976C-E34C-4495-823D-B27E0111DA34}"/>
              </a:ext>
            </a:extLst>
          </p:cNvPr>
          <p:cNvSpPr txBox="1">
            <a:spLocks/>
          </p:cNvSpPr>
          <p:nvPr/>
        </p:nvSpPr>
        <p:spPr>
          <a:xfrm>
            <a:off x="782714" y="1486105"/>
            <a:ext cx="10626572" cy="45442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There are three cases to be considered for finding the minimum steps taken by a knight to reach the target position.</a:t>
            </a:r>
          </a:p>
          <a:p>
            <a:pPr marL="285750" indent="-285750"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Case-1: If the position of the knight and the target cell are along different rows and columns. (</a:t>
            </a:r>
            <a:r>
              <a:rPr lang="en-IN" sz="27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kx</a:t>
            </a: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IN" sz="27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tx</a:t>
            </a: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and ky!=ty)</a:t>
            </a:r>
          </a:p>
          <a:p>
            <a:pPr marL="285750" indent="-285750"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Case-2: If the position of the knight and the target cell are along same rows or columns. (</a:t>
            </a:r>
            <a:r>
              <a:rPr lang="en-IN" sz="27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kx</a:t>
            </a: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IN" sz="27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tx</a:t>
            </a: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or ky==ty)</a:t>
            </a:r>
          </a:p>
          <a:p>
            <a:pPr marL="285750" indent="-285750"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Case-3: If either the knight or the target  is at the corner and [abs(kx-tx), abs(</a:t>
            </a:r>
            <a:r>
              <a:rPr lang="en-IN" sz="27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-ty)]=[1,1], then the minimum steps to reach the target will be 4.</a:t>
            </a:r>
          </a:p>
          <a:p>
            <a:pPr marL="285750" indent="-285750"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Firstly, Add all the base cases which satisfies case-3.</a:t>
            </a:r>
          </a:p>
          <a:p>
            <a:pPr marL="285750" indent="-285750"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Then, initialize a </a:t>
            </a:r>
            <a:r>
              <a:rPr lang="en-IN" sz="27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array to store the sub paths and add all the base cases as shown below. </a:t>
            </a:r>
          </a:p>
          <a:p>
            <a:pPr>
              <a:lnSpc>
                <a:spcPct val="220000"/>
              </a:lnSpc>
            </a:pPr>
            <a:r>
              <a:rPr lang="en-IN" sz="18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7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[1][0]=</a:t>
            </a:r>
            <a:r>
              <a:rPr lang="en-IN" sz="27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[0][1]=3 , </a:t>
            </a:r>
            <a:r>
              <a:rPr lang="en-IN" sz="27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[1][1]=</a:t>
            </a:r>
            <a:r>
              <a:rPr lang="en-IN" sz="27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[2][0]=</a:t>
            </a:r>
            <a:r>
              <a:rPr lang="en-IN" sz="27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[0][2]=2 , </a:t>
            </a:r>
            <a:r>
              <a:rPr lang="en-IN" sz="27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[2][1]=</a:t>
            </a:r>
            <a:r>
              <a:rPr lang="en-IN" sz="27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IN" sz="27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[1][2]=1</a:t>
            </a:r>
            <a:br>
              <a:rPr lang="en-IN" sz="27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7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3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E6E3-EEEA-4110-AC93-72572D96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714" y="995326"/>
            <a:ext cx="10626572" cy="415197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0A976C-E34C-4495-823D-B27E0111DA34}"/>
              </a:ext>
            </a:extLst>
          </p:cNvPr>
          <p:cNvSpPr txBox="1">
            <a:spLocks/>
          </p:cNvSpPr>
          <p:nvPr/>
        </p:nvSpPr>
        <p:spPr>
          <a:xfrm>
            <a:off x="782714" y="1486104"/>
            <a:ext cx="10626572" cy="41689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 the target is reached by the knight then return 0.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 the cell is revisited then return the stored value in the </a:t>
            </a:r>
            <a:r>
              <a:rPr lang="en-IN" sz="16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IN" sz="16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array.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Else, select the coordinates which satisfy case-1 and case- 2.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Store 1 plus a minimum of paths obtained by two coordinates in the </a:t>
            </a:r>
            <a:r>
              <a:rPr lang="en-IN" sz="16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IN" sz="16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array and recur till the target is not reached.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Here, exchanging the coordinates x with y of both knight and target will result in same answer. So, update the </a:t>
            </a:r>
            <a:r>
              <a:rPr lang="en-IN" sz="16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IN" sz="16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array accordingly.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Finally, return </a:t>
            </a:r>
            <a:r>
              <a:rPr lang="en-IN" sz="16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IN" sz="16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[abs(kx-tx)][abs(</a:t>
            </a:r>
            <a:r>
              <a:rPr lang="en-IN" sz="16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en-IN" sz="16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-ty)] as the minimum steps a knight will take to reach the target position.</a:t>
            </a:r>
            <a:b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E6E3-EEEA-4110-AC93-72572D96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714" y="934209"/>
            <a:ext cx="10626572" cy="415197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SOLUTION (PART-II)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0A976C-E34C-4495-823D-B27E0111DA34}"/>
              </a:ext>
            </a:extLst>
          </p:cNvPr>
          <p:cNvSpPr txBox="1">
            <a:spLocks/>
          </p:cNvSpPr>
          <p:nvPr/>
        </p:nvSpPr>
        <p:spPr>
          <a:xfrm>
            <a:off x="782714" y="1415083"/>
            <a:ext cx="10626572" cy="49679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Top-down variant of dynamic programming is used for calculating the probability of the knight remains in the chessboard after taking minimum steps. </a:t>
            </a: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This approach</a:t>
            </a:r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uses memorization</a:t>
            </a: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cap="none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Initially, create a </a:t>
            </a:r>
            <a:r>
              <a:rPr lang="en-IN" sz="1600" cap="none" dirty="0" err="1"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dictionary to store all probabilities.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If the knight is not on the board then return 0.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If number of steps is 0 then return 1.0.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 the cell is revisited with same steps then return the stored value in the </a:t>
            </a:r>
            <a:r>
              <a:rPr lang="en-IN" sz="1600" cap="none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IN" sz="1600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dictionary.</a:t>
            </a: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Recursively calculate the probabilities of the knight that will remain on board after making random moves steps-1 number of times. And store the probabilities in </a:t>
            </a:r>
            <a:r>
              <a:rPr lang="en-IN" sz="1600" cap="none" dirty="0" err="1"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dictionary. Finally, return the on board probability of the knight. </a:t>
            </a:r>
          </a:p>
          <a:p>
            <a:pPr>
              <a:lnSpc>
                <a:spcPct val="200000"/>
              </a:lnSpc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     P(Knight on board after s steps) = </a:t>
            </a:r>
            <a:r>
              <a:rPr lang="el-GR" sz="1600" b="1" i="0" dirty="0">
                <a:solidFill>
                  <a:srgbClr val="202124"/>
                </a:solidFill>
                <a:effectLst/>
              </a:rPr>
              <a:t> Σ</a:t>
            </a: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P(Knight on board after s-1 steps)*1/8.</a:t>
            </a:r>
            <a:b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8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E6E3-EEEA-4110-AC93-72572D96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714" y="909629"/>
            <a:ext cx="10626572" cy="415197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Sample input and output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CD60E0-F5E7-40F0-8CC6-0A00CEB02BE9}"/>
              </a:ext>
            </a:extLst>
          </p:cNvPr>
          <p:cNvSpPr txBox="1">
            <a:spLocks/>
          </p:cNvSpPr>
          <p:nvPr/>
        </p:nvSpPr>
        <p:spPr>
          <a:xfrm>
            <a:off x="782714" y="1497367"/>
            <a:ext cx="10512640" cy="44510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Input: </a:t>
            </a:r>
          </a:p>
          <a:p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     8</a:t>
            </a:r>
          </a:p>
          <a:p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     0 0</a:t>
            </a:r>
          </a:p>
          <a:p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     2 1</a:t>
            </a:r>
          </a:p>
          <a:p>
            <a:pPr>
              <a:lnSpc>
                <a:spcPct val="150000"/>
              </a:lnSpc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     Here, </a:t>
            </a:r>
          </a:p>
          <a:p>
            <a:pPr>
              <a:lnSpc>
                <a:spcPct val="150000"/>
              </a:lnSpc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     8 implies dimension of the chessboard (8x8).</a:t>
            </a:r>
          </a:p>
          <a:p>
            <a:pPr>
              <a:lnSpc>
                <a:spcPct val="150000"/>
              </a:lnSpc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     0 0 implies position of the knight in the chessboard (0,0).</a:t>
            </a:r>
          </a:p>
          <a:p>
            <a:pPr>
              <a:lnSpc>
                <a:spcPct val="150000"/>
              </a:lnSpc>
            </a:pPr>
            <a:r>
              <a:rPr lang="en-IN" sz="1600" cap="none" dirty="0">
                <a:cs typeface="Times New Roman" panose="02020603050405020304" pitchFamily="18" charset="0"/>
              </a:rPr>
              <a:t>      2 1 implies position of the target in the chessboard (2,1).</a:t>
            </a:r>
            <a:endParaRPr lang="en-IN" sz="1600" cap="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Output: </a:t>
            </a:r>
            <a:endParaRPr lang="en-IN" sz="1600" cap="none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     1 </a:t>
            </a:r>
          </a:p>
          <a:p>
            <a:r>
              <a:rPr lang="en-IN" sz="16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0.25</a:t>
            </a:r>
          </a:p>
          <a:p>
            <a:pPr>
              <a:lnSpc>
                <a:spcPct val="150000"/>
              </a:lnSpc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     Here,</a:t>
            </a:r>
          </a:p>
          <a:p>
            <a:pPr>
              <a:lnSpc>
                <a:spcPct val="150000"/>
              </a:lnSpc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     1 implies the minimum steps required for a knight to reach the target in the chessboard.</a:t>
            </a:r>
          </a:p>
          <a:p>
            <a:pPr>
              <a:lnSpc>
                <a:spcPct val="150000"/>
              </a:lnSpc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     0.25 implies probability of knight remains in the chessboard after minimum steps.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600" dirty="0"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56CDF-1ACC-4322-9BB9-CA73ECC16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135" y="1497366"/>
            <a:ext cx="5862220" cy="12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3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E6E3-EEEA-4110-AC93-72572D96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714" y="898698"/>
            <a:ext cx="10626572" cy="415197"/>
          </a:xfrm>
        </p:spPr>
        <p:txBody>
          <a:bodyPr>
            <a:normAutofit fontScale="90000"/>
          </a:bodyPr>
          <a:lstStyle/>
          <a:p>
            <a:r>
              <a:rPr lang="en-IN" sz="2700" b="1" cap="none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PICTORIAL REPRESENTATION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E29F2F-4AA3-4EE0-B625-9C204700B912}"/>
              </a:ext>
            </a:extLst>
          </p:cNvPr>
          <p:cNvSpPr txBox="1">
            <a:spLocks/>
          </p:cNvSpPr>
          <p:nvPr/>
        </p:nvSpPr>
        <p:spPr>
          <a:xfrm>
            <a:off x="782714" y="1376039"/>
            <a:ext cx="10536315" cy="45187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Fig-I                                                                    Fig-II                                                                     Fig-III                                                              </a:t>
            </a:r>
          </a:p>
          <a:p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8x8 </a:t>
            </a: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Chessboard                                            Knights position-(0,0)                                         Target position-(2,1)  </a:t>
            </a:r>
          </a:p>
          <a:p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600" dirty="0"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ea typeface="Calibri" panose="020F0502020204030204" pitchFamily="34" charset="0"/>
                <a:cs typeface="Times New Roman" panose="02020603050405020304" pitchFamily="18" charset="0"/>
              </a:rPr>
              <a:t>Knight starts from position (0,0) then it takes one step to reach the target position (2,1).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cap="none" dirty="0">
                <a:cs typeface="Times New Roman" panose="02020603050405020304" pitchFamily="18" charset="0"/>
              </a:rPr>
              <a:t>Knight starts from position (0,0), after taking one step it will lie inside the board only at 2 out of 8 positions, and will lie outside at other positions. So, the probability of knight on the board is 2/8=0.25.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cap="none" dirty="0"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9F7B9-3296-4AF6-8AAA-6743C569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68" y="1376038"/>
            <a:ext cx="2396370" cy="2389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B20A54-3F06-4E1D-AAFF-629A2741F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257" y="1376038"/>
            <a:ext cx="2493633" cy="2389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E85A92-6D32-4CDE-B37D-7AD4B015D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38" y="1847836"/>
            <a:ext cx="1917311" cy="19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5941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Chronicle</Template>
  <TotalTime>1123</TotalTime>
  <Words>1088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Calisto MT</vt:lpstr>
      <vt:lpstr>Univers Condensed</vt:lpstr>
      <vt:lpstr>Wingdings</vt:lpstr>
      <vt:lpstr>ChronicleVTI</vt:lpstr>
      <vt:lpstr>Minimum steps to reach target by a Knight and the Probability of Knight to remain in the chessboard using Dynamic programming</vt:lpstr>
      <vt:lpstr>outline </vt:lpstr>
      <vt:lpstr>Introduction </vt:lpstr>
      <vt:lpstr>Problem </vt:lpstr>
      <vt:lpstr>Solution (PART-I) </vt:lpstr>
      <vt:lpstr>Cont. </vt:lpstr>
      <vt:lpstr>SOLUTION (PART-II) </vt:lpstr>
      <vt:lpstr>Sample input and output </vt:lpstr>
      <vt:lpstr>PICTORIAL REPRESENTATION </vt:lpstr>
      <vt:lpstr>INFERENCE </vt:lpstr>
      <vt:lpstr>References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steps to reach target by a Knight &amp; the Probability of Knight to remain in the chessboard using Dynamic programming </dc:title>
  <dc:creator>karthik</dc:creator>
  <cp:lastModifiedBy>karthik</cp:lastModifiedBy>
  <cp:revision>202</cp:revision>
  <dcterms:created xsi:type="dcterms:W3CDTF">2022-01-03T19:45:03Z</dcterms:created>
  <dcterms:modified xsi:type="dcterms:W3CDTF">2022-01-05T17:45:05Z</dcterms:modified>
</cp:coreProperties>
</file>