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jpeg"/>
  <Override PartName="/ppt/media/image12.JPG" ContentType="image/jpeg"/>
  <Override PartName="/ppt/media/image13.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72" r:id="rId14"/>
    <p:sldId id="273" r:id="rId15"/>
    <p:sldId id="274" r:id="rId16"/>
    <p:sldId id="275" r:id="rId17"/>
    <p:sldId id="269" r:id="rId18"/>
    <p:sldId id="270" r:id="rId19"/>
    <p:sldId id="271" r:id="rId20"/>
    <p:sldId id="276" r:id="rId21"/>
    <p:sldId id="25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600201"/>
          </a:xfrm>
          <a:solidFill>
            <a:schemeClr val="accent1">
              <a:lumMod val="20000"/>
              <a:lumOff val="80000"/>
            </a:schemeClr>
          </a:solidFill>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SILVERSQAUD’S SEARCH ENGINE</a:t>
            </a:r>
            <a:endPar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Subtitle 2"/>
          <p:cNvSpPr>
            <a:spLocks noGrp="1"/>
          </p:cNvSpPr>
          <p:nvPr>
            <p:ph type="subTitle" idx="1"/>
          </p:nvPr>
        </p:nvSpPr>
        <p:spPr>
          <a:xfrm>
            <a:off x="2590800" y="4191000"/>
            <a:ext cx="6400800" cy="1981200"/>
          </a:xfrm>
        </p:spPr>
        <p:txBody>
          <a:bodyPr>
            <a:normAutofit/>
          </a:bodyPr>
          <a:lstStyle/>
          <a:p>
            <a:pPr algn="r"/>
            <a:r>
              <a:rPr lang="en-US" sz="1900" dirty="0" smtClean="0">
                <a:solidFill>
                  <a:schemeClr val="accent3"/>
                </a:solidFill>
                <a:latin typeface="Bahnschrift Condensed" pitchFamily="34" charset="0"/>
              </a:rPr>
              <a:t>TEAM MEAMBERS:</a:t>
            </a:r>
          </a:p>
          <a:p>
            <a:pPr algn="r"/>
            <a:r>
              <a:rPr lang="en-US" sz="1900" dirty="0" smtClean="0">
                <a:solidFill>
                  <a:schemeClr val="accent3"/>
                </a:solidFill>
                <a:latin typeface="Bahnschrift Condensed" pitchFamily="34" charset="0"/>
              </a:rPr>
              <a:t>S20160010003 – DHARANI DEVI AKURATHI</a:t>
            </a:r>
          </a:p>
          <a:p>
            <a:pPr algn="r"/>
            <a:r>
              <a:rPr lang="en-US" sz="1900" dirty="0" smtClean="0">
                <a:solidFill>
                  <a:schemeClr val="accent3"/>
                </a:solidFill>
                <a:latin typeface="Bahnschrift Condensed" pitchFamily="34" charset="0"/>
              </a:rPr>
              <a:t>S20160010045 </a:t>
            </a:r>
            <a:r>
              <a:rPr lang="en-US" sz="1900" dirty="0">
                <a:solidFill>
                  <a:schemeClr val="accent3"/>
                </a:solidFill>
                <a:latin typeface="Bahnschrift Condensed" pitchFamily="34" charset="0"/>
              </a:rPr>
              <a:t>– </a:t>
            </a:r>
            <a:r>
              <a:rPr lang="en-US" sz="1900" dirty="0" smtClean="0">
                <a:solidFill>
                  <a:schemeClr val="accent3"/>
                </a:solidFill>
                <a:latin typeface="Bahnschrift Condensed" pitchFamily="34" charset="0"/>
              </a:rPr>
              <a:t>SAHITHI KRISHNA KOTTE</a:t>
            </a:r>
            <a:endParaRPr lang="en-US" sz="1900" dirty="0">
              <a:solidFill>
                <a:schemeClr val="accent3"/>
              </a:solidFill>
              <a:latin typeface="Bahnschrift Condensed" pitchFamily="34" charset="0"/>
            </a:endParaRPr>
          </a:p>
          <a:p>
            <a:pPr algn="r"/>
            <a:r>
              <a:rPr lang="en-US" sz="1900" dirty="0" smtClean="0">
                <a:solidFill>
                  <a:schemeClr val="accent3"/>
                </a:solidFill>
                <a:latin typeface="Bahnschrift Condensed" pitchFamily="34" charset="0"/>
              </a:rPr>
              <a:t>S20160010052 </a:t>
            </a:r>
            <a:r>
              <a:rPr lang="en-US" sz="1900" dirty="0">
                <a:solidFill>
                  <a:schemeClr val="accent3"/>
                </a:solidFill>
                <a:latin typeface="Bahnschrift Condensed" pitchFamily="34" charset="0"/>
              </a:rPr>
              <a:t>– </a:t>
            </a:r>
            <a:r>
              <a:rPr lang="en-US" sz="1900" dirty="0" smtClean="0">
                <a:solidFill>
                  <a:schemeClr val="accent3"/>
                </a:solidFill>
                <a:latin typeface="Bahnschrift Condensed" pitchFamily="34" charset="0"/>
              </a:rPr>
              <a:t>SUBASH KARTHIK</a:t>
            </a:r>
            <a:endParaRPr lang="en-US" sz="1900" dirty="0">
              <a:solidFill>
                <a:schemeClr val="accent3"/>
              </a:solidFill>
              <a:latin typeface="Bahnschrift Condensed" pitchFamily="34" charset="0"/>
            </a:endParaRPr>
          </a:p>
          <a:p>
            <a:pPr algn="r"/>
            <a:r>
              <a:rPr lang="en-US" sz="1900" dirty="0" smtClean="0">
                <a:solidFill>
                  <a:schemeClr val="accent3"/>
                </a:solidFill>
                <a:latin typeface="Bahnschrift Condensed" pitchFamily="34" charset="0"/>
              </a:rPr>
              <a:t>S20160020142 </a:t>
            </a:r>
            <a:r>
              <a:rPr lang="en-US" sz="1900" dirty="0">
                <a:solidFill>
                  <a:schemeClr val="accent3"/>
                </a:solidFill>
                <a:latin typeface="Bahnschrift Condensed" pitchFamily="34" charset="0"/>
              </a:rPr>
              <a:t>– </a:t>
            </a:r>
            <a:r>
              <a:rPr lang="en-US" sz="1900" dirty="0" smtClean="0">
                <a:solidFill>
                  <a:schemeClr val="accent3"/>
                </a:solidFill>
                <a:latin typeface="Bahnschrift Condensed" pitchFamily="34" charset="0"/>
              </a:rPr>
              <a:t>N.V.VAISHNAVI</a:t>
            </a:r>
            <a:endParaRPr lang="en-US" sz="1900" dirty="0">
              <a:solidFill>
                <a:schemeClr val="accent3"/>
              </a:solidFill>
              <a:latin typeface="Bahnschrift Condensed" pitchFamily="34" charset="0"/>
            </a:endParaRPr>
          </a:p>
          <a:p>
            <a:endParaRPr lang="en-US" dirty="0"/>
          </a:p>
        </p:txBody>
      </p:sp>
      <p:sp>
        <p:nvSpPr>
          <p:cNvPr id="4" name="Rectangle 3"/>
          <p:cNvSpPr/>
          <p:nvPr/>
        </p:nvSpPr>
        <p:spPr>
          <a:xfrm>
            <a:off x="0" y="0"/>
            <a:ext cx="9144000" cy="80010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4603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Indexing</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9791" t="3868"/>
          <a:stretch/>
        </p:blipFill>
        <p:spPr>
          <a:xfrm>
            <a:off x="5486400" y="1752600"/>
            <a:ext cx="2401340" cy="3615727"/>
          </a:xfrm>
          <a:prstGeom prst="rect">
            <a:avLst/>
          </a:prstGeom>
        </p:spPr>
      </p:pic>
      <p:sp>
        <p:nvSpPr>
          <p:cNvPr id="3" name="TextBox 2"/>
          <p:cNvSpPr txBox="1"/>
          <p:nvPr/>
        </p:nvSpPr>
        <p:spPr>
          <a:xfrm>
            <a:off x="831272" y="1748256"/>
            <a:ext cx="4350327" cy="4524315"/>
          </a:xfrm>
          <a:prstGeom prst="rect">
            <a:avLst/>
          </a:prstGeom>
          <a:solidFill>
            <a:schemeClr val="accent1">
              <a:lumMod val="20000"/>
              <a:lumOff val="80000"/>
            </a:schemeClr>
          </a:solidFill>
        </p:spPr>
        <p:txBody>
          <a:bodyPr wrap="square" rtlCol="0">
            <a:spAutoFit/>
          </a:bodyPr>
          <a:lstStyle/>
          <a:p>
            <a:pPr marL="285750" indent="-285750">
              <a:buFont typeface="Wingdings" pitchFamily="2" charset="2"/>
              <a:buChar char="v"/>
            </a:pPr>
            <a:r>
              <a:rPr lang="en-IN" sz="2400" dirty="0">
                <a:latin typeface="Century Schoolbook" pitchFamily="18" charset="0"/>
              </a:rPr>
              <a:t>Instead of searching directly from the documents, lucene creates an index and uses this index for </a:t>
            </a:r>
            <a:r>
              <a:rPr lang="en-IN" sz="2400" dirty="0" smtClean="0">
                <a:latin typeface="Century Schoolbook" pitchFamily="18" charset="0"/>
              </a:rPr>
              <a:t>searching</a:t>
            </a:r>
          </a:p>
          <a:p>
            <a:pPr marL="285750" indent="-285750">
              <a:buFont typeface="Wingdings" pitchFamily="2" charset="2"/>
              <a:buChar char="v"/>
            </a:pPr>
            <a:r>
              <a:rPr lang="en-IN" sz="2400" dirty="0" smtClean="0">
                <a:latin typeface="Century Schoolbook" pitchFamily="18" charset="0"/>
              </a:rPr>
              <a:t>This </a:t>
            </a:r>
            <a:r>
              <a:rPr lang="en-IN" sz="2400" dirty="0">
                <a:latin typeface="Century Schoolbook" pitchFamily="18" charset="0"/>
              </a:rPr>
              <a:t>dictionary has key value pairs where the </a:t>
            </a:r>
            <a:r>
              <a:rPr lang="en-IN" sz="2400" b="1" dirty="0">
                <a:solidFill>
                  <a:srgbClr val="C00000"/>
                </a:solidFill>
                <a:latin typeface="Century Schoolbook" pitchFamily="18" charset="0"/>
              </a:rPr>
              <a:t>keys are the terms </a:t>
            </a:r>
            <a:r>
              <a:rPr lang="en-IN" sz="2400" dirty="0">
                <a:latin typeface="Century Schoolbook" pitchFamily="18" charset="0"/>
              </a:rPr>
              <a:t>and the </a:t>
            </a:r>
            <a:r>
              <a:rPr lang="en-IN" sz="2400" b="1" dirty="0">
                <a:solidFill>
                  <a:schemeClr val="tx2">
                    <a:lumMod val="75000"/>
                  </a:schemeClr>
                </a:solidFill>
                <a:latin typeface="Century Schoolbook" pitchFamily="18" charset="0"/>
              </a:rPr>
              <a:t>document ID’s in the form of a linked list in the values </a:t>
            </a:r>
            <a:r>
              <a:rPr lang="en-IN" sz="2400" dirty="0">
                <a:latin typeface="Century Schoolbook" pitchFamily="18" charset="0"/>
              </a:rPr>
              <a:t>– </a:t>
            </a:r>
            <a:r>
              <a:rPr lang="en-IN" sz="2400" b="1" i="1" dirty="0">
                <a:latin typeface="Century Schoolbook" pitchFamily="18" charset="0"/>
              </a:rPr>
              <a:t>POSTINGS LIST</a:t>
            </a:r>
          </a:p>
        </p:txBody>
      </p:sp>
    </p:spTree>
    <p:extLst>
      <p:ext uri="{BB962C8B-B14F-4D97-AF65-F5344CB8AC3E}">
        <p14:creationId xmlns:p14="http://schemas.microsoft.com/office/powerpoint/2010/main" val="2020462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533400" y="1905000"/>
            <a:ext cx="7618617" cy="2308324"/>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Let us see how we used above functionalities to process given unnatural queries and retrieve the documents.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Tree>
    <p:extLst>
      <p:ext uri="{BB962C8B-B14F-4D97-AF65-F5344CB8AC3E}">
        <p14:creationId xmlns:p14="http://schemas.microsoft.com/office/powerpoint/2010/main" val="967751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Methodology</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2" name="TextBox 1"/>
          <p:cNvSpPr txBox="1"/>
          <p:nvPr/>
        </p:nvSpPr>
        <p:spPr>
          <a:xfrm>
            <a:off x="685800" y="1371600"/>
            <a:ext cx="6248400" cy="4524315"/>
          </a:xfrm>
          <a:prstGeom prst="rect">
            <a:avLst/>
          </a:prstGeom>
          <a:noFill/>
        </p:spPr>
        <p:txBody>
          <a:bodyPr wrap="square" rtlCol="0">
            <a:spAutoFit/>
          </a:bodyPr>
          <a:lstStyle/>
          <a:p>
            <a:pPr marL="285750" indent="-285750">
              <a:buFont typeface="Wingdings" pitchFamily="2" charset="2"/>
              <a:buChar char="Ø"/>
            </a:pPr>
            <a:r>
              <a:rPr lang="en-IN" dirty="0"/>
              <a:t>The query is given to the search engine </a:t>
            </a:r>
          </a:p>
          <a:p>
            <a:pPr marL="285750" indent="-285750">
              <a:buFont typeface="Wingdings" pitchFamily="2" charset="2"/>
              <a:buChar char="Ø"/>
            </a:pPr>
            <a:r>
              <a:rPr lang="en-IN" dirty="0" smtClean="0"/>
              <a:t>The </a:t>
            </a:r>
            <a:r>
              <a:rPr lang="en-IN" dirty="0"/>
              <a:t>substrings of this query are taken and the edit distance are found with every word present in the vector of vectors starting with first letter of these </a:t>
            </a:r>
            <a:r>
              <a:rPr lang="en-IN" dirty="0" smtClean="0"/>
              <a:t>substrings.</a:t>
            </a:r>
          </a:p>
          <a:p>
            <a:pPr marL="285750" indent="-285750">
              <a:buFont typeface="Wingdings" pitchFamily="2" charset="2"/>
              <a:buChar char="Ø"/>
            </a:pPr>
            <a:r>
              <a:rPr lang="en-IN" dirty="0" smtClean="0"/>
              <a:t>These </a:t>
            </a:r>
            <a:r>
              <a:rPr lang="en-IN" dirty="0"/>
              <a:t>edit distances are stored in a vector. </a:t>
            </a:r>
            <a:endParaRPr lang="en-IN" dirty="0" smtClean="0"/>
          </a:p>
          <a:p>
            <a:pPr marL="285750" indent="-285750">
              <a:buFont typeface="Wingdings" pitchFamily="2" charset="2"/>
              <a:buChar char="Ø"/>
            </a:pPr>
            <a:r>
              <a:rPr lang="en-IN" dirty="0" smtClean="0"/>
              <a:t>The </a:t>
            </a:r>
            <a:r>
              <a:rPr lang="en-IN" dirty="0"/>
              <a:t>least edit distances are then considered and these ratio is taken for the edit distances to the length of the word matched. And the least ratio is taken and this word is added to the new string. </a:t>
            </a:r>
            <a:endParaRPr lang="en-IN" dirty="0" smtClean="0"/>
          </a:p>
          <a:p>
            <a:pPr marL="285750" indent="-285750">
              <a:buFont typeface="Wingdings" pitchFamily="2" charset="2"/>
              <a:buChar char="Ø"/>
            </a:pPr>
            <a:r>
              <a:rPr lang="en-IN" dirty="0" smtClean="0"/>
              <a:t>Hence</a:t>
            </a:r>
            <a:r>
              <a:rPr lang="en-IN" dirty="0"/>
              <a:t>, by doing this we obtain the first match and then the pointer is shifted to position of the length of the word matched. </a:t>
            </a:r>
            <a:endParaRPr lang="en-IN" dirty="0" smtClean="0"/>
          </a:p>
          <a:p>
            <a:pPr marL="285750" indent="-285750">
              <a:buFont typeface="Wingdings" pitchFamily="2" charset="2"/>
              <a:buChar char="Ø"/>
            </a:pPr>
            <a:r>
              <a:rPr lang="en-IN" dirty="0" smtClean="0"/>
              <a:t>Again </a:t>
            </a:r>
            <a:r>
              <a:rPr lang="en-IN" dirty="0"/>
              <a:t>the whole procedure is again done for the rest of the string. </a:t>
            </a:r>
            <a:endParaRPr lang="en-IN" dirty="0" smtClean="0"/>
          </a:p>
          <a:p>
            <a:pPr marL="285750" indent="-285750">
              <a:buFont typeface="Wingdings" pitchFamily="2" charset="2"/>
              <a:buChar char="Ø"/>
            </a:pPr>
            <a:r>
              <a:rPr lang="en-IN" dirty="0" smtClean="0"/>
              <a:t>Now</a:t>
            </a:r>
            <a:r>
              <a:rPr lang="en-IN" dirty="0"/>
              <a:t>, we have obtained new query which is stemmed and searched in the index for document retrieval</a:t>
            </a:r>
            <a:endParaRPr lang="en-US" dirty="0"/>
          </a:p>
        </p:txBody>
      </p:sp>
    </p:spTree>
    <p:extLst>
      <p:ext uri="{BB962C8B-B14F-4D97-AF65-F5344CB8AC3E}">
        <p14:creationId xmlns:p14="http://schemas.microsoft.com/office/powerpoint/2010/main" val="194708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Methodology - example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8379974"/>
              </p:ext>
            </p:extLst>
          </p:nvPr>
        </p:nvGraphicFramePr>
        <p:xfrm>
          <a:off x="1285183" y="2057401"/>
          <a:ext cx="6096000" cy="2672080"/>
        </p:xfrm>
        <a:graphic>
          <a:graphicData uri="http://schemas.openxmlformats.org/drawingml/2006/table">
            <a:tbl>
              <a:tblPr firstRow="1" bandRow="1">
                <a:tableStyleId>{5C22544A-7EE6-4342-B048-85BDC9FD1C3A}</a:tableStyleId>
              </a:tblPr>
              <a:tblGrid>
                <a:gridCol w="1686617"/>
                <a:gridCol w="4409383"/>
              </a:tblGrid>
              <a:tr h="447040">
                <a:tc>
                  <a:txBody>
                    <a:bodyPr/>
                    <a:lstStyle/>
                    <a:p>
                      <a:r>
                        <a:rPr lang="en-US" dirty="0" smtClean="0"/>
                        <a:t>Tokens</a:t>
                      </a:r>
                      <a:endParaRPr lang="en-US" dirty="0"/>
                    </a:p>
                  </a:txBody>
                  <a:tcPr/>
                </a:tc>
                <a:tc>
                  <a:txBody>
                    <a:bodyPr/>
                    <a:lstStyle/>
                    <a:p>
                      <a:r>
                        <a:rPr lang="en-US" dirty="0" smtClean="0"/>
                        <a:t>Documents</a:t>
                      </a:r>
                      <a:endParaRPr lang="en-US" dirty="0"/>
                    </a:p>
                  </a:txBody>
                  <a:tcPr/>
                </a:tc>
              </a:tr>
              <a:tr h="370840">
                <a:tc>
                  <a:txBody>
                    <a:bodyPr/>
                    <a:lstStyle/>
                    <a:p>
                      <a:r>
                        <a:rPr lang="en-US" dirty="0" smtClean="0"/>
                        <a:t>Drums</a:t>
                      </a:r>
                      <a:endParaRPr lang="en-US" dirty="0"/>
                    </a:p>
                  </a:txBody>
                  <a:tcPr/>
                </a:tc>
                <a:tc>
                  <a:txBody>
                    <a:bodyPr/>
                    <a:lstStyle/>
                    <a:p>
                      <a:r>
                        <a:rPr lang="en-US" dirty="0" smtClean="0"/>
                        <a:t>[2] -&gt; [3]</a:t>
                      </a:r>
                      <a:endParaRPr lang="en-US" dirty="0"/>
                    </a:p>
                  </a:txBody>
                  <a:tcPr/>
                </a:tc>
              </a:tr>
              <a:tr h="370840">
                <a:tc>
                  <a:txBody>
                    <a:bodyPr/>
                    <a:lstStyle/>
                    <a:p>
                      <a:r>
                        <a:rPr lang="en-US" dirty="0" err="1" smtClean="0"/>
                        <a:t>Gazab</a:t>
                      </a:r>
                      <a:endParaRPr lang="en-US" dirty="0"/>
                    </a:p>
                  </a:txBody>
                  <a:tcPr/>
                </a:tc>
                <a:tc>
                  <a:txBody>
                    <a:bodyPr/>
                    <a:lstStyle/>
                    <a:p>
                      <a:r>
                        <a:rPr lang="en-US" dirty="0" smtClean="0"/>
                        <a:t>[1]-&gt;[4]</a:t>
                      </a:r>
                      <a:endParaRPr lang="en-US" dirty="0"/>
                    </a:p>
                  </a:txBody>
                  <a:tcPr/>
                </a:tc>
              </a:tr>
              <a:tr h="370840">
                <a:tc>
                  <a:txBody>
                    <a:bodyPr/>
                    <a:lstStyle/>
                    <a:p>
                      <a:r>
                        <a:rPr lang="en-US" dirty="0" smtClean="0"/>
                        <a:t>Guitar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-&gt; [3]-&gt;[5]</a:t>
                      </a:r>
                    </a:p>
                  </a:txBody>
                  <a:tcPr/>
                </a:tc>
              </a:tr>
              <a:tr h="370840">
                <a:tc>
                  <a:txBody>
                    <a:bodyPr/>
                    <a:lstStyle/>
                    <a:p>
                      <a:r>
                        <a:rPr lang="en-US" dirty="0" smtClean="0"/>
                        <a:t>Tabla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p>
                  </a:txBody>
                  <a:tcPr/>
                </a:tc>
              </a:tr>
              <a:tr h="370840">
                <a:tc>
                  <a:txBody>
                    <a:bodyPr/>
                    <a:lstStyle/>
                    <a:p>
                      <a:r>
                        <a:rPr lang="en-US" dirty="0" smtClean="0"/>
                        <a:t>Veena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[1]-&gt; [3]</a:t>
                      </a:r>
                    </a:p>
                  </a:txBody>
                  <a:tcPr/>
                </a:tc>
              </a:tr>
              <a:tr h="370840">
                <a:tc>
                  <a:txBody>
                    <a:bodyPr/>
                    <a:lstStyle/>
                    <a:p>
                      <a:r>
                        <a:rPr lang="en-US" dirty="0" smtClean="0"/>
                        <a:t>Violin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-&gt; [4]</a:t>
                      </a:r>
                    </a:p>
                  </a:txBody>
                  <a:tcPr/>
                </a:tc>
              </a:tr>
            </a:tbl>
          </a:graphicData>
        </a:graphic>
      </p:graphicFrame>
      <p:sp>
        <p:nvSpPr>
          <p:cNvPr id="3" name="TextBox 2"/>
          <p:cNvSpPr txBox="1"/>
          <p:nvPr/>
        </p:nvSpPr>
        <p:spPr>
          <a:xfrm>
            <a:off x="1295400" y="1671659"/>
            <a:ext cx="5791200" cy="369332"/>
          </a:xfrm>
          <a:prstGeom prst="rect">
            <a:avLst/>
          </a:prstGeom>
          <a:solidFill>
            <a:schemeClr val="bg1">
              <a:lumMod val="65000"/>
            </a:schemeClr>
          </a:solidFill>
        </p:spPr>
        <p:txBody>
          <a:bodyPr wrap="square" rtlCol="0">
            <a:spAutoFit/>
          </a:bodyPr>
          <a:lstStyle/>
          <a:p>
            <a:r>
              <a:rPr lang="en-US" dirty="0" smtClean="0"/>
              <a:t>Lets consider the following table as inverted index</a:t>
            </a:r>
            <a:endParaRPr lang="en-US" dirty="0"/>
          </a:p>
        </p:txBody>
      </p:sp>
      <p:sp>
        <p:nvSpPr>
          <p:cNvPr id="7" name="TextBox 6"/>
          <p:cNvSpPr txBox="1"/>
          <p:nvPr/>
        </p:nvSpPr>
        <p:spPr>
          <a:xfrm>
            <a:off x="1295400" y="4800600"/>
            <a:ext cx="5791200" cy="707886"/>
          </a:xfrm>
          <a:prstGeom prst="rect">
            <a:avLst/>
          </a:prstGeom>
          <a:solidFill>
            <a:schemeClr val="tx1">
              <a:lumMod val="75000"/>
              <a:lumOff val="25000"/>
            </a:schemeClr>
          </a:solidFill>
        </p:spPr>
        <p:txBody>
          <a:bodyPr wrap="square" rtlCol="0">
            <a:spAutoFit/>
          </a:bodyPr>
          <a:lstStyle/>
          <a:p>
            <a:r>
              <a:rPr lang="en-US" sz="4000" b="1" dirty="0" smtClean="0">
                <a:solidFill>
                  <a:schemeClr val="bg1"/>
                </a:solidFill>
              </a:rPr>
              <a:t>Query : GuitaVena</a:t>
            </a:r>
            <a:endParaRPr lang="en-US" sz="4000" b="1" dirty="0">
              <a:solidFill>
                <a:schemeClr val="bg1"/>
              </a:solidFill>
            </a:endParaRPr>
          </a:p>
        </p:txBody>
      </p:sp>
    </p:spTree>
    <p:extLst>
      <p:ext uri="{BB962C8B-B14F-4D97-AF65-F5344CB8AC3E}">
        <p14:creationId xmlns:p14="http://schemas.microsoft.com/office/powerpoint/2010/main" val="2295832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229983" y="228599"/>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Methodology - example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44631954"/>
              </p:ext>
            </p:extLst>
          </p:nvPr>
        </p:nvGraphicFramePr>
        <p:xfrm>
          <a:off x="27709" y="1377603"/>
          <a:ext cx="2209800" cy="2016760"/>
        </p:xfrm>
        <a:graphic>
          <a:graphicData uri="http://schemas.openxmlformats.org/drawingml/2006/table">
            <a:tbl>
              <a:tblPr firstRow="1" bandRow="1">
                <a:tableStyleId>{5C22544A-7EE6-4342-B048-85BDC9FD1C3A}</a:tableStyleId>
              </a:tblPr>
              <a:tblGrid>
                <a:gridCol w="2209800"/>
              </a:tblGrid>
              <a:tr h="533400">
                <a:tc>
                  <a:txBody>
                    <a:bodyPr/>
                    <a:lstStyle/>
                    <a:p>
                      <a:r>
                        <a:rPr lang="en-US" dirty="0" smtClean="0"/>
                        <a:t>Vector</a:t>
                      </a:r>
                      <a:r>
                        <a:rPr lang="en-US" baseline="0" dirty="0" smtClean="0"/>
                        <a:t> (v)</a:t>
                      </a:r>
                      <a:endParaRPr lang="en-US" dirty="0"/>
                    </a:p>
                  </a:txBody>
                  <a:tcPr/>
                </a:tc>
              </a:tr>
              <a:tr h="370840">
                <a:tc>
                  <a:txBody>
                    <a:bodyPr/>
                    <a:lstStyle/>
                    <a:p>
                      <a:r>
                        <a:rPr lang="en-US" dirty="0" smtClean="0"/>
                        <a:t>[5,</a:t>
                      </a:r>
                      <a:r>
                        <a:rPr lang="en-US" baseline="0" dirty="0" smtClean="0"/>
                        <a:t> d</a:t>
                      </a:r>
                      <a:r>
                        <a:rPr lang="en-US" dirty="0" smtClean="0"/>
                        <a:t>rums]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a:t>
                      </a:r>
                      <a:r>
                        <a:rPr lang="en-US" dirty="0" err="1" smtClean="0"/>
                        <a:t>gazab</a:t>
                      </a:r>
                      <a:r>
                        <a:rPr lang="en-US" dirty="0" smtClean="0"/>
                        <a:t>, guitar]</a:t>
                      </a:r>
                    </a:p>
                  </a:txBody>
                  <a:tcPr/>
                </a:tc>
              </a:tr>
              <a:tr h="370840">
                <a:tc>
                  <a:txBody>
                    <a:bodyPr/>
                    <a:lstStyle/>
                    <a:p>
                      <a:r>
                        <a:rPr lang="en-US" dirty="0" smtClean="0"/>
                        <a:t>[5,tabla]</a:t>
                      </a:r>
                      <a:endParaRPr lang="en-US" dirty="0"/>
                    </a:p>
                  </a:txBody>
                  <a:tcPr/>
                </a:tc>
              </a:tr>
              <a:tr h="370840">
                <a:tc>
                  <a:txBody>
                    <a:bodyPr/>
                    <a:lstStyle/>
                    <a:p>
                      <a:r>
                        <a:rPr lang="en-US" dirty="0" smtClean="0"/>
                        <a:t>[6,veena,violin]</a:t>
                      </a:r>
                      <a:endParaRPr lang="en-US" dirty="0"/>
                    </a:p>
                  </a:txBody>
                  <a:tcPr/>
                </a:tc>
              </a:tr>
            </a:tbl>
          </a:graphicData>
        </a:graphic>
      </p:graphicFrame>
      <p:sp>
        <p:nvSpPr>
          <p:cNvPr id="7" name="TextBox 6"/>
          <p:cNvSpPr txBox="1"/>
          <p:nvPr/>
        </p:nvSpPr>
        <p:spPr>
          <a:xfrm>
            <a:off x="2514600" y="1093857"/>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a:t>
            </a:r>
            <a:r>
              <a:rPr lang="en-US" sz="4000" b="1" dirty="0" smtClean="0">
                <a:solidFill>
                  <a:schemeClr val="tx1">
                    <a:lumMod val="95000"/>
                    <a:lumOff val="5000"/>
                  </a:schemeClr>
                </a:solidFill>
              </a:rPr>
              <a:t>uitavena</a:t>
            </a:r>
            <a:endParaRPr lang="en-US" sz="4000" b="1" dirty="0">
              <a:solidFill>
                <a:schemeClr val="tx1">
                  <a:lumMod val="95000"/>
                  <a:lumOff val="5000"/>
                </a:schemeClr>
              </a:solidFill>
            </a:endParaRPr>
          </a:p>
        </p:txBody>
      </p:sp>
      <p:sp>
        <p:nvSpPr>
          <p:cNvPr id="5" name="Right Arrow 4"/>
          <p:cNvSpPr/>
          <p:nvPr/>
        </p:nvSpPr>
        <p:spPr>
          <a:xfrm rot="16200000">
            <a:off x="2406363" y="2109138"/>
            <a:ext cx="762000" cy="209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52800" y="1795462"/>
            <a:ext cx="4724400" cy="1754326"/>
          </a:xfrm>
          <a:prstGeom prst="rect">
            <a:avLst/>
          </a:prstGeom>
          <a:noFill/>
        </p:spPr>
        <p:txBody>
          <a:bodyPr wrap="square" rtlCol="0">
            <a:spAutoFit/>
          </a:bodyPr>
          <a:lstStyle/>
          <a:p>
            <a:pPr marL="285750" indent="-285750">
              <a:buFont typeface="Wingdings" pitchFamily="2" charset="2"/>
              <a:buChar char="Ø"/>
            </a:pPr>
            <a:r>
              <a:rPr lang="en-US" dirty="0" smtClean="0"/>
              <a:t> </a:t>
            </a:r>
            <a:r>
              <a:rPr lang="en-US" dirty="0" err="1" smtClean="0"/>
              <a:t>Str</a:t>
            </a:r>
            <a:r>
              <a:rPr lang="en-US" dirty="0" smtClean="0"/>
              <a:t> = g</a:t>
            </a:r>
          </a:p>
          <a:p>
            <a:pPr marL="285750" indent="-285750">
              <a:buFont typeface="Wingdings" pitchFamily="2" charset="2"/>
              <a:buChar char="Ø"/>
            </a:pPr>
            <a:r>
              <a:rPr lang="en-US" dirty="0" err="1" smtClean="0"/>
              <a:t>Max_len</a:t>
            </a:r>
            <a:r>
              <a:rPr lang="en-US" dirty="0" smtClean="0"/>
              <a:t> = 6 (The maximum length of the word starting with letter )</a:t>
            </a:r>
          </a:p>
          <a:p>
            <a:pPr marL="285750" indent="-285750">
              <a:buFont typeface="Wingdings" pitchFamily="2" charset="2"/>
              <a:buChar char="Ø"/>
            </a:pPr>
            <a:r>
              <a:rPr lang="en-US" dirty="0" smtClean="0"/>
              <a:t>We calculate edit for g with </a:t>
            </a:r>
            <a:r>
              <a:rPr lang="en-US" dirty="0" err="1" smtClean="0"/>
              <a:t>gazab</a:t>
            </a:r>
            <a:r>
              <a:rPr lang="en-US" dirty="0" smtClean="0"/>
              <a:t> and guitar and least edit distance and </a:t>
            </a:r>
            <a:r>
              <a:rPr lang="en-US" dirty="0" err="1" smtClean="0"/>
              <a:t>str</a:t>
            </a:r>
            <a:r>
              <a:rPr lang="en-US" dirty="0" smtClean="0"/>
              <a:t> are stored another vector</a:t>
            </a:r>
            <a:endParaRPr lang="en-US" dirty="0"/>
          </a:p>
        </p:txBody>
      </p:sp>
      <p:sp>
        <p:nvSpPr>
          <p:cNvPr id="9" name="TextBox 8"/>
          <p:cNvSpPr txBox="1"/>
          <p:nvPr/>
        </p:nvSpPr>
        <p:spPr>
          <a:xfrm>
            <a:off x="2514600" y="3701536"/>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Gu</a:t>
            </a:r>
            <a:r>
              <a:rPr lang="en-US" sz="4000" b="1" dirty="0" smtClean="0">
                <a:solidFill>
                  <a:schemeClr val="tx1">
                    <a:lumMod val="95000"/>
                    <a:lumOff val="5000"/>
                  </a:schemeClr>
                </a:solidFill>
              </a:rPr>
              <a:t>itavena</a:t>
            </a:r>
            <a:endParaRPr lang="en-US" sz="4000" b="1" dirty="0">
              <a:solidFill>
                <a:schemeClr val="tx1">
                  <a:lumMod val="95000"/>
                  <a:lumOff val="5000"/>
                </a:schemeClr>
              </a:solidFill>
            </a:endParaRPr>
          </a:p>
        </p:txBody>
      </p:sp>
      <p:sp>
        <p:nvSpPr>
          <p:cNvPr id="10" name="Right Arrow 9"/>
          <p:cNvSpPr/>
          <p:nvPr/>
        </p:nvSpPr>
        <p:spPr>
          <a:xfrm rot="16200000">
            <a:off x="2406362" y="4716818"/>
            <a:ext cx="7620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4403141"/>
            <a:ext cx="4724400" cy="1754326"/>
          </a:xfrm>
          <a:prstGeom prst="rect">
            <a:avLst/>
          </a:prstGeom>
          <a:noFill/>
        </p:spPr>
        <p:txBody>
          <a:bodyPr wrap="square" rtlCol="0">
            <a:spAutoFit/>
          </a:bodyPr>
          <a:lstStyle/>
          <a:p>
            <a:pPr marL="285750" indent="-285750">
              <a:buFont typeface="Wingdings" pitchFamily="2" charset="2"/>
              <a:buChar char="Ø"/>
            </a:pPr>
            <a:r>
              <a:rPr lang="en-US" dirty="0" smtClean="0"/>
              <a:t> </a:t>
            </a:r>
            <a:r>
              <a:rPr lang="en-US" dirty="0" err="1" smtClean="0"/>
              <a:t>Str</a:t>
            </a:r>
            <a:r>
              <a:rPr lang="en-US" dirty="0" smtClean="0"/>
              <a:t> = </a:t>
            </a:r>
            <a:r>
              <a:rPr lang="en-US" dirty="0" err="1" smtClean="0"/>
              <a:t>gu</a:t>
            </a:r>
            <a:endParaRPr lang="en-US" dirty="0" smtClean="0"/>
          </a:p>
          <a:p>
            <a:pPr marL="285750" indent="-285750">
              <a:buFont typeface="Wingdings" pitchFamily="2" charset="2"/>
              <a:buChar char="Ø"/>
            </a:pPr>
            <a:r>
              <a:rPr lang="en-US" dirty="0" err="1" smtClean="0"/>
              <a:t>Max_len</a:t>
            </a:r>
            <a:r>
              <a:rPr lang="en-US" dirty="0" smtClean="0"/>
              <a:t> = 6 (The maximum length of the word starting with letter )</a:t>
            </a:r>
          </a:p>
          <a:p>
            <a:pPr marL="285750" indent="-285750">
              <a:buFont typeface="Wingdings" pitchFamily="2" charset="2"/>
              <a:buChar char="Ø"/>
            </a:pPr>
            <a:r>
              <a:rPr lang="en-US" dirty="0" smtClean="0"/>
              <a:t>We calculate edit for g with </a:t>
            </a:r>
            <a:r>
              <a:rPr lang="en-US" dirty="0" err="1" smtClean="0"/>
              <a:t>gazab</a:t>
            </a:r>
            <a:r>
              <a:rPr lang="en-US" dirty="0" smtClean="0"/>
              <a:t> and guitar and least edit distance and </a:t>
            </a:r>
            <a:r>
              <a:rPr lang="en-US" dirty="0" err="1" smtClean="0"/>
              <a:t>str</a:t>
            </a:r>
            <a:r>
              <a:rPr lang="en-US" dirty="0" smtClean="0"/>
              <a:t> are stored another vector</a:t>
            </a:r>
            <a:endParaRPr lang="en-US" dirty="0"/>
          </a:p>
        </p:txBody>
      </p:sp>
      <p:sp>
        <p:nvSpPr>
          <p:cNvPr id="12" name="TextBox 11"/>
          <p:cNvSpPr txBox="1"/>
          <p:nvPr/>
        </p:nvSpPr>
        <p:spPr>
          <a:xfrm>
            <a:off x="1755888" y="6163516"/>
            <a:ext cx="6092712" cy="646331"/>
          </a:xfrm>
          <a:prstGeom prst="rect">
            <a:avLst/>
          </a:prstGeom>
          <a:solidFill>
            <a:schemeClr val="tx2">
              <a:lumMod val="20000"/>
              <a:lumOff val="80000"/>
            </a:schemeClr>
          </a:solidFill>
        </p:spPr>
        <p:txBody>
          <a:bodyPr wrap="square" rtlCol="0">
            <a:spAutoFit/>
          </a:bodyPr>
          <a:lstStyle/>
          <a:p>
            <a:r>
              <a:rPr lang="en-US" dirty="0" smtClean="0"/>
              <a:t>Similarly we go till </a:t>
            </a:r>
            <a:r>
              <a:rPr lang="en-US" dirty="0" err="1" smtClean="0"/>
              <a:t>Max_len</a:t>
            </a:r>
            <a:r>
              <a:rPr lang="en-US" dirty="0" smtClean="0"/>
              <a:t> and calculate edit distances and store</a:t>
            </a:r>
            <a:endParaRPr lang="en-US" dirty="0"/>
          </a:p>
        </p:txBody>
      </p:sp>
    </p:spTree>
    <p:extLst>
      <p:ext uri="{BB962C8B-B14F-4D97-AF65-F5344CB8AC3E}">
        <p14:creationId xmlns:p14="http://schemas.microsoft.com/office/powerpoint/2010/main" val="358646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p:bldP spid="9" grpId="0" animBg="1"/>
      <p:bldP spid="10" grpId="0" animBg="1"/>
      <p:bldP spid="11"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229983" y="228599"/>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Methodology - example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42109657"/>
              </p:ext>
            </p:extLst>
          </p:nvPr>
        </p:nvGraphicFramePr>
        <p:xfrm>
          <a:off x="27709" y="1377603"/>
          <a:ext cx="2209800" cy="2016760"/>
        </p:xfrm>
        <a:graphic>
          <a:graphicData uri="http://schemas.openxmlformats.org/drawingml/2006/table">
            <a:tbl>
              <a:tblPr firstRow="1" bandRow="1">
                <a:tableStyleId>{5C22544A-7EE6-4342-B048-85BDC9FD1C3A}</a:tableStyleId>
              </a:tblPr>
              <a:tblGrid>
                <a:gridCol w="2209800"/>
              </a:tblGrid>
              <a:tr h="533400">
                <a:tc>
                  <a:txBody>
                    <a:bodyPr/>
                    <a:lstStyle/>
                    <a:p>
                      <a:r>
                        <a:rPr lang="en-US" dirty="0" smtClean="0"/>
                        <a:t>Vector</a:t>
                      </a:r>
                      <a:r>
                        <a:rPr lang="en-US" baseline="0" dirty="0" smtClean="0"/>
                        <a:t> (v)</a:t>
                      </a:r>
                      <a:endParaRPr lang="en-US" dirty="0"/>
                    </a:p>
                  </a:txBody>
                  <a:tcPr/>
                </a:tc>
              </a:tr>
              <a:tr h="370840">
                <a:tc>
                  <a:txBody>
                    <a:bodyPr/>
                    <a:lstStyle/>
                    <a:p>
                      <a:r>
                        <a:rPr lang="en-US" dirty="0" smtClean="0"/>
                        <a:t>[5,</a:t>
                      </a:r>
                      <a:r>
                        <a:rPr lang="en-US" baseline="0" dirty="0" smtClean="0"/>
                        <a:t> d</a:t>
                      </a:r>
                      <a:r>
                        <a:rPr lang="en-US" dirty="0" smtClean="0"/>
                        <a:t>rums]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a:t>
                      </a:r>
                      <a:r>
                        <a:rPr lang="en-US" dirty="0" err="1" smtClean="0"/>
                        <a:t>gazab</a:t>
                      </a:r>
                      <a:r>
                        <a:rPr lang="en-US" dirty="0" smtClean="0"/>
                        <a:t>, guitar]</a:t>
                      </a:r>
                    </a:p>
                  </a:txBody>
                  <a:tcPr/>
                </a:tc>
              </a:tr>
              <a:tr h="370840">
                <a:tc>
                  <a:txBody>
                    <a:bodyPr/>
                    <a:lstStyle/>
                    <a:p>
                      <a:r>
                        <a:rPr lang="en-US" dirty="0" smtClean="0"/>
                        <a:t>[5,tabla]</a:t>
                      </a:r>
                      <a:endParaRPr lang="en-US" dirty="0"/>
                    </a:p>
                  </a:txBody>
                  <a:tcPr/>
                </a:tc>
              </a:tr>
              <a:tr h="370840">
                <a:tc>
                  <a:txBody>
                    <a:bodyPr/>
                    <a:lstStyle/>
                    <a:p>
                      <a:r>
                        <a:rPr lang="en-US" dirty="0" smtClean="0"/>
                        <a:t>[6,veena,violin]</a:t>
                      </a:r>
                      <a:endParaRPr lang="en-US" dirty="0"/>
                    </a:p>
                  </a:txBody>
                  <a:tcPr/>
                </a:tc>
              </a:tr>
            </a:tbl>
          </a:graphicData>
        </a:graphic>
      </p:graphicFrame>
      <p:sp>
        <p:nvSpPr>
          <p:cNvPr id="7" name="TextBox 6"/>
          <p:cNvSpPr txBox="1"/>
          <p:nvPr/>
        </p:nvSpPr>
        <p:spPr>
          <a:xfrm>
            <a:off x="2514600" y="1093857"/>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Gui</a:t>
            </a:r>
            <a:r>
              <a:rPr lang="en-US" sz="4000" b="1" dirty="0" smtClean="0">
                <a:solidFill>
                  <a:schemeClr val="tx1">
                    <a:lumMod val="95000"/>
                    <a:lumOff val="5000"/>
                  </a:schemeClr>
                </a:solidFill>
              </a:rPr>
              <a:t>tavena</a:t>
            </a:r>
            <a:endParaRPr lang="en-US" sz="4000" b="1" dirty="0">
              <a:solidFill>
                <a:schemeClr val="tx1">
                  <a:lumMod val="95000"/>
                  <a:lumOff val="5000"/>
                </a:schemeClr>
              </a:solidFill>
            </a:endParaRPr>
          </a:p>
        </p:txBody>
      </p:sp>
      <p:sp>
        <p:nvSpPr>
          <p:cNvPr id="5" name="Right Arrow 4"/>
          <p:cNvSpPr/>
          <p:nvPr/>
        </p:nvSpPr>
        <p:spPr>
          <a:xfrm rot="16200000">
            <a:off x="2434070" y="2132292"/>
            <a:ext cx="7620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38800" y="1125027"/>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Guit</a:t>
            </a:r>
            <a:r>
              <a:rPr lang="en-US" sz="4000" b="1" dirty="0" smtClean="0">
                <a:solidFill>
                  <a:schemeClr val="tx1">
                    <a:lumMod val="95000"/>
                    <a:lumOff val="5000"/>
                  </a:schemeClr>
                </a:solidFill>
              </a:rPr>
              <a:t>avena</a:t>
            </a:r>
            <a:endParaRPr lang="en-US" sz="4000" b="1" dirty="0">
              <a:solidFill>
                <a:schemeClr val="tx1">
                  <a:lumMod val="95000"/>
                  <a:lumOff val="5000"/>
                </a:schemeClr>
              </a:solidFill>
            </a:endParaRPr>
          </a:p>
        </p:txBody>
      </p:sp>
      <p:sp>
        <p:nvSpPr>
          <p:cNvPr id="10" name="Right Arrow 9"/>
          <p:cNvSpPr/>
          <p:nvPr/>
        </p:nvSpPr>
        <p:spPr>
          <a:xfrm rot="16200000">
            <a:off x="5572125" y="2132292"/>
            <a:ext cx="7620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15045" y="2762677"/>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Guita</a:t>
            </a:r>
            <a:r>
              <a:rPr lang="en-US" sz="4000" b="1" dirty="0" smtClean="0">
                <a:solidFill>
                  <a:schemeClr val="tx1">
                    <a:lumMod val="95000"/>
                    <a:lumOff val="5000"/>
                  </a:schemeClr>
                </a:solidFill>
              </a:rPr>
              <a:t>vena</a:t>
            </a:r>
            <a:endParaRPr lang="en-US" sz="4000" b="1" dirty="0">
              <a:solidFill>
                <a:schemeClr val="tx1">
                  <a:lumMod val="95000"/>
                  <a:lumOff val="5000"/>
                </a:schemeClr>
              </a:solidFill>
            </a:endParaRPr>
          </a:p>
        </p:txBody>
      </p:sp>
      <p:sp>
        <p:nvSpPr>
          <p:cNvPr id="13" name="Right Arrow 12"/>
          <p:cNvSpPr/>
          <p:nvPr/>
        </p:nvSpPr>
        <p:spPr>
          <a:xfrm rot="16200000">
            <a:off x="2513733" y="3806297"/>
            <a:ext cx="7620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04164" y="2762677"/>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rgbClr val="C00000"/>
                </a:solidFill>
              </a:rPr>
              <a:t>Guitav</a:t>
            </a:r>
            <a:r>
              <a:rPr lang="en-US" sz="4000" b="1" dirty="0" smtClean="0">
                <a:solidFill>
                  <a:schemeClr val="tx1">
                    <a:lumMod val="95000"/>
                    <a:lumOff val="5000"/>
                  </a:schemeClr>
                </a:solidFill>
              </a:rPr>
              <a:t>ena</a:t>
            </a:r>
            <a:endParaRPr lang="en-US" sz="4000" b="1" dirty="0">
              <a:solidFill>
                <a:schemeClr val="tx1">
                  <a:lumMod val="95000"/>
                  <a:lumOff val="5000"/>
                </a:schemeClr>
              </a:solidFill>
            </a:endParaRPr>
          </a:p>
        </p:txBody>
      </p:sp>
      <p:sp>
        <p:nvSpPr>
          <p:cNvPr id="15" name="Right Arrow 14"/>
          <p:cNvSpPr/>
          <p:nvPr/>
        </p:nvSpPr>
        <p:spPr>
          <a:xfrm rot="16200000">
            <a:off x="5557837" y="3805864"/>
            <a:ext cx="762000" cy="238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81005546"/>
              </p:ext>
            </p:extLst>
          </p:nvPr>
        </p:nvGraphicFramePr>
        <p:xfrm>
          <a:off x="195347" y="4724400"/>
          <a:ext cx="8473785" cy="1752600"/>
        </p:xfrm>
        <a:graphic>
          <a:graphicData uri="http://schemas.openxmlformats.org/drawingml/2006/table">
            <a:tbl>
              <a:tblPr firstRow="1" bandRow="1">
                <a:tableStyleId>{5C22544A-7EE6-4342-B048-85BDC9FD1C3A}</a:tableStyleId>
              </a:tblPr>
              <a:tblGrid>
                <a:gridCol w="8473785"/>
              </a:tblGrid>
              <a:tr h="370840">
                <a:tc>
                  <a:txBody>
                    <a:bodyPr/>
                    <a:lstStyle/>
                    <a:p>
                      <a:r>
                        <a:rPr lang="en-US" dirty="0" smtClean="0"/>
                        <a:t>Final vectors</a:t>
                      </a:r>
                      <a:endParaRPr lang="en-US" dirty="0"/>
                    </a:p>
                  </a:txBody>
                  <a:tcPr/>
                </a:tc>
              </a:tr>
              <a:tr h="370840">
                <a:tc>
                  <a:txBody>
                    <a:bodyPr/>
                    <a:lstStyle/>
                    <a:p>
                      <a:r>
                        <a:rPr lang="en-US" dirty="0" smtClean="0"/>
                        <a:t>Prefixes</a:t>
                      </a:r>
                      <a:r>
                        <a:rPr lang="en-US" baseline="0" dirty="0" smtClean="0"/>
                        <a:t> till </a:t>
                      </a:r>
                      <a:r>
                        <a:rPr lang="en-US" baseline="0" dirty="0" err="1" smtClean="0"/>
                        <a:t>Max_len</a:t>
                      </a:r>
                      <a:r>
                        <a:rPr lang="en-US" baseline="0" dirty="0" smtClean="0"/>
                        <a:t> : </a:t>
                      </a:r>
                      <a:r>
                        <a:rPr lang="en-US" dirty="0" smtClean="0"/>
                        <a:t>[‘g’ , ‘</a:t>
                      </a:r>
                      <a:r>
                        <a:rPr lang="en-US" dirty="0" err="1" smtClean="0"/>
                        <a:t>gu</a:t>
                      </a:r>
                      <a:r>
                        <a:rPr lang="en-US" dirty="0" smtClean="0"/>
                        <a:t>’ , ’</a:t>
                      </a:r>
                      <a:r>
                        <a:rPr lang="en-US" dirty="0" err="1" smtClean="0"/>
                        <a:t>gui</a:t>
                      </a:r>
                      <a:r>
                        <a:rPr lang="en-US" dirty="0" smtClean="0"/>
                        <a:t>’,</a:t>
                      </a:r>
                      <a:r>
                        <a:rPr lang="en-US" baseline="0" dirty="0" smtClean="0"/>
                        <a:t> ‘</a:t>
                      </a:r>
                      <a:r>
                        <a:rPr lang="en-US" baseline="0" dirty="0" err="1" smtClean="0"/>
                        <a:t>guit</a:t>
                      </a:r>
                      <a:r>
                        <a:rPr lang="en-US" baseline="0" dirty="0" smtClean="0"/>
                        <a:t>’, ‘</a:t>
                      </a:r>
                      <a:r>
                        <a:rPr lang="en-US" baseline="0" dirty="0" err="1" smtClean="0"/>
                        <a:t>guita</a:t>
                      </a:r>
                      <a:r>
                        <a:rPr lang="en-US" baseline="0" dirty="0" smtClean="0"/>
                        <a:t>’ , ‘</a:t>
                      </a:r>
                      <a:r>
                        <a:rPr lang="en-US" baseline="0" dirty="0" err="1" smtClean="0"/>
                        <a:t>guitav</a:t>
                      </a:r>
                      <a:r>
                        <a:rPr lang="en-US" baseline="0" dirty="0" smtClean="0"/>
                        <a:t>’]</a:t>
                      </a:r>
                      <a:endParaRPr lang="en-US" dirty="0"/>
                    </a:p>
                  </a:txBody>
                  <a:tcPr/>
                </a:tc>
              </a:tr>
              <a:tr h="370840">
                <a:tc>
                  <a:txBody>
                    <a:bodyPr/>
                    <a:lstStyle/>
                    <a:p>
                      <a:r>
                        <a:rPr lang="en-US" dirty="0" smtClean="0"/>
                        <a:t>Matched words with least edit distance : [‘</a:t>
                      </a:r>
                      <a:r>
                        <a:rPr lang="en-US" dirty="0" err="1" smtClean="0"/>
                        <a:t>gazab</a:t>
                      </a:r>
                      <a:r>
                        <a:rPr lang="en-US" dirty="0" smtClean="0"/>
                        <a:t>’, ‘ </a:t>
                      </a:r>
                      <a:r>
                        <a:rPr lang="en-US" dirty="0" err="1" smtClean="0"/>
                        <a:t>gazab</a:t>
                      </a:r>
                      <a:r>
                        <a:rPr lang="en-US" dirty="0" smtClean="0"/>
                        <a:t>’, ‘guitar’, ‘guitar’, ‘guitar’, ‘guitar’,]</a:t>
                      </a:r>
                      <a:endParaRPr lang="en-US" dirty="0"/>
                    </a:p>
                  </a:txBody>
                  <a:tcPr/>
                </a:tc>
              </a:tr>
              <a:tr h="370840">
                <a:tc>
                  <a:txBody>
                    <a:bodyPr/>
                    <a:lstStyle/>
                    <a:p>
                      <a:r>
                        <a:rPr lang="en-US" dirty="0" smtClean="0"/>
                        <a:t>Edit distances : [4,</a:t>
                      </a:r>
                      <a:r>
                        <a:rPr lang="en-US" baseline="0" dirty="0" smtClean="0"/>
                        <a:t> 4, 3, 2, 1, 1</a:t>
                      </a:r>
                      <a:r>
                        <a:rPr lang="en-US" dirty="0" smtClean="0"/>
                        <a:t>]</a:t>
                      </a:r>
                      <a:endParaRPr lang="en-US" dirty="0"/>
                    </a:p>
                  </a:txBody>
                  <a:tcPr/>
                </a:tc>
              </a:tr>
            </a:tbl>
          </a:graphicData>
        </a:graphic>
      </p:graphicFrame>
    </p:spTree>
    <p:extLst>
      <p:ext uri="{BB962C8B-B14F-4D97-AF65-F5344CB8AC3E}">
        <p14:creationId xmlns:p14="http://schemas.microsoft.com/office/powerpoint/2010/main" val="3956019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animBg="1"/>
      <p:bldP spid="10"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229983" y="228599"/>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Methodology - example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14" name="TextBox 13"/>
          <p:cNvSpPr txBox="1"/>
          <p:nvPr/>
        </p:nvSpPr>
        <p:spPr>
          <a:xfrm>
            <a:off x="5635336" y="3394362"/>
            <a:ext cx="2743200" cy="707886"/>
          </a:xfrm>
          <a:prstGeom prst="rect">
            <a:avLst/>
          </a:prstGeom>
          <a:solidFill>
            <a:schemeClr val="tx2">
              <a:lumMod val="40000"/>
              <a:lumOff val="60000"/>
            </a:schemeClr>
          </a:solidFill>
        </p:spPr>
        <p:txBody>
          <a:bodyPr wrap="square" rtlCol="0">
            <a:spAutoFit/>
          </a:bodyPr>
          <a:lstStyle/>
          <a:p>
            <a:r>
              <a:rPr lang="en-US" sz="4000" b="1" dirty="0" smtClean="0">
                <a:solidFill>
                  <a:schemeClr val="tx1">
                    <a:lumMod val="95000"/>
                    <a:lumOff val="5000"/>
                  </a:schemeClr>
                </a:solidFill>
              </a:rPr>
              <a:t>Guita</a:t>
            </a:r>
            <a:r>
              <a:rPr lang="en-US" sz="4000" b="1" dirty="0" smtClean="0">
                <a:solidFill>
                  <a:srgbClr val="C00000"/>
                </a:solidFill>
              </a:rPr>
              <a:t>v</a:t>
            </a:r>
            <a:r>
              <a:rPr lang="en-US" sz="4000" b="1" dirty="0" smtClean="0">
                <a:solidFill>
                  <a:schemeClr val="tx1">
                    <a:lumMod val="95000"/>
                    <a:lumOff val="5000"/>
                  </a:schemeClr>
                </a:solidFill>
              </a:rPr>
              <a:t>ena</a:t>
            </a:r>
            <a:endParaRPr lang="en-US" sz="4000" b="1" dirty="0">
              <a:solidFill>
                <a:schemeClr val="tx1">
                  <a:lumMod val="95000"/>
                  <a:lumOff val="5000"/>
                </a:schemeClr>
              </a:solidFill>
            </a:endParaRPr>
          </a:p>
        </p:txBody>
      </p:sp>
      <p:sp>
        <p:nvSpPr>
          <p:cNvPr id="15" name="Right Arrow 14"/>
          <p:cNvSpPr/>
          <p:nvPr/>
        </p:nvSpPr>
        <p:spPr>
          <a:xfrm rot="16200000">
            <a:off x="6830288" y="4454671"/>
            <a:ext cx="7620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3983002991"/>
              </p:ext>
            </p:extLst>
          </p:nvPr>
        </p:nvGraphicFramePr>
        <p:xfrm>
          <a:off x="211282" y="1066800"/>
          <a:ext cx="8473785" cy="1752600"/>
        </p:xfrm>
        <a:graphic>
          <a:graphicData uri="http://schemas.openxmlformats.org/drawingml/2006/table">
            <a:tbl>
              <a:tblPr firstRow="1" bandRow="1">
                <a:tableStyleId>{5C22544A-7EE6-4342-B048-85BDC9FD1C3A}</a:tableStyleId>
              </a:tblPr>
              <a:tblGrid>
                <a:gridCol w="8473785"/>
              </a:tblGrid>
              <a:tr h="370840">
                <a:tc>
                  <a:txBody>
                    <a:bodyPr/>
                    <a:lstStyle/>
                    <a:p>
                      <a:r>
                        <a:rPr lang="en-US" dirty="0" smtClean="0"/>
                        <a:t>Final vectors</a:t>
                      </a:r>
                      <a:endParaRPr lang="en-US" dirty="0"/>
                    </a:p>
                  </a:txBody>
                  <a:tcPr/>
                </a:tc>
              </a:tr>
              <a:tr h="370840">
                <a:tc>
                  <a:txBody>
                    <a:bodyPr/>
                    <a:lstStyle/>
                    <a:p>
                      <a:r>
                        <a:rPr lang="en-US" dirty="0" smtClean="0"/>
                        <a:t>Prefixes</a:t>
                      </a:r>
                      <a:r>
                        <a:rPr lang="en-US" baseline="0" dirty="0" smtClean="0"/>
                        <a:t> till </a:t>
                      </a:r>
                      <a:r>
                        <a:rPr lang="en-US" baseline="0" dirty="0" err="1" smtClean="0"/>
                        <a:t>Max_len</a:t>
                      </a:r>
                      <a:r>
                        <a:rPr lang="en-US" baseline="0" dirty="0" smtClean="0"/>
                        <a:t> : </a:t>
                      </a:r>
                      <a:r>
                        <a:rPr lang="en-US" dirty="0" smtClean="0"/>
                        <a:t>[‘g’ , ‘</a:t>
                      </a:r>
                      <a:r>
                        <a:rPr lang="en-US" dirty="0" err="1" smtClean="0"/>
                        <a:t>gu</a:t>
                      </a:r>
                      <a:r>
                        <a:rPr lang="en-US" dirty="0" smtClean="0"/>
                        <a:t>’ , ’</a:t>
                      </a:r>
                      <a:r>
                        <a:rPr lang="en-US" dirty="0" err="1" smtClean="0"/>
                        <a:t>gui</a:t>
                      </a:r>
                      <a:r>
                        <a:rPr lang="en-US" dirty="0" smtClean="0"/>
                        <a:t>’,</a:t>
                      </a:r>
                      <a:r>
                        <a:rPr lang="en-US" baseline="0" dirty="0" smtClean="0"/>
                        <a:t> ‘</a:t>
                      </a:r>
                      <a:r>
                        <a:rPr lang="en-US" baseline="0" dirty="0" err="1" smtClean="0"/>
                        <a:t>guit</a:t>
                      </a:r>
                      <a:r>
                        <a:rPr lang="en-US" baseline="0" dirty="0" smtClean="0"/>
                        <a:t>’, ‘</a:t>
                      </a:r>
                      <a:r>
                        <a:rPr lang="en-US" baseline="0" dirty="0" err="1" smtClean="0"/>
                        <a:t>guita</a:t>
                      </a:r>
                      <a:r>
                        <a:rPr lang="en-US" baseline="0" dirty="0" smtClean="0"/>
                        <a:t>’ , ‘</a:t>
                      </a:r>
                      <a:r>
                        <a:rPr lang="en-US" baseline="0" dirty="0" err="1" smtClean="0"/>
                        <a:t>guitav</a:t>
                      </a:r>
                      <a:r>
                        <a:rPr lang="en-US" baseline="0" dirty="0" smtClean="0"/>
                        <a:t>’]</a:t>
                      </a:r>
                      <a:endParaRPr lang="en-US" dirty="0"/>
                    </a:p>
                  </a:txBody>
                  <a:tcPr/>
                </a:tc>
              </a:tr>
              <a:tr h="370840">
                <a:tc>
                  <a:txBody>
                    <a:bodyPr/>
                    <a:lstStyle/>
                    <a:p>
                      <a:r>
                        <a:rPr lang="en-US" dirty="0" smtClean="0"/>
                        <a:t>Matched words with least edit distance : [‘</a:t>
                      </a:r>
                      <a:r>
                        <a:rPr lang="en-US" dirty="0" err="1" smtClean="0"/>
                        <a:t>gazab</a:t>
                      </a:r>
                      <a:r>
                        <a:rPr lang="en-US" dirty="0" smtClean="0"/>
                        <a:t>’, ‘ </a:t>
                      </a:r>
                      <a:r>
                        <a:rPr lang="en-US" dirty="0" err="1" smtClean="0"/>
                        <a:t>gazab</a:t>
                      </a:r>
                      <a:r>
                        <a:rPr lang="en-US" dirty="0" smtClean="0"/>
                        <a:t>’, ‘guitar’, ‘guitar’, ‘guitar’, ‘guitar’,]</a:t>
                      </a:r>
                      <a:endParaRPr lang="en-US" dirty="0"/>
                    </a:p>
                  </a:txBody>
                  <a:tcPr/>
                </a:tc>
              </a:tr>
              <a:tr h="370840">
                <a:tc>
                  <a:txBody>
                    <a:bodyPr/>
                    <a:lstStyle/>
                    <a:p>
                      <a:r>
                        <a:rPr lang="en-US" dirty="0" smtClean="0"/>
                        <a:t>Edit distances : [4,</a:t>
                      </a:r>
                      <a:r>
                        <a:rPr lang="en-US" baseline="0" dirty="0" smtClean="0"/>
                        <a:t> 4, 3, 2, 1, 1</a:t>
                      </a:r>
                      <a:r>
                        <a:rPr lang="en-US" dirty="0" smtClean="0"/>
                        <a:t>]</a:t>
                      </a:r>
                      <a:endParaRPr lang="en-US" dirty="0"/>
                    </a:p>
                  </a:txBody>
                  <a:tcPr/>
                </a:tc>
              </a:tr>
            </a:tbl>
          </a:graphicData>
        </a:graphic>
      </p:graphicFrame>
      <p:sp>
        <p:nvSpPr>
          <p:cNvPr id="3" name="TextBox 2"/>
          <p:cNvSpPr txBox="1"/>
          <p:nvPr/>
        </p:nvSpPr>
        <p:spPr>
          <a:xfrm>
            <a:off x="374073" y="3563639"/>
            <a:ext cx="4105966" cy="2308324"/>
          </a:xfrm>
          <a:prstGeom prst="rect">
            <a:avLst/>
          </a:prstGeom>
          <a:noFill/>
        </p:spPr>
        <p:txBody>
          <a:bodyPr wrap="square" rtlCol="0">
            <a:spAutoFit/>
          </a:bodyPr>
          <a:lstStyle/>
          <a:p>
            <a:pPr marL="285750" indent="-285750">
              <a:buFont typeface="Wingdings" pitchFamily="2" charset="2"/>
              <a:buChar char="Ø"/>
            </a:pPr>
            <a:r>
              <a:rPr lang="en-US" dirty="0" smtClean="0"/>
              <a:t>Minimum of edit distance = 1</a:t>
            </a:r>
          </a:p>
          <a:p>
            <a:pPr marL="285750" indent="-285750">
              <a:buFont typeface="Wingdings" pitchFamily="2" charset="2"/>
              <a:buChar char="Ø"/>
            </a:pPr>
            <a:r>
              <a:rPr lang="en-US" dirty="0" smtClean="0"/>
              <a:t>Corresponding prefix  = ‘</a:t>
            </a:r>
            <a:r>
              <a:rPr lang="en-US" dirty="0" err="1" smtClean="0"/>
              <a:t>guita</a:t>
            </a:r>
            <a:r>
              <a:rPr lang="en-US" dirty="0" smtClean="0"/>
              <a:t>’ which is of length 5 and matching with string ‘guitar’</a:t>
            </a:r>
          </a:p>
          <a:p>
            <a:pPr marL="285750" indent="-285750">
              <a:buFont typeface="Wingdings" pitchFamily="2" charset="2"/>
              <a:buChar char="Ø"/>
            </a:pPr>
            <a:r>
              <a:rPr lang="en-US" dirty="0" smtClean="0"/>
              <a:t>So,  now we move our pointer to the 5</a:t>
            </a:r>
            <a:r>
              <a:rPr lang="en-US" baseline="30000" dirty="0" smtClean="0"/>
              <a:t>th</a:t>
            </a:r>
            <a:r>
              <a:rPr lang="en-US" dirty="0" smtClean="0"/>
              <a:t> position(</a:t>
            </a:r>
            <a:r>
              <a:rPr lang="en-US" dirty="0" err="1" smtClean="0"/>
              <a:t>i.e</a:t>
            </a:r>
            <a:r>
              <a:rPr lang="en-US" dirty="0" smtClean="0"/>
              <a:t>  0+5)</a:t>
            </a:r>
          </a:p>
          <a:p>
            <a:pPr marL="285750" indent="-285750">
              <a:buFont typeface="Wingdings" pitchFamily="2" charset="2"/>
              <a:buChar char="Ø"/>
            </a:pPr>
            <a:r>
              <a:rPr lang="en-US" dirty="0" smtClean="0"/>
              <a:t>Similarly we apply the same method for the rest of the query.</a:t>
            </a:r>
            <a:endParaRPr lang="en-US" dirty="0"/>
          </a:p>
        </p:txBody>
      </p:sp>
    </p:spTree>
    <p:extLst>
      <p:ext uri="{BB962C8B-B14F-4D97-AF65-F5344CB8AC3E}">
        <p14:creationId xmlns:p14="http://schemas.microsoft.com/office/powerpoint/2010/main" val="2714676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Scoring documents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56509"/>
            <a:ext cx="5029200" cy="91440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5334000" y="1905000"/>
            <a:ext cx="2743200" cy="4154984"/>
          </a:xfrm>
          <a:prstGeom prst="rect">
            <a:avLst/>
          </a:prstGeom>
          <a:noFill/>
        </p:spPr>
        <p:txBody>
          <a:bodyPr wrap="square" rtlCol="0">
            <a:spAutoFit/>
          </a:bodyPr>
          <a:lstStyle/>
          <a:p>
            <a:pPr marL="285750" indent="-285750">
              <a:buFont typeface="Wingdings" pitchFamily="2" charset="2"/>
              <a:buChar char="v"/>
            </a:pPr>
            <a:r>
              <a:rPr lang="en-US" sz="2400" dirty="0" smtClean="0">
                <a:latin typeface="Century Schoolbook" pitchFamily="18" charset="0"/>
              </a:rPr>
              <a:t>This formula is used to calculate the score of retrieved documents.</a:t>
            </a:r>
          </a:p>
          <a:p>
            <a:pPr marL="285750" indent="-285750">
              <a:buFont typeface="Wingdings" pitchFamily="2" charset="2"/>
              <a:buChar char="v"/>
            </a:pPr>
            <a:r>
              <a:rPr lang="en-US" sz="2400" dirty="0" smtClean="0">
                <a:latin typeface="Century Schoolbook" pitchFamily="18" charset="0"/>
              </a:rPr>
              <a:t>The documents are displayed in the descending order of their scores.</a:t>
            </a:r>
            <a:endParaRPr lang="en-US" sz="2400" dirty="0">
              <a:latin typeface="Century Schoolbook" pitchFamily="18" charset="0"/>
            </a:endParaRPr>
          </a:p>
        </p:txBody>
      </p:sp>
      <p:sp>
        <p:nvSpPr>
          <p:cNvPr id="8" name="TextBox 7"/>
          <p:cNvSpPr txBox="1"/>
          <p:nvPr/>
        </p:nvSpPr>
        <p:spPr>
          <a:xfrm>
            <a:off x="914400" y="3276600"/>
            <a:ext cx="2667000" cy="1754326"/>
          </a:xfrm>
          <a:prstGeom prst="rect">
            <a:avLst/>
          </a:prstGeom>
          <a:solidFill>
            <a:schemeClr val="tx2">
              <a:lumMod val="20000"/>
              <a:lumOff val="80000"/>
            </a:schemeClr>
          </a:solidFill>
        </p:spPr>
        <p:txBody>
          <a:bodyPr wrap="square" rtlCol="0">
            <a:spAutoFit/>
          </a:bodyPr>
          <a:lstStyle/>
          <a:p>
            <a:r>
              <a:rPr lang="en-US" dirty="0"/>
              <a:t>t</a:t>
            </a:r>
            <a:r>
              <a:rPr lang="en-US" dirty="0" smtClean="0"/>
              <a:t>-term</a:t>
            </a:r>
          </a:p>
          <a:p>
            <a:r>
              <a:rPr lang="en-US" dirty="0" smtClean="0"/>
              <a:t>q-query</a:t>
            </a:r>
          </a:p>
          <a:p>
            <a:r>
              <a:rPr lang="en-US" dirty="0" smtClean="0"/>
              <a:t>d-document</a:t>
            </a:r>
          </a:p>
          <a:p>
            <a:r>
              <a:rPr lang="en-US" dirty="0" err="1" smtClean="0"/>
              <a:t>tf</a:t>
            </a:r>
            <a:r>
              <a:rPr lang="en-US" dirty="0" smtClean="0"/>
              <a:t>- term frequency</a:t>
            </a:r>
          </a:p>
          <a:p>
            <a:r>
              <a:rPr lang="en-US" dirty="0" err="1" smtClean="0"/>
              <a:t>Idf</a:t>
            </a:r>
            <a:r>
              <a:rPr lang="en-US" dirty="0" smtClean="0"/>
              <a:t>- invert document frequency</a:t>
            </a:r>
            <a:endParaRPr lang="en-US" dirty="0"/>
          </a:p>
        </p:txBody>
      </p:sp>
    </p:spTree>
    <p:extLst>
      <p:ext uri="{BB962C8B-B14F-4D97-AF65-F5344CB8AC3E}">
        <p14:creationId xmlns:p14="http://schemas.microsoft.com/office/powerpoint/2010/main" val="371850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 – Query without spaces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600200"/>
            <a:ext cx="4076700" cy="1143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394362"/>
            <a:ext cx="4143352" cy="2168237"/>
          </a:xfrm>
          <a:prstGeom prst="rect">
            <a:avLst/>
          </a:prstGeom>
        </p:spPr>
      </p:pic>
      <p:sp>
        <p:nvSpPr>
          <p:cNvPr id="11" name="TextBox 10"/>
          <p:cNvSpPr txBox="1"/>
          <p:nvPr/>
        </p:nvSpPr>
        <p:spPr>
          <a:xfrm>
            <a:off x="1364673" y="1600200"/>
            <a:ext cx="2140527" cy="381000"/>
          </a:xfrm>
          <a:prstGeom prst="rect">
            <a:avLst/>
          </a:prstGeom>
          <a:solidFill>
            <a:schemeClr val="bg2">
              <a:lumMod val="90000"/>
            </a:schemeClr>
          </a:solidFill>
        </p:spPr>
        <p:txBody>
          <a:bodyPr wrap="square" rtlCol="0">
            <a:spAutoFit/>
          </a:bodyPr>
          <a:lstStyle/>
          <a:p>
            <a:r>
              <a:rPr lang="en-US" dirty="0" smtClean="0"/>
              <a:t>Regular system</a:t>
            </a:r>
            <a:endParaRPr lang="en-US" dirty="0"/>
          </a:p>
        </p:txBody>
      </p:sp>
      <p:sp>
        <p:nvSpPr>
          <p:cNvPr id="12" name="TextBox 11"/>
          <p:cNvSpPr txBox="1"/>
          <p:nvPr/>
        </p:nvSpPr>
        <p:spPr>
          <a:xfrm>
            <a:off x="1364673" y="3224645"/>
            <a:ext cx="2140527" cy="381000"/>
          </a:xfrm>
          <a:prstGeom prst="rect">
            <a:avLst/>
          </a:prstGeom>
          <a:solidFill>
            <a:schemeClr val="bg2">
              <a:lumMod val="90000"/>
            </a:schemeClr>
          </a:solidFill>
        </p:spPr>
        <p:txBody>
          <a:bodyPr wrap="square" rtlCol="0">
            <a:spAutoFit/>
          </a:bodyPr>
          <a:lstStyle/>
          <a:p>
            <a:r>
              <a:rPr lang="en-US" dirty="0" smtClean="0"/>
              <a:t>Our system</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461" y="1361574"/>
            <a:ext cx="1596632" cy="162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944" y="4133850"/>
            <a:ext cx="2562256"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2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170"/>
                                        </p:tgtEl>
                                        <p:attrNameLst>
                                          <p:attrName>style.visibility</p:attrName>
                                        </p:attrNameLst>
                                      </p:cBhvr>
                                      <p:to>
                                        <p:strVal val="visible"/>
                                      </p:to>
                                    </p:set>
                                    <p:anim calcmode="lin" valueType="num">
                                      <p:cBhvr additive="base">
                                        <p:cTn id="16" dur="500" fill="hold"/>
                                        <p:tgtEl>
                                          <p:spTgt spid="7170"/>
                                        </p:tgtEl>
                                        <p:attrNameLst>
                                          <p:attrName>ppt_x</p:attrName>
                                        </p:attrNameLst>
                                      </p:cBhvr>
                                      <p:tavLst>
                                        <p:tav tm="0">
                                          <p:val>
                                            <p:strVal val="#ppt_x"/>
                                          </p:val>
                                        </p:tav>
                                        <p:tav tm="100000">
                                          <p:val>
                                            <p:strVal val="#ppt_x"/>
                                          </p:val>
                                        </p:tav>
                                      </p:tavLst>
                                    </p:anim>
                                    <p:anim calcmode="lin" valueType="num">
                                      <p:cBhvr additive="base">
                                        <p:cTn id="17"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80">
                                          <p:stCondLst>
                                            <p:cond delay="0"/>
                                          </p:stCondLst>
                                        </p:cTn>
                                        <p:tgtEl>
                                          <p:spTgt spid="14"/>
                                        </p:tgtEl>
                                      </p:cBhvr>
                                    </p:animEffect>
                                    <p:anim calcmode="lin" valueType="num">
                                      <p:cBhvr>
                                        <p:cTn id="3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7" dur="26">
                                          <p:stCondLst>
                                            <p:cond delay="650"/>
                                          </p:stCondLst>
                                        </p:cTn>
                                        <p:tgtEl>
                                          <p:spTgt spid="14"/>
                                        </p:tgtEl>
                                      </p:cBhvr>
                                      <p:to x="100000" y="60000"/>
                                    </p:animScale>
                                    <p:animScale>
                                      <p:cBhvr>
                                        <p:cTn id="38" dur="166" decel="50000">
                                          <p:stCondLst>
                                            <p:cond delay="676"/>
                                          </p:stCondLst>
                                        </p:cTn>
                                        <p:tgtEl>
                                          <p:spTgt spid="14"/>
                                        </p:tgtEl>
                                      </p:cBhvr>
                                      <p:to x="100000" y="100000"/>
                                    </p:animScale>
                                    <p:animScale>
                                      <p:cBhvr>
                                        <p:cTn id="39" dur="26">
                                          <p:stCondLst>
                                            <p:cond delay="1312"/>
                                          </p:stCondLst>
                                        </p:cTn>
                                        <p:tgtEl>
                                          <p:spTgt spid="14"/>
                                        </p:tgtEl>
                                      </p:cBhvr>
                                      <p:to x="100000" y="80000"/>
                                    </p:animScale>
                                    <p:animScale>
                                      <p:cBhvr>
                                        <p:cTn id="40" dur="166" decel="50000">
                                          <p:stCondLst>
                                            <p:cond delay="1338"/>
                                          </p:stCondLst>
                                        </p:cTn>
                                        <p:tgtEl>
                                          <p:spTgt spid="14"/>
                                        </p:tgtEl>
                                      </p:cBhvr>
                                      <p:to x="100000" y="100000"/>
                                    </p:animScale>
                                    <p:animScale>
                                      <p:cBhvr>
                                        <p:cTn id="41" dur="26">
                                          <p:stCondLst>
                                            <p:cond delay="1642"/>
                                          </p:stCondLst>
                                        </p:cTn>
                                        <p:tgtEl>
                                          <p:spTgt spid="14"/>
                                        </p:tgtEl>
                                      </p:cBhvr>
                                      <p:to x="100000" y="90000"/>
                                    </p:animScale>
                                    <p:animScale>
                                      <p:cBhvr>
                                        <p:cTn id="42" dur="166" decel="50000">
                                          <p:stCondLst>
                                            <p:cond delay="1668"/>
                                          </p:stCondLst>
                                        </p:cTn>
                                        <p:tgtEl>
                                          <p:spTgt spid="14"/>
                                        </p:tgtEl>
                                      </p:cBhvr>
                                      <p:to x="100000" y="100000"/>
                                    </p:animScale>
                                    <p:animScale>
                                      <p:cBhvr>
                                        <p:cTn id="43" dur="26">
                                          <p:stCondLst>
                                            <p:cond delay="1808"/>
                                          </p:stCondLst>
                                        </p:cTn>
                                        <p:tgtEl>
                                          <p:spTgt spid="14"/>
                                        </p:tgtEl>
                                      </p:cBhvr>
                                      <p:to x="100000" y="95000"/>
                                    </p:animScale>
                                    <p:animScale>
                                      <p:cBhvr>
                                        <p:cTn id="4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1200329"/>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 - </a:t>
            </a:r>
            <a:r>
              <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Query without </a:t>
            </a:r>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spaces and misspelled words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636" y="1649730"/>
            <a:ext cx="3342421" cy="94107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201" y="3266208"/>
            <a:ext cx="4412741" cy="1991591"/>
          </a:xfrm>
          <a:prstGeom prst="rect">
            <a:avLst/>
          </a:prstGeom>
        </p:spPr>
      </p:pic>
      <p:sp>
        <p:nvSpPr>
          <p:cNvPr id="8" name="TextBox 7"/>
          <p:cNvSpPr txBox="1"/>
          <p:nvPr/>
        </p:nvSpPr>
        <p:spPr>
          <a:xfrm>
            <a:off x="1364673" y="1600200"/>
            <a:ext cx="2140527" cy="381000"/>
          </a:xfrm>
          <a:prstGeom prst="rect">
            <a:avLst/>
          </a:prstGeom>
          <a:solidFill>
            <a:schemeClr val="bg2">
              <a:lumMod val="90000"/>
            </a:schemeClr>
          </a:solidFill>
        </p:spPr>
        <p:txBody>
          <a:bodyPr wrap="square" rtlCol="0">
            <a:spAutoFit/>
          </a:bodyPr>
          <a:lstStyle/>
          <a:p>
            <a:r>
              <a:rPr lang="en-US" dirty="0" smtClean="0"/>
              <a:t>Regular system</a:t>
            </a:r>
            <a:endParaRPr lang="en-US" dirty="0"/>
          </a:p>
        </p:txBody>
      </p:sp>
      <p:sp>
        <p:nvSpPr>
          <p:cNvPr id="11" name="TextBox 10"/>
          <p:cNvSpPr txBox="1"/>
          <p:nvPr/>
        </p:nvSpPr>
        <p:spPr>
          <a:xfrm>
            <a:off x="1364673" y="3224645"/>
            <a:ext cx="2140527" cy="381000"/>
          </a:xfrm>
          <a:prstGeom prst="rect">
            <a:avLst/>
          </a:prstGeom>
          <a:solidFill>
            <a:schemeClr val="bg2">
              <a:lumMod val="90000"/>
            </a:schemeClr>
          </a:solidFill>
        </p:spPr>
        <p:txBody>
          <a:bodyPr wrap="square" rtlCol="0">
            <a:spAutoFit/>
          </a:bodyPr>
          <a:lstStyle/>
          <a:p>
            <a:r>
              <a:rPr lang="en-US" dirty="0" smtClean="0"/>
              <a:t>Our system</a:t>
            </a:r>
            <a:endParaRPr lang="en-US" dirty="0"/>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461" y="1361574"/>
            <a:ext cx="1596632" cy="162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944" y="4133850"/>
            <a:ext cx="2562256"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28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194"/>
                                        </p:tgtEl>
                                        <p:attrNameLst>
                                          <p:attrName>style.visibility</p:attrName>
                                        </p:attrNameLst>
                                      </p:cBhvr>
                                      <p:to>
                                        <p:strVal val="visible"/>
                                      </p:to>
                                    </p:set>
                                    <p:animEffect transition="in" filter="wipe(down)">
                                      <p:cBhvr>
                                        <p:cTn id="31" dur="580">
                                          <p:stCondLst>
                                            <p:cond delay="0"/>
                                          </p:stCondLst>
                                        </p:cTn>
                                        <p:tgtEl>
                                          <p:spTgt spid="8194"/>
                                        </p:tgtEl>
                                      </p:cBhvr>
                                    </p:animEffect>
                                    <p:anim calcmode="lin" valueType="num">
                                      <p:cBhvr>
                                        <p:cTn id="32"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37" dur="26">
                                          <p:stCondLst>
                                            <p:cond delay="650"/>
                                          </p:stCondLst>
                                        </p:cTn>
                                        <p:tgtEl>
                                          <p:spTgt spid="8194"/>
                                        </p:tgtEl>
                                      </p:cBhvr>
                                      <p:to x="100000" y="60000"/>
                                    </p:animScale>
                                    <p:animScale>
                                      <p:cBhvr>
                                        <p:cTn id="38" dur="166" decel="50000">
                                          <p:stCondLst>
                                            <p:cond delay="676"/>
                                          </p:stCondLst>
                                        </p:cTn>
                                        <p:tgtEl>
                                          <p:spTgt spid="8194"/>
                                        </p:tgtEl>
                                      </p:cBhvr>
                                      <p:to x="100000" y="100000"/>
                                    </p:animScale>
                                    <p:animScale>
                                      <p:cBhvr>
                                        <p:cTn id="39" dur="26">
                                          <p:stCondLst>
                                            <p:cond delay="1312"/>
                                          </p:stCondLst>
                                        </p:cTn>
                                        <p:tgtEl>
                                          <p:spTgt spid="8194"/>
                                        </p:tgtEl>
                                      </p:cBhvr>
                                      <p:to x="100000" y="80000"/>
                                    </p:animScale>
                                    <p:animScale>
                                      <p:cBhvr>
                                        <p:cTn id="40" dur="166" decel="50000">
                                          <p:stCondLst>
                                            <p:cond delay="1338"/>
                                          </p:stCondLst>
                                        </p:cTn>
                                        <p:tgtEl>
                                          <p:spTgt spid="8194"/>
                                        </p:tgtEl>
                                      </p:cBhvr>
                                      <p:to x="100000" y="100000"/>
                                    </p:animScale>
                                    <p:animScale>
                                      <p:cBhvr>
                                        <p:cTn id="41" dur="26">
                                          <p:stCondLst>
                                            <p:cond delay="1642"/>
                                          </p:stCondLst>
                                        </p:cTn>
                                        <p:tgtEl>
                                          <p:spTgt spid="8194"/>
                                        </p:tgtEl>
                                      </p:cBhvr>
                                      <p:to x="100000" y="90000"/>
                                    </p:animScale>
                                    <p:animScale>
                                      <p:cBhvr>
                                        <p:cTn id="42" dur="166" decel="50000">
                                          <p:stCondLst>
                                            <p:cond delay="1668"/>
                                          </p:stCondLst>
                                        </p:cTn>
                                        <p:tgtEl>
                                          <p:spTgt spid="8194"/>
                                        </p:tgtEl>
                                      </p:cBhvr>
                                      <p:to x="100000" y="100000"/>
                                    </p:animScale>
                                    <p:animScale>
                                      <p:cBhvr>
                                        <p:cTn id="43" dur="26">
                                          <p:stCondLst>
                                            <p:cond delay="1808"/>
                                          </p:stCondLst>
                                        </p:cTn>
                                        <p:tgtEl>
                                          <p:spTgt spid="8194"/>
                                        </p:tgtEl>
                                      </p:cBhvr>
                                      <p:to x="100000" y="95000"/>
                                    </p:animScale>
                                    <p:animScale>
                                      <p:cBhvr>
                                        <p:cTn id="44" dur="166" decel="50000">
                                          <p:stCondLst>
                                            <p:cond delay="1834"/>
                                          </p:stCondLst>
                                        </p:cTn>
                                        <p:tgtEl>
                                          <p:spTgt spid="819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72" y="1600200"/>
            <a:ext cx="8034042" cy="3997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28600" y="304800"/>
            <a:ext cx="7718782" cy="707886"/>
          </a:xfrm>
          <a:prstGeom prst="rect">
            <a:avLst/>
          </a:prstGeom>
          <a:solidFill>
            <a:schemeClr val="bg1">
              <a:lumMod val="85000"/>
            </a:schemeClr>
          </a:solid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rPr>
              <a:t>    PROJECT AIM</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endParaRPr>
          </a:p>
        </p:txBody>
      </p:sp>
    </p:spTree>
    <p:extLst>
      <p:ext uri="{BB962C8B-B14F-4D97-AF65-F5344CB8AC3E}">
        <p14:creationId xmlns:p14="http://schemas.microsoft.com/office/powerpoint/2010/main" val="368444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rPr>
              <a:t>Further Improvements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2" name="TextBox 1"/>
          <p:cNvSpPr txBox="1"/>
          <p:nvPr/>
        </p:nvSpPr>
        <p:spPr>
          <a:xfrm>
            <a:off x="304800" y="2057400"/>
            <a:ext cx="7010400" cy="1908215"/>
          </a:xfrm>
          <a:prstGeom prst="rect">
            <a:avLst/>
          </a:prstGeom>
          <a:noFill/>
        </p:spPr>
        <p:txBody>
          <a:bodyPr wrap="square" rtlCol="0">
            <a:spAutoFit/>
          </a:bodyPr>
          <a:lstStyle/>
          <a:p>
            <a:pPr marL="285750" indent="-285750">
              <a:buFont typeface="Arial" panose="020B0604020202020204" pitchFamily="34" charset="0"/>
              <a:buChar char="•"/>
            </a:pPr>
            <a:r>
              <a:rPr lang="en-IN" sz="2000" dirty="0"/>
              <a:t>We can extend our system built to unknown terms in the query</a:t>
            </a:r>
          </a:p>
          <a:p>
            <a:pPr marL="285750" indent="-285750">
              <a:buFont typeface="Arial" panose="020B0604020202020204" pitchFamily="34" charset="0"/>
              <a:buChar char="•"/>
            </a:pPr>
            <a:r>
              <a:rPr lang="en-IN" sz="2000" dirty="0"/>
              <a:t>There can  be further improvements in the algorithm in order to achieve less computation time and better refined query.</a:t>
            </a:r>
          </a:p>
          <a:p>
            <a:endParaRPr lang="en-IN" dirty="0"/>
          </a:p>
        </p:txBody>
      </p:sp>
    </p:spTree>
    <p:extLst>
      <p:ext uri="{BB962C8B-B14F-4D97-AF65-F5344CB8AC3E}">
        <p14:creationId xmlns:p14="http://schemas.microsoft.com/office/powerpoint/2010/main" val="302573407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362200"/>
            <a:ext cx="4648200" cy="1107996"/>
          </a:xfrm>
          <a:prstGeom prst="rect">
            <a:avLst/>
          </a:prstGeom>
          <a:solidFill>
            <a:schemeClr val="bg1">
              <a:lumMod val="85000"/>
            </a:schemeClr>
          </a:solidFill>
        </p:spPr>
        <p:txBody>
          <a:bodyPr wrap="square" rtlCol="0">
            <a:spAutoFit/>
          </a:bodyPr>
          <a:lstStyle/>
          <a:p>
            <a:r>
              <a:rPr lang="en-IN"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Tree>
    <p:extLst>
      <p:ext uri="{BB962C8B-B14F-4D97-AF65-F5344CB8AC3E}">
        <p14:creationId xmlns:p14="http://schemas.microsoft.com/office/powerpoint/2010/main" val="397828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77343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304800"/>
            <a:ext cx="7718782" cy="707886"/>
          </a:xfrm>
          <a:prstGeom prst="rect">
            <a:avLst/>
          </a:prstGeom>
          <a:solidFill>
            <a:schemeClr val="bg1">
              <a:lumMod val="85000"/>
            </a:schemeClr>
          </a:solid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rPr>
              <a:t>    PROJECT AIM</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56134"/>
            <a:ext cx="3962400" cy="209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419600" y="4318550"/>
            <a:ext cx="3352799" cy="1969770"/>
          </a:xfrm>
          <a:prstGeom prst="rect">
            <a:avLst/>
          </a:prstGeom>
          <a:solidFill>
            <a:schemeClr val="accent5">
              <a:lumMod val="20000"/>
              <a:lumOff val="80000"/>
            </a:schemeClr>
          </a:solidFill>
        </p:spPr>
        <p:txBody>
          <a:bodyPr wrap="square" rtlCol="0">
            <a:spAutoFit/>
          </a:bodyPr>
          <a:lstStyle/>
          <a:p>
            <a:r>
              <a:rPr lang="en-IN" dirty="0">
                <a:latin typeface="Bahnschrift SemiBold SemiConden" pitchFamily="34" charset="0"/>
              </a:rPr>
              <a:t>The </a:t>
            </a:r>
            <a:r>
              <a:rPr lang="en-IN" sz="3200" dirty="0">
                <a:solidFill>
                  <a:srgbClr val="C00000"/>
                </a:solidFill>
                <a:latin typeface="Bahnschrift SemiBold SemiConden" pitchFamily="34" charset="0"/>
              </a:rPr>
              <a:t>aim</a:t>
            </a:r>
            <a:r>
              <a:rPr lang="en-IN" dirty="0">
                <a:latin typeface="Bahnschrift SemiBold SemiConden" pitchFamily="34" charset="0"/>
              </a:rPr>
              <a:t> of the project is to come up with  a search system which is capable of handling misspelled queries or keywords , sentences with improper spacing as well a s a combination of both kinds of errors. </a:t>
            </a:r>
          </a:p>
        </p:txBody>
      </p:sp>
    </p:spTree>
    <p:extLst>
      <p:ext uri="{BB962C8B-B14F-4D97-AF65-F5344CB8AC3E}">
        <p14:creationId xmlns:p14="http://schemas.microsoft.com/office/powerpoint/2010/main" val="4145987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additive="base">
                                        <p:cTn id="12" dur="500" fill="hold"/>
                                        <p:tgtEl>
                                          <p:spTgt spid="2051"/>
                                        </p:tgtEl>
                                        <p:attrNameLst>
                                          <p:attrName>ppt_x</p:attrName>
                                        </p:attrNameLst>
                                      </p:cBhvr>
                                      <p:tavLst>
                                        <p:tav tm="0">
                                          <p:val>
                                            <p:strVal val="#ppt_x"/>
                                          </p:val>
                                        </p:tav>
                                        <p:tav tm="100000">
                                          <p:val>
                                            <p:strVal val="#ppt_x"/>
                                          </p:val>
                                        </p:tav>
                                      </p:tavLst>
                                    </p:anim>
                                    <p:anim calcmode="lin" valueType="num">
                                      <p:cBhvr additive="base">
                                        <p:cTn id="13"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228600" y="304800"/>
            <a:ext cx="7718782" cy="707886"/>
          </a:xfrm>
          <a:prstGeom prst="rect">
            <a:avLst/>
          </a:prstGeom>
          <a:solidFill>
            <a:schemeClr val="bg1">
              <a:lumMod val="85000"/>
            </a:schemeClr>
          </a:solid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rPr>
              <a:t>    dataset</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10145">
            <a:off x="116328" y="2114931"/>
            <a:ext cx="4110429" cy="29360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18166" y="1981200"/>
            <a:ext cx="4572000" cy="1569660"/>
          </a:xfrm>
          <a:prstGeom prst="rect">
            <a:avLst/>
          </a:prstGeom>
        </p:spPr>
        <p:txBody>
          <a:bodyPr>
            <a:spAutoFit/>
          </a:bodyPr>
          <a:lstStyle/>
          <a:p>
            <a:pPr marL="285750" indent="-285750">
              <a:buFont typeface="Wingdings" pitchFamily="2" charset="2"/>
              <a:buChar char="v"/>
            </a:pPr>
            <a:r>
              <a:rPr lang="en-IN" sz="2400" dirty="0">
                <a:solidFill>
                  <a:srgbClr val="C00000"/>
                </a:solidFill>
                <a:latin typeface="Comic Sans MS" pitchFamily="66" charset="0"/>
              </a:rPr>
              <a:t>The dataset considered is a collection </a:t>
            </a:r>
            <a:r>
              <a:rPr lang="en-IN" sz="2400" dirty="0" smtClean="0">
                <a:solidFill>
                  <a:srgbClr val="C00000"/>
                </a:solidFill>
                <a:latin typeface="Comic Sans MS" pitchFamily="66" charset="0"/>
              </a:rPr>
              <a:t>of documents </a:t>
            </a:r>
            <a:r>
              <a:rPr lang="en-IN" sz="2400" dirty="0">
                <a:solidFill>
                  <a:srgbClr val="C00000"/>
                </a:solidFill>
                <a:latin typeface="Comic Sans MS" pitchFamily="66" charset="0"/>
              </a:rPr>
              <a:t>containing information about </a:t>
            </a:r>
            <a:r>
              <a:rPr lang="en-IN" sz="2400" dirty="0" smtClean="0">
                <a:solidFill>
                  <a:srgbClr val="C00000"/>
                </a:solidFill>
                <a:latin typeface="Comic Sans MS" pitchFamily="66" charset="0"/>
              </a:rPr>
              <a:t>musical instruments.</a:t>
            </a:r>
          </a:p>
        </p:txBody>
      </p:sp>
      <p:sp>
        <p:nvSpPr>
          <p:cNvPr id="9" name="Rectangle 8"/>
          <p:cNvSpPr/>
          <p:nvPr/>
        </p:nvSpPr>
        <p:spPr>
          <a:xfrm>
            <a:off x="4018166" y="3810000"/>
            <a:ext cx="4572000" cy="2308324"/>
          </a:xfrm>
          <a:prstGeom prst="rect">
            <a:avLst/>
          </a:prstGeom>
        </p:spPr>
        <p:txBody>
          <a:bodyPr>
            <a:spAutoFit/>
          </a:bodyPr>
          <a:lstStyle/>
          <a:p>
            <a:pPr marL="285750" indent="-285750">
              <a:buFont typeface="Wingdings" pitchFamily="2" charset="2"/>
              <a:buChar char="v"/>
            </a:pPr>
            <a:r>
              <a:rPr lang="en-IN" sz="2400" dirty="0" smtClean="0">
                <a:solidFill>
                  <a:srgbClr val="C00000"/>
                </a:solidFill>
                <a:latin typeface="Comic Sans MS" pitchFamily="66" charset="0"/>
              </a:rPr>
              <a:t>It </a:t>
            </a:r>
            <a:r>
              <a:rPr lang="en-IN" sz="2400" dirty="0">
                <a:solidFill>
                  <a:srgbClr val="C00000"/>
                </a:solidFill>
                <a:latin typeface="Comic Sans MS" pitchFamily="66" charset="0"/>
              </a:rPr>
              <a:t>is an unstructured set of files having only text data without any structuring elements like fields and zones( </a:t>
            </a:r>
            <a:r>
              <a:rPr lang="en-IN" sz="2400" dirty="0" err="1">
                <a:solidFill>
                  <a:srgbClr val="C00000"/>
                </a:solidFill>
                <a:latin typeface="Comic Sans MS" pitchFamily="66" charset="0"/>
              </a:rPr>
              <a:t>ie</a:t>
            </a:r>
            <a:r>
              <a:rPr lang="en-IN" sz="2400" dirty="0">
                <a:solidFill>
                  <a:srgbClr val="C00000"/>
                </a:solidFill>
                <a:latin typeface="Comic Sans MS" pitchFamily="66" charset="0"/>
              </a:rPr>
              <a:t> title, author, body </a:t>
            </a:r>
            <a:r>
              <a:rPr lang="en-IN" sz="2400" dirty="0" err="1">
                <a:solidFill>
                  <a:srgbClr val="C00000"/>
                </a:solidFill>
                <a:latin typeface="Comic Sans MS" pitchFamily="66" charset="0"/>
              </a:rPr>
              <a:t>etc</a:t>
            </a:r>
            <a:r>
              <a:rPr lang="en-IN" sz="2400" dirty="0">
                <a:solidFill>
                  <a:srgbClr val="C00000"/>
                </a:solidFill>
                <a:latin typeface="Comic Sans MS" pitchFamily="66" charset="0"/>
              </a:rPr>
              <a:t>) </a:t>
            </a:r>
          </a:p>
        </p:txBody>
      </p:sp>
    </p:spTree>
    <p:extLst>
      <p:ext uri="{BB962C8B-B14F-4D97-AF65-F5344CB8AC3E}">
        <p14:creationId xmlns:p14="http://schemas.microsoft.com/office/powerpoint/2010/main" val="4933461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Steps and functionalities</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rPr>
              <a:t>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3" name="TextBox 2"/>
          <p:cNvSpPr txBox="1"/>
          <p:nvPr/>
        </p:nvSpPr>
        <p:spPr>
          <a:xfrm>
            <a:off x="1295400" y="1860873"/>
            <a:ext cx="4461160" cy="3108543"/>
          </a:xfrm>
          <a:prstGeom prst="rect">
            <a:avLst/>
          </a:prstGeom>
          <a:noFill/>
        </p:spPr>
        <p:txBody>
          <a:bodyPr wrap="square" rtlCol="0">
            <a:spAutoFit/>
          </a:bodyPr>
          <a:lstStyle/>
          <a:p>
            <a:pPr marL="285750" indent="-285750">
              <a:buFont typeface="Wingdings" pitchFamily="2" charset="2"/>
              <a:buChar char="Ø"/>
            </a:pPr>
            <a:r>
              <a:rPr lang="en-US" sz="2800" dirty="0" smtClean="0"/>
              <a:t>Collect data</a:t>
            </a:r>
          </a:p>
          <a:p>
            <a:pPr marL="285750" indent="-285750">
              <a:buFont typeface="Wingdings" pitchFamily="2" charset="2"/>
              <a:buChar char="Ø"/>
            </a:pPr>
            <a:r>
              <a:rPr lang="en-US" sz="2800" dirty="0" smtClean="0"/>
              <a:t>Tokenize</a:t>
            </a:r>
          </a:p>
          <a:p>
            <a:pPr marL="285750" indent="-285750">
              <a:buFont typeface="Wingdings" pitchFamily="2" charset="2"/>
              <a:buChar char="Ø"/>
            </a:pPr>
            <a:r>
              <a:rPr lang="en-US" sz="2800" dirty="0" smtClean="0"/>
              <a:t>Stopword removal</a:t>
            </a:r>
          </a:p>
          <a:p>
            <a:pPr marL="285750" indent="-285750">
              <a:buFont typeface="Wingdings" pitchFamily="2" charset="2"/>
              <a:buChar char="Ø"/>
            </a:pPr>
            <a:r>
              <a:rPr lang="en-US" sz="2800" dirty="0" smtClean="0"/>
              <a:t>Stemming</a:t>
            </a:r>
          </a:p>
          <a:p>
            <a:pPr marL="285750" indent="-285750">
              <a:buFont typeface="Wingdings" pitchFamily="2" charset="2"/>
              <a:buChar char="Ø"/>
            </a:pPr>
            <a:r>
              <a:rPr lang="en-US" sz="2800" dirty="0" smtClean="0"/>
              <a:t>Indexing</a:t>
            </a:r>
          </a:p>
          <a:p>
            <a:pPr marL="285750" indent="-285750">
              <a:buFont typeface="Wingdings" pitchFamily="2" charset="2"/>
              <a:buChar char="Ø"/>
            </a:pPr>
            <a:r>
              <a:rPr lang="en-US" sz="2800" dirty="0" smtClean="0"/>
              <a:t>Pre-process the query</a:t>
            </a:r>
          </a:p>
          <a:p>
            <a:pPr marL="285750" indent="-285750">
              <a:buFont typeface="Wingdings" pitchFamily="2" charset="2"/>
              <a:buChar char="Ø"/>
            </a:pPr>
            <a:r>
              <a:rPr lang="en-US" sz="2800" dirty="0" smtClean="0"/>
              <a:t>Retrieve the documents</a:t>
            </a:r>
            <a:endParaRPr lang="en-US" sz="2800" dirty="0"/>
          </a:p>
        </p:txBody>
      </p:sp>
    </p:spTree>
    <p:extLst>
      <p:ext uri="{BB962C8B-B14F-4D97-AF65-F5344CB8AC3E}">
        <p14:creationId xmlns:p14="http://schemas.microsoft.com/office/powerpoint/2010/main" val="366291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Tokenize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262" y="1543442"/>
            <a:ext cx="2412531" cy="204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763"/>
          <a:stretch/>
        </p:blipFill>
        <p:spPr bwMode="auto">
          <a:xfrm>
            <a:off x="1143000" y="1900670"/>
            <a:ext cx="3723583" cy="13313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555990" y="3810000"/>
            <a:ext cx="5630964" cy="1569660"/>
          </a:xfrm>
          <a:prstGeom prst="rect">
            <a:avLst/>
          </a:prstGeom>
          <a:solidFill>
            <a:schemeClr val="accent1">
              <a:lumMod val="20000"/>
              <a:lumOff val="80000"/>
            </a:schemeClr>
          </a:solidFill>
        </p:spPr>
        <p:txBody>
          <a:bodyPr wrap="square" rtlCol="0">
            <a:spAutoFit/>
          </a:bodyPr>
          <a:lstStyle/>
          <a:p>
            <a:r>
              <a:rPr lang="en-US" sz="2400" dirty="0" smtClean="0">
                <a:latin typeface="Century Schoolbook" pitchFamily="18" charset="0"/>
              </a:rPr>
              <a:t>Tokenizing removes spaces and punctuation marks from the sentence and results in words which are called </a:t>
            </a:r>
            <a:r>
              <a:rPr lang="en-US" sz="2400" b="1" dirty="0" smtClean="0">
                <a:latin typeface="Century Schoolbook" pitchFamily="18" charset="0"/>
              </a:rPr>
              <a:t>TOKENS</a:t>
            </a:r>
            <a:r>
              <a:rPr lang="en-US" sz="2400" dirty="0" smtClean="0">
                <a:latin typeface="Century Schoolbook" pitchFamily="18" charset="0"/>
              </a:rPr>
              <a:t>.</a:t>
            </a:r>
            <a:endParaRPr lang="en-US" sz="2400" dirty="0">
              <a:latin typeface="Century Schoolbook" pitchFamily="18" charset="0"/>
            </a:endParaRPr>
          </a:p>
        </p:txBody>
      </p:sp>
      <p:sp>
        <p:nvSpPr>
          <p:cNvPr id="26" name="TextBox 25"/>
          <p:cNvSpPr txBox="1"/>
          <p:nvPr/>
        </p:nvSpPr>
        <p:spPr>
          <a:xfrm>
            <a:off x="5631872" y="1803523"/>
            <a:ext cx="1660728" cy="1569660"/>
          </a:xfrm>
          <a:prstGeom prst="rect">
            <a:avLst/>
          </a:prstGeom>
          <a:noFill/>
        </p:spPr>
        <p:txBody>
          <a:bodyPr wrap="square" rtlCol="0">
            <a:spAutoFit/>
          </a:bodyPr>
          <a:lstStyle/>
          <a:p>
            <a:r>
              <a:rPr lang="en-US" sz="9600" dirty="0" smtClean="0">
                <a:solidFill>
                  <a:srgbClr val="FF0000"/>
                </a:solidFill>
                <a:latin typeface="Berlin Sans FB Demi" pitchFamily="34" charset="0"/>
              </a:rPr>
              <a:t>X</a:t>
            </a:r>
            <a:endParaRPr lang="en-US" sz="9600" dirty="0">
              <a:solidFill>
                <a:srgbClr val="FF0000"/>
              </a:solidFill>
              <a:latin typeface="Berlin Sans FB Demi" pitchFamily="34" charset="0"/>
            </a:endParaRPr>
          </a:p>
        </p:txBody>
      </p:sp>
    </p:spTree>
    <p:extLst>
      <p:ext uri="{BB962C8B-B14F-4D97-AF65-F5344CB8AC3E}">
        <p14:creationId xmlns:p14="http://schemas.microsoft.com/office/powerpoint/2010/main" val="2828774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Stopwords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16" name="TextBox 15"/>
          <p:cNvSpPr txBox="1"/>
          <p:nvPr/>
        </p:nvSpPr>
        <p:spPr>
          <a:xfrm>
            <a:off x="916209" y="4405746"/>
            <a:ext cx="5630964" cy="1569660"/>
          </a:xfrm>
          <a:prstGeom prst="rect">
            <a:avLst/>
          </a:prstGeom>
          <a:solidFill>
            <a:schemeClr val="accent1">
              <a:lumMod val="20000"/>
              <a:lumOff val="80000"/>
            </a:schemeClr>
          </a:solidFill>
        </p:spPr>
        <p:txBody>
          <a:bodyPr wrap="square" rtlCol="0">
            <a:spAutoFit/>
          </a:bodyPr>
          <a:lstStyle/>
          <a:p>
            <a:r>
              <a:rPr lang="en-IN" sz="2400" dirty="0"/>
              <a:t>W</a:t>
            </a:r>
            <a:r>
              <a:rPr lang="en-IN" sz="2400" dirty="0" smtClean="0"/>
              <a:t>ords </a:t>
            </a:r>
            <a:r>
              <a:rPr lang="en-IN" sz="2400" dirty="0"/>
              <a:t>like a</a:t>
            </a:r>
            <a:r>
              <a:rPr lang="en-IN" sz="2400" dirty="0" smtClean="0"/>
              <a:t>, an, the, in, and, but, of </a:t>
            </a:r>
            <a:r>
              <a:rPr lang="en-IN" sz="2400" dirty="0" err="1" smtClean="0"/>
              <a:t>etc</a:t>
            </a:r>
            <a:r>
              <a:rPr lang="en-IN" sz="2400" dirty="0" smtClean="0"/>
              <a:t> </a:t>
            </a:r>
            <a:r>
              <a:rPr lang="en-IN" sz="2400" dirty="0"/>
              <a:t>do not contribute towards the retrieval of the relevant documents for a </a:t>
            </a:r>
            <a:r>
              <a:rPr lang="en-IN" sz="2400" dirty="0" smtClean="0"/>
              <a:t>query. So, they have to be removed.</a:t>
            </a:r>
            <a:endParaRPr lang="en-US" sz="2400" dirty="0">
              <a:latin typeface="Century Schoolbook"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146" y="1622547"/>
            <a:ext cx="3064908" cy="21874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124200" y="1861772"/>
            <a:ext cx="1660728" cy="1569660"/>
          </a:xfrm>
          <a:prstGeom prst="rect">
            <a:avLst/>
          </a:prstGeom>
          <a:noFill/>
        </p:spPr>
        <p:txBody>
          <a:bodyPr wrap="square" rtlCol="0">
            <a:spAutoFit/>
          </a:bodyPr>
          <a:lstStyle/>
          <a:p>
            <a:r>
              <a:rPr lang="en-US" sz="9600" dirty="0" smtClean="0">
                <a:solidFill>
                  <a:srgbClr val="FF0000"/>
                </a:solidFill>
                <a:latin typeface="Berlin Sans FB Demi" pitchFamily="34" charset="0"/>
              </a:rPr>
              <a:t>X</a:t>
            </a:r>
            <a:endParaRPr lang="en-US" sz="9600" dirty="0">
              <a:solidFill>
                <a:srgbClr val="FF0000"/>
              </a:solidFill>
              <a:latin typeface="Berlin Sans FB Demi" pitchFamily="34" charset="0"/>
            </a:endParaRPr>
          </a:p>
        </p:txBody>
      </p:sp>
    </p:spTree>
    <p:extLst>
      <p:ext uri="{BB962C8B-B14F-4D97-AF65-F5344CB8AC3E}">
        <p14:creationId xmlns:p14="http://schemas.microsoft.com/office/powerpoint/2010/main" val="2682349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Stemming</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sp>
        <p:nvSpPr>
          <p:cNvPr id="16" name="TextBox 15"/>
          <p:cNvSpPr txBox="1"/>
          <p:nvPr/>
        </p:nvSpPr>
        <p:spPr>
          <a:xfrm>
            <a:off x="1371600" y="3886200"/>
            <a:ext cx="5630964" cy="1938992"/>
          </a:xfrm>
          <a:prstGeom prst="rect">
            <a:avLst/>
          </a:prstGeom>
          <a:solidFill>
            <a:schemeClr val="accent1">
              <a:lumMod val="20000"/>
              <a:lumOff val="80000"/>
            </a:schemeClr>
          </a:solidFill>
        </p:spPr>
        <p:txBody>
          <a:bodyPr wrap="square" rtlCol="0">
            <a:spAutoFit/>
          </a:bodyPr>
          <a:lstStyle/>
          <a:p>
            <a:r>
              <a:rPr lang="en-IN" sz="2400" dirty="0" smtClean="0"/>
              <a:t>A word and its stem probably have same meaning. So, </a:t>
            </a:r>
            <a:r>
              <a:rPr lang="en-IN" sz="2400" b="1" dirty="0" smtClean="0">
                <a:solidFill>
                  <a:srgbClr val="C00000"/>
                </a:solidFill>
              </a:rPr>
              <a:t>stemming</a:t>
            </a:r>
            <a:r>
              <a:rPr lang="en-IN" sz="2400" dirty="0" smtClean="0"/>
              <a:t> helps to </a:t>
            </a:r>
            <a:r>
              <a:rPr lang="en-IN" sz="2400" b="1" dirty="0" smtClean="0"/>
              <a:t>reduce </a:t>
            </a:r>
            <a:r>
              <a:rPr lang="en-IN" sz="2400" b="1" dirty="0"/>
              <a:t>the vocabulary size </a:t>
            </a:r>
            <a:r>
              <a:rPr lang="en-IN" sz="2400" dirty="0"/>
              <a:t>by removing the repetitive instances of a word in different forms</a:t>
            </a:r>
            <a:r>
              <a:rPr lang="en-IN" sz="2400" dirty="0" smtClean="0"/>
              <a:t>.</a:t>
            </a:r>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139" y="1752600"/>
            <a:ext cx="6198088" cy="14716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2272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5501120" y="3215120"/>
            <a:ext cx="6885709" cy="400050"/>
          </a:xfrm>
          <a:prstGeom prst="rect">
            <a:avLst/>
          </a:prstGeom>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6200" y="304800"/>
            <a:ext cx="8513966" cy="646331"/>
          </a:xfrm>
          <a:prstGeom prst="rect">
            <a:avLst/>
          </a:prstGeom>
          <a:solidFill>
            <a:schemeClr val="bg1">
              <a:lumMod val="85000"/>
            </a:schemeClr>
          </a:solidFill>
        </p:spPr>
        <p:txBody>
          <a:bodyPr wrap="square" rtlCol="0">
            <a:spAutoFit/>
          </a:bodyPr>
          <a:lstStyle/>
          <a:p>
            <a:r>
              <a:rPr lang="en-IN"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Edit distance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1131587"/>
              </p:ext>
            </p:extLst>
          </p:nvPr>
        </p:nvGraphicFramePr>
        <p:xfrm>
          <a:off x="1285183" y="1143000"/>
          <a:ext cx="6096000" cy="4286251"/>
        </p:xfrm>
        <a:graphic>
          <a:graphicData uri="http://schemas.openxmlformats.org/drawingml/2006/table">
            <a:tbl>
              <a:tblPr firstRow="1" bandRow="1">
                <a:tableStyleId>{5C22544A-7EE6-4342-B048-85BDC9FD1C3A}</a:tableStyleId>
              </a:tblPr>
              <a:tblGrid>
                <a:gridCol w="6096000"/>
              </a:tblGrid>
              <a:tr h="457201">
                <a:tc>
                  <a:txBody>
                    <a:bodyPr/>
                    <a:lstStyle/>
                    <a:p>
                      <a:pPr algn="ctr"/>
                      <a:r>
                        <a:rPr lang="en-US" sz="2400" dirty="0" smtClean="0">
                          <a:latin typeface="Arial Black" pitchFamily="34" charset="0"/>
                        </a:rPr>
                        <a:t>3</a:t>
                      </a:r>
                      <a:r>
                        <a:rPr lang="en-US" sz="2400" baseline="0" dirty="0" smtClean="0">
                          <a:latin typeface="Arial Black" pitchFamily="34" charset="0"/>
                        </a:rPr>
                        <a:t> operations</a:t>
                      </a:r>
                      <a:endParaRPr lang="en-US" sz="2400" dirty="0">
                        <a:latin typeface="Arial Black" pitchFamily="34" charset="0"/>
                      </a:endParaRPr>
                    </a:p>
                  </a:txBody>
                  <a:tcPr/>
                </a:tc>
              </a:tr>
              <a:tr h="1276350">
                <a:tc>
                  <a:txBody>
                    <a:bodyPr/>
                    <a:lstStyle/>
                    <a:p>
                      <a:r>
                        <a:rPr lang="en-US" b="1" dirty="0" smtClean="0">
                          <a:solidFill>
                            <a:srgbClr val="C00000"/>
                          </a:solidFill>
                        </a:rPr>
                        <a:t>Replace : Cost =1</a:t>
                      </a:r>
                    </a:p>
                    <a:p>
                      <a:r>
                        <a:rPr lang="en-US" dirty="0" smtClean="0"/>
                        <a:t>Ex: word1 -&gt; Cat</a:t>
                      </a:r>
                    </a:p>
                    <a:p>
                      <a:r>
                        <a:rPr lang="en-US" dirty="0" smtClean="0"/>
                        <a:t>       word2-&gt; Can</a:t>
                      </a:r>
                    </a:p>
                    <a:p>
                      <a:r>
                        <a:rPr lang="en-US" dirty="0" smtClean="0"/>
                        <a:t>We</a:t>
                      </a:r>
                      <a:r>
                        <a:rPr lang="en-US" baseline="0" dirty="0" smtClean="0"/>
                        <a:t> replace ‘n’ in word2 to get word1</a:t>
                      </a:r>
                      <a:endParaRPr lang="en-US" dirty="0" smtClean="0"/>
                    </a:p>
                  </a:txBody>
                  <a:tcPr/>
                </a:tc>
              </a:tr>
              <a:tr h="12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Delete : Cost =1</a:t>
                      </a:r>
                    </a:p>
                    <a:p>
                      <a:r>
                        <a:rPr lang="en-US" dirty="0" smtClean="0"/>
                        <a:t>Ex: word1 -&gt; Cat</a:t>
                      </a:r>
                    </a:p>
                    <a:p>
                      <a:r>
                        <a:rPr lang="en-US" dirty="0" smtClean="0"/>
                        <a:t>       word2-&gt; Cats</a:t>
                      </a:r>
                    </a:p>
                    <a:p>
                      <a:r>
                        <a:rPr lang="en-US" dirty="0" smtClean="0"/>
                        <a:t>We</a:t>
                      </a:r>
                      <a:r>
                        <a:rPr lang="en-US" baseline="0" dirty="0" smtClean="0"/>
                        <a:t> delete ‘s’ in word2 to get word1</a:t>
                      </a:r>
                      <a:endParaRPr lang="en-US" dirty="0" smtClean="0"/>
                    </a:p>
                  </a:txBody>
                  <a:tcPr/>
                </a:tc>
              </a:tr>
              <a:tr h="12763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Insert : Cost =1</a:t>
                      </a:r>
                    </a:p>
                    <a:p>
                      <a:r>
                        <a:rPr lang="en-US" dirty="0" smtClean="0"/>
                        <a:t>Ex: word1 -&gt; Cats</a:t>
                      </a:r>
                    </a:p>
                    <a:p>
                      <a:r>
                        <a:rPr lang="en-US" dirty="0" smtClean="0"/>
                        <a:t>       word2-&gt; Cat</a:t>
                      </a:r>
                    </a:p>
                    <a:p>
                      <a:r>
                        <a:rPr lang="en-US" dirty="0" smtClean="0"/>
                        <a:t>We</a:t>
                      </a:r>
                      <a:r>
                        <a:rPr lang="en-US" baseline="0" dirty="0" smtClean="0"/>
                        <a:t> insert ‘s’ in word2 to get word1</a:t>
                      </a:r>
                      <a:endParaRPr lang="en-US" dirty="0" smtClean="0"/>
                    </a:p>
                  </a:txBody>
                  <a:tcPr/>
                </a:tc>
              </a:tr>
            </a:tbl>
          </a:graphicData>
        </a:graphic>
      </p:graphicFrame>
      <p:sp>
        <p:nvSpPr>
          <p:cNvPr id="7" name="TextBox 6"/>
          <p:cNvSpPr txBox="1"/>
          <p:nvPr/>
        </p:nvSpPr>
        <p:spPr>
          <a:xfrm>
            <a:off x="1295400" y="5715000"/>
            <a:ext cx="5715000" cy="646331"/>
          </a:xfrm>
          <a:prstGeom prst="rect">
            <a:avLst/>
          </a:prstGeom>
          <a:noFill/>
        </p:spPr>
        <p:txBody>
          <a:bodyPr wrap="square" rtlCol="0">
            <a:spAutoFit/>
          </a:bodyPr>
          <a:lstStyle/>
          <a:p>
            <a:r>
              <a:rPr lang="en-US" dirty="0" smtClean="0"/>
              <a:t>We add up all the costs of the operations required to convert string1 to string2 .</a:t>
            </a:r>
            <a:endParaRPr lang="en-US" dirty="0"/>
          </a:p>
        </p:txBody>
      </p:sp>
    </p:spTree>
    <p:extLst>
      <p:ext uri="{BB962C8B-B14F-4D97-AF65-F5344CB8AC3E}">
        <p14:creationId xmlns:p14="http://schemas.microsoft.com/office/powerpoint/2010/main" val="1868133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147</TotalTime>
  <Words>1005</Words>
  <Application>Microsoft Office PowerPoint</Application>
  <PresentationFormat>On-screen Show (4:3)</PresentationFormat>
  <Paragraphs>129</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 Black</vt:lpstr>
      <vt:lpstr>Bahnschrift Condensed</vt:lpstr>
      <vt:lpstr>Bahnschrift SemiBold SemiConden</vt:lpstr>
      <vt:lpstr>Berlin Sans FB Demi</vt:lpstr>
      <vt:lpstr>Century Gothic</vt:lpstr>
      <vt:lpstr>Century Schoolbook</vt:lpstr>
      <vt:lpstr>Comic Sans MS</vt:lpstr>
      <vt:lpstr>Courier New</vt:lpstr>
      <vt:lpstr>Palatino Linotype</vt:lpstr>
      <vt:lpstr>Wingdings</vt:lpstr>
      <vt:lpstr>Executive</vt:lpstr>
      <vt:lpstr>SILVERSQAUD’S SEARCH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SILVERSQAUD’S SEARCH ENGINE</dc:title>
  <dc:creator/>
  <cp:lastModifiedBy>HP</cp:lastModifiedBy>
  <cp:revision>16</cp:revision>
  <dcterms:created xsi:type="dcterms:W3CDTF">2006-08-16T00:00:00Z</dcterms:created>
  <dcterms:modified xsi:type="dcterms:W3CDTF">2018-12-09T18:14:50Z</dcterms:modified>
</cp:coreProperties>
</file>