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16"/>
  </p:notesMasterIdLst>
  <p:sldIdLst>
    <p:sldId id="256" r:id="rId3"/>
    <p:sldId id="257" r:id="rId4"/>
    <p:sldId id="265" r:id="rId5"/>
    <p:sldId id="269" r:id="rId6"/>
    <p:sldId id="276" r:id="rId7"/>
    <p:sldId id="277" r:id="rId8"/>
    <p:sldId id="278" r:id="rId9"/>
    <p:sldId id="261" r:id="rId10"/>
    <p:sldId id="279" r:id="rId11"/>
    <p:sldId id="280" r:id="rId12"/>
    <p:sldId id="281" r:id="rId13"/>
    <p:sldId id="282" r:id="rId14"/>
    <p:sldId id="26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gZpxF7Zee30fhjMZJOO9uuOAEd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8992"/>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a:extLst>
            <a:ext uri="{FF2B5EF4-FFF2-40B4-BE49-F238E27FC236}">
              <a16:creationId xmlns:a16="http://schemas.microsoft.com/office/drawing/2014/main" id="{9093127E-21CE-E8AC-9202-CE073418E672}"/>
            </a:ext>
          </a:extLst>
        </p:cNvPr>
        <p:cNvGrpSpPr/>
        <p:nvPr/>
      </p:nvGrpSpPr>
      <p:grpSpPr>
        <a:xfrm>
          <a:off x="0" y="0"/>
          <a:ext cx="0" cy="0"/>
          <a:chOff x="0" y="0"/>
          <a:chExt cx="0" cy="0"/>
        </a:xfrm>
      </p:grpSpPr>
      <p:sp>
        <p:nvSpPr>
          <p:cNvPr id="53" name="Google Shape;53;g32a3e1ea9ea_0_31:notes">
            <a:extLst>
              <a:ext uri="{FF2B5EF4-FFF2-40B4-BE49-F238E27FC236}">
                <a16:creationId xmlns:a16="http://schemas.microsoft.com/office/drawing/2014/main" id="{9702AF09-5ACF-B1F1-14AB-84649CF39A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g32a3e1ea9ea_0_31:notes">
            <a:extLst>
              <a:ext uri="{FF2B5EF4-FFF2-40B4-BE49-F238E27FC236}">
                <a16:creationId xmlns:a16="http://schemas.microsoft.com/office/drawing/2014/main" id="{48999F61-3461-DD42-1AD7-C20C67A370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806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a:extLst>
            <a:ext uri="{FF2B5EF4-FFF2-40B4-BE49-F238E27FC236}">
              <a16:creationId xmlns:a16="http://schemas.microsoft.com/office/drawing/2014/main" id="{7932F8E0-A641-75C0-CB00-D0259A62809B}"/>
            </a:ext>
          </a:extLst>
        </p:cNvPr>
        <p:cNvGrpSpPr/>
        <p:nvPr/>
      </p:nvGrpSpPr>
      <p:grpSpPr>
        <a:xfrm>
          <a:off x="0" y="0"/>
          <a:ext cx="0" cy="0"/>
          <a:chOff x="0" y="0"/>
          <a:chExt cx="0" cy="0"/>
        </a:xfrm>
      </p:grpSpPr>
      <p:sp>
        <p:nvSpPr>
          <p:cNvPr id="34" name="Google Shape;34;p2:notes">
            <a:extLst>
              <a:ext uri="{FF2B5EF4-FFF2-40B4-BE49-F238E27FC236}">
                <a16:creationId xmlns:a16="http://schemas.microsoft.com/office/drawing/2014/main" id="{C22EB64B-69DA-FEC2-1533-1CB85BEFF7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2:notes">
            <a:extLst>
              <a:ext uri="{FF2B5EF4-FFF2-40B4-BE49-F238E27FC236}">
                <a16:creationId xmlns:a16="http://schemas.microsoft.com/office/drawing/2014/main" id="{A37418F9-BDA4-50E0-542D-1A03B87087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57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a:extLst>
            <a:ext uri="{FF2B5EF4-FFF2-40B4-BE49-F238E27FC236}">
              <a16:creationId xmlns:a16="http://schemas.microsoft.com/office/drawing/2014/main" id="{9C7A895E-4E5A-720E-93F9-40F6A98825C8}"/>
            </a:ext>
          </a:extLst>
        </p:cNvPr>
        <p:cNvGrpSpPr/>
        <p:nvPr/>
      </p:nvGrpSpPr>
      <p:grpSpPr>
        <a:xfrm>
          <a:off x="0" y="0"/>
          <a:ext cx="0" cy="0"/>
          <a:chOff x="0" y="0"/>
          <a:chExt cx="0" cy="0"/>
        </a:xfrm>
      </p:grpSpPr>
      <p:sp>
        <p:nvSpPr>
          <p:cNvPr id="53" name="Google Shape;53;g32a3e1ea9ea_0_31:notes">
            <a:extLst>
              <a:ext uri="{FF2B5EF4-FFF2-40B4-BE49-F238E27FC236}">
                <a16:creationId xmlns:a16="http://schemas.microsoft.com/office/drawing/2014/main" id="{AAFEFC0A-BE5A-4D98-9A9F-3407216AC6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g32a3e1ea9ea_0_31:notes">
            <a:extLst>
              <a:ext uri="{FF2B5EF4-FFF2-40B4-BE49-F238E27FC236}">
                <a16:creationId xmlns:a16="http://schemas.microsoft.com/office/drawing/2014/main" id="{D57F0459-8D69-9406-2E7F-3152E8DA65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42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a:extLst>
            <a:ext uri="{FF2B5EF4-FFF2-40B4-BE49-F238E27FC236}">
              <a16:creationId xmlns:a16="http://schemas.microsoft.com/office/drawing/2014/main" id="{B41A447C-D55F-C81F-3A66-4DA9BAD9DFF1}"/>
            </a:ext>
          </a:extLst>
        </p:cNvPr>
        <p:cNvGrpSpPr/>
        <p:nvPr/>
      </p:nvGrpSpPr>
      <p:grpSpPr>
        <a:xfrm>
          <a:off x="0" y="0"/>
          <a:ext cx="0" cy="0"/>
          <a:chOff x="0" y="0"/>
          <a:chExt cx="0" cy="0"/>
        </a:xfrm>
      </p:grpSpPr>
      <p:sp>
        <p:nvSpPr>
          <p:cNvPr id="53" name="Google Shape;53;g32a3e1ea9ea_0_31:notes">
            <a:extLst>
              <a:ext uri="{FF2B5EF4-FFF2-40B4-BE49-F238E27FC236}">
                <a16:creationId xmlns:a16="http://schemas.microsoft.com/office/drawing/2014/main" id="{2022722C-D9DF-FAA5-F59C-0D4C3DDC9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g32a3e1ea9ea_0_31:notes">
            <a:extLst>
              <a:ext uri="{FF2B5EF4-FFF2-40B4-BE49-F238E27FC236}">
                <a16:creationId xmlns:a16="http://schemas.microsoft.com/office/drawing/2014/main" id="{3E93F239-91B2-E97E-D62E-A1CB38B47E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93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0"/>
            <a:ext cx="9144000" cy="649693"/>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3200"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4"/>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SzPts val="1400"/>
              <a:buNone/>
              <a:defRPr sz="2400">
                <a:latin typeface="Times New Roman"/>
                <a:ea typeface="Times New Roman"/>
                <a:cs typeface="Times New Roman"/>
                <a:sym typeface="Times New Roman"/>
              </a:defRPr>
            </a:lvl1pPr>
            <a:lvl2pPr marL="914400" lvl="1" indent="-228600" algn="l">
              <a:spcBef>
                <a:spcPts val="0"/>
              </a:spcBef>
              <a:spcAft>
                <a:spcPts val="0"/>
              </a:spcAft>
              <a:buSzPts val="1400"/>
              <a:buNone/>
              <a:defRPr sz="2200">
                <a:latin typeface="Times New Roman"/>
                <a:ea typeface="Times New Roman"/>
                <a:cs typeface="Times New Roman"/>
                <a:sym typeface="Times New Roman"/>
              </a:defRPr>
            </a:lvl2pPr>
            <a:lvl3pPr marL="1371600" lvl="2" indent="-228600" algn="l">
              <a:spcBef>
                <a:spcPts val="0"/>
              </a:spcBef>
              <a:spcAft>
                <a:spcPts val="0"/>
              </a:spcAft>
              <a:buSzPts val="1400"/>
              <a:buNone/>
              <a:defRPr sz="2200">
                <a:latin typeface="Times New Roman"/>
                <a:ea typeface="Times New Roman"/>
                <a:cs typeface="Times New Roman"/>
                <a:sym typeface="Times New Roman"/>
              </a:defRPr>
            </a:lvl3pPr>
            <a:lvl4pPr marL="1828800" lvl="3" indent="-228600" algn="l">
              <a:spcBef>
                <a:spcPts val="0"/>
              </a:spcBef>
              <a:spcAft>
                <a:spcPts val="0"/>
              </a:spcAft>
              <a:buSzPts val="1400"/>
              <a:buNone/>
              <a:defRPr sz="2000">
                <a:latin typeface="Times New Roman"/>
                <a:ea typeface="Times New Roman"/>
                <a:cs typeface="Times New Roman"/>
                <a:sym typeface="Times New Roman"/>
              </a:defRPr>
            </a:lvl4pPr>
            <a:lvl5pPr marL="2286000" lvl="4" indent="-228600" algn="l">
              <a:spcBef>
                <a:spcPts val="0"/>
              </a:spcBef>
              <a:spcAft>
                <a:spcPts val="0"/>
              </a:spcAft>
              <a:buSzPts val="1400"/>
              <a:buNone/>
              <a:defRPr sz="2000">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6"/>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6"/>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0"/>
            <a:ext cx="9144000" cy="649693"/>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3200"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4"/>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SzPts val="1400"/>
              <a:buNone/>
              <a:defRPr sz="2400">
                <a:latin typeface="Times New Roman"/>
                <a:ea typeface="Times New Roman"/>
                <a:cs typeface="Times New Roman"/>
                <a:sym typeface="Times New Roman"/>
              </a:defRPr>
            </a:lvl1pPr>
            <a:lvl2pPr marL="914400" lvl="1" indent="-228600" algn="l">
              <a:spcBef>
                <a:spcPts val="0"/>
              </a:spcBef>
              <a:spcAft>
                <a:spcPts val="0"/>
              </a:spcAft>
              <a:buSzPts val="1400"/>
              <a:buNone/>
              <a:defRPr sz="2200">
                <a:latin typeface="Times New Roman"/>
                <a:ea typeface="Times New Roman"/>
                <a:cs typeface="Times New Roman"/>
                <a:sym typeface="Times New Roman"/>
              </a:defRPr>
            </a:lvl2pPr>
            <a:lvl3pPr marL="1371600" lvl="2" indent="-228600" algn="l">
              <a:spcBef>
                <a:spcPts val="0"/>
              </a:spcBef>
              <a:spcAft>
                <a:spcPts val="0"/>
              </a:spcAft>
              <a:buSzPts val="1400"/>
              <a:buNone/>
              <a:defRPr sz="2200">
                <a:latin typeface="Times New Roman"/>
                <a:ea typeface="Times New Roman"/>
                <a:cs typeface="Times New Roman"/>
                <a:sym typeface="Times New Roman"/>
              </a:defRPr>
            </a:lvl3pPr>
            <a:lvl4pPr marL="1828800" lvl="3" indent="-228600" algn="l">
              <a:spcBef>
                <a:spcPts val="0"/>
              </a:spcBef>
              <a:spcAft>
                <a:spcPts val="0"/>
              </a:spcAft>
              <a:buSzPts val="1400"/>
              <a:buNone/>
              <a:defRPr sz="2000">
                <a:latin typeface="Times New Roman"/>
                <a:ea typeface="Times New Roman"/>
                <a:cs typeface="Times New Roman"/>
                <a:sym typeface="Times New Roman"/>
              </a:defRPr>
            </a:lvl4pPr>
            <a:lvl5pPr marL="2286000" lvl="4" indent="-228600" algn="l">
              <a:spcBef>
                <a:spcPts val="0"/>
              </a:spcBef>
              <a:spcAft>
                <a:spcPts val="0"/>
              </a:spcAft>
              <a:buSzPts val="1400"/>
              <a:buNone/>
              <a:defRPr sz="2000">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04615596"/>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9" name="Google Shape;9;p13"/>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15"/>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9" name="Google Shape;19;p15"/>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a:spLocks noGrp="1"/>
          </p:cNvSpPr>
          <p:nvPr>
            <p:ph type="ctrTitle"/>
          </p:nvPr>
        </p:nvSpPr>
        <p:spPr>
          <a:xfrm>
            <a:off x="-9525" y="738187"/>
            <a:ext cx="9144000" cy="1712912"/>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36363"/>
              <a:buNone/>
            </a:pP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Gokaraju Rangaraju Institute of Engineering and Technology </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(Autonomous)</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Department of Data Science</a:t>
            </a:r>
            <a:br>
              <a:rPr lang="en-US" sz="1800" b="1" i="0" u="none" dirty="0">
                <a:solidFill>
                  <a:srgbClr val="000000"/>
                </a:solidFill>
                <a:latin typeface="Times New Roman"/>
                <a:ea typeface="Times New Roman"/>
                <a:cs typeface="Times New Roman"/>
                <a:sym typeface="Times New Roman"/>
              </a:rPr>
            </a:br>
            <a:br>
              <a:rPr lang="en-US" sz="1800" b="1" i="0" u="none" dirty="0">
                <a:solidFill>
                  <a:srgbClr val="000000"/>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M</a:t>
            </a:r>
            <a:r>
              <a:rPr lang="en-US" sz="1800" dirty="0">
                <a:solidFill>
                  <a:schemeClr val="dk1"/>
                </a:solidFill>
              </a:rPr>
              <a:t>ini</a:t>
            </a:r>
            <a:r>
              <a:rPr lang="en-US" sz="1800" b="1" i="0" u="none" dirty="0">
                <a:solidFill>
                  <a:schemeClr val="dk1"/>
                </a:solidFill>
                <a:latin typeface="Times New Roman"/>
                <a:ea typeface="Times New Roman"/>
                <a:cs typeface="Times New Roman"/>
                <a:sym typeface="Times New Roman"/>
              </a:rPr>
              <a:t> Project Work</a:t>
            </a:r>
            <a:br>
              <a:rPr lang="en-US" sz="1800" b="1" i="0" u="none" dirty="0">
                <a:solidFill>
                  <a:schemeClr val="dk1"/>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(CSE(DS))</a:t>
            </a:r>
            <a:endParaRPr dirty="0"/>
          </a:p>
        </p:txBody>
      </p:sp>
      <p:sp>
        <p:nvSpPr>
          <p:cNvPr id="29" name="Google Shape;29;p1"/>
          <p:cNvSpPr txBox="1">
            <a:spLocks noGrp="1"/>
          </p:cNvSpPr>
          <p:nvPr>
            <p:ph type="subTitle" idx="4294967295"/>
          </p:nvPr>
        </p:nvSpPr>
        <p:spPr>
          <a:xfrm>
            <a:off x="9525" y="2571750"/>
            <a:ext cx="9144000" cy="52387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1" i="0" u="none" strike="noStrike" cap="none" dirty="0">
                <a:solidFill>
                  <a:srgbClr val="0D5BDC"/>
                </a:solidFill>
                <a:latin typeface="Times New Roman"/>
                <a:ea typeface="Times New Roman"/>
                <a:cs typeface="Times New Roman"/>
                <a:sym typeface="Times New Roman"/>
              </a:rPr>
              <a:t>Review </a:t>
            </a:r>
            <a:r>
              <a:rPr lang="en-US" sz="2200" b="1" dirty="0">
                <a:solidFill>
                  <a:srgbClr val="0D5BDC"/>
                </a:solidFill>
                <a:latin typeface="Times New Roman"/>
                <a:ea typeface="Times New Roman"/>
                <a:cs typeface="Times New Roman"/>
                <a:sym typeface="Times New Roman"/>
              </a:rPr>
              <a:t>0</a:t>
            </a:r>
            <a:r>
              <a:rPr lang="en-US" sz="2200" b="1" i="0" u="none" strike="noStrike" cap="none" dirty="0">
                <a:solidFill>
                  <a:srgbClr val="0D5BDC"/>
                </a:solidFill>
                <a:latin typeface="Times New Roman"/>
                <a:ea typeface="Times New Roman"/>
                <a:cs typeface="Times New Roman"/>
                <a:sym typeface="Times New Roman"/>
              </a:rPr>
              <a:t>:</a:t>
            </a:r>
            <a:r>
              <a:rPr lang="en-US" sz="2200" b="1" dirty="0">
                <a:solidFill>
                  <a:srgbClr val="0D5BDC"/>
                </a:solidFill>
                <a:latin typeface="Times New Roman"/>
                <a:ea typeface="Times New Roman"/>
                <a:cs typeface="Times New Roman"/>
                <a:sym typeface="Times New Roman"/>
              </a:rPr>
              <a:t> </a:t>
            </a:r>
            <a:r>
              <a:rPr lang="en-US" sz="2200" b="1" i="0" u="none" strike="noStrike" cap="none" dirty="0">
                <a:solidFill>
                  <a:srgbClr val="0D5BDC"/>
                </a:solidFill>
                <a:latin typeface="Times New Roman"/>
                <a:ea typeface="Times New Roman"/>
                <a:cs typeface="Times New Roman"/>
                <a:sym typeface="Times New Roman"/>
              </a:rPr>
              <a:t>Project </a:t>
            </a:r>
            <a:r>
              <a:rPr lang="en-US" sz="2200" b="1" dirty="0">
                <a:solidFill>
                  <a:srgbClr val="0D5BDC"/>
                </a:solidFill>
                <a:latin typeface="Times New Roman"/>
                <a:ea typeface="Times New Roman"/>
                <a:cs typeface="Times New Roman"/>
                <a:sym typeface="Times New Roman"/>
              </a:rPr>
              <a:t>S</a:t>
            </a:r>
            <a:r>
              <a:rPr lang="en-US" sz="2200" b="1" i="0" u="none" strike="noStrike" cap="none" dirty="0">
                <a:solidFill>
                  <a:srgbClr val="0D5BDC"/>
                </a:solidFill>
                <a:latin typeface="Times New Roman"/>
                <a:ea typeface="Times New Roman"/>
                <a:cs typeface="Times New Roman"/>
                <a:sym typeface="Times New Roman"/>
              </a:rPr>
              <a:t>election</a:t>
            </a:r>
            <a:endParaRPr dirty="0"/>
          </a:p>
          <a:p>
            <a:pPr marL="0" marR="0" lvl="0" indent="0" algn="ctr" rtl="0">
              <a:lnSpc>
                <a:spcPct val="115000"/>
              </a:lnSpc>
              <a:spcBef>
                <a:spcPts val="0"/>
              </a:spcBef>
              <a:spcAft>
                <a:spcPts val="0"/>
              </a:spcAft>
              <a:buClr>
                <a:srgbClr val="000000"/>
              </a:buClr>
              <a:buSzPts val="2200"/>
              <a:buFont typeface="Arial"/>
              <a:buNone/>
            </a:pPr>
            <a:endParaRPr sz="2200" b="1" i="0" u="none" strike="noStrike" cap="none" dirty="0">
              <a:solidFill>
                <a:srgbClr val="0D5BDC"/>
              </a:solidFill>
              <a:latin typeface="Times New Roman"/>
              <a:ea typeface="Times New Roman"/>
              <a:cs typeface="Times New Roman"/>
              <a:sym typeface="Times New Roman"/>
            </a:endParaRPr>
          </a:p>
          <a:p>
            <a:pPr marL="342900" marR="0" lvl="0" indent="-342900" algn="l" rtl="0">
              <a:spcBef>
                <a:spcPts val="0"/>
              </a:spcBef>
              <a:spcAft>
                <a:spcPts val="0"/>
              </a:spcAft>
              <a:buNone/>
            </a:pPr>
            <a:endParaRPr sz="2200" b="1" i="0" u="none" dirty="0">
              <a:solidFill>
                <a:srgbClr val="0D5BDC"/>
              </a:solidFill>
              <a:latin typeface="Times New Roman"/>
              <a:ea typeface="Times New Roman"/>
              <a:cs typeface="Times New Roman"/>
              <a:sym typeface="Times New Roman"/>
            </a:endParaRPr>
          </a:p>
        </p:txBody>
      </p:sp>
      <p:sp>
        <p:nvSpPr>
          <p:cNvPr id="30" name="Google Shape;30;p1"/>
          <p:cNvSpPr txBox="1"/>
          <p:nvPr/>
        </p:nvSpPr>
        <p:spPr>
          <a:xfrm>
            <a:off x="301625" y="3568700"/>
            <a:ext cx="4260900" cy="11892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Presented by:</a:t>
            </a:r>
          </a:p>
          <a:p>
            <a:pPr marL="0" lvl="0" indent="0" algn="l" rtl="0">
              <a:spcBef>
                <a:spcPts val="0"/>
              </a:spcBef>
              <a:spcAft>
                <a:spcPts val="0"/>
              </a:spcAft>
              <a:buClr>
                <a:schemeClr val="dk1"/>
              </a:buClr>
              <a:buSzPts val="1600"/>
              <a:buFont typeface="Times New Roman"/>
              <a:buNone/>
            </a:pP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1. B. Karthikeya (22241A6771)</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2. B. Abhilash Reddy (22241A6775)</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3. B. Sushanth (22241A6776)</a:t>
            </a:r>
            <a:endParaRPr dirty="0">
              <a:solidFill>
                <a:schemeClr val="dk1"/>
              </a:solidFill>
            </a:endParaRPr>
          </a:p>
          <a:p>
            <a:pPr marL="0" lvl="0" indent="0" algn="l" rtl="0">
              <a:spcBef>
                <a:spcPts val="0"/>
              </a:spcBef>
              <a:spcAft>
                <a:spcPts val="0"/>
              </a:spcAft>
              <a:buClr>
                <a:schemeClr val="dk1"/>
              </a:buClr>
              <a:buSzPts val="1600"/>
              <a:buFont typeface="Times New Roman"/>
              <a:buNone/>
            </a:pPr>
            <a:endParaRPr dirty="0"/>
          </a:p>
        </p:txBody>
      </p:sp>
      <p:sp>
        <p:nvSpPr>
          <p:cNvPr id="31" name="Google Shape;31;p1"/>
          <p:cNvSpPr txBox="1"/>
          <p:nvPr/>
        </p:nvSpPr>
        <p:spPr>
          <a:xfrm>
            <a:off x="4876800" y="3441700"/>
            <a:ext cx="4106862" cy="144145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Under the Guidance of:</a:t>
            </a:r>
            <a:endParaRPr lang="en-US" sz="1600" dirty="0">
              <a:solidFill>
                <a:schemeClr val="dk1"/>
              </a:solidFill>
              <a:ea typeface="Times New Roman"/>
              <a:cs typeface="Times New Roman"/>
              <a:sym typeface="Times New Roman"/>
            </a:endParaRPr>
          </a:p>
          <a:p>
            <a:pPr marL="0" lvl="0" indent="0" algn="l" rtl="0">
              <a:lnSpc>
                <a:spcPct val="90000"/>
              </a:lnSpc>
              <a:spcBef>
                <a:spcPts val="0"/>
              </a:spcBef>
              <a:spcAft>
                <a:spcPts val="0"/>
              </a:spcAft>
              <a:buClr>
                <a:schemeClr val="dk1"/>
              </a:buClr>
              <a:buSzPts val="1600"/>
              <a:buFont typeface="Times New Roman"/>
              <a:buNone/>
            </a:pPr>
            <a:endParaRPr lang="en-US" b="1" dirty="0">
              <a:solidFill>
                <a:srgbClr val="008000"/>
              </a:solidFill>
              <a:effectLst/>
              <a:latin typeface="Times New Roman" panose="02020603050405020304" pitchFamily="18" charset="0"/>
              <a:ea typeface="Times New Roman" panose="02020603050405020304" pitchFamily="18" charset="0"/>
            </a:endParaRPr>
          </a:p>
          <a:p>
            <a:pPr marL="0" lvl="0" indent="0" algn="l" rtl="0">
              <a:lnSpc>
                <a:spcPct val="90000"/>
              </a:lnSpc>
              <a:spcBef>
                <a:spcPts val="0"/>
              </a:spcBef>
              <a:spcAft>
                <a:spcPts val="0"/>
              </a:spcAft>
              <a:buClr>
                <a:srgbClr val="006600"/>
              </a:buClr>
              <a:buSzPts val="1600"/>
              <a:buFont typeface="Times New Roman"/>
              <a:buNone/>
            </a:pPr>
            <a:r>
              <a:rPr lang="en-US" sz="1500" b="1" dirty="0">
                <a:solidFill>
                  <a:srgbClr val="008000"/>
                </a:solidFill>
                <a:effectLst/>
                <a:latin typeface="Times New Roman" panose="02020603050405020304" pitchFamily="18" charset="0"/>
                <a:ea typeface="Times New Roman" panose="02020603050405020304" pitchFamily="18" charset="0"/>
              </a:rPr>
              <a:t>Dr. R.P. Ram Kumar</a:t>
            </a:r>
            <a:endParaRPr sz="1500" b="1" dirty="0">
              <a:solidFill>
                <a:srgbClr val="008000"/>
              </a:solidFill>
            </a:endParaRPr>
          </a:p>
          <a:p>
            <a:pPr>
              <a:lnSpc>
                <a:spcPct val="90000"/>
              </a:lnSpc>
              <a:buClr>
                <a:srgbClr val="006600"/>
              </a:buClr>
              <a:buSzPts val="1600"/>
            </a:pPr>
            <a:r>
              <a:rPr lang="en-US" sz="1500" b="1" dirty="0">
                <a:solidFill>
                  <a:srgbClr val="008000"/>
                </a:solidFill>
                <a:effectLst/>
                <a:latin typeface="Times New Roman" panose="02020603050405020304" pitchFamily="18" charset="0"/>
                <a:ea typeface="Times New Roman" panose="02020603050405020304" pitchFamily="18" charset="0"/>
              </a:rPr>
              <a:t>Professor</a:t>
            </a:r>
            <a:endParaRPr sz="1500" dirty="0">
              <a:solidFill>
                <a:srgbClr val="008000"/>
              </a:solidFill>
            </a:endParaRPr>
          </a:p>
          <a:p>
            <a:pPr marL="0" lvl="0" indent="0" algn="l" rtl="0">
              <a:lnSpc>
                <a:spcPct val="90000"/>
              </a:lnSpc>
              <a:spcBef>
                <a:spcPts val="0"/>
              </a:spcBef>
              <a:spcAft>
                <a:spcPts val="0"/>
              </a:spcAft>
              <a:buClr>
                <a:srgbClr val="006600"/>
              </a:buClr>
              <a:buSzPts val="1600"/>
              <a:buFont typeface="Times New Roman"/>
              <a:buNone/>
            </a:pPr>
            <a:r>
              <a:rPr lang="en-US" sz="1500" b="1" spc="-55" dirty="0">
                <a:solidFill>
                  <a:srgbClr val="008000"/>
                </a:solidFill>
                <a:effectLst/>
                <a:latin typeface="Times New Roman" panose="02020603050405020304" pitchFamily="18" charset="0"/>
                <a:ea typeface="Times New Roman" panose="02020603050405020304" pitchFamily="18" charset="0"/>
              </a:rPr>
              <a:t>AIML Department</a:t>
            </a:r>
            <a:endParaRPr sz="1500" b="1" dirty="0">
              <a:solidFill>
                <a:srgbClr val="008000"/>
              </a:solidFill>
              <a:latin typeface="Times New Roman"/>
              <a:ea typeface="Times New Roman"/>
              <a:cs typeface="Times New Roman"/>
              <a:sym typeface="Times New Roman"/>
            </a:endParaRPr>
          </a:p>
        </p:txBody>
      </p:sp>
      <p:pic>
        <p:nvPicPr>
          <p:cNvPr id="32" name="Google Shape;32;p1" descr="Untitled-1 copy"/>
          <p:cNvPicPr preferRelativeResize="0"/>
          <p:nvPr/>
        </p:nvPicPr>
        <p:blipFill rotWithShape="1">
          <a:blip r:embed="rId3">
            <a:alphaModFix/>
          </a:blip>
          <a:srcRect l="25561" t="23017" r="26994" b="21855"/>
          <a:stretch/>
        </p:blipFill>
        <p:spPr>
          <a:xfrm>
            <a:off x="4271962" y="114300"/>
            <a:ext cx="604837" cy="5540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A2171-464B-25A5-D654-79E178792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A11D7-C79A-C07C-BD97-0D35A541D190}"/>
              </a:ext>
            </a:extLst>
          </p:cNvPr>
          <p:cNvSpPr>
            <a:spLocks noGrp="1"/>
          </p:cNvSpPr>
          <p:nvPr>
            <p:ph type="ctrTitle"/>
          </p:nvPr>
        </p:nvSpPr>
        <p:spPr>
          <a:xfrm>
            <a:off x="328611" y="251574"/>
            <a:ext cx="1771652" cy="389294"/>
          </a:xfrm>
        </p:spPr>
        <p:txBody>
          <a:bodyPr>
            <a:noAutofit/>
          </a:bodyPr>
          <a:lstStyle/>
          <a:p>
            <a:r>
              <a:rPr lang="en-IN" sz="2000" dirty="0">
                <a:latin typeface="+mj-lt"/>
              </a:rPr>
              <a:t>Methodology	</a:t>
            </a:r>
          </a:p>
        </p:txBody>
      </p:sp>
      <p:sp>
        <p:nvSpPr>
          <p:cNvPr id="4" name="Slide Number Placeholder 3">
            <a:extLst>
              <a:ext uri="{FF2B5EF4-FFF2-40B4-BE49-F238E27FC236}">
                <a16:creationId xmlns:a16="http://schemas.microsoft.com/office/drawing/2014/main" id="{6E9D42AB-8597-21E0-FFB8-C0D3E2B8FB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itle 1">
            <a:extLst>
              <a:ext uri="{FF2B5EF4-FFF2-40B4-BE49-F238E27FC236}">
                <a16:creationId xmlns:a16="http://schemas.microsoft.com/office/drawing/2014/main" id="{90512475-BE83-7354-6E7B-919A6D56F408}"/>
              </a:ext>
            </a:extLst>
          </p:cNvPr>
          <p:cNvSpPr txBox="1">
            <a:spLocks/>
          </p:cNvSpPr>
          <p:nvPr/>
        </p:nvSpPr>
        <p:spPr>
          <a:xfrm>
            <a:off x="442911" y="2605722"/>
            <a:ext cx="1257300" cy="389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r>
              <a:rPr lang="en-IN" sz="2000" dirty="0">
                <a:latin typeface="+mj-lt"/>
              </a:rPr>
              <a:t>Datasets</a:t>
            </a:r>
          </a:p>
        </p:txBody>
      </p:sp>
      <p:graphicFrame>
        <p:nvGraphicFramePr>
          <p:cNvPr id="9" name="Table 8">
            <a:extLst>
              <a:ext uri="{FF2B5EF4-FFF2-40B4-BE49-F238E27FC236}">
                <a16:creationId xmlns:a16="http://schemas.microsoft.com/office/drawing/2014/main" id="{0CC6EEA5-970E-6DC4-BD9E-DC8A8B59E9F3}"/>
              </a:ext>
            </a:extLst>
          </p:cNvPr>
          <p:cNvGraphicFramePr>
            <a:graphicFrameLocks noGrp="1"/>
          </p:cNvGraphicFramePr>
          <p:nvPr>
            <p:extLst>
              <p:ext uri="{D42A27DB-BD31-4B8C-83A1-F6EECF244321}">
                <p14:modId xmlns:p14="http://schemas.microsoft.com/office/powerpoint/2010/main" val="1367637929"/>
              </p:ext>
            </p:extLst>
          </p:nvPr>
        </p:nvGraphicFramePr>
        <p:xfrm>
          <a:off x="440531" y="880605"/>
          <a:ext cx="2519360" cy="1483360"/>
        </p:xfrm>
        <a:graphic>
          <a:graphicData uri="http://schemas.openxmlformats.org/drawingml/2006/table">
            <a:tbl>
              <a:tblPr firstRow="1" bandRow="1">
                <a:tableStyleId>{5C22544A-7EE6-4342-B048-85BDC9FD1C3A}</a:tableStyleId>
              </a:tblPr>
              <a:tblGrid>
                <a:gridCol w="2519360">
                  <a:extLst>
                    <a:ext uri="{9D8B030D-6E8A-4147-A177-3AD203B41FA5}">
                      <a16:colId xmlns:a16="http://schemas.microsoft.com/office/drawing/2014/main" val="2332575941"/>
                    </a:ext>
                  </a:extLst>
                </a:gridCol>
              </a:tblGrid>
              <a:tr h="370840">
                <a:tc>
                  <a:txBody>
                    <a:bodyPr/>
                    <a:lstStyle/>
                    <a:p>
                      <a:pPr algn="l"/>
                      <a:r>
                        <a:rPr lang="en-IN" dirty="0"/>
                        <a:t>               LLM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389549"/>
                  </a:ext>
                </a:extLst>
              </a:tr>
              <a:tr h="370840">
                <a:tc>
                  <a:txBody>
                    <a:bodyPr/>
                    <a:lstStyle/>
                    <a:p>
                      <a:pPr algn="l"/>
                      <a:r>
                        <a:rPr lang="en-IN" dirty="0"/>
                        <a:t>           GPT – 2 (OpenAI)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7895815"/>
                  </a:ext>
                </a:extLst>
              </a:tr>
              <a:tr h="370840">
                <a:tc>
                  <a:txBody>
                    <a:bodyPr/>
                    <a:lstStyle/>
                    <a:p>
                      <a:pPr algn="l"/>
                      <a:r>
                        <a:rPr lang="en-IN" dirty="0"/>
                        <a:t>           Llama 3.1 (Meta)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185629"/>
                  </a:ext>
                </a:extLst>
              </a:tr>
              <a:tr h="370840">
                <a:tc>
                  <a:txBody>
                    <a:bodyPr/>
                    <a:lstStyle/>
                    <a:p>
                      <a:pPr algn="l"/>
                      <a:r>
                        <a:rPr lang="en-IN" dirty="0"/>
                        <a:t>           BERT (Google)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59702"/>
                  </a:ext>
                </a:extLst>
              </a:tr>
            </a:tbl>
          </a:graphicData>
        </a:graphic>
      </p:graphicFrame>
      <p:graphicFrame>
        <p:nvGraphicFramePr>
          <p:cNvPr id="10" name="Table 9">
            <a:extLst>
              <a:ext uri="{FF2B5EF4-FFF2-40B4-BE49-F238E27FC236}">
                <a16:creationId xmlns:a16="http://schemas.microsoft.com/office/drawing/2014/main" id="{7288052B-F1D9-A0A5-40EC-7D959EF415FB}"/>
              </a:ext>
            </a:extLst>
          </p:cNvPr>
          <p:cNvGraphicFramePr>
            <a:graphicFrameLocks noGrp="1"/>
          </p:cNvGraphicFramePr>
          <p:nvPr>
            <p:extLst>
              <p:ext uri="{D42A27DB-BD31-4B8C-83A1-F6EECF244321}">
                <p14:modId xmlns:p14="http://schemas.microsoft.com/office/powerpoint/2010/main" val="674062626"/>
              </p:ext>
            </p:extLst>
          </p:nvPr>
        </p:nvGraphicFramePr>
        <p:xfrm>
          <a:off x="3291283" y="880534"/>
          <a:ext cx="2862262" cy="1473200"/>
        </p:xfrm>
        <a:graphic>
          <a:graphicData uri="http://schemas.openxmlformats.org/drawingml/2006/table">
            <a:tbl>
              <a:tblPr firstRow="1" bandRow="1">
                <a:tableStyleId>{5C22544A-7EE6-4342-B048-85BDC9FD1C3A}</a:tableStyleId>
              </a:tblPr>
              <a:tblGrid>
                <a:gridCol w="2862262">
                  <a:extLst>
                    <a:ext uri="{9D8B030D-6E8A-4147-A177-3AD203B41FA5}">
                      <a16:colId xmlns:a16="http://schemas.microsoft.com/office/drawing/2014/main" val="2332575941"/>
                    </a:ext>
                  </a:extLst>
                </a:gridCol>
              </a:tblGrid>
              <a:tr h="370840">
                <a:tc>
                  <a:txBody>
                    <a:bodyPr/>
                    <a:lstStyle/>
                    <a:p>
                      <a:pPr algn="l"/>
                      <a:r>
                        <a:rPr lang="en-IN" dirty="0"/>
                        <a:t>        Time Series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389549"/>
                  </a:ext>
                </a:extLst>
              </a:tr>
              <a:tr h="370840">
                <a:tc>
                  <a:txBody>
                    <a:bodyPr/>
                    <a:lstStyle/>
                    <a:p>
                      <a:pPr algn="l"/>
                      <a:r>
                        <a:rPr lang="en-IN" dirty="0"/>
                        <a:t>                     ARIMA     Autoregressive Integrated Moving      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7895815"/>
                  </a:ext>
                </a:extLst>
              </a:tr>
              <a:tr h="370840">
                <a:tc>
                  <a:txBody>
                    <a:bodyPr/>
                    <a:lstStyle/>
                    <a:p>
                      <a:pPr algn="l"/>
                      <a:r>
                        <a:rPr lang="en-IN" dirty="0"/>
                        <a:t>             Seasonal ARIMA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185629"/>
                  </a:ext>
                </a:extLst>
              </a:tr>
            </a:tbl>
          </a:graphicData>
        </a:graphic>
      </p:graphicFrame>
      <p:graphicFrame>
        <p:nvGraphicFramePr>
          <p:cNvPr id="11" name="Table 10">
            <a:extLst>
              <a:ext uri="{FF2B5EF4-FFF2-40B4-BE49-F238E27FC236}">
                <a16:creationId xmlns:a16="http://schemas.microsoft.com/office/drawing/2014/main" id="{9131A279-8287-E052-13D5-237B8FB629E5}"/>
              </a:ext>
            </a:extLst>
          </p:cNvPr>
          <p:cNvGraphicFramePr>
            <a:graphicFrameLocks noGrp="1"/>
          </p:cNvGraphicFramePr>
          <p:nvPr>
            <p:extLst>
              <p:ext uri="{D42A27DB-BD31-4B8C-83A1-F6EECF244321}">
                <p14:modId xmlns:p14="http://schemas.microsoft.com/office/powerpoint/2010/main" val="1881791487"/>
              </p:ext>
            </p:extLst>
          </p:nvPr>
        </p:nvGraphicFramePr>
        <p:xfrm>
          <a:off x="6484937" y="882650"/>
          <a:ext cx="2262187" cy="1471084"/>
        </p:xfrm>
        <a:graphic>
          <a:graphicData uri="http://schemas.openxmlformats.org/drawingml/2006/table">
            <a:tbl>
              <a:tblPr firstRow="1" bandRow="1">
                <a:tableStyleId>{5C22544A-7EE6-4342-B048-85BDC9FD1C3A}</a:tableStyleId>
              </a:tblPr>
              <a:tblGrid>
                <a:gridCol w="2262187">
                  <a:extLst>
                    <a:ext uri="{9D8B030D-6E8A-4147-A177-3AD203B41FA5}">
                      <a16:colId xmlns:a16="http://schemas.microsoft.com/office/drawing/2014/main" val="2332575941"/>
                    </a:ext>
                  </a:extLst>
                </a:gridCol>
              </a:tblGrid>
              <a:tr h="367771">
                <a:tc>
                  <a:txBody>
                    <a:bodyPr/>
                    <a:lstStyle/>
                    <a:p>
                      <a:pPr algn="l"/>
                      <a:r>
                        <a:rPr lang="en-IN" dirty="0"/>
                        <a:t>        Data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389549"/>
                  </a:ext>
                </a:extLst>
              </a:tr>
              <a:tr h="367771">
                <a:tc>
                  <a:txBody>
                    <a:bodyPr/>
                    <a:lstStyle/>
                    <a:p>
                      <a:pPr algn="l"/>
                      <a:r>
                        <a:rPr lang="en-IN" dirty="0"/>
                        <a:t>             RapidMiner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7895815"/>
                  </a:ext>
                </a:extLst>
              </a:tr>
              <a:tr h="367771">
                <a:tc>
                  <a:txBody>
                    <a:bodyPr/>
                    <a:lstStyle/>
                    <a:p>
                      <a:pPr algn="l"/>
                      <a:r>
                        <a:rPr lang="en-IN" dirty="0"/>
                        <a:t>             PowerBI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185629"/>
                  </a:ext>
                </a:extLst>
              </a:tr>
              <a:tr h="367771">
                <a:tc>
                  <a:txBody>
                    <a:bodyPr/>
                    <a:lstStyle/>
                    <a:p>
                      <a:pPr algn="l"/>
                      <a:r>
                        <a:rPr lang="en-IN" dirty="0"/>
                        <a:t>             Tableau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008744"/>
                  </a:ext>
                </a:extLst>
              </a:tr>
            </a:tbl>
          </a:graphicData>
        </a:graphic>
      </p:graphicFrame>
      <p:graphicFrame>
        <p:nvGraphicFramePr>
          <p:cNvPr id="12" name="Table 11">
            <a:extLst>
              <a:ext uri="{FF2B5EF4-FFF2-40B4-BE49-F238E27FC236}">
                <a16:creationId xmlns:a16="http://schemas.microsoft.com/office/drawing/2014/main" id="{097869AE-F6B5-4E05-A16B-82C9AC8B94A2}"/>
              </a:ext>
            </a:extLst>
          </p:cNvPr>
          <p:cNvGraphicFramePr>
            <a:graphicFrameLocks noGrp="1"/>
          </p:cNvGraphicFramePr>
          <p:nvPr>
            <p:extLst>
              <p:ext uri="{D42A27DB-BD31-4B8C-83A1-F6EECF244321}">
                <p14:modId xmlns:p14="http://schemas.microsoft.com/office/powerpoint/2010/main" val="1304019170"/>
              </p:ext>
            </p:extLst>
          </p:nvPr>
        </p:nvGraphicFramePr>
        <p:xfrm>
          <a:off x="1360884" y="3216274"/>
          <a:ext cx="6422232" cy="1483360"/>
        </p:xfrm>
        <a:graphic>
          <a:graphicData uri="http://schemas.openxmlformats.org/drawingml/2006/table">
            <a:tbl>
              <a:tblPr firstRow="1" bandRow="1">
                <a:tableStyleId>{5C22544A-7EE6-4342-B048-85BDC9FD1C3A}</a:tableStyleId>
              </a:tblPr>
              <a:tblGrid>
                <a:gridCol w="6422232">
                  <a:extLst>
                    <a:ext uri="{9D8B030D-6E8A-4147-A177-3AD203B41FA5}">
                      <a16:colId xmlns:a16="http://schemas.microsoft.com/office/drawing/2014/main" val="2924795364"/>
                    </a:ext>
                  </a:extLst>
                </a:gridCol>
              </a:tblGrid>
              <a:tr h="370840">
                <a:tc>
                  <a:txBody>
                    <a:bodyPr/>
                    <a:lstStyle/>
                    <a:p>
                      <a:pPr algn="just"/>
                      <a:r>
                        <a:rPr lang="en-IN" dirty="0"/>
                        <a:t>                                            Reference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598048"/>
                  </a:ext>
                </a:extLst>
              </a:tr>
              <a:tr h="370840">
                <a:tc>
                  <a:txBody>
                    <a:bodyPr/>
                    <a:lstStyle/>
                    <a:p>
                      <a:r>
                        <a:rPr lang="en-IN" dirty="0"/>
                        <a:t>     Statistical Review of World Energy Dataset by “Energy Institute, 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893451"/>
                  </a:ext>
                </a:extLst>
              </a:tr>
              <a:tr h="370840">
                <a:tc>
                  <a:txBody>
                    <a:bodyPr/>
                    <a:lstStyle/>
                    <a:p>
                      <a:r>
                        <a:rPr lang="en-IN" dirty="0"/>
                        <a:t>     Global Energy Dataset by IEA (International Energy Agency)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740945"/>
                  </a:ext>
                </a:extLst>
              </a:tr>
              <a:tr h="370840">
                <a:tc>
                  <a:txBody>
                    <a:bodyPr/>
                    <a:lstStyle/>
                    <a:p>
                      <a:r>
                        <a:rPr lang="en-IN" dirty="0"/>
                        <a:t>     Irenastat Dataset by IRENA (International Renewable Energy Agency)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5994007"/>
                  </a:ext>
                </a:extLst>
              </a:tr>
            </a:tbl>
          </a:graphicData>
        </a:graphic>
      </p:graphicFrame>
    </p:spTree>
    <p:extLst>
      <p:ext uri="{BB962C8B-B14F-4D97-AF65-F5344CB8AC3E}">
        <p14:creationId xmlns:p14="http://schemas.microsoft.com/office/powerpoint/2010/main" val="1302417516"/>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A2BA9-0230-4659-E7A5-246CED927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A363A-626D-0BF5-88BB-31426E9BBA42}"/>
              </a:ext>
            </a:extLst>
          </p:cNvPr>
          <p:cNvSpPr>
            <a:spLocks noGrp="1"/>
          </p:cNvSpPr>
          <p:nvPr>
            <p:ph type="ctrTitle"/>
          </p:nvPr>
        </p:nvSpPr>
        <p:spPr>
          <a:xfrm>
            <a:off x="264319" y="0"/>
            <a:ext cx="2234566" cy="649693"/>
          </a:xfrm>
        </p:spPr>
        <p:txBody>
          <a:bodyPr>
            <a:normAutofit/>
          </a:bodyPr>
          <a:lstStyle/>
          <a:p>
            <a:r>
              <a:rPr lang="en-IN" sz="3000" dirty="0"/>
              <a:t>Base Papers</a:t>
            </a:r>
          </a:p>
        </p:txBody>
      </p:sp>
      <p:sp>
        <p:nvSpPr>
          <p:cNvPr id="4" name="Slide Number Placeholder 3">
            <a:extLst>
              <a:ext uri="{FF2B5EF4-FFF2-40B4-BE49-F238E27FC236}">
                <a16:creationId xmlns:a16="http://schemas.microsoft.com/office/drawing/2014/main" id="{D733A86D-DC5B-9CA6-D786-E166E6D5A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1">
            <a:extLst>
              <a:ext uri="{FF2B5EF4-FFF2-40B4-BE49-F238E27FC236}">
                <a16:creationId xmlns:a16="http://schemas.microsoft.com/office/drawing/2014/main" id="{45FB3A16-1C2D-E18E-BC58-A45DCF8BBCFA}"/>
              </a:ext>
            </a:extLst>
          </p:cNvPr>
          <p:cNvSpPr>
            <a:spLocks noGrp="1" noChangeArrowheads="1"/>
          </p:cNvSpPr>
          <p:nvPr>
            <p:ph type="body" idx="1"/>
          </p:nvPr>
        </p:nvSpPr>
        <p:spPr bwMode="auto">
          <a:xfrm>
            <a:off x="317499" y="649693"/>
            <a:ext cx="842962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a:ln>
                  <a:noFill/>
                </a:ln>
                <a:solidFill>
                  <a:schemeClr val="tx1"/>
                </a:solidFill>
                <a:effectLst/>
                <a:latin typeface="Arial" panose="020B0604020202020204" pitchFamily="34" charset="0"/>
              </a:rPr>
              <a:t>“</a:t>
            </a:r>
            <a:r>
              <a:rPr kumimoji="0" lang="en-US" altLang="en-US" sz="1700" b="1" i="0" u="sng" strike="noStrike" cap="none" normalizeH="0" baseline="0" dirty="0">
                <a:ln>
                  <a:noFill/>
                </a:ln>
                <a:solidFill>
                  <a:schemeClr val="tx1"/>
                </a:solidFill>
                <a:effectLst/>
                <a:latin typeface="Arial" panose="020B0604020202020204" pitchFamily="34" charset="0"/>
              </a:rPr>
              <a:t>Fine-Tuning Large Language Models in Education</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24 – Nov – 2023, Platform : IEEE</a:t>
            </a:r>
          </a:p>
          <a:p>
            <a:pPr marL="357188" marR="0" lvl="0" indent="-182563" defTabSz="914400" rtl="0" eaLnBrk="0" fontAlgn="base" latinLnBrk="0" hangingPunct="0">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sng" strike="noStrike" cap="none" normalizeH="0" baseline="0" dirty="0">
                <a:ln>
                  <a:noFill/>
                </a:ln>
                <a:solidFill>
                  <a:schemeClr val="tx1"/>
                </a:solidFill>
                <a:effectLst/>
                <a:latin typeface="Arial" panose="020B0604020202020204" pitchFamily="34" charset="0"/>
              </a:rPr>
              <a:t>Abstract</a:t>
            </a:r>
            <a:r>
              <a:rPr kumimoji="0" lang="en-US" altLang="en-US" sz="1700" b="0" i="0" u="none" strike="noStrike" cap="none" normalizeH="0" baseline="0" dirty="0">
                <a:ln>
                  <a:noFill/>
                </a:ln>
                <a:solidFill>
                  <a:schemeClr val="tx1"/>
                </a:solidFill>
                <a:effectLst/>
                <a:latin typeface="Arial" panose="020B0604020202020204" pitchFamily="34" charset="0"/>
              </a:rPr>
              <a:t>: </a:t>
            </a:r>
            <a:r>
              <a:rPr lang="en-US" sz="1700" dirty="0">
                <a:latin typeface="+mj-lt"/>
              </a:rPr>
              <a:t>Used comprehensive examination and analysis of fine-tuned LLMs in field of education.</a:t>
            </a:r>
            <a:endParaRPr lang="en-US" altLang="en-US" sz="1700" dirty="0">
              <a:solidFill>
                <a:schemeClr val="tx1"/>
              </a:solidFill>
              <a:latin typeface="Arial" panose="020B0604020202020204" pitchFamily="34" charset="0"/>
            </a:endParaRPr>
          </a:p>
          <a:p>
            <a:pPr marL="358775" indent="-358775" eaLnBrk="0" fontAlgn="base" hangingPunct="0">
              <a:spcBef>
                <a:spcPct val="0"/>
              </a:spcBef>
              <a:spcAft>
                <a:spcPct val="0"/>
              </a:spcAft>
              <a:buClrTx/>
              <a:buSzTx/>
              <a:buFont typeface="Arial"/>
              <a:buAutoNum type="arabicPeriod" startAt="2"/>
            </a:pPr>
            <a:r>
              <a:rPr lang="en-US" altLang="en-US" sz="1700" dirty="0">
                <a:solidFill>
                  <a:schemeClr val="tx1"/>
                </a:solidFill>
                <a:latin typeface="Arial" panose="020B0604020202020204" pitchFamily="34" charset="0"/>
              </a:rPr>
              <a:t>“</a:t>
            </a:r>
            <a:r>
              <a:rPr lang="en-US" sz="1700" b="1" i="0" u="sng" dirty="0">
                <a:solidFill>
                  <a:srgbClr val="333333"/>
                </a:solidFill>
                <a:effectLst/>
                <a:latin typeface="HelveticaNeue Regular"/>
              </a:rPr>
              <a:t>Empirical Study of LLM Fine-Tuning for Text classification</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15 – Dec – 2023, Platform : IEEE</a:t>
            </a:r>
          </a:p>
          <a:p>
            <a:pPr marL="358775" marR="0" lvl="0" indent="-92075"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Used fine-tuned LLMs to optimize text classification Methods.</a:t>
            </a:r>
          </a:p>
          <a:p>
            <a:pPr marL="342900" indent="-342900" eaLnBrk="0" fontAlgn="base" hangingPunct="0">
              <a:spcBef>
                <a:spcPct val="0"/>
              </a:spcBef>
              <a:spcAft>
                <a:spcPct val="0"/>
              </a:spcAft>
              <a:buClrTx/>
              <a:buSzTx/>
              <a:buFont typeface="Arial"/>
              <a:buAutoNum type="arabicPeriod" startAt="3"/>
            </a:pPr>
            <a:r>
              <a:rPr lang="en-US" altLang="en-US" sz="1700" dirty="0">
                <a:solidFill>
                  <a:schemeClr val="tx1"/>
                </a:solidFill>
                <a:latin typeface="Arial" panose="020B0604020202020204" pitchFamily="34" charset="0"/>
              </a:rPr>
              <a:t>“</a:t>
            </a:r>
            <a:r>
              <a:rPr lang="en-US" altLang="en-US" sz="1700" b="1" u="sng" dirty="0">
                <a:solidFill>
                  <a:srgbClr val="111111"/>
                </a:solidFill>
                <a:latin typeface="+mj-lt"/>
              </a:rPr>
              <a:t>LLMs, Fine-Tuning, Code Generation</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18 – Oct – 2024, Platform : ResearchGate</a:t>
            </a:r>
          </a:p>
          <a:p>
            <a:pPr marL="358775" marR="0" lvl="0" indent="-26670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Used T5 language model to generate efficient and optimized               “SQL Queries”</a:t>
            </a:r>
            <a:endParaRPr lang="en-US" altLang="en-US" sz="1700" dirty="0">
              <a:solidFill>
                <a:schemeClr val="tx1"/>
              </a:solidFill>
              <a:latin typeface="+mj-lt"/>
            </a:endParaRPr>
          </a:p>
          <a:p>
            <a:pPr marL="358775" marR="0" lvl="0" indent="-358775" defTabSz="914400" rtl="0" eaLnBrk="0" fontAlgn="base" latinLnBrk="0" hangingPunct="0">
              <a:lnSpc>
                <a:spcPct val="100000"/>
              </a:lnSpc>
              <a:spcBef>
                <a:spcPct val="0"/>
              </a:spcBef>
              <a:spcAft>
                <a:spcPct val="0"/>
              </a:spcAft>
              <a:buClrTx/>
              <a:buSzTx/>
              <a:buAutoNum type="arabicPeriod" startAt="4"/>
              <a:tabLst/>
            </a:pPr>
            <a:r>
              <a:rPr lang="en-US" altLang="en-US" sz="1700" dirty="0">
                <a:solidFill>
                  <a:schemeClr val="tx1"/>
                </a:solidFill>
                <a:latin typeface="+mj-lt"/>
              </a:rPr>
              <a:t>“</a:t>
            </a:r>
            <a:r>
              <a:rPr lang="en-US" altLang="en-US" sz="1700" b="1" dirty="0">
                <a:solidFill>
                  <a:schemeClr val="tx1"/>
                </a:solidFill>
                <a:latin typeface="+mj-lt"/>
              </a:rPr>
              <a:t>Research on Application of Time Series ARIMA Model”</a:t>
            </a:r>
          </a:p>
          <a:p>
            <a:pPr marL="0" marR="0" lvl="0" indent="0" defTabSz="914400" rtl="0" eaLnBrk="0" fontAlgn="base" latinLnBrk="0" hangingPunct="0">
              <a:lnSpc>
                <a:spcPct val="100000"/>
              </a:lnSpc>
              <a:spcBef>
                <a:spcPct val="0"/>
              </a:spcBef>
              <a:spcAft>
                <a:spcPct val="0"/>
              </a:spcAft>
              <a:buClrTx/>
              <a:buSzTx/>
              <a:tabLst/>
            </a:pPr>
            <a:r>
              <a:rPr lang="en-US" altLang="en-US" sz="1700" b="1" dirty="0">
                <a:solidFill>
                  <a:schemeClr val="tx1"/>
                </a:solidFill>
                <a:latin typeface="+mj-lt"/>
              </a:rPr>
              <a:t>      </a:t>
            </a:r>
            <a:r>
              <a:rPr lang="en-US" altLang="en-US" sz="1700" dirty="0">
                <a:solidFill>
                  <a:schemeClr val="tx1"/>
                </a:solidFill>
                <a:latin typeface="+mj-lt"/>
              </a:rPr>
              <a:t>31 – Dec – 2023</a:t>
            </a:r>
          </a:p>
          <a:p>
            <a:pPr marL="357188" marR="0" lvl="0" indent="-357188"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mj-lt"/>
              </a:rPr>
              <a:t>     </a:t>
            </a:r>
            <a:r>
              <a:rPr lang="en-US" altLang="en-US" sz="1700" u="sng" dirty="0">
                <a:solidFill>
                  <a:schemeClr val="tx1"/>
                </a:solidFill>
                <a:latin typeface="+mj-lt"/>
              </a:rPr>
              <a:t>Abstract</a:t>
            </a:r>
            <a:r>
              <a:rPr lang="en-US" altLang="en-US" sz="1700" dirty="0">
                <a:solidFill>
                  <a:schemeClr val="tx1"/>
                </a:solidFill>
                <a:latin typeface="+mj-lt"/>
              </a:rPr>
              <a:t>: </a:t>
            </a:r>
            <a:r>
              <a:rPr lang="en-US" sz="1700" dirty="0">
                <a:latin typeface="+mj-lt"/>
              </a:rPr>
              <a:t>The authors used ARIMA, BP neural networks, K-Means, SVM, and   AdaBoost models to enhance predictive accuracy, clustering, classification, and optimization in data analysis.</a:t>
            </a:r>
            <a:endParaRPr lang="en-US" altLang="en-US" sz="1700" dirty="0">
              <a:solidFill>
                <a:schemeClr val="tx1"/>
              </a:solidFill>
              <a:latin typeface="+mj-lt"/>
            </a:endParaRPr>
          </a:p>
        </p:txBody>
      </p:sp>
    </p:spTree>
    <p:extLst>
      <p:ext uri="{BB962C8B-B14F-4D97-AF65-F5344CB8AC3E}">
        <p14:creationId xmlns:p14="http://schemas.microsoft.com/office/powerpoint/2010/main" val="2169004773"/>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5BEB3-71B4-39A7-8B39-6B77CBA1D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65C88-40C7-1765-442F-317BDDB981CD}"/>
              </a:ext>
            </a:extLst>
          </p:cNvPr>
          <p:cNvSpPr>
            <a:spLocks noGrp="1"/>
          </p:cNvSpPr>
          <p:nvPr>
            <p:ph type="ctrTitle"/>
          </p:nvPr>
        </p:nvSpPr>
        <p:spPr>
          <a:xfrm>
            <a:off x="264319" y="0"/>
            <a:ext cx="2234566" cy="649693"/>
          </a:xfrm>
        </p:spPr>
        <p:txBody>
          <a:bodyPr>
            <a:normAutofit/>
          </a:bodyPr>
          <a:lstStyle/>
          <a:p>
            <a:r>
              <a:rPr lang="en-IN" sz="3000" dirty="0"/>
              <a:t>Base Papers</a:t>
            </a:r>
          </a:p>
        </p:txBody>
      </p:sp>
      <p:sp>
        <p:nvSpPr>
          <p:cNvPr id="4" name="Slide Number Placeholder 3">
            <a:extLst>
              <a:ext uri="{FF2B5EF4-FFF2-40B4-BE49-F238E27FC236}">
                <a16:creationId xmlns:a16="http://schemas.microsoft.com/office/drawing/2014/main" id="{ACCF0D68-92FE-E97B-01FF-75CB51B22F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Rectangle 1">
            <a:extLst>
              <a:ext uri="{FF2B5EF4-FFF2-40B4-BE49-F238E27FC236}">
                <a16:creationId xmlns:a16="http://schemas.microsoft.com/office/drawing/2014/main" id="{262FA5AF-AE1F-BC48-8D9D-7A8D85A774B0}"/>
              </a:ext>
            </a:extLst>
          </p:cNvPr>
          <p:cNvSpPr>
            <a:spLocks noGrp="1" noChangeArrowheads="1"/>
          </p:cNvSpPr>
          <p:nvPr>
            <p:ph type="body" idx="1"/>
          </p:nvPr>
        </p:nvSpPr>
        <p:spPr bwMode="auto">
          <a:xfrm>
            <a:off x="357187" y="825118"/>
            <a:ext cx="8429625"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5.   “</a:t>
            </a:r>
            <a:r>
              <a:rPr kumimoji="0" lang="en-US" altLang="en-US" sz="1700" b="1" i="0" u="sng" strike="noStrike" cap="none" normalizeH="0" baseline="0" dirty="0">
                <a:ln>
                  <a:noFill/>
                </a:ln>
                <a:solidFill>
                  <a:schemeClr val="tx1"/>
                </a:solidFill>
                <a:effectLst/>
                <a:latin typeface="Arial" panose="020B0604020202020204" pitchFamily="34" charset="0"/>
              </a:rPr>
              <a:t>Prediction of Bitcoin price using optimized genetic ARIMA Model</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31 – Mar – 2023, Platform : IEEE</a:t>
            </a:r>
          </a:p>
          <a:p>
            <a:pPr marL="357188" marR="0" lvl="0" indent="-182563" defTabSz="914400" rtl="0" eaLnBrk="0" fontAlgn="base" latinLnBrk="0" hangingPunct="0">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sng" strike="noStrike" cap="none" normalizeH="0" baseline="0" dirty="0">
                <a:ln>
                  <a:noFill/>
                </a:ln>
                <a:solidFill>
                  <a:schemeClr val="tx1"/>
                </a:solidFill>
                <a:effectLst/>
                <a:latin typeface="Arial" panose="020B0604020202020204" pitchFamily="34" charset="0"/>
              </a:rPr>
              <a:t>Abstract</a:t>
            </a:r>
            <a:r>
              <a:rPr kumimoji="0" lang="en-US" altLang="en-US" sz="1700" b="0" i="0" u="none" strike="noStrike" cap="none" normalizeH="0" baseline="0" dirty="0">
                <a:ln>
                  <a:noFill/>
                </a:ln>
                <a:solidFill>
                  <a:schemeClr val="tx1"/>
                </a:solidFill>
                <a:effectLst/>
                <a:latin typeface="Arial" panose="020B0604020202020204" pitchFamily="34" charset="0"/>
              </a:rPr>
              <a:t>: </a:t>
            </a:r>
            <a:r>
              <a:rPr lang="en-US" sz="1700" dirty="0">
                <a:latin typeface="+mj-lt"/>
              </a:rPr>
              <a:t>This study proposes forecasting Bitcoin price using an ARIMA model with Optimized Genetic Algorithm (OGA), comparing pre and post-Covid deviations, and validating the model's performance through the Augmented Dickey Fuller (ADF) test and performance metrics.</a:t>
            </a:r>
          </a:p>
          <a:p>
            <a:pPr marL="357188" marR="0" lvl="0" indent="-182563" defTabSz="914400" rtl="0" eaLnBrk="0" fontAlgn="base" latinLnBrk="0" hangingPunct="0">
              <a:spcBef>
                <a:spcPct val="0"/>
              </a:spcBef>
              <a:spcAft>
                <a:spcPct val="0"/>
              </a:spcAft>
              <a:buClrTx/>
              <a:buSzTx/>
              <a:tabLst/>
            </a:pPr>
            <a:endParaRPr lang="en-US" altLang="en-US" sz="17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700" dirty="0">
                <a:solidFill>
                  <a:schemeClr val="tx1"/>
                </a:solidFill>
                <a:latin typeface="Arial" panose="020B0604020202020204" pitchFamily="34" charset="0"/>
              </a:rPr>
              <a:t>6.   “</a:t>
            </a:r>
            <a:r>
              <a:rPr lang="en-US" sz="1700" b="1" i="0" dirty="0">
                <a:solidFill>
                  <a:srgbClr val="121212"/>
                </a:solidFill>
                <a:effectLst/>
                <a:latin typeface="Helvetica Neue"/>
              </a:rPr>
              <a:t>ARIMA Model Time Series Forecasting</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15 – Dec – 2023, Platform : IJRASET</a:t>
            </a:r>
          </a:p>
          <a:p>
            <a:pPr marL="358775" marR="0" lvl="0" indent="-92075"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a:t>
            </a:r>
            <a:r>
              <a:rPr lang="en-US" sz="1700" dirty="0">
                <a:latin typeface="+mj-lt"/>
              </a:rPr>
              <a:t>This paper provides a comprehensive review of ARIMA models for time series forecasting, covering their theoretical foundations, model building, seasonal extensions (SARIMA), and recent advancements, including hybrid and machine learning approaches, while discussing challenges and future research directions</a:t>
            </a:r>
            <a:r>
              <a:rPr lang="en-US" altLang="en-US" sz="1700" dirty="0">
                <a:solidFill>
                  <a:schemeClr val="tx1"/>
                </a:solidFill>
                <a:latin typeface="Arial" panose="020B0604020202020204" pitchFamily="34" charset="0"/>
              </a:rPr>
              <a:t>.</a:t>
            </a:r>
          </a:p>
        </p:txBody>
      </p:sp>
    </p:spTree>
    <p:extLst>
      <p:ext uri="{BB962C8B-B14F-4D97-AF65-F5344CB8AC3E}">
        <p14:creationId xmlns:p14="http://schemas.microsoft.com/office/powerpoint/2010/main" val="1859532125"/>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0" y="2252662"/>
            <a:ext cx="9144000" cy="841375"/>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US" sz="3600" b="1" i="0" u="none">
                <a:solidFill>
                  <a:srgbClr val="000000"/>
                </a:solidFill>
                <a:latin typeface="Times New Roman"/>
                <a:ea typeface="Times New Roman"/>
                <a:cs typeface="Times New Roman"/>
                <a:sym typeface="Times New Roman"/>
              </a:rPr>
              <a:t>Thank you</a:t>
            </a:r>
            <a:endParaRPr/>
          </a:p>
        </p:txBody>
      </p:sp>
      <p:sp>
        <p:nvSpPr>
          <p:cNvPr id="84" name="Google Shape;84;p1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13</a:t>
            </a:fld>
            <a:endParaRPr/>
          </a:p>
        </p:txBody>
      </p:sp>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0" y="2095500"/>
            <a:ext cx="9144000" cy="8429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b="1" i="0" u="none" dirty="0">
                <a:solidFill>
                  <a:srgbClr val="000000"/>
                </a:solidFill>
                <a:latin typeface="Times New Roman"/>
                <a:ea typeface="Times New Roman"/>
                <a:cs typeface="Times New Roman"/>
                <a:sym typeface="Times New Roman"/>
              </a:rPr>
              <a:t>Image Classification using Fine Tuned  </a:t>
            </a:r>
            <a:br>
              <a:rPr lang="en-US" sz="3200" b="1" i="0" u="none" dirty="0">
                <a:solidFill>
                  <a:srgbClr val="000000"/>
                </a:solidFill>
                <a:latin typeface="Times New Roman"/>
                <a:ea typeface="Times New Roman"/>
                <a:cs typeface="Times New Roman"/>
                <a:sym typeface="Times New Roman"/>
              </a:rPr>
            </a:br>
            <a:r>
              <a:rPr lang="en-US" sz="3200" b="1" i="0" u="none" dirty="0">
                <a:solidFill>
                  <a:srgbClr val="000000"/>
                </a:solidFill>
                <a:latin typeface="Times New Roman"/>
                <a:ea typeface="Times New Roman"/>
                <a:cs typeface="Times New Roman"/>
                <a:sym typeface="Times New Roman"/>
              </a:rPr>
              <a:t>CNN- LSTM</a:t>
            </a:r>
            <a:endParaRPr lang="en-US" dirty="0"/>
          </a:p>
        </p:txBody>
      </p:sp>
      <p:sp>
        <p:nvSpPr>
          <p:cNvPr id="38" name="Google Shape;38;p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2</a:t>
            </a:fld>
            <a:endParaRPr/>
          </a:p>
        </p:txBody>
      </p:sp>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a:extLst>
            <a:ext uri="{FF2B5EF4-FFF2-40B4-BE49-F238E27FC236}">
              <a16:creationId xmlns:a16="http://schemas.microsoft.com/office/drawing/2014/main" id="{7A620F4D-DC79-E79F-0CDF-170DE2A66563}"/>
            </a:ext>
          </a:extLst>
        </p:cNvPr>
        <p:cNvGrpSpPr/>
        <p:nvPr/>
      </p:nvGrpSpPr>
      <p:grpSpPr>
        <a:xfrm>
          <a:off x="0" y="0"/>
          <a:ext cx="0" cy="0"/>
          <a:chOff x="0" y="0"/>
          <a:chExt cx="0" cy="0"/>
        </a:xfrm>
      </p:grpSpPr>
      <p:sp>
        <p:nvSpPr>
          <p:cNvPr id="57" name="Google Shape;57;g32a3e1ea9ea_0_31">
            <a:extLst>
              <a:ext uri="{FF2B5EF4-FFF2-40B4-BE49-F238E27FC236}">
                <a16:creationId xmlns:a16="http://schemas.microsoft.com/office/drawing/2014/main" id="{FBCBD7B1-A8F5-2AA3-23C2-8B8E1DC4A599}"/>
              </a:ext>
            </a:extLst>
          </p:cNvPr>
          <p:cNvSpPr txBox="1"/>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3</a:t>
            </a:fld>
            <a:endParaRPr/>
          </a:p>
        </p:txBody>
      </p:sp>
      <p:sp>
        <p:nvSpPr>
          <p:cNvPr id="4" name="Text Placeholder 3">
            <a:extLst>
              <a:ext uri="{FF2B5EF4-FFF2-40B4-BE49-F238E27FC236}">
                <a16:creationId xmlns:a16="http://schemas.microsoft.com/office/drawing/2014/main" id="{A0F31886-5165-1FC0-1A99-009AF7683923}"/>
              </a:ext>
            </a:extLst>
          </p:cNvPr>
          <p:cNvSpPr>
            <a:spLocks noGrp="1" noChangeArrowheads="1"/>
          </p:cNvSpPr>
          <p:nvPr>
            <p:ph type="body" idx="1"/>
          </p:nvPr>
        </p:nvSpPr>
        <p:spPr bwMode="auto">
          <a:xfrm>
            <a:off x="419532" y="754641"/>
            <a:ext cx="8304936"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This project focuses on classification of different types of images like Landscape images(Locations), Human , Animal and Vehicle Images based on fine tuned CNN – LSTM (Convolutional Neural Network - Long Short Term Memory) deep learning model.</a:t>
            </a:r>
            <a:br>
              <a:rPr lang="en-US" altLang="en-US" sz="1700" dirty="0">
                <a:solidFill>
                  <a:schemeClr val="tx1"/>
                </a:solidFill>
                <a:latin typeface="Arial" panose="020B0604020202020204" pitchFamily="34" charset="0"/>
              </a:rPr>
            </a:br>
            <a:r>
              <a:rPr lang="en-US" altLang="en-US" sz="1700" b="1" dirty="0">
                <a:solidFill>
                  <a:schemeClr val="tx1"/>
                </a:solidFill>
                <a:latin typeface="Arial" panose="020B0604020202020204" pitchFamily="34" charset="0"/>
              </a:rPr>
              <a:t>CNN</a:t>
            </a:r>
            <a:r>
              <a:rPr lang="en-US" altLang="en-US" sz="1700" dirty="0">
                <a:solidFill>
                  <a:schemeClr val="tx1"/>
                </a:solidFill>
                <a:latin typeface="Arial" panose="020B0604020202020204" pitchFamily="34" charset="0"/>
              </a:rPr>
              <a:t> – For extracting features of Images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700" b="1" dirty="0">
                <a:solidFill>
                  <a:schemeClr val="tx1"/>
                </a:solidFill>
                <a:latin typeface="Arial" panose="020B0604020202020204" pitchFamily="34" charset="0"/>
              </a:rPr>
              <a:t>LSTM</a:t>
            </a:r>
            <a:r>
              <a:rPr lang="en-US" altLang="en-US" sz="1700" dirty="0">
                <a:solidFill>
                  <a:schemeClr val="tx1"/>
                </a:solidFill>
                <a:latin typeface="Arial" panose="020B0604020202020204" pitchFamily="34" charset="0"/>
              </a:rPr>
              <a:t> – For Capturing Temporal Dependencies which increases the classification Accuracy.</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700" b="1"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700" b="1" dirty="0">
                <a:solidFill>
                  <a:schemeClr val="tx1"/>
                </a:solidFill>
                <a:latin typeface="Arial" panose="020B0604020202020204" pitchFamily="34" charset="0"/>
              </a:rPr>
              <a:t>Importance:</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dirty="0">
                <a:solidFill>
                  <a:schemeClr val="tx1"/>
                </a:solidFill>
                <a:latin typeface="Arial" panose="020B0604020202020204" pitchFamily="34" charset="0"/>
              </a:rPr>
              <a:t>Enhanced Image Recognition by combining CNN with LSTM model.</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dirty="0">
                <a:solidFill>
                  <a:schemeClr val="tx1"/>
                </a:solidFill>
                <a:latin typeface="Arial" panose="020B0604020202020204" pitchFamily="34" charset="0"/>
              </a:rPr>
              <a:t>Real world applications include:</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Autonomous Driving</a:t>
            </a:r>
            <a:r>
              <a:rPr lang="en-US" altLang="en-US" sz="1700" dirty="0">
                <a:solidFill>
                  <a:schemeClr val="tx1"/>
                </a:solidFill>
                <a:latin typeface="Arial" panose="020B0604020202020204" pitchFamily="34" charset="0"/>
              </a:rPr>
              <a:t>: Detecting pedestrians, road signs and obstacles.</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Medical Imaging</a:t>
            </a:r>
            <a:r>
              <a:rPr lang="en-US" altLang="en-US" sz="1700" dirty="0">
                <a:solidFill>
                  <a:schemeClr val="tx1"/>
                </a:solidFill>
                <a:latin typeface="Arial" panose="020B0604020202020204" pitchFamily="34" charset="0"/>
              </a:rPr>
              <a:t>: MRI and X-Ray Images.</a:t>
            </a:r>
          </a:p>
          <a:p>
            <a:pPr marL="539750" marR="0" lvl="0" indent="-53975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Surveillance &amp; Security</a:t>
            </a:r>
            <a:r>
              <a:rPr lang="en-US" altLang="en-US" sz="1700" dirty="0">
                <a:solidFill>
                  <a:schemeClr val="tx1"/>
                </a:solidFill>
                <a:latin typeface="Arial" panose="020B0604020202020204" pitchFamily="34" charset="0"/>
              </a:rPr>
              <a:t>: Tracking Movement and suspicious activities in CCTV     footages.</a:t>
            </a:r>
          </a:p>
        </p:txBody>
      </p:sp>
      <p:sp>
        <p:nvSpPr>
          <p:cNvPr id="7" name="Google Shape;37;p2">
            <a:extLst>
              <a:ext uri="{FF2B5EF4-FFF2-40B4-BE49-F238E27FC236}">
                <a16:creationId xmlns:a16="http://schemas.microsoft.com/office/drawing/2014/main" id="{FCD3207E-9CDB-423B-7067-9A8E337AE163}"/>
              </a:ext>
            </a:extLst>
          </p:cNvPr>
          <p:cNvSpPr txBox="1">
            <a:spLocks/>
          </p:cNvSpPr>
          <p:nvPr/>
        </p:nvSpPr>
        <p:spPr>
          <a:xfrm>
            <a:off x="263668" y="48198"/>
            <a:ext cx="3588848" cy="842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pPr>
              <a:buSzPts val="3600"/>
            </a:pPr>
            <a:r>
              <a:rPr lang="en-US" sz="3000" dirty="0"/>
              <a:t>Problem Statement</a:t>
            </a:r>
          </a:p>
        </p:txBody>
      </p:sp>
    </p:spTree>
    <p:extLst>
      <p:ext uri="{BB962C8B-B14F-4D97-AF65-F5344CB8AC3E}">
        <p14:creationId xmlns:p14="http://schemas.microsoft.com/office/powerpoint/2010/main" val="2904293425"/>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64CD-537D-172A-28A2-182AAA5CBD46}"/>
              </a:ext>
            </a:extLst>
          </p:cNvPr>
          <p:cNvSpPr>
            <a:spLocks noGrp="1"/>
          </p:cNvSpPr>
          <p:nvPr>
            <p:ph type="ctrTitle"/>
          </p:nvPr>
        </p:nvSpPr>
        <p:spPr>
          <a:xfrm>
            <a:off x="300037" y="89338"/>
            <a:ext cx="2234566" cy="649693"/>
          </a:xfrm>
        </p:spPr>
        <p:txBody>
          <a:bodyPr>
            <a:normAutofit/>
          </a:bodyPr>
          <a:lstStyle/>
          <a:p>
            <a:r>
              <a:rPr lang="en-IN" sz="3000" dirty="0"/>
              <a:t>Base Papers</a:t>
            </a:r>
          </a:p>
        </p:txBody>
      </p:sp>
      <p:sp>
        <p:nvSpPr>
          <p:cNvPr id="4" name="Slide Number Placeholder 3">
            <a:extLst>
              <a:ext uri="{FF2B5EF4-FFF2-40B4-BE49-F238E27FC236}">
                <a16:creationId xmlns:a16="http://schemas.microsoft.com/office/drawing/2014/main" id="{718A4029-8343-69D1-5374-D2F758F2DD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ectangle 1">
            <a:extLst>
              <a:ext uri="{FF2B5EF4-FFF2-40B4-BE49-F238E27FC236}">
                <a16:creationId xmlns:a16="http://schemas.microsoft.com/office/drawing/2014/main" id="{17269734-335C-1193-01DA-343964B4CF9E}"/>
              </a:ext>
            </a:extLst>
          </p:cNvPr>
          <p:cNvSpPr>
            <a:spLocks noGrp="1" noChangeArrowheads="1"/>
          </p:cNvSpPr>
          <p:nvPr>
            <p:ph type="body" idx="1"/>
          </p:nvPr>
        </p:nvSpPr>
        <p:spPr bwMode="auto">
          <a:xfrm>
            <a:off x="300037" y="739031"/>
            <a:ext cx="8543926"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a:ln>
                  <a:noFill/>
                </a:ln>
                <a:solidFill>
                  <a:schemeClr val="tx1"/>
                </a:solidFill>
                <a:effectLst/>
                <a:latin typeface="Arial" panose="020B0604020202020204" pitchFamily="34" charset="0"/>
              </a:rPr>
              <a:t>“</a:t>
            </a:r>
            <a:r>
              <a:rPr kumimoji="0" lang="en-US" altLang="en-US" sz="1700" b="1" i="0" u="sng" strike="noStrike" cap="none" normalizeH="0" baseline="0" dirty="0">
                <a:ln>
                  <a:noFill/>
                </a:ln>
                <a:solidFill>
                  <a:schemeClr val="tx1"/>
                </a:solidFill>
                <a:effectLst/>
                <a:latin typeface="Arial" panose="020B0604020202020204" pitchFamily="34" charset="0"/>
              </a:rPr>
              <a:t>LSTM – CNN Architecture for Human Activity Recognition</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20 – Mar – 2020, Platform : IEEE</a:t>
            </a:r>
          </a:p>
          <a:p>
            <a:pPr marL="266700" marR="0" lvl="0" indent="-92075" defTabSz="914400" rtl="0" eaLnBrk="0" fontAlgn="base" latinLnBrk="0" hangingPunct="0">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sng" strike="noStrike" cap="none" normalizeH="0" baseline="0" dirty="0">
                <a:ln>
                  <a:noFill/>
                </a:ln>
                <a:solidFill>
                  <a:schemeClr val="tx1"/>
                </a:solidFill>
                <a:effectLst/>
                <a:latin typeface="Arial" panose="020B0604020202020204" pitchFamily="34" charset="0"/>
              </a:rPr>
              <a:t>Abstract</a:t>
            </a:r>
            <a:r>
              <a:rPr kumimoji="0" lang="en-US" altLang="en-US" sz="1700" b="0" i="0" u="none" strike="noStrike" cap="none" normalizeH="0" baseline="0" dirty="0">
                <a:ln>
                  <a:noFill/>
                </a:ln>
                <a:solidFill>
                  <a:schemeClr val="tx1"/>
                </a:solidFill>
                <a:effectLst/>
                <a:latin typeface="Arial" panose="020B0604020202020204" pitchFamily="34" charset="0"/>
              </a:rPr>
              <a:t>: Followed Mobile sensor-based approach (GPS, Proximity and                     microphone</a:t>
            </a:r>
            <a:r>
              <a:rPr lang="en-US" altLang="en-US" sz="1700" dirty="0">
                <a:solidFill>
                  <a:schemeClr val="tx1"/>
                </a:solidFill>
                <a:latin typeface="Arial" panose="020B0604020202020204" pitchFamily="34" charset="0"/>
              </a:rPr>
              <a:t>) for efficient Human Activity Recognition.</a:t>
            </a:r>
          </a:p>
          <a:p>
            <a:pPr marL="358775" marR="0" lvl="0" indent="-358775" defTabSz="914400" rtl="0" eaLnBrk="0" fontAlgn="base" latinLnBrk="0" hangingPunct="0">
              <a:lnSpc>
                <a:spcPct val="100000"/>
              </a:lnSpc>
              <a:spcBef>
                <a:spcPct val="0"/>
              </a:spcBef>
              <a:spcAft>
                <a:spcPct val="0"/>
              </a:spcAft>
              <a:buClrTx/>
              <a:buSzTx/>
              <a:buAutoNum type="arabicPeriod" startAt="2"/>
              <a:tabLst/>
            </a:pPr>
            <a:r>
              <a:rPr lang="en-US" altLang="en-US" sz="1700" dirty="0">
                <a:solidFill>
                  <a:schemeClr val="tx1"/>
                </a:solidFill>
                <a:latin typeface="Arial" panose="020B0604020202020204" pitchFamily="34" charset="0"/>
              </a:rPr>
              <a:t>“</a:t>
            </a:r>
            <a:r>
              <a:rPr lang="en-US" altLang="en-US" sz="1700" b="1" u="sng" dirty="0">
                <a:solidFill>
                  <a:schemeClr val="tx1"/>
                </a:solidFill>
                <a:latin typeface="Arial" panose="020B0604020202020204" pitchFamily="34" charset="0"/>
              </a:rPr>
              <a:t>CNN – LSTM Based Real Time Video Surveillance System</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13 – Nov – 2022, Platform : IEEE</a:t>
            </a:r>
          </a:p>
          <a:p>
            <a:pPr marL="358775" marR="0" lvl="0" indent="-92075"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Used IoT based approach (Raspberry Pi) integrated with CNN-LSTM   model for video processing up to 10 – 13 FPS.</a:t>
            </a:r>
          </a:p>
          <a:p>
            <a:pPr marL="342900" marR="0" lvl="0" indent="-342900" defTabSz="914400" rtl="0" eaLnBrk="0" fontAlgn="base" latinLnBrk="0" hangingPunct="0">
              <a:lnSpc>
                <a:spcPct val="100000"/>
              </a:lnSpc>
              <a:spcBef>
                <a:spcPct val="0"/>
              </a:spcBef>
              <a:spcAft>
                <a:spcPct val="0"/>
              </a:spcAft>
              <a:buClrTx/>
              <a:buSzTx/>
              <a:buAutoNum type="arabicPeriod" startAt="3"/>
              <a:tabLst/>
            </a:pPr>
            <a:r>
              <a:rPr lang="en-US" altLang="en-US" sz="1700" dirty="0">
                <a:solidFill>
                  <a:schemeClr val="tx1"/>
                </a:solidFill>
                <a:latin typeface="Arial" panose="020B0604020202020204" pitchFamily="34" charset="0"/>
              </a:rPr>
              <a:t>“</a:t>
            </a:r>
            <a:r>
              <a:rPr lang="en-US" altLang="en-US" sz="1700" b="1" u="sng" dirty="0">
                <a:solidFill>
                  <a:schemeClr val="tx1"/>
                </a:solidFill>
                <a:latin typeface="Arial" panose="020B0604020202020204" pitchFamily="34" charset="0"/>
              </a:rPr>
              <a:t>Remote Sensing Image Classification using CNN – LSTM Model</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Feb – 2022, Platform : ResearchGate</a:t>
            </a:r>
          </a:p>
          <a:p>
            <a:pPr marL="358775" marR="0" lvl="0" indent="-26670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Used Remote sensing(RS) Images from Satellites, Aircrafts and   drones to Identify &amp; Analyze Earth surface.</a:t>
            </a:r>
          </a:p>
          <a:p>
            <a:pPr marL="358775" marR="0" lvl="0" indent="-266700" defTabSz="914400" rtl="0" eaLnBrk="0" fontAlgn="base" latinLnBrk="0" hangingPunct="0">
              <a:lnSpc>
                <a:spcPct val="100000"/>
              </a:lnSpc>
              <a:spcBef>
                <a:spcPct val="0"/>
              </a:spcBef>
              <a:spcAft>
                <a:spcPct val="0"/>
              </a:spcAft>
              <a:buClrTx/>
              <a:buSzTx/>
              <a:tabLst/>
            </a:pPr>
            <a:endParaRPr lang="en-US" altLang="en-US" sz="1700" dirty="0">
              <a:solidFill>
                <a:schemeClr val="tx1"/>
              </a:solidFill>
              <a:latin typeface="Arial" panose="020B0604020202020204" pitchFamily="34" charset="0"/>
            </a:endParaRPr>
          </a:p>
          <a:p>
            <a:pPr marL="1616075" marR="0" lvl="0" indent="-1616075" defTabSz="914400" rtl="0" eaLnBrk="0" fontAlgn="base" latinLnBrk="0" hangingPunct="0">
              <a:lnSpc>
                <a:spcPct val="100000"/>
              </a:lnSpc>
              <a:spcBef>
                <a:spcPct val="0"/>
              </a:spcBef>
              <a:spcAft>
                <a:spcPct val="0"/>
              </a:spcAft>
              <a:buClrTx/>
              <a:buSzTx/>
              <a:tabLst/>
            </a:pPr>
            <a:r>
              <a:rPr lang="en-US" altLang="en-US" sz="1700" b="1" dirty="0">
                <a:solidFill>
                  <a:schemeClr val="tx1"/>
                </a:solidFill>
                <a:latin typeface="Arial" panose="020B0604020202020204" pitchFamily="34" charset="0"/>
              </a:rPr>
              <a:t>Datasets Used</a:t>
            </a:r>
            <a:r>
              <a:rPr lang="en-US" altLang="en-US" sz="1700" dirty="0">
                <a:solidFill>
                  <a:schemeClr val="tx1"/>
                </a:solidFill>
                <a:latin typeface="Arial" panose="020B0604020202020204" pitchFamily="34" charset="0"/>
              </a:rPr>
              <a:t>: UCI-HAR dataset, Stanford Activity Recognition Dataset, SAT – 4        and SAT – 6 dataset (Satellite Images).</a:t>
            </a:r>
          </a:p>
        </p:txBody>
      </p:sp>
    </p:spTree>
    <p:extLst>
      <p:ext uri="{BB962C8B-B14F-4D97-AF65-F5344CB8AC3E}">
        <p14:creationId xmlns:p14="http://schemas.microsoft.com/office/powerpoint/2010/main" val="19353233"/>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
          <a:extLst>
            <a:ext uri="{FF2B5EF4-FFF2-40B4-BE49-F238E27FC236}">
              <a16:creationId xmlns:a16="http://schemas.microsoft.com/office/drawing/2014/main" id="{EBC1A49B-B88E-6427-0DD5-B308AE49502D}"/>
            </a:ext>
          </a:extLst>
        </p:cNvPr>
        <p:cNvGrpSpPr/>
        <p:nvPr/>
      </p:nvGrpSpPr>
      <p:grpSpPr>
        <a:xfrm>
          <a:off x="0" y="0"/>
          <a:ext cx="0" cy="0"/>
          <a:chOff x="0" y="0"/>
          <a:chExt cx="0" cy="0"/>
        </a:xfrm>
      </p:grpSpPr>
      <p:sp>
        <p:nvSpPr>
          <p:cNvPr id="37" name="Google Shape;37;p2">
            <a:extLst>
              <a:ext uri="{FF2B5EF4-FFF2-40B4-BE49-F238E27FC236}">
                <a16:creationId xmlns:a16="http://schemas.microsoft.com/office/drawing/2014/main" id="{849A6475-5864-973B-83B0-E6CB58573B71}"/>
              </a:ext>
            </a:extLst>
          </p:cNvPr>
          <p:cNvSpPr txBox="1">
            <a:spLocks noGrp="1"/>
          </p:cNvSpPr>
          <p:nvPr>
            <p:ph type="title"/>
          </p:nvPr>
        </p:nvSpPr>
        <p:spPr>
          <a:xfrm>
            <a:off x="0" y="2095500"/>
            <a:ext cx="9144000" cy="8429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b="1" i="0" u="none" dirty="0">
                <a:solidFill>
                  <a:srgbClr val="000000"/>
                </a:solidFill>
                <a:latin typeface="Times New Roman"/>
                <a:ea typeface="Times New Roman"/>
                <a:cs typeface="Times New Roman"/>
                <a:sym typeface="Times New Roman"/>
              </a:rPr>
              <a:t>Brain Tumor Detection using YOLO Deep Learning Model</a:t>
            </a:r>
            <a:endParaRPr lang="en-US" dirty="0"/>
          </a:p>
        </p:txBody>
      </p:sp>
      <p:sp>
        <p:nvSpPr>
          <p:cNvPr id="38" name="Google Shape;38;p2">
            <a:extLst>
              <a:ext uri="{FF2B5EF4-FFF2-40B4-BE49-F238E27FC236}">
                <a16:creationId xmlns:a16="http://schemas.microsoft.com/office/drawing/2014/main" id="{27AB9B76-71A8-CF7F-D10B-2106E8F31AC4}"/>
              </a:ext>
            </a:extLst>
          </p:cNvPr>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5</a:t>
            </a:fld>
            <a:endParaRPr/>
          </a:p>
        </p:txBody>
      </p:sp>
    </p:spTree>
    <p:extLst>
      <p:ext uri="{BB962C8B-B14F-4D97-AF65-F5344CB8AC3E}">
        <p14:creationId xmlns:p14="http://schemas.microsoft.com/office/powerpoint/2010/main" val="867355613"/>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a:extLst>
            <a:ext uri="{FF2B5EF4-FFF2-40B4-BE49-F238E27FC236}">
              <a16:creationId xmlns:a16="http://schemas.microsoft.com/office/drawing/2014/main" id="{BC143F7F-B1F8-3D37-8719-0AB4932C3C06}"/>
            </a:ext>
          </a:extLst>
        </p:cNvPr>
        <p:cNvGrpSpPr/>
        <p:nvPr/>
      </p:nvGrpSpPr>
      <p:grpSpPr>
        <a:xfrm>
          <a:off x="0" y="0"/>
          <a:ext cx="0" cy="0"/>
          <a:chOff x="0" y="0"/>
          <a:chExt cx="0" cy="0"/>
        </a:xfrm>
      </p:grpSpPr>
      <p:sp>
        <p:nvSpPr>
          <p:cNvPr id="57" name="Google Shape;57;g32a3e1ea9ea_0_31">
            <a:extLst>
              <a:ext uri="{FF2B5EF4-FFF2-40B4-BE49-F238E27FC236}">
                <a16:creationId xmlns:a16="http://schemas.microsoft.com/office/drawing/2014/main" id="{476C4969-900D-F5EC-45DE-D8FD6386D78C}"/>
              </a:ext>
            </a:extLst>
          </p:cNvPr>
          <p:cNvSpPr txBox="1"/>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6</a:t>
            </a:fld>
            <a:endParaRPr/>
          </a:p>
        </p:txBody>
      </p:sp>
      <p:sp>
        <p:nvSpPr>
          <p:cNvPr id="4" name="Text Placeholder 3">
            <a:extLst>
              <a:ext uri="{FF2B5EF4-FFF2-40B4-BE49-F238E27FC236}">
                <a16:creationId xmlns:a16="http://schemas.microsoft.com/office/drawing/2014/main" id="{14564941-4F08-734E-05E3-C23E80C3193A}"/>
              </a:ext>
            </a:extLst>
          </p:cNvPr>
          <p:cNvSpPr>
            <a:spLocks noGrp="1" noChangeArrowheads="1"/>
          </p:cNvSpPr>
          <p:nvPr>
            <p:ph type="body" idx="1"/>
          </p:nvPr>
        </p:nvSpPr>
        <p:spPr bwMode="auto">
          <a:xfrm>
            <a:off x="419531" y="854273"/>
            <a:ext cx="860225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1700" dirty="0">
                <a:latin typeface="+mj-lt"/>
              </a:rPr>
              <a:t>This project focuses on the classification and detection of brain tumors within MRI scans using state-of-the-art deep learning architectures, YOLOv5 and YOLOv7. The study evaluates these frameworks for their ability to accurately segment and identify three distinct tumor types: meningiomas, gliomas, and pituitary tumors.</a:t>
            </a:r>
            <a:br>
              <a:rPr lang="en-US" altLang="en-US" sz="1700" dirty="0">
                <a:solidFill>
                  <a:schemeClr val="tx1"/>
                </a:solidFill>
                <a:latin typeface="+mj-lt"/>
              </a:rPr>
            </a:br>
            <a:r>
              <a:rPr lang="en-US" sz="1700" b="1" dirty="0">
                <a:latin typeface="+mj-lt"/>
              </a:rPr>
              <a:t>YOLOv5 &amp; YOLOv7</a:t>
            </a:r>
            <a:r>
              <a:rPr lang="en-US" sz="1700" dirty="0">
                <a:latin typeface="+mj-lt"/>
              </a:rPr>
              <a:t> – Employed for object identification and segmentation of brain tumors.</a:t>
            </a:r>
            <a:endParaRPr lang="en-US" sz="17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700" b="1"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700" b="1" dirty="0">
                <a:solidFill>
                  <a:schemeClr val="tx1"/>
                </a:solidFill>
                <a:latin typeface="Arial" panose="020B0604020202020204" pitchFamily="34" charset="0"/>
              </a:rPr>
              <a:t>Importance:</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sz="1700" dirty="0">
                <a:latin typeface="+mj-lt"/>
              </a:rPr>
              <a:t>Enhanced diagnostic accuracy by leveraging deep learning in medical imaging.</a:t>
            </a:r>
            <a:endParaRPr lang="en-US" altLang="en-US" sz="1700" dirty="0">
              <a:solidFill>
                <a:schemeClr val="tx1"/>
              </a:solidFill>
              <a:latin typeface="+mj-lt"/>
            </a:endParaRP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dirty="0">
                <a:solidFill>
                  <a:schemeClr val="tx1"/>
                </a:solidFill>
                <a:latin typeface="Arial" panose="020B0604020202020204" pitchFamily="34" charset="0"/>
              </a:rPr>
              <a:t>Real world applications include:</a:t>
            </a:r>
          </a:p>
          <a:p>
            <a:pPr marL="539750" marR="0" lvl="0" indent="-539750" defTabSz="914400" rtl="0" eaLnBrk="0" fontAlgn="base" latinLnBrk="0" hangingPunct="0">
              <a:lnSpc>
                <a:spcPct val="100000"/>
              </a:lnSpc>
              <a:spcBef>
                <a:spcPct val="0"/>
              </a:spcBef>
              <a:spcAft>
                <a:spcPct val="0"/>
              </a:spcAft>
              <a:buClrTx/>
              <a:buSzTx/>
              <a:tabLst>
                <a:tab pos="446088" algn="l"/>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Medical Diagnosis</a:t>
            </a:r>
            <a:r>
              <a:rPr lang="en-US" altLang="en-US" sz="1700" dirty="0">
                <a:solidFill>
                  <a:schemeClr val="tx1"/>
                </a:solidFill>
                <a:latin typeface="Arial" panose="020B0604020202020204" pitchFamily="34" charset="0"/>
              </a:rPr>
              <a:t>: Assisting radiologists in identifying subtle brain abnormalities.</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Automated Detection</a:t>
            </a:r>
            <a:r>
              <a:rPr lang="en-US" altLang="en-US" sz="1700" dirty="0">
                <a:solidFill>
                  <a:schemeClr val="tx1"/>
                </a:solidFill>
                <a:latin typeface="Arial" panose="020B0604020202020204" pitchFamily="34" charset="0"/>
              </a:rPr>
              <a:t>: Reducing diagnosis time and improving cost-effectiveness. </a:t>
            </a:r>
          </a:p>
          <a:p>
            <a:pPr marL="536575" marR="0" lvl="0" indent="-536575"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 </a:t>
            </a:r>
            <a:r>
              <a:rPr lang="en-US" altLang="en-US" sz="1700" u="sng" dirty="0">
                <a:solidFill>
                  <a:schemeClr val="tx1"/>
                </a:solidFill>
                <a:latin typeface="Arial" panose="020B0604020202020204" pitchFamily="34" charset="0"/>
              </a:rPr>
              <a:t>Second opinion systems for Radiologists</a:t>
            </a:r>
            <a:r>
              <a:rPr lang="en-US" altLang="en-US" sz="1700" dirty="0">
                <a:solidFill>
                  <a:schemeClr val="tx1"/>
                </a:solidFill>
                <a:latin typeface="Arial" panose="020B0604020202020204" pitchFamily="34" charset="0"/>
              </a:rPr>
              <a:t>: Provides a second layer validation for human diagnosis.</a:t>
            </a:r>
          </a:p>
        </p:txBody>
      </p:sp>
      <p:sp>
        <p:nvSpPr>
          <p:cNvPr id="7" name="Google Shape;37;p2">
            <a:extLst>
              <a:ext uri="{FF2B5EF4-FFF2-40B4-BE49-F238E27FC236}">
                <a16:creationId xmlns:a16="http://schemas.microsoft.com/office/drawing/2014/main" id="{C762AC3E-D6D6-5534-A714-733CACAE056F}"/>
              </a:ext>
            </a:extLst>
          </p:cNvPr>
          <p:cNvSpPr txBox="1">
            <a:spLocks/>
          </p:cNvSpPr>
          <p:nvPr/>
        </p:nvSpPr>
        <p:spPr>
          <a:xfrm>
            <a:off x="270811" y="137374"/>
            <a:ext cx="3588848" cy="842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pPr>
              <a:buSzPts val="3600"/>
            </a:pPr>
            <a:r>
              <a:rPr lang="en-US" sz="3000" dirty="0"/>
              <a:t>Problem Statement</a:t>
            </a:r>
          </a:p>
        </p:txBody>
      </p:sp>
    </p:spTree>
    <p:extLst>
      <p:ext uri="{BB962C8B-B14F-4D97-AF65-F5344CB8AC3E}">
        <p14:creationId xmlns:p14="http://schemas.microsoft.com/office/powerpoint/2010/main" val="3731797065"/>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63A5-F49B-9FE1-334F-31B42CB19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1047D-FD8D-3E9A-78BD-339937AC8ACC}"/>
              </a:ext>
            </a:extLst>
          </p:cNvPr>
          <p:cNvSpPr>
            <a:spLocks noGrp="1"/>
          </p:cNvSpPr>
          <p:nvPr>
            <p:ph type="ctrTitle"/>
          </p:nvPr>
        </p:nvSpPr>
        <p:spPr>
          <a:xfrm>
            <a:off x="300037" y="89338"/>
            <a:ext cx="2234566" cy="649693"/>
          </a:xfrm>
        </p:spPr>
        <p:txBody>
          <a:bodyPr>
            <a:normAutofit/>
          </a:bodyPr>
          <a:lstStyle/>
          <a:p>
            <a:r>
              <a:rPr lang="en-IN" sz="3000" dirty="0"/>
              <a:t>Base Papers</a:t>
            </a:r>
          </a:p>
        </p:txBody>
      </p:sp>
      <p:sp>
        <p:nvSpPr>
          <p:cNvPr id="4" name="Slide Number Placeholder 3">
            <a:extLst>
              <a:ext uri="{FF2B5EF4-FFF2-40B4-BE49-F238E27FC236}">
                <a16:creationId xmlns:a16="http://schemas.microsoft.com/office/drawing/2014/main" id="{6C83D98D-6AED-8B3D-FB79-50729E63A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1">
            <a:extLst>
              <a:ext uri="{FF2B5EF4-FFF2-40B4-BE49-F238E27FC236}">
                <a16:creationId xmlns:a16="http://schemas.microsoft.com/office/drawing/2014/main" id="{B8E0D98C-74D1-B15B-259C-DDBEEB3B26D3}"/>
              </a:ext>
            </a:extLst>
          </p:cNvPr>
          <p:cNvSpPr>
            <a:spLocks noGrp="1" noChangeArrowheads="1"/>
          </p:cNvSpPr>
          <p:nvPr>
            <p:ph type="body" idx="1"/>
          </p:nvPr>
        </p:nvSpPr>
        <p:spPr bwMode="auto">
          <a:xfrm>
            <a:off x="300037" y="643944"/>
            <a:ext cx="854392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Tx/>
              <a:buAutoNum type="arabicPeriod"/>
              <a:tabLst/>
            </a:pPr>
            <a:r>
              <a:rPr kumimoji="0" lang="en-US" altLang="en-US" sz="1700" b="0" i="0" u="none" strike="noStrike" cap="none" normalizeH="0" baseline="0" dirty="0">
                <a:ln>
                  <a:noFill/>
                </a:ln>
                <a:solidFill>
                  <a:schemeClr val="tx1"/>
                </a:solidFill>
                <a:effectLst/>
                <a:latin typeface="Arial" panose="020B0604020202020204" pitchFamily="34" charset="0"/>
              </a:rPr>
              <a:t>“</a:t>
            </a:r>
            <a:r>
              <a:rPr kumimoji="0" lang="en-US" altLang="en-US" sz="1700" b="1" i="0" u="sng" strike="noStrike" cap="none" normalizeH="0" baseline="0" dirty="0">
                <a:ln>
                  <a:noFill/>
                </a:ln>
                <a:solidFill>
                  <a:schemeClr val="tx1"/>
                </a:solidFill>
                <a:effectLst/>
                <a:latin typeface="Arial" panose="020B0604020202020204" pitchFamily="34" charset="0"/>
              </a:rPr>
              <a:t>Automated MRI Image analysis using YOLO based Model</a:t>
            </a:r>
            <a:r>
              <a:rPr kumimoji="0" lang="en-US" altLang="en-US" sz="17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6 – Mar – 2024, Platform : IEEE</a:t>
            </a:r>
          </a:p>
          <a:p>
            <a:pPr marL="357188" marR="0" lvl="0" indent="-182563" defTabSz="914400" rtl="0" eaLnBrk="0" fontAlgn="base" latinLnBrk="0" hangingPunct="0">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0" i="0" u="sng" strike="noStrike" cap="none" normalizeH="0" baseline="0" dirty="0">
                <a:ln>
                  <a:noFill/>
                </a:ln>
                <a:solidFill>
                  <a:schemeClr val="tx1"/>
                </a:solidFill>
                <a:effectLst/>
                <a:latin typeface="Arial" panose="020B0604020202020204" pitchFamily="34" charset="0"/>
              </a:rPr>
              <a:t>Abstract</a:t>
            </a:r>
            <a:r>
              <a:rPr kumimoji="0" lang="en-US" altLang="en-US" sz="1700" b="0" i="0" u="none" strike="noStrike" cap="none" normalizeH="0" baseline="0" dirty="0">
                <a:ln>
                  <a:noFill/>
                </a:ln>
                <a:solidFill>
                  <a:schemeClr val="tx1"/>
                </a:solidFill>
                <a:effectLst/>
                <a:latin typeface="Arial" panose="020B0604020202020204" pitchFamily="34" charset="0"/>
              </a:rPr>
              <a:t>: </a:t>
            </a:r>
            <a:r>
              <a:rPr lang="en-US" sz="1700" dirty="0">
                <a:latin typeface="+mj-lt"/>
              </a:rPr>
              <a:t>Used YOLOv5 and YOLOv7 deep learning models for accurate MRI Image analysis and classification in MRI scans.</a:t>
            </a:r>
            <a:endParaRPr lang="en-US" altLang="en-US" sz="1700" dirty="0">
              <a:solidFill>
                <a:schemeClr val="tx1"/>
              </a:solidFill>
              <a:latin typeface="Arial" panose="020B0604020202020204" pitchFamily="34" charset="0"/>
            </a:endParaRPr>
          </a:p>
          <a:p>
            <a:pPr marL="358775" indent="-358775" eaLnBrk="0" fontAlgn="base" hangingPunct="0">
              <a:spcBef>
                <a:spcPct val="0"/>
              </a:spcBef>
              <a:spcAft>
                <a:spcPct val="0"/>
              </a:spcAft>
              <a:buClrTx/>
              <a:buSzTx/>
              <a:buFont typeface="Arial"/>
              <a:buAutoNum type="arabicPeriod" startAt="2"/>
            </a:pPr>
            <a:r>
              <a:rPr lang="en-US" altLang="en-US" sz="1700" dirty="0">
                <a:solidFill>
                  <a:schemeClr val="tx1"/>
                </a:solidFill>
                <a:latin typeface="Arial" panose="020B0604020202020204" pitchFamily="34" charset="0"/>
              </a:rPr>
              <a:t>“</a:t>
            </a:r>
            <a:r>
              <a:rPr lang="en-US" sz="1700" b="1" i="0" u="sng" dirty="0">
                <a:solidFill>
                  <a:srgbClr val="333333"/>
                </a:solidFill>
                <a:effectLst/>
                <a:latin typeface="HelveticaNeue Regular"/>
              </a:rPr>
              <a:t>Brain Tumor Localization Using Yolo v2</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7 – Oct – 2020, Platform : IEEE</a:t>
            </a:r>
          </a:p>
          <a:p>
            <a:pPr marL="358775" marR="0" lvl="0" indent="-92075"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a:t>
            </a:r>
            <a:r>
              <a:rPr lang="en-US" sz="1700" dirty="0">
                <a:latin typeface="+mj-lt"/>
              </a:rPr>
              <a:t>Utilized YOLOv2, a single-stage deep learning-based object detector, for accurate brain tumor tissue detection, demonstrating the effectiveness of the approach through initial results on various datasets</a:t>
            </a:r>
            <a:r>
              <a:rPr lang="en-US" altLang="en-US" sz="1700" dirty="0">
                <a:solidFill>
                  <a:schemeClr val="tx1"/>
                </a:solidFill>
                <a:latin typeface="Arial" panose="020B0604020202020204" pitchFamily="34" charset="0"/>
              </a:rPr>
              <a:t>.</a:t>
            </a:r>
          </a:p>
          <a:p>
            <a:pPr marL="342900" indent="-342900" eaLnBrk="0" fontAlgn="base" hangingPunct="0">
              <a:spcBef>
                <a:spcPct val="0"/>
              </a:spcBef>
              <a:spcAft>
                <a:spcPct val="0"/>
              </a:spcAft>
              <a:buClrTx/>
              <a:buSzTx/>
              <a:buFont typeface="Arial"/>
              <a:buAutoNum type="arabicPeriod" startAt="3"/>
            </a:pPr>
            <a:r>
              <a:rPr lang="en-US" altLang="en-US" sz="1700" dirty="0">
                <a:solidFill>
                  <a:schemeClr val="tx1"/>
                </a:solidFill>
                <a:latin typeface="Arial" panose="020B0604020202020204" pitchFamily="34" charset="0"/>
              </a:rPr>
              <a:t>“</a:t>
            </a:r>
            <a:r>
              <a:rPr lang="en-US" sz="1700" b="1" i="0" u="sng" dirty="0">
                <a:solidFill>
                  <a:srgbClr val="111111"/>
                </a:solidFill>
                <a:effectLst/>
                <a:latin typeface="+mj-lt"/>
              </a:rPr>
              <a:t>Brain Tumor Detection and Localization with YOLOv8</a:t>
            </a:r>
            <a:r>
              <a:rPr lang="en-US" altLang="en-US" sz="1700" dirty="0">
                <a:solidFill>
                  <a:schemeClr val="tx1"/>
                </a:solidFill>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Sept – 2023, Platform : ResearchGate</a:t>
            </a:r>
          </a:p>
          <a:p>
            <a:pPr marL="358775" marR="0" lvl="0" indent="-266700" defTabSz="914400" rtl="0" eaLnBrk="0" fontAlgn="base" latinLnBrk="0" hangingPunct="0">
              <a:lnSpc>
                <a:spcPct val="100000"/>
              </a:lnSpc>
              <a:spcBef>
                <a:spcPct val="0"/>
              </a:spcBef>
              <a:spcAft>
                <a:spcPct val="0"/>
              </a:spcAft>
              <a:buClrTx/>
              <a:buSzTx/>
              <a:tabLst/>
            </a:pPr>
            <a:r>
              <a:rPr lang="en-US" altLang="en-US" sz="1700" dirty="0">
                <a:solidFill>
                  <a:schemeClr val="tx1"/>
                </a:solidFill>
                <a:latin typeface="Arial" panose="020B0604020202020204" pitchFamily="34" charset="0"/>
              </a:rPr>
              <a:t>    </a:t>
            </a:r>
            <a:r>
              <a:rPr lang="en-US" altLang="en-US" sz="1700" u="sng" dirty="0">
                <a:solidFill>
                  <a:schemeClr val="tx1"/>
                </a:solidFill>
                <a:latin typeface="Arial" panose="020B0604020202020204" pitchFamily="34" charset="0"/>
              </a:rPr>
              <a:t>Abstract</a:t>
            </a:r>
            <a:r>
              <a:rPr lang="en-US" altLang="en-US" sz="1700" dirty="0">
                <a:solidFill>
                  <a:schemeClr val="tx1"/>
                </a:solidFill>
                <a:latin typeface="Arial" panose="020B0604020202020204" pitchFamily="34" charset="0"/>
              </a:rPr>
              <a:t>: </a:t>
            </a:r>
            <a:r>
              <a:rPr lang="en-US" sz="1700" dirty="0">
                <a:latin typeface="+mj-lt"/>
              </a:rPr>
              <a:t>This study proposes a brain tumor detection model using the BR35h dataset and YOLOv8, achieving a mean average precision (</a:t>
            </a:r>
            <a:r>
              <a:rPr lang="en-US" sz="1700" dirty="0" err="1">
                <a:latin typeface="+mj-lt"/>
              </a:rPr>
              <a:t>mAP</a:t>
            </a:r>
            <a:r>
              <a:rPr lang="en-US" sz="1700" dirty="0">
                <a:latin typeface="+mj-lt"/>
              </a:rPr>
              <a:t>) of 97.6%. </a:t>
            </a:r>
          </a:p>
          <a:p>
            <a:pPr marL="358775" marR="0" lvl="0" indent="-266700" defTabSz="914400" rtl="0" eaLnBrk="0" fontAlgn="base" latinLnBrk="0" hangingPunct="0">
              <a:lnSpc>
                <a:spcPct val="100000"/>
              </a:lnSpc>
              <a:spcBef>
                <a:spcPct val="0"/>
              </a:spcBef>
              <a:spcAft>
                <a:spcPct val="0"/>
              </a:spcAft>
              <a:buClrTx/>
              <a:buSzTx/>
              <a:tabLst/>
            </a:pPr>
            <a:endParaRPr lang="en-US" altLang="en-US" sz="1700" dirty="0">
              <a:solidFill>
                <a:schemeClr val="tx1"/>
              </a:solidFill>
              <a:latin typeface="Arial" panose="020B0604020202020204" pitchFamily="34" charset="0"/>
            </a:endParaRPr>
          </a:p>
          <a:p>
            <a:pPr marL="1616075" marR="0" lvl="0" indent="-1616075" defTabSz="914400" rtl="0" eaLnBrk="0" fontAlgn="base" latinLnBrk="0" hangingPunct="0">
              <a:lnSpc>
                <a:spcPct val="100000"/>
              </a:lnSpc>
              <a:spcBef>
                <a:spcPct val="0"/>
              </a:spcBef>
              <a:spcAft>
                <a:spcPct val="0"/>
              </a:spcAft>
              <a:buClrTx/>
              <a:buSzTx/>
              <a:tabLst/>
            </a:pPr>
            <a:r>
              <a:rPr lang="en-US" altLang="en-US" sz="1700" b="1" dirty="0">
                <a:solidFill>
                  <a:schemeClr val="tx1"/>
                </a:solidFill>
                <a:latin typeface="Arial" panose="020B0604020202020204" pitchFamily="34" charset="0"/>
              </a:rPr>
              <a:t>Datasets Used</a:t>
            </a:r>
            <a:r>
              <a:rPr lang="en-US" altLang="en-US" sz="1700" dirty="0">
                <a:solidFill>
                  <a:schemeClr val="tx1"/>
                </a:solidFill>
                <a:latin typeface="Arial" panose="020B0604020202020204" pitchFamily="34" charset="0"/>
              </a:rPr>
              <a:t>: Brain Tumor MRI Dataset, NIH (MRI Image Dataset), TCIA (The Cancer Imaging Archive Dataset).</a:t>
            </a:r>
          </a:p>
        </p:txBody>
      </p:sp>
    </p:spTree>
    <p:extLst>
      <p:ext uri="{BB962C8B-B14F-4D97-AF65-F5344CB8AC3E}">
        <p14:creationId xmlns:p14="http://schemas.microsoft.com/office/powerpoint/2010/main" val="927582441"/>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64306" y="2150269"/>
            <a:ext cx="8815387" cy="842962"/>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SzPts val="3600"/>
              <a:buNone/>
            </a:pPr>
            <a:r>
              <a:rPr lang="en-US" sz="3200" b="1" i="0" u="none" dirty="0">
                <a:solidFill>
                  <a:srgbClr val="000000"/>
                </a:solidFill>
                <a:latin typeface="Times New Roman"/>
                <a:ea typeface="Times New Roman"/>
                <a:cs typeface="Times New Roman"/>
                <a:sym typeface="Times New Roman"/>
              </a:rPr>
              <a:t>Predictive analysis of Global Energy Consumption Trends Using Time Series </a:t>
            </a:r>
            <a:br>
              <a:rPr lang="en-US" sz="3200" b="1" i="0" u="none" dirty="0">
                <a:solidFill>
                  <a:srgbClr val="000000"/>
                </a:solidFill>
                <a:latin typeface="Times New Roman"/>
                <a:ea typeface="Times New Roman"/>
                <a:cs typeface="Times New Roman"/>
                <a:sym typeface="Times New Roman"/>
              </a:rPr>
            </a:br>
            <a:r>
              <a:rPr lang="en-US" sz="3200" b="1" i="0" u="none" dirty="0">
                <a:solidFill>
                  <a:srgbClr val="000000"/>
                </a:solidFill>
                <a:latin typeface="Times New Roman"/>
                <a:ea typeface="Times New Roman"/>
                <a:cs typeface="Times New Roman"/>
                <a:sym typeface="Times New Roman"/>
              </a:rPr>
              <a:t>and Fine-Tuned LLM Models</a:t>
            </a:r>
            <a:endParaRPr lang="en-US" dirty="0"/>
          </a:p>
        </p:txBody>
      </p:sp>
      <p:sp>
        <p:nvSpPr>
          <p:cNvPr id="64" name="Google Shape;64;p8"/>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8</a:t>
            </a:fld>
            <a:endParaRPr/>
          </a:p>
        </p:txBody>
      </p:sp>
    </p:spTree>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a:extLst>
            <a:ext uri="{FF2B5EF4-FFF2-40B4-BE49-F238E27FC236}">
              <a16:creationId xmlns:a16="http://schemas.microsoft.com/office/drawing/2014/main" id="{2B07582B-CB9A-5270-28A8-409B530BCBA9}"/>
            </a:ext>
          </a:extLst>
        </p:cNvPr>
        <p:cNvGrpSpPr/>
        <p:nvPr/>
      </p:nvGrpSpPr>
      <p:grpSpPr>
        <a:xfrm>
          <a:off x="0" y="0"/>
          <a:ext cx="0" cy="0"/>
          <a:chOff x="0" y="0"/>
          <a:chExt cx="0" cy="0"/>
        </a:xfrm>
      </p:grpSpPr>
      <p:sp>
        <p:nvSpPr>
          <p:cNvPr id="57" name="Google Shape;57;g32a3e1ea9ea_0_31">
            <a:extLst>
              <a:ext uri="{FF2B5EF4-FFF2-40B4-BE49-F238E27FC236}">
                <a16:creationId xmlns:a16="http://schemas.microsoft.com/office/drawing/2014/main" id="{42013002-56FA-3582-9B2D-74F7AABE923E}"/>
              </a:ext>
            </a:extLst>
          </p:cNvPr>
          <p:cNvSpPr txBox="1"/>
          <p:nvPr/>
        </p:nvSpPr>
        <p:spPr>
          <a:xfrm>
            <a:off x="8472487" y="4662487"/>
            <a:ext cx="5493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9</a:t>
            </a:fld>
            <a:endParaRPr/>
          </a:p>
        </p:txBody>
      </p:sp>
      <p:sp>
        <p:nvSpPr>
          <p:cNvPr id="4" name="Text Placeholder 3">
            <a:extLst>
              <a:ext uri="{FF2B5EF4-FFF2-40B4-BE49-F238E27FC236}">
                <a16:creationId xmlns:a16="http://schemas.microsoft.com/office/drawing/2014/main" id="{691490AD-1482-D8F5-6123-4DD22586363B}"/>
              </a:ext>
            </a:extLst>
          </p:cNvPr>
          <p:cNvSpPr>
            <a:spLocks noGrp="1" noChangeArrowheads="1"/>
          </p:cNvSpPr>
          <p:nvPr>
            <p:ph type="body" idx="1"/>
          </p:nvPr>
        </p:nvSpPr>
        <p:spPr bwMode="auto">
          <a:xfrm>
            <a:off x="299063" y="733013"/>
            <a:ext cx="8545874"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This project focuses on a Comprehensive analysis of Global Energy Trends and their consumption every year using “Time series analysis and fine-tuned LLM models” along with advanced data analysis.</a:t>
            </a:r>
            <a:br>
              <a:rPr lang="en-US" altLang="en-US" sz="1700" dirty="0">
                <a:solidFill>
                  <a:schemeClr val="tx1"/>
                </a:solidFill>
                <a:latin typeface="Arial" panose="020B0604020202020204" pitchFamily="34" charset="0"/>
              </a:rPr>
            </a:br>
            <a:r>
              <a:rPr lang="en-US" altLang="en-US" sz="1700" dirty="0">
                <a:solidFill>
                  <a:schemeClr val="tx1"/>
                </a:solidFill>
                <a:latin typeface="Arial" panose="020B0604020202020204" pitchFamily="34" charset="0"/>
              </a:rPr>
              <a:t>This project incorporates enhanced prediction and analysis of “World Energy” Consumption from Natural Resources like Coal, Oil, Natural Gas, Hydroelectricity etc..</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700" b="1" dirty="0">
                <a:solidFill>
                  <a:schemeClr val="tx1"/>
                </a:solidFill>
                <a:latin typeface="Arial" panose="020B0604020202020204" pitchFamily="34" charset="0"/>
              </a:rPr>
              <a:t>Predictive analysis: “Time series” + “Fine-Tuned LLMs” + “Data Analysis”.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700" b="1"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700" b="1" dirty="0">
                <a:solidFill>
                  <a:schemeClr val="tx1"/>
                </a:solidFill>
                <a:latin typeface="Arial" panose="020B0604020202020204" pitchFamily="34" charset="0"/>
              </a:rPr>
              <a:t>Importance:</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u="sng" dirty="0">
                <a:solidFill>
                  <a:schemeClr val="tx1"/>
                </a:solidFill>
                <a:latin typeface="Arial" panose="020B0604020202020204" pitchFamily="34" charset="0"/>
              </a:rPr>
              <a:t>Helps in reducing Natural Resource Utilization</a:t>
            </a:r>
            <a:r>
              <a:rPr lang="en-US" altLang="en-US" sz="1700" dirty="0">
                <a:solidFill>
                  <a:schemeClr val="tx1"/>
                </a:solidFill>
                <a:latin typeface="Arial" panose="020B0604020202020204" pitchFamily="34" charset="0"/>
              </a:rPr>
              <a:t>: Aims to reduce excessive dependence on non-renewable energy sources.</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u="sng" dirty="0">
                <a:solidFill>
                  <a:schemeClr val="tx1"/>
                </a:solidFill>
                <a:latin typeface="Arial" panose="020B0604020202020204" pitchFamily="34" charset="0"/>
              </a:rPr>
              <a:t>Energy Consumption</a:t>
            </a:r>
            <a:r>
              <a:rPr lang="en-US" altLang="en-US" sz="1700" dirty="0">
                <a:solidFill>
                  <a:schemeClr val="tx1"/>
                </a:solidFill>
                <a:latin typeface="Arial" panose="020B0604020202020204" pitchFamily="34" charset="0"/>
              </a:rPr>
              <a:t>: Support Industries in making data – driven decisions for efficient energy usage.</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u="sng" dirty="0">
                <a:solidFill>
                  <a:schemeClr val="tx1"/>
                </a:solidFill>
                <a:latin typeface="Arial" panose="020B0604020202020204" pitchFamily="34" charset="0"/>
              </a:rPr>
              <a:t>Sustainable Energy Management</a:t>
            </a:r>
            <a:r>
              <a:rPr lang="en-US" altLang="en-US" sz="1700" dirty="0">
                <a:solidFill>
                  <a:schemeClr val="tx1"/>
                </a:solidFill>
                <a:latin typeface="Arial" panose="020B0604020202020204" pitchFamily="34" charset="0"/>
              </a:rPr>
              <a:t>: Provides planning for transitioning towards renewable energy sources.</a:t>
            </a:r>
          </a:p>
          <a:p>
            <a:pPr marL="342900" marR="0" lvl="0" indent="-342900" defTabSz="914400" rtl="0" eaLnBrk="0" fontAlgn="base" latinLnBrk="0" hangingPunct="0">
              <a:lnSpc>
                <a:spcPct val="100000"/>
              </a:lnSpc>
              <a:spcBef>
                <a:spcPct val="0"/>
              </a:spcBef>
              <a:spcAft>
                <a:spcPct val="0"/>
              </a:spcAft>
              <a:buClrTx/>
              <a:buSzTx/>
              <a:buFontTx/>
              <a:buAutoNum type="arabicPeriod"/>
              <a:tabLst/>
            </a:pPr>
            <a:r>
              <a:rPr lang="en-US" altLang="en-US" sz="1700" u="sng" dirty="0">
                <a:solidFill>
                  <a:schemeClr val="tx1"/>
                </a:solidFill>
                <a:latin typeface="Arial" panose="020B0604020202020204" pitchFamily="34" charset="0"/>
              </a:rPr>
              <a:t>Accurate Energy Forecasting</a:t>
            </a:r>
            <a:r>
              <a:rPr lang="en-US" altLang="en-US" sz="1700" dirty="0">
                <a:solidFill>
                  <a:schemeClr val="tx1"/>
                </a:solidFill>
                <a:latin typeface="Arial" panose="020B0604020202020204" pitchFamily="34" charset="0"/>
              </a:rPr>
              <a:t>: Helps predict global energy trends. </a:t>
            </a:r>
          </a:p>
        </p:txBody>
      </p:sp>
      <p:sp>
        <p:nvSpPr>
          <p:cNvPr id="7" name="Google Shape;37;p2">
            <a:extLst>
              <a:ext uri="{FF2B5EF4-FFF2-40B4-BE49-F238E27FC236}">
                <a16:creationId xmlns:a16="http://schemas.microsoft.com/office/drawing/2014/main" id="{A4BDAD2A-8508-B85A-C368-849ED78582F7}"/>
              </a:ext>
            </a:extLst>
          </p:cNvPr>
          <p:cNvSpPr txBox="1">
            <a:spLocks/>
          </p:cNvSpPr>
          <p:nvPr/>
        </p:nvSpPr>
        <p:spPr>
          <a:xfrm>
            <a:off x="177942" y="0"/>
            <a:ext cx="3588848" cy="8429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5200"/>
              <a:buFont typeface="Arial"/>
              <a:buNone/>
              <a:defRPr sz="3200" b="1" i="0" u="none" strike="noStrike" cap="none">
                <a:solidFill>
                  <a:srgbClr val="00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None/>
              <a:defRPr sz="5200" b="0" i="0" u="none" strike="noStrike" cap="none">
                <a:solidFill>
                  <a:srgbClr val="000000"/>
                </a:solidFill>
                <a:latin typeface="Arial"/>
                <a:ea typeface="Arial"/>
                <a:cs typeface="Arial"/>
                <a:sym typeface="Arial"/>
              </a:defRPr>
            </a:lvl9pPr>
          </a:lstStyle>
          <a:p>
            <a:pPr>
              <a:buSzPts val="3600"/>
            </a:pPr>
            <a:r>
              <a:rPr lang="en-US" sz="3000" dirty="0"/>
              <a:t>Problem Statement</a:t>
            </a:r>
          </a:p>
        </p:txBody>
      </p:sp>
    </p:spTree>
    <p:extLst>
      <p:ext uri="{BB962C8B-B14F-4D97-AF65-F5344CB8AC3E}">
        <p14:creationId xmlns:p14="http://schemas.microsoft.com/office/powerpoint/2010/main" val="497285752"/>
      </p:ext>
    </p:extLst>
  </p:cSld>
  <p:clrMapOvr>
    <a:masterClrMapping/>
  </p:clrMapOvr>
  <mc:AlternateContent xmlns:mc="http://schemas.openxmlformats.org/markup-compatibility/2006" xmlns:p14="http://schemas.microsoft.com/office/powerpoint/2010/main">
    <mc:Choice Requires="p14">
      <p:transition p14:dur="250">
        <p:cover/>
      </p:transition>
    </mc:Choice>
    <mc:Fallback xmlns="">
      <p:transition>
        <p:cover/>
      </p:transition>
    </mc:Fallback>
  </mc:AlternateContent>
</p:sld>
</file>

<file path=ppt/theme/theme1.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1198</Words>
  <Application>Microsoft Office PowerPoint</Application>
  <PresentationFormat>On-screen Show (16:9)</PresentationFormat>
  <Paragraphs>118</Paragraphs>
  <Slides>13</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Helvetica Neue</vt:lpstr>
      <vt:lpstr>HelveticaNeue Regular</vt:lpstr>
      <vt:lpstr>Times New Roman</vt:lpstr>
      <vt:lpstr>2_Simple Light</vt:lpstr>
      <vt:lpstr>1_Simple Light</vt:lpstr>
      <vt:lpstr>    Gokaraju Rangaraju Institute of Engineering and Technology  (Autonomous) Department of Data Science  Mini Project Work (CSE(DS))</vt:lpstr>
      <vt:lpstr>Image Classification using Fine Tuned   CNN- LSTM</vt:lpstr>
      <vt:lpstr>PowerPoint Presentation</vt:lpstr>
      <vt:lpstr>Base Papers</vt:lpstr>
      <vt:lpstr>Brain Tumor Detection using YOLO Deep Learning Model</vt:lpstr>
      <vt:lpstr>PowerPoint Presentation</vt:lpstr>
      <vt:lpstr>Base Papers</vt:lpstr>
      <vt:lpstr>Predictive analysis of Global Energy Consumption Trends Using Time Series  and Fine-Tuned LLM Models</vt:lpstr>
      <vt:lpstr>PowerPoint Presentation</vt:lpstr>
      <vt:lpstr>Methodology </vt:lpstr>
      <vt:lpstr>Base Papers</vt:lpstr>
      <vt:lpstr>Base Papers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dc:creator>
  <cp:lastModifiedBy>Karthikeya Bairoju</cp:lastModifiedBy>
  <cp:revision>12</cp:revision>
  <dcterms:modified xsi:type="dcterms:W3CDTF">2025-02-11T18:18:03Z</dcterms:modified>
</cp:coreProperties>
</file>