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75" r:id="rId6"/>
    <p:sldId id="269" r:id="rId7"/>
    <p:sldId id="274" r:id="rId8"/>
    <p:sldId id="271" r:id="rId9"/>
    <p:sldId id="270" r:id="rId10"/>
    <p:sldId id="273" r:id="rId11"/>
    <p:sldId id="276" r:id="rId12"/>
    <p:sldId id="263"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ZpxF7Zee30fhjMZJOO9uuOAEd3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D119B2-286B-326A-A121-9C0EF8D3269C}" name="Karthikeya Bairoju" initials="KB" userId="38523b67d74eec9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 name="Google Shape;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14"/>
          <p:cNvSpPr txBox="1">
            <a:spLocks noGrp="1"/>
          </p:cNvSpPr>
          <p:nvPr>
            <p:ph type="ctrTitle"/>
          </p:nvPr>
        </p:nvSpPr>
        <p:spPr>
          <a:xfrm>
            <a:off x="0" y="0"/>
            <a:ext cx="9144000" cy="649693"/>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SzPts val="5200"/>
              <a:buNone/>
              <a:defRPr sz="3200" b="1">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4"/>
          <p:cNvSpPr txBox="1">
            <a:spLocks noGrp="1"/>
          </p:cNvSpPr>
          <p:nvPr>
            <p:ph type="body" idx="1"/>
          </p:nvPr>
        </p:nvSpPr>
        <p:spPr>
          <a:xfrm>
            <a:off x="165100" y="914400"/>
            <a:ext cx="8763000" cy="34798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SzPts val="1400"/>
              <a:buNone/>
              <a:defRPr sz="2400">
                <a:latin typeface="Times New Roman"/>
                <a:ea typeface="Times New Roman"/>
                <a:cs typeface="Times New Roman"/>
                <a:sym typeface="Times New Roman"/>
              </a:defRPr>
            </a:lvl1pPr>
            <a:lvl2pPr marL="914400" lvl="1" indent="-228600" algn="l">
              <a:spcBef>
                <a:spcPts val="0"/>
              </a:spcBef>
              <a:spcAft>
                <a:spcPts val="0"/>
              </a:spcAft>
              <a:buSzPts val="1400"/>
              <a:buNone/>
              <a:defRPr sz="2200">
                <a:latin typeface="Times New Roman"/>
                <a:ea typeface="Times New Roman"/>
                <a:cs typeface="Times New Roman"/>
                <a:sym typeface="Times New Roman"/>
              </a:defRPr>
            </a:lvl2pPr>
            <a:lvl3pPr marL="1371600" lvl="2" indent="-228600" algn="l">
              <a:spcBef>
                <a:spcPts val="0"/>
              </a:spcBef>
              <a:spcAft>
                <a:spcPts val="0"/>
              </a:spcAft>
              <a:buSzPts val="1400"/>
              <a:buNone/>
              <a:defRPr sz="2200">
                <a:latin typeface="Times New Roman"/>
                <a:ea typeface="Times New Roman"/>
                <a:cs typeface="Times New Roman"/>
                <a:sym typeface="Times New Roman"/>
              </a:defRPr>
            </a:lvl3pPr>
            <a:lvl4pPr marL="1828800" lvl="3" indent="-228600" algn="l">
              <a:spcBef>
                <a:spcPts val="0"/>
              </a:spcBef>
              <a:spcAft>
                <a:spcPts val="0"/>
              </a:spcAft>
              <a:buSzPts val="1400"/>
              <a:buNone/>
              <a:defRPr sz="2000">
                <a:latin typeface="Times New Roman"/>
                <a:ea typeface="Times New Roman"/>
                <a:cs typeface="Times New Roman"/>
                <a:sym typeface="Times New Roman"/>
              </a:defRPr>
            </a:lvl4pPr>
            <a:lvl5pPr marL="2286000" lvl="4" indent="-228600" algn="l">
              <a:spcBef>
                <a:spcPts val="0"/>
              </a:spcBef>
              <a:spcAft>
                <a:spcPts val="0"/>
              </a:spcAft>
              <a:buSzPts val="1400"/>
              <a:buNone/>
              <a:defRPr sz="2000">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4"/>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16"/>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6"/>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150" y="444500"/>
            <a:ext cx="8521700" cy="5730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9" name="Google Shape;9;p13"/>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311150" y="444500"/>
            <a:ext cx="8521700" cy="5730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15"/>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9" name="Google Shape;19;p15"/>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10505547"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sciencedirect.com/science/article/pii/S266616592030034X" TargetMode="External"/><Relationship Id="rId4" Type="http://schemas.openxmlformats.org/officeDocument/2006/relationships/hyperlink" Target="https://ieeexplore.ieee.org/document/10386911/authors#author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16/j.ecmx.2024.100558"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a:spLocks noGrp="1"/>
          </p:cNvSpPr>
          <p:nvPr>
            <p:ph type="ctrTitle"/>
          </p:nvPr>
        </p:nvSpPr>
        <p:spPr>
          <a:xfrm>
            <a:off x="-9525" y="759619"/>
            <a:ext cx="9144000" cy="1712912"/>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236363"/>
              <a:buNone/>
            </a:pP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Gokaraju Rangaraju Institute of Engineering and Technology </a:t>
            </a:r>
            <a:br>
              <a:rPr lang="en-US" sz="18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(Autonomous)</a:t>
            </a:r>
            <a:br>
              <a:rPr lang="en-US" sz="18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Department of Data Science</a:t>
            </a:r>
            <a:br>
              <a:rPr lang="en-US" sz="1800" b="1" i="0" u="none" dirty="0">
                <a:solidFill>
                  <a:srgbClr val="000000"/>
                </a:solidFill>
                <a:latin typeface="Times New Roman"/>
                <a:ea typeface="Times New Roman"/>
                <a:cs typeface="Times New Roman"/>
                <a:sym typeface="Times New Roman"/>
              </a:rPr>
            </a:br>
            <a:br>
              <a:rPr lang="en-US" sz="1800" b="1" i="0" u="none" dirty="0">
                <a:solidFill>
                  <a:srgbClr val="000000"/>
                </a:solidFill>
                <a:latin typeface="Times New Roman"/>
                <a:ea typeface="Times New Roman"/>
                <a:cs typeface="Times New Roman"/>
                <a:sym typeface="Times New Roman"/>
              </a:rPr>
            </a:br>
            <a:r>
              <a:rPr lang="en-US" sz="1800" b="1" i="0" u="none" dirty="0">
                <a:solidFill>
                  <a:schemeClr val="dk1"/>
                </a:solidFill>
                <a:latin typeface="Times New Roman"/>
                <a:ea typeface="Times New Roman"/>
                <a:cs typeface="Times New Roman"/>
                <a:sym typeface="Times New Roman"/>
              </a:rPr>
              <a:t>M</a:t>
            </a:r>
            <a:r>
              <a:rPr lang="en-US" sz="1800" dirty="0">
                <a:solidFill>
                  <a:schemeClr val="dk1"/>
                </a:solidFill>
              </a:rPr>
              <a:t>ini</a:t>
            </a:r>
            <a:r>
              <a:rPr lang="en-US" sz="1800" b="1" i="0" u="none" dirty="0">
                <a:solidFill>
                  <a:schemeClr val="dk1"/>
                </a:solidFill>
                <a:latin typeface="Times New Roman"/>
                <a:ea typeface="Times New Roman"/>
                <a:cs typeface="Times New Roman"/>
                <a:sym typeface="Times New Roman"/>
              </a:rPr>
              <a:t> Project Work</a:t>
            </a:r>
            <a:br>
              <a:rPr lang="en-US" sz="1800" b="1" i="0" u="none" dirty="0">
                <a:solidFill>
                  <a:schemeClr val="dk1"/>
                </a:solidFill>
                <a:latin typeface="Times New Roman"/>
                <a:ea typeface="Times New Roman"/>
                <a:cs typeface="Times New Roman"/>
                <a:sym typeface="Times New Roman"/>
              </a:rPr>
            </a:br>
            <a:r>
              <a:rPr lang="en-US" sz="1800" b="1" i="0" u="none" dirty="0">
                <a:solidFill>
                  <a:schemeClr val="dk1"/>
                </a:solidFill>
                <a:latin typeface="Times New Roman"/>
                <a:ea typeface="Times New Roman"/>
                <a:cs typeface="Times New Roman"/>
                <a:sym typeface="Times New Roman"/>
              </a:rPr>
              <a:t>(CSE(DS))</a:t>
            </a:r>
            <a:endParaRPr dirty="0"/>
          </a:p>
        </p:txBody>
      </p:sp>
      <p:sp>
        <p:nvSpPr>
          <p:cNvPr id="29" name="Google Shape;29;p1"/>
          <p:cNvSpPr txBox="1">
            <a:spLocks noGrp="1"/>
          </p:cNvSpPr>
          <p:nvPr>
            <p:ph type="subTitle" idx="4294967295"/>
          </p:nvPr>
        </p:nvSpPr>
        <p:spPr>
          <a:xfrm>
            <a:off x="0" y="2571750"/>
            <a:ext cx="9144000" cy="523875"/>
          </a:xfrm>
          <a:prstGeom prst="rect">
            <a:avLst/>
          </a:prstGeom>
          <a:noFill/>
          <a:ln>
            <a:noFill/>
          </a:ln>
        </p:spPr>
        <p:txBody>
          <a:bodyPr spcFirstLastPara="1" wrap="square" lIns="91425" tIns="91425" rIns="91425" bIns="91425" anchor="t" anchorCtr="0">
            <a:noAutofit/>
          </a:bodyPr>
          <a:lstStyle/>
          <a:p>
            <a:pPr marL="0" indent="0" algn="ctr">
              <a:lnSpc>
                <a:spcPct val="115000"/>
              </a:lnSpc>
              <a:buSzPts val="2200"/>
            </a:pPr>
            <a:r>
              <a:rPr lang="en-US" sz="2200" b="1" i="0" u="none" strike="noStrike" cap="none" dirty="0">
                <a:solidFill>
                  <a:srgbClr val="0D5BDC"/>
                </a:solidFill>
                <a:latin typeface="Times New Roman"/>
                <a:ea typeface="Times New Roman"/>
                <a:cs typeface="Times New Roman"/>
                <a:sym typeface="Times New Roman"/>
              </a:rPr>
              <a:t>Review </a:t>
            </a:r>
            <a:r>
              <a:rPr lang="en-US" sz="2200" b="1" dirty="0">
                <a:solidFill>
                  <a:srgbClr val="0D5BDC"/>
                </a:solidFill>
                <a:latin typeface="Times New Roman"/>
                <a:ea typeface="Times New Roman"/>
                <a:cs typeface="Times New Roman"/>
                <a:sym typeface="Times New Roman"/>
              </a:rPr>
              <a:t>0 &amp; </a:t>
            </a:r>
            <a:r>
              <a:rPr lang="en-US" sz="2200" b="1" i="0" u="none" strike="noStrike" cap="none" dirty="0">
                <a:solidFill>
                  <a:srgbClr val="0D5BDC"/>
                </a:solidFill>
                <a:latin typeface="Times New Roman"/>
                <a:ea typeface="Times New Roman"/>
                <a:cs typeface="Times New Roman"/>
                <a:sym typeface="Times New Roman"/>
              </a:rPr>
              <a:t>1:</a:t>
            </a:r>
            <a:r>
              <a:rPr lang="en-US" sz="2200" b="1" dirty="0">
                <a:solidFill>
                  <a:srgbClr val="0D5BDC"/>
                </a:solidFill>
                <a:latin typeface="Times New Roman"/>
                <a:ea typeface="Times New Roman"/>
                <a:cs typeface="Times New Roman"/>
                <a:sym typeface="Times New Roman"/>
              </a:rPr>
              <a:t> Title &amp; Abstract Presentation</a:t>
            </a:r>
            <a:endParaRPr dirty="0"/>
          </a:p>
          <a:p>
            <a:pPr marL="0" marR="0" lvl="0" indent="0" algn="ctr" rtl="0">
              <a:lnSpc>
                <a:spcPct val="115000"/>
              </a:lnSpc>
              <a:spcBef>
                <a:spcPts val="0"/>
              </a:spcBef>
              <a:spcAft>
                <a:spcPts val="0"/>
              </a:spcAft>
              <a:buClr>
                <a:srgbClr val="000000"/>
              </a:buClr>
              <a:buSzPts val="2200"/>
              <a:buFont typeface="Arial"/>
              <a:buNone/>
            </a:pPr>
            <a:endParaRPr sz="2200" b="1" i="0" u="none" strike="noStrike" cap="none" dirty="0">
              <a:solidFill>
                <a:srgbClr val="0D5BDC"/>
              </a:solidFill>
              <a:latin typeface="Times New Roman"/>
              <a:ea typeface="Times New Roman"/>
              <a:cs typeface="Times New Roman"/>
              <a:sym typeface="Times New Roman"/>
            </a:endParaRPr>
          </a:p>
          <a:p>
            <a:pPr marL="342900" marR="0" lvl="0" indent="-342900" algn="l" rtl="0">
              <a:spcBef>
                <a:spcPts val="0"/>
              </a:spcBef>
              <a:spcAft>
                <a:spcPts val="0"/>
              </a:spcAft>
              <a:buNone/>
            </a:pPr>
            <a:endParaRPr sz="2200" b="1" i="0" u="none" dirty="0">
              <a:solidFill>
                <a:srgbClr val="0D5BDC"/>
              </a:solidFill>
              <a:latin typeface="Times New Roman"/>
              <a:ea typeface="Times New Roman"/>
              <a:cs typeface="Times New Roman"/>
              <a:sym typeface="Times New Roman"/>
            </a:endParaRPr>
          </a:p>
        </p:txBody>
      </p:sp>
      <p:sp>
        <p:nvSpPr>
          <p:cNvPr id="30" name="Google Shape;30;p1"/>
          <p:cNvSpPr txBox="1"/>
          <p:nvPr/>
        </p:nvSpPr>
        <p:spPr>
          <a:xfrm>
            <a:off x="301625" y="3609268"/>
            <a:ext cx="4260900" cy="1419932"/>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Presented by:</a:t>
            </a:r>
            <a:endParaRPr dirty="0">
              <a:solidFill>
                <a:schemeClr val="dk1"/>
              </a:solidFill>
            </a:endParaRPr>
          </a:p>
          <a:p>
            <a:pPr>
              <a:buClr>
                <a:schemeClr val="dk1"/>
              </a:buClr>
              <a:buSzPts val="1600"/>
            </a:pPr>
            <a:r>
              <a:rPr lang="en-US" sz="1600" b="1" dirty="0">
                <a:solidFill>
                  <a:schemeClr val="dk1"/>
                </a:solidFill>
                <a:latin typeface="Times New Roman"/>
                <a:ea typeface="Times New Roman"/>
                <a:cs typeface="Times New Roman"/>
                <a:sym typeface="Times New Roman"/>
              </a:rPr>
              <a:t>1. B. Karthikeya (22241A6771)</a:t>
            </a:r>
            <a:endParaRPr dirty="0">
              <a:solidFill>
                <a:schemeClr val="dk1"/>
              </a:solidFill>
            </a:endParaRPr>
          </a:p>
          <a:p>
            <a:pPr>
              <a:buClr>
                <a:schemeClr val="dk1"/>
              </a:buClr>
              <a:buSzPts val="1600"/>
            </a:pPr>
            <a:r>
              <a:rPr lang="en-US" sz="1600" b="1" dirty="0">
                <a:solidFill>
                  <a:schemeClr val="dk1"/>
                </a:solidFill>
                <a:latin typeface="Times New Roman"/>
                <a:ea typeface="Times New Roman"/>
                <a:cs typeface="Times New Roman"/>
                <a:sym typeface="Times New Roman"/>
              </a:rPr>
              <a:t>2. B. Abhilash Reddy (22241A6775)</a:t>
            </a: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3. B. Sushanth (22241A6776)</a:t>
            </a:r>
            <a:endParaRPr dirty="0">
              <a:solidFill>
                <a:schemeClr val="dk1"/>
              </a:solidFill>
            </a:endParaRPr>
          </a:p>
        </p:txBody>
      </p:sp>
      <p:sp>
        <p:nvSpPr>
          <p:cNvPr id="31" name="Google Shape;31;p1"/>
          <p:cNvSpPr txBox="1"/>
          <p:nvPr/>
        </p:nvSpPr>
        <p:spPr>
          <a:xfrm>
            <a:off x="5689600" y="3609268"/>
            <a:ext cx="3294062" cy="1419932"/>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Under the Guidance of:</a:t>
            </a:r>
            <a:endParaRPr dirty="0">
              <a:solidFill>
                <a:schemeClr val="dk1"/>
              </a:solidFill>
            </a:endParaRPr>
          </a:p>
          <a:p>
            <a:pPr>
              <a:lnSpc>
                <a:spcPct val="90000"/>
              </a:lnSpc>
              <a:buSzPts val="1600"/>
            </a:pPr>
            <a:r>
              <a:rPr lang="en-US" sz="1600" b="1" dirty="0">
                <a:solidFill>
                  <a:srgbClr val="006600"/>
                </a:solidFill>
                <a:latin typeface="Times New Roman"/>
                <a:ea typeface="Times New Roman"/>
                <a:cs typeface="Times New Roman"/>
              </a:rPr>
              <a:t>Dr. R.P. Ram Kumar</a:t>
            </a:r>
            <a:endParaRPr lang="en-US" dirty="0">
              <a:solidFill>
                <a:schemeClr val="dk1"/>
              </a:solidFill>
              <a:ea typeface="Times New Roman"/>
            </a:endParaRPr>
          </a:p>
          <a:p>
            <a:pPr>
              <a:lnSpc>
                <a:spcPct val="90000"/>
              </a:lnSpc>
              <a:buSzPts val="1600"/>
            </a:pPr>
            <a:r>
              <a:rPr lang="en-US" sz="1600" b="1" dirty="0">
                <a:solidFill>
                  <a:srgbClr val="006600"/>
                </a:solidFill>
                <a:latin typeface="Times New Roman"/>
                <a:ea typeface="Times New Roman"/>
                <a:cs typeface="Times New Roman"/>
              </a:rPr>
              <a:t>Professor</a:t>
            </a:r>
          </a:p>
          <a:p>
            <a:pPr>
              <a:lnSpc>
                <a:spcPct val="90000"/>
              </a:lnSpc>
              <a:buSzPts val="1600"/>
            </a:pPr>
            <a:r>
              <a:rPr lang="en-US" sz="1600" b="1" dirty="0">
                <a:solidFill>
                  <a:srgbClr val="006600"/>
                </a:solidFill>
                <a:latin typeface="Times New Roman"/>
                <a:ea typeface="Times New Roman"/>
                <a:cs typeface="Times New Roman"/>
              </a:rPr>
              <a:t>CSE(DS) Department</a:t>
            </a:r>
          </a:p>
          <a:p>
            <a:pPr>
              <a:lnSpc>
                <a:spcPct val="90000"/>
              </a:lnSpc>
              <a:buClr>
                <a:srgbClr val="006600"/>
              </a:buClr>
              <a:buSzPts val="1600"/>
            </a:pPr>
            <a:endParaRPr lang="en-US" sz="1600" b="1" dirty="0">
              <a:solidFill>
                <a:schemeClr val="dk1"/>
              </a:solidFill>
              <a:latin typeface="Times New Roman"/>
              <a:ea typeface="Times New Roman"/>
              <a:cs typeface="Times New Roman"/>
            </a:endParaRPr>
          </a:p>
        </p:txBody>
      </p:sp>
      <p:pic>
        <p:nvPicPr>
          <p:cNvPr id="32" name="Google Shape;32;p1" descr="Untitled-1 copy"/>
          <p:cNvPicPr preferRelativeResize="0"/>
          <p:nvPr/>
        </p:nvPicPr>
        <p:blipFill rotWithShape="1">
          <a:blip r:embed="rId3">
            <a:alphaModFix/>
          </a:blip>
          <a:srcRect l="25561" t="23017" r="26994" b="21855"/>
          <a:stretch/>
        </p:blipFill>
        <p:spPr>
          <a:xfrm>
            <a:off x="4271962" y="114300"/>
            <a:ext cx="604837" cy="554037"/>
          </a:xfrm>
          <a:prstGeom prst="rect">
            <a:avLst/>
          </a:prstGeom>
          <a:noFill/>
          <a:ln>
            <a:noFill/>
          </a:ln>
        </p:spPr>
      </p:pic>
      <p:sp>
        <p:nvSpPr>
          <p:cNvPr id="2" name="Google Shape;29;p1">
            <a:extLst>
              <a:ext uri="{FF2B5EF4-FFF2-40B4-BE49-F238E27FC236}">
                <a16:creationId xmlns:a16="http://schemas.microsoft.com/office/drawing/2014/main" id="{4E4E8026-6D09-B9F9-7CEF-C9E669326CBF}"/>
              </a:ext>
            </a:extLst>
          </p:cNvPr>
          <p:cNvSpPr txBox="1">
            <a:spLocks/>
          </p:cNvSpPr>
          <p:nvPr/>
        </p:nvSpPr>
        <p:spPr>
          <a:xfrm>
            <a:off x="76103" y="3085393"/>
            <a:ext cx="1992489" cy="523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indent="0">
              <a:lnSpc>
                <a:spcPct val="115000"/>
              </a:lnSpc>
              <a:buSzPts val="2200"/>
            </a:pPr>
            <a:r>
              <a:rPr lang="en-US" sz="1800" b="1" dirty="0">
                <a:solidFill>
                  <a:srgbClr val="0D5BDC"/>
                </a:solidFill>
                <a:latin typeface="Times New Roman"/>
                <a:ea typeface="Times New Roman"/>
                <a:cs typeface="Times New Roman"/>
                <a:sym typeface="Times New Roman"/>
              </a:rPr>
              <a:t>Batch No -  B3</a:t>
            </a:r>
            <a:endParaRPr lang="en-US" sz="1800" dirty="0"/>
          </a:p>
          <a:p>
            <a:pPr marL="0" indent="0" algn="ctr">
              <a:lnSpc>
                <a:spcPct val="115000"/>
              </a:lnSpc>
              <a:buSzPts val="2200"/>
            </a:pPr>
            <a:endParaRPr lang="en-US" sz="2200" b="1" dirty="0">
              <a:solidFill>
                <a:srgbClr val="0D5BDC"/>
              </a:solidFill>
              <a:latin typeface="Times New Roman"/>
              <a:ea typeface="Times New Roman"/>
              <a:cs typeface="Times New Roman"/>
              <a:sym typeface="Times New Roman"/>
            </a:endParaRPr>
          </a:p>
          <a:p>
            <a:pPr marL="342900" indent="-342900"/>
            <a:endParaRPr lang="en-US" sz="2200" b="1" dirty="0">
              <a:solidFill>
                <a:srgbClr val="0D5BD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CF725-6A2B-BF20-9467-E54AC2FBA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B9799-E784-4FDF-6F46-9460EABDEDCE}"/>
              </a:ext>
            </a:extLst>
          </p:cNvPr>
          <p:cNvSpPr>
            <a:spLocks noGrp="1"/>
          </p:cNvSpPr>
          <p:nvPr>
            <p:ph type="ctrTitle"/>
          </p:nvPr>
        </p:nvSpPr>
        <p:spPr>
          <a:xfrm>
            <a:off x="166386" y="151918"/>
            <a:ext cx="9144000" cy="649693"/>
          </a:xfrm>
        </p:spPr>
        <p:txBody>
          <a:bodyPr>
            <a:normAutofit/>
          </a:bodyPr>
          <a:lstStyle/>
          <a:p>
            <a:pPr algn="l"/>
            <a:r>
              <a:rPr lang="en-US" sz="3000" dirty="0"/>
              <a:t>Base Paper 2</a:t>
            </a:r>
            <a:endParaRPr lang="en-US" dirty="0"/>
          </a:p>
        </p:txBody>
      </p:sp>
      <p:sp>
        <p:nvSpPr>
          <p:cNvPr id="3" name="Text Placeholder 2">
            <a:extLst>
              <a:ext uri="{FF2B5EF4-FFF2-40B4-BE49-F238E27FC236}">
                <a16:creationId xmlns:a16="http://schemas.microsoft.com/office/drawing/2014/main" id="{8F3BCBBA-1242-4DBF-4D80-DF368B5FB7E4}"/>
              </a:ext>
            </a:extLst>
          </p:cNvPr>
          <p:cNvSpPr>
            <a:spLocks noGrp="1"/>
          </p:cNvSpPr>
          <p:nvPr>
            <p:ph type="body" idx="1"/>
          </p:nvPr>
        </p:nvSpPr>
        <p:spPr>
          <a:xfrm>
            <a:off x="100806" y="726216"/>
            <a:ext cx="8763000" cy="4074384"/>
          </a:xfrm>
        </p:spPr>
        <p:txBody>
          <a:bodyPr/>
          <a:lstStyle/>
          <a:p>
            <a:r>
              <a:rPr lang="en-US" sz="1900" dirty="0">
                <a:latin typeface="Times New Roman" panose="02020603050405020304" pitchFamily="18" charset="0"/>
                <a:cs typeface="Times New Roman" panose="02020603050405020304" pitchFamily="18" charset="0"/>
              </a:rPr>
              <a:t>    Ayush Thakur, K.A. Shukla, Jonathan Atrey</a:t>
            </a:r>
            <a:r>
              <a:rPr lang="en-US" sz="1900" dirty="0"/>
              <a:t>, "</a:t>
            </a:r>
            <a:r>
              <a:rPr lang="en-US" sz="1900" i="0" dirty="0">
                <a:solidFill>
                  <a:srgbClr val="333333"/>
                </a:solidFill>
                <a:effectLst/>
                <a:latin typeface="Times New Roman" panose="02020603050405020304" pitchFamily="18" charset="0"/>
                <a:cs typeface="Times New Roman" panose="02020603050405020304" pitchFamily="18" charset="0"/>
              </a:rPr>
              <a:t>Predictive Analysis of Energy Consumption and Electricity Demand Using Machine Learning Techniques</a:t>
            </a:r>
            <a:r>
              <a:rPr lang="en-US" sz="1900" dirty="0"/>
              <a:t>", </a:t>
            </a:r>
          </a:p>
          <a:p>
            <a:r>
              <a:rPr lang="en-US" sz="1900" dirty="0"/>
              <a:t>    IEEE, 2023. </a:t>
            </a:r>
            <a:endParaRPr lang="en-US" sz="1900" dirty="0">
              <a:ea typeface="Roboto"/>
            </a:endParaRPr>
          </a:p>
          <a:p>
            <a:pPr marL="228600" indent="0"/>
            <a:r>
              <a:rPr lang="en-US" sz="1600" dirty="0">
                <a:solidFill>
                  <a:srgbClr val="555555"/>
                </a:solidFill>
                <a:latin typeface="Roboto"/>
                <a:ea typeface="Roboto"/>
                <a:cs typeface="Roboto"/>
              </a:rPr>
              <a:t>     </a:t>
            </a:r>
            <a:r>
              <a:rPr lang="en-IN" sz="1700" dirty="0">
                <a:solidFill>
                  <a:srgbClr val="555555"/>
                </a:solidFill>
                <a:latin typeface="Times New Roman" panose="02020603050405020304" pitchFamily="18" charset="0"/>
                <a:ea typeface="Roboto"/>
                <a:cs typeface="Times New Roman" panose="02020603050405020304" pitchFamily="18" charset="0"/>
              </a:rPr>
              <a:t>D</a:t>
            </a:r>
            <a:r>
              <a:rPr lang="en-IN" sz="1700" b="0" i="0" u="none" strike="noStrike" dirty="0">
                <a:effectLst/>
                <a:latin typeface="Times New Roman" panose="02020603050405020304" pitchFamily="18" charset="0"/>
                <a:cs typeface="Times New Roman" panose="02020603050405020304" pitchFamily="18" charset="0"/>
              </a:rPr>
              <a:t>oi: </a:t>
            </a:r>
            <a:r>
              <a:rPr lang="en-IN" sz="1700" dirty="0">
                <a:solidFill>
                  <a:srgbClr val="006699"/>
                </a:solidFill>
                <a:latin typeface="Times New Roman" panose="02020603050405020304" pitchFamily="18" charset="0"/>
                <a:cs typeface="Times New Roman" panose="02020603050405020304" pitchFamily="18" charset="0"/>
              </a:rPr>
              <a:t>10.1109/ICSSES58299.2023.10200636</a:t>
            </a:r>
            <a:endParaRPr lang="en-US" sz="1500" dirty="0">
              <a:solidFill>
                <a:srgbClr val="006699"/>
              </a:solidFill>
              <a:latin typeface="Times New Roman" panose="02020603050405020304" pitchFamily="18" charset="0"/>
              <a:cs typeface="Times New Roman" panose="02020603050405020304" pitchFamily="18" charset="0"/>
            </a:endParaRPr>
          </a:p>
          <a:p>
            <a:pPr marL="228600" indent="-142875"/>
            <a:r>
              <a:rPr lang="en-US" sz="1900" b="1" u="sng" dirty="0"/>
              <a:t>Drawbacks</a:t>
            </a:r>
            <a:r>
              <a:rPr lang="en-US" sz="1900" b="1" dirty="0"/>
              <a:t>:</a:t>
            </a:r>
          </a:p>
          <a:p>
            <a:pPr marL="228600" indent="0"/>
            <a:endParaRPr lang="en-US" sz="1900" b="1" dirty="0"/>
          </a:p>
          <a:p>
            <a:pPr marL="228600" indent="0"/>
            <a:endParaRPr lang="en-US" sz="1900" b="1" dirty="0"/>
          </a:p>
          <a:p>
            <a:pPr marL="228600" indent="0"/>
            <a:endParaRPr lang="en-US" sz="1900" b="1" dirty="0"/>
          </a:p>
          <a:p>
            <a:pPr marL="228600" indent="0"/>
            <a:endParaRPr lang="en-US" dirty="0"/>
          </a:p>
          <a:p>
            <a:pPr marL="228600" indent="0"/>
            <a:endParaRPr lang="en-US" sz="1900" dirty="0"/>
          </a:p>
        </p:txBody>
      </p:sp>
      <p:sp>
        <p:nvSpPr>
          <p:cNvPr id="4" name="Rectangle 1">
            <a:extLst>
              <a:ext uri="{FF2B5EF4-FFF2-40B4-BE49-F238E27FC236}">
                <a16:creationId xmlns:a16="http://schemas.microsoft.com/office/drawing/2014/main" id="{206A6F13-800F-1C67-40D8-214EB5EF77D7}"/>
              </a:ext>
            </a:extLst>
          </p:cNvPr>
          <p:cNvSpPr>
            <a:spLocks noChangeArrowheads="1"/>
          </p:cNvSpPr>
          <p:nvPr/>
        </p:nvSpPr>
        <p:spPr bwMode="auto">
          <a:xfrm>
            <a:off x="191143" y="2267759"/>
            <a:ext cx="8761714"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Demand Forecasting</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base paper emphasizes electricity demand prediction, while our project provides a broader analysis of global energy consumption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Energy Sources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It focuses mainly on electricity consumption, whereas our project covers multiple natural energy sources like coal, oil, and natural gas.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ML Models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base paper uses gradient boosting algorithms, while our project enhances accuracy with Fine-Tuned LLMs and advanced time series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Narrow Temporal Scope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dataset primarily includes hourly consumption, whereas our project analyzes long-term annual trends for better global insights. </a:t>
            </a:r>
          </a:p>
        </p:txBody>
      </p:sp>
    </p:spTree>
    <p:extLst>
      <p:ext uri="{BB962C8B-B14F-4D97-AF65-F5344CB8AC3E}">
        <p14:creationId xmlns:p14="http://schemas.microsoft.com/office/powerpoint/2010/main" val="180153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1"/>
          <p:cNvSpPr txBox="1">
            <a:spLocks noGrp="1"/>
          </p:cNvSpPr>
          <p:nvPr>
            <p:ph type="ctrTitle"/>
          </p:nvPr>
        </p:nvSpPr>
        <p:spPr>
          <a:xfrm>
            <a:off x="0" y="0"/>
            <a:ext cx="9144000" cy="649287"/>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5200"/>
              <a:buNone/>
            </a:pPr>
            <a:r>
              <a:rPr lang="en-US" sz="2900" b="1" i="0" u="none">
                <a:solidFill>
                  <a:srgbClr val="000000"/>
                </a:solidFill>
                <a:latin typeface="Times New Roman"/>
                <a:ea typeface="Times New Roman"/>
                <a:cs typeface="Times New Roman"/>
                <a:sym typeface="Times New Roman"/>
              </a:rPr>
              <a:t>REFERENCES</a:t>
            </a:r>
            <a:endParaRPr/>
          </a:p>
        </p:txBody>
      </p:sp>
      <p:sp>
        <p:nvSpPr>
          <p:cNvPr id="77" name="Google Shape;77;p11"/>
          <p:cNvSpPr txBox="1">
            <a:spLocks noGrp="1"/>
          </p:cNvSpPr>
          <p:nvPr>
            <p:ph type="body" idx="1"/>
          </p:nvPr>
        </p:nvSpPr>
        <p:spPr>
          <a:xfrm>
            <a:off x="165100" y="914400"/>
            <a:ext cx="8763000" cy="3479800"/>
          </a:xfrm>
          <a:prstGeom prst="rect">
            <a:avLst/>
          </a:prstGeom>
          <a:noFill/>
          <a:ln>
            <a:noFill/>
          </a:ln>
        </p:spPr>
        <p:txBody>
          <a:bodyPr spcFirstLastPara="1" wrap="square" lIns="91425" tIns="91425" rIns="91425" bIns="91425" anchor="t" anchorCtr="0">
            <a:noAutofit/>
          </a:bodyPr>
          <a:lstStyle/>
          <a:p>
            <a:pPr marL="342900" indent="-342900">
              <a:buChar char="•"/>
            </a:pPr>
            <a:r>
              <a:rPr lang="en-US" sz="1900" dirty="0"/>
              <a:t>Yong Chen</a:t>
            </a:r>
            <a:r>
              <a:rPr lang="en-US" sz="1900" b="0" i="0" u="none" dirty="0">
                <a:solidFill>
                  <a:srgbClr val="000000"/>
                </a:solidFill>
                <a:latin typeface="Times New Roman"/>
                <a:ea typeface="Times New Roman"/>
                <a:cs typeface="Times New Roman"/>
                <a:sym typeface="Times New Roman"/>
              </a:rPr>
              <a:t>,</a:t>
            </a:r>
            <a:r>
              <a:rPr lang="en-US" sz="1900" dirty="0"/>
              <a:t> Hongpeng Chen </a:t>
            </a:r>
            <a:r>
              <a:rPr lang="en-US" sz="1900" b="0" i="0" u="none" dirty="0">
                <a:solidFill>
                  <a:srgbClr val="000000"/>
                </a:solidFill>
                <a:latin typeface="Times New Roman"/>
                <a:ea typeface="Times New Roman"/>
                <a:cs typeface="Times New Roman"/>
                <a:sym typeface="Times New Roman"/>
              </a:rPr>
              <a:t>, </a:t>
            </a:r>
            <a:r>
              <a:rPr lang="en-US" sz="1900" dirty="0"/>
              <a:t>Songzhi Su</a:t>
            </a:r>
            <a:r>
              <a:rPr lang="en-US" sz="1900" b="0" i="0" u="none" dirty="0">
                <a:solidFill>
                  <a:srgbClr val="000000"/>
                </a:solidFill>
                <a:latin typeface="Times New Roman"/>
                <a:ea typeface="Times New Roman"/>
                <a:cs typeface="Times New Roman"/>
                <a:sym typeface="Times New Roman"/>
              </a:rPr>
              <a:t>, </a:t>
            </a:r>
            <a:r>
              <a:rPr lang="en-US" sz="1900" dirty="0"/>
              <a:t>"Fine-Tuning Large Language Models in Education"</a:t>
            </a:r>
            <a:r>
              <a:rPr lang="en-US" sz="1900" b="0" i="0" u="none" dirty="0">
                <a:solidFill>
                  <a:srgbClr val="000000"/>
                </a:solidFill>
                <a:latin typeface="Times New Roman"/>
                <a:ea typeface="Times New Roman"/>
                <a:cs typeface="Times New Roman"/>
                <a:sym typeface="Times New Roman"/>
              </a:rPr>
              <a:t> </a:t>
            </a:r>
            <a:r>
              <a:rPr lang="en-US" sz="1900" dirty="0"/>
              <a:t>Institute of Electrical and Electronics Engineers</a:t>
            </a:r>
            <a:r>
              <a:rPr lang="en-US" sz="1900" b="0" i="0" u="none" dirty="0">
                <a:solidFill>
                  <a:srgbClr val="000000"/>
                </a:solidFill>
                <a:latin typeface="Times New Roman"/>
                <a:ea typeface="Times New Roman"/>
                <a:cs typeface="Times New Roman"/>
                <a:sym typeface="Times New Roman"/>
              </a:rPr>
              <a:t>, </a:t>
            </a:r>
            <a:r>
              <a:rPr lang="en-US" sz="1900" dirty="0"/>
              <a:t>2023</a:t>
            </a:r>
            <a:r>
              <a:rPr lang="en-US" sz="1900" b="0" i="0" u="none" dirty="0">
                <a:solidFill>
                  <a:srgbClr val="000000"/>
                </a:solidFill>
                <a:latin typeface="Times New Roman"/>
                <a:ea typeface="Times New Roman"/>
                <a:cs typeface="Times New Roman"/>
                <a:sym typeface="Times New Roman"/>
              </a:rPr>
              <a:t>.</a:t>
            </a:r>
            <a:r>
              <a:rPr lang="en-US" sz="1900" dirty="0"/>
              <a:t> </a:t>
            </a:r>
            <a:r>
              <a:rPr lang="en-US" sz="1900" dirty="0">
                <a:hlinkClick r:id="rId3"/>
              </a:rPr>
              <a:t>https://ieeexplore.ieee.org/document/10505547</a:t>
            </a:r>
            <a:endParaRPr lang="en-US" sz="1900" dirty="0"/>
          </a:p>
          <a:p>
            <a:pPr marL="342900" indent="-342900">
              <a:buChar char="•"/>
            </a:pPr>
            <a:endParaRPr lang="en-US" sz="1900" dirty="0"/>
          </a:p>
          <a:p>
            <a:pPr marL="342900" indent="-342900">
              <a:buChar char="•"/>
            </a:pPr>
            <a:r>
              <a:rPr lang="en-US" sz="1900" dirty="0"/>
              <a:t>Fusheng Wei, Robert Keeling, Nathaniel Huber-Fliflet, Jianping Zhang, Adam Dabrowski, Jingchao Yang, Qiang Mao, Han Qin, "Empirical Study of LLM Fine-Tuning for Text Classification in Legal Document Review", Institute of Electrical and Electronics Engineers, 2023. </a:t>
            </a:r>
            <a:r>
              <a:rPr lang="en-US" sz="1900" dirty="0">
                <a:hlinkClick r:id="rId4"/>
              </a:rPr>
              <a:t>https://ieeexplore.ieee.org/document/10386911</a:t>
            </a:r>
            <a:endParaRPr lang="en-US" sz="1900" dirty="0"/>
          </a:p>
          <a:p>
            <a:pPr marL="342900" indent="-342900">
              <a:buChar char="•"/>
            </a:pPr>
            <a:endParaRPr lang="en-US" sz="1900" dirty="0"/>
          </a:p>
          <a:p>
            <a:pPr marL="342900" indent="-342900">
              <a:buChar char="•"/>
            </a:pPr>
            <a:r>
              <a:rPr lang="en-US" sz="1900" dirty="0"/>
              <a:t>Mel Keytingan M. Shapi, Nor Azuana Ramli , Lilik J. Awalin ,"Energy consumption prediction by using machine learning for smart building", ScienceDirect, 2020. </a:t>
            </a:r>
            <a:r>
              <a:rPr lang="en-US" sz="1900" dirty="0">
                <a:hlinkClick r:id="rId5"/>
              </a:rPr>
              <a:t>https://www.sciencedirect.com/science/article/pii/S266616592030034X</a:t>
            </a:r>
            <a:endParaRPr lang="en-US" sz="1900" dirty="0"/>
          </a:p>
        </p:txBody>
      </p:sp>
      <p:sp>
        <p:nvSpPr>
          <p:cNvPr id="78" name="Google Shape;78;p11"/>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0" y="2252662"/>
            <a:ext cx="9144000" cy="841375"/>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US" sz="3600" b="1" i="0" u="none">
                <a:solidFill>
                  <a:srgbClr val="000000"/>
                </a:solidFill>
                <a:latin typeface="Times New Roman"/>
                <a:ea typeface="Times New Roman"/>
                <a:cs typeface="Times New Roman"/>
                <a:sym typeface="Times New Roman"/>
              </a:rPr>
              <a:t>Thank you</a:t>
            </a:r>
            <a:endParaRPr/>
          </a:p>
        </p:txBody>
      </p:sp>
      <p:sp>
        <p:nvSpPr>
          <p:cNvPr id="84" name="Google Shape;84;p12"/>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260430" y="1827835"/>
            <a:ext cx="8623140" cy="1494037"/>
          </a:xfrm>
          <a:prstGeom prst="rect">
            <a:avLst/>
          </a:prstGeom>
          <a:noFill/>
          <a:ln>
            <a:noFill/>
          </a:ln>
        </p:spPr>
        <p:txBody>
          <a:bodyPr spcFirstLastPara="1" wrap="square" lIns="91425" tIns="91425" rIns="91425" bIns="91425" anchor="ctr" anchorCtr="0">
            <a:noAutofit/>
          </a:bodyPr>
          <a:lstStyle/>
          <a:p>
            <a:r>
              <a:rPr lang="en-US" sz="3200" b="1" dirty="0">
                <a:latin typeface="Times New Roman"/>
                <a:cs typeface="Times New Roman"/>
                <a:sym typeface="Times New Roman"/>
              </a:rPr>
              <a:t>Predictive Analysis of Global Energy Consumption Trends using Time Series and Fine Tuned LLM Models</a:t>
            </a:r>
            <a:endParaRPr lang="en-US" sz="3200" b="1" dirty="0">
              <a:latin typeface="Times New Roman"/>
              <a:cs typeface="Times New Roman"/>
            </a:endParaRPr>
          </a:p>
        </p:txBody>
      </p:sp>
      <p:sp>
        <p:nvSpPr>
          <p:cNvPr id="38" name="Google Shape;38;p2"/>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3"/>
          <p:cNvSpPr txBox="1">
            <a:spLocks noGrp="1"/>
          </p:cNvSpPr>
          <p:nvPr>
            <p:ph type="ctrTitle"/>
          </p:nvPr>
        </p:nvSpPr>
        <p:spPr>
          <a:xfrm>
            <a:off x="332772" y="260431"/>
            <a:ext cx="9144000" cy="649287"/>
          </a:xfrm>
          <a:prstGeom prst="rect">
            <a:avLst/>
          </a:prstGeom>
          <a:noFill/>
          <a:ln>
            <a:noFill/>
          </a:ln>
        </p:spPr>
        <p:txBody>
          <a:bodyPr spcFirstLastPara="1" wrap="square" lIns="91425" tIns="91425" rIns="91425" bIns="91425" anchor="t" anchorCtr="0">
            <a:normAutofit/>
          </a:bodyPr>
          <a:lstStyle/>
          <a:p>
            <a:pPr marL="0" lvl="0" indent="0" algn="l">
              <a:lnSpc>
                <a:spcPct val="100000"/>
              </a:lnSpc>
              <a:spcBef>
                <a:spcPts val="0"/>
              </a:spcBef>
              <a:spcAft>
                <a:spcPts val="0"/>
              </a:spcAft>
              <a:buNone/>
            </a:pPr>
            <a:r>
              <a:rPr lang="en-US" sz="3000" dirty="0"/>
              <a:t>Abstract</a:t>
            </a:r>
          </a:p>
        </p:txBody>
      </p:sp>
      <p:sp>
        <p:nvSpPr>
          <p:cNvPr id="44" name="Google Shape;44;p3"/>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3</a:t>
            </a:fld>
            <a:endParaRPr/>
          </a:p>
        </p:txBody>
      </p:sp>
      <p:sp>
        <p:nvSpPr>
          <p:cNvPr id="45" name="Google Shape;45;p3"/>
          <p:cNvSpPr txBox="1">
            <a:spLocks noGrp="1"/>
          </p:cNvSpPr>
          <p:nvPr>
            <p:ph type="body" idx="1"/>
          </p:nvPr>
        </p:nvSpPr>
        <p:spPr>
          <a:xfrm>
            <a:off x="165100" y="834825"/>
            <a:ext cx="8741298" cy="4029596"/>
          </a:xfrm>
          <a:prstGeom prst="rect">
            <a:avLst/>
          </a:prstGeom>
          <a:noFill/>
          <a:ln>
            <a:noFill/>
          </a:ln>
        </p:spPr>
        <p:txBody>
          <a:bodyPr spcFirstLastPara="1" wrap="square" lIns="91425" tIns="91425" rIns="91425" bIns="91425" anchor="t" anchorCtr="0">
            <a:normAutofit/>
          </a:bodyPr>
          <a:lstStyle/>
          <a:p>
            <a:pPr marL="146685" indent="0" algn="just">
              <a:lnSpc>
                <a:spcPct val="114999"/>
              </a:lnSpc>
            </a:pPr>
            <a:r>
              <a:rPr lang="en-US" sz="1900" dirty="0"/>
              <a:t>This project focuses on a Comprehensive analysis of Global Energy Trends and their consumption every year using “Time series analysis and fine-tuned LLM models” along with data analysis. This project incorporates enhanced prediction and analysis of “Global Energy” Consumption from Natural Resources like Coal, Oil, Natural Gas, Hydroelectricity and more. This project leverages </a:t>
            </a:r>
            <a:r>
              <a:rPr lang="en-US" sz="1900" b="1" dirty="0"/>
              <a:t>Time Series Analysis (ARIMA, SARIMA)</a:t>
            </a:r>
            <a:r>
              <a:rPr lang="en-US" sz="1900" dirty="0"/>
              <a:t> and </a:t>
            </a:r>
            <a:r>
              <a:rPr lang="en-US" sz="1900" b="1" dirty="0"/>
              <a:t>Fine-Tuned Large Language Models (LLMs)</a:t>
            </a:r>
            <a:r>
              <a:rPr lang="en-US" sz="1900" dirty="0"/>
              <a:t> to analyze and predict global energy consumption trends with high accuracy. Using historical energy data from sources like the </a:t>
            </a:r>
            <a:r>
              <a:rPr lang="en-US" sz="1900" b="1" dirty="0"/>
              <a:t>IEA, World Bank, and BP Statistical Review</a:t>
            </a:r>
            <a:r>
              <a:rPr lang="en-US" sz="1900" dirty="0"/>
              <a:t>, the project identifies key consumption patterns across </a:t>
            </a:r>
            <a:r>
              <a:rPr lang="en-US" sz="1900" b="1" dirty="0"/>
              <a:t>coal, oil, natural gas, and renewables</a:t>
            </a:r>
            <a:r>
              <a:rPr lang="en-US" sz="1900" dirty="0"/>
              <a:t> to support informed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D1D-DB2C-7072-4597-8EFFE9C8C896}"/>
              </a:ext>
            </a:extLst>
          </p:cNvPr>
          <p:cNvSpPr>
            <a:spLocks noGrp="1"/>
          </p:cNvSpPr>
          <p:nvPr>
            <p:ph type="ctrTitle"/>
          </p:nvPr>
        </p:nvSpPr>
        <p:spPr>
          <a:xfrm>
            <a:off x="214312" y="185738"/>
            <a:ext cx="2164556" cy="649693"/>
          </a:xfrm>
        </p:spPr>
        <p:txBody>
          <a:bodyPr>
            <a:normAutofit fontScale="90000"/>
          </a:bodyPr>
          <a:lstStyle/>
          <a:p>
            <a:r>
              <a:rPr lang="en-US" dirty="0"/>
              <a:t>Motivation</a:t>
            </a:r>
            <a:endParaRPr lang="en-IN" dirty="0"/>
          </a:p>
        </p:txBody>
      </p:sp>
      <p:sp>
        <p:nvSpPr>
          <p:cNvPr id="6" name="Rectangle 3">
            <a:extLst>
              <a:ext uri="{FF2B5EF4-FFF2-40B4-BE49-F238E27FC236}">
                <a16:creationId xmlns:a16="http://schemas.microsoft.com/office/drawing/2014/main" id="{56847D9E-71FD-E7AA-8ECA-800801CFC2CE}"/>
              </a:ext>
            </a:extLst>
          </p:cNvPr>
          <p:cNvSpPr>
            <a:spLocks noGrp="1" noChangeArrowheads="1"/>
          </p:cNvSpPr>
          <p:nvPr>
            <p:ph type="body" idx="1"/>
          </p:nvPr>
        </p:nvSpPr>
        <p:spPr bwMode="auto">
          <a:xfrm>
            <a:off x="339328" y="917451"/>
            <a:ext cx="8465343"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global energy demand rises, it is necessary to analyze consumption trends to manage resources sustainably.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resource depletion and environmental damage necessitate prudent and efficient energy use.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900"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approaches such as Time Series Analysis and Fine-Tuned LLMs improve energy trend predictions to aid decision-making.</a:t>
            </a:r>
            <a:endParaRPr lang="en-US" altLang="en-US" sz="1900"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information help policymakers optimize energy use and promote renewable alternatives for a sustainable future.</a:t>
            </a:r>
          </a:p>
        </p:txBody>
      </p:sp>
    </p:spTree>
    <p:extLst>
      <p:ext uri="{BB962C8B-B14F-4D97-AF65-F5344CB8AC3E}">
        <p14:creationId xmlns:p14="http://schemas.microsoft.com/office/powerpoint/2010/main" val="241958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C21-1456-55EE-90A0-BEEA1D5BB6D7}"/>
              </a:ext>
            </a:extLst>
          </p:cNvPr>
          <p:cNvSpPr>
            <a:spLocks noGrp="1"/>
          </p:cNvSpPr>
          <p:nvPr>
            <p:ph type="ctrTitle"/>
          </p:nvPr>
        </p:nvSpPr>
        <p:spPr>
          <a:xfrm>
            <a:off x="166386" y="122981"/>
            <a:ext cx="9144000" cy="649693"/>
          </a:xfrm>
        </p:spPr>
        <p:txBody>
          <a:bodyPr>
            <a:normAutofit/>
          </a:bodyPr>
          <a:lstStyle/>
          <a:p>
            <a:pPr algn="l"/>
            <a:r>
              <a:rPr lang="en-US" sz="3000" dirty="0"/>
              <a:t>Novelty / Importance</a:t>
            </a:r>
          </a:p>
        </p:txBody>
      </p:sp>
      <p:grpSp>
        <p:nvGrpSpPr>
          <p:cNvPr id="8" name="Group 7">
            <a:extLst>
              <a:ext uri="{FF2B5EF4-FFF2-40B4-BE49-F238E27FC236}">
                <a16:creationId xmlns:a16="http://schemas.microsoft.com/office/drawing/2014/main" id="{A278D5CF-6ACA-DB15-DA9C-EA67061F64A9}"/>
              </a:ext>
            </a:extLst>
          </p:cNvPr>
          <p:cNvGrpSpPr/>
          <p:nvPr/>
        </p:nvGrpSpPr>
        <p:grpSpPr>
          <a:xfrm>
            <a:off x="194153" y="910882"/>
            <a:ext cx="8740034" cy="3139065"/>
            <a:chOff x="131523" y="1004827"/>
            <a:chExt cx="8740034" cy="3139065"/>
          </a:xfrm>
        </p:grpSpPr>
        <p:pic>
          <p:nvPicPr>
            <p:cNvPr id="6" name="Picture 5" descr="A graph of energy consumption&#10;&#10;AI-generated content may be incorrect.">
              <a:extLst>
                <a:ext uri="{FF2B5EF4-FFF2-40B4-BE49-F238E27FC236}">
                  <a16:creationId xmlns:a16="http://schemas.microsoft.com/office/drawing/2014/main" id="{38CF7BBC-CD31-E94E-3747-EA4B35E8C845}"/>
                </a:ext>
              </a:extLst>
            </p:cNvPr>
            <p:cNvPicPr>
              <a:picLocks noChangeAspect="1"/>
            </p:cNvPicPr>
            <p:nvPr/>
          </p:nvPicPr>
          <p:blipFill>
            <a:blip r:embed="rId2"/>
            <a:stretch>
              <a:fillRect/>
            </a:stretch>
          </p:blipFill>
          <p:spPr>
            <a:xfrm>
              <a:off x="131523" y="1007437"/>
              <a:ext cx="4442042" cy="3136455"/>
            </a:xfrm>
            <a:prstGeom prst="rect">
              <a:avLst/>
            </a:prstGeom>
          </p:spPr>
        </p:pic>
        <p:pic>
          <p:nvPicPr>
            <p:cNvPr id="7" name="Picture 6" descr="Global Energy Trends: Insights From The 2023 Statistical Review Of World  Energy">
              <a:extLst>
                <a:ext uri="{FF2B5EF4-FFF2-40B4-BE49-F238E27FC236}">
                  <a16:creationId xmlns:a16="http://schemas.microsoft.com/office/drawing/2014/main" id="{3384C46D-5E66-EED0-BBA1-15E54F9A0157}"/>
                </a:ext>
              </a:extLst>
            </p:cNvPr>
            <p:cNvPicPr>
              <a:picLocks noChangeAspect="1"/>
            </p:cNvPicPr>
            <p:nvPr/>
          </p:nvPicPr>
          <p:blipFill>
            <a:blip r:embed="rId3"/>
            <a:stretch>
              <a:fillRect/>
            </a:stretch>
          </p:blipFill>
          <p:spPr>
            <a:xfrm>
              <a:off x="4570434" y="1004827"/>
              <a:ext cx="4301123" cy="3126016"/>
            </a:xfrm>
            <a:prstGeom prst="rect">
              <a:avLst/>
            </a:prstGeom>
          </p:spPr>
        </p:pic>
      </p:grpSp>
      <p:sp>
        <p:nvSpPr>
          <p:cNvPr id="11" name="Google Shape;37;p2">
            <a:extLst>
              <a:ext uri="{FF2B5EF4-FFF2-40B4-BE49-F238E27FC236}">
                <a16:creationId xmlns:a16="http://schemas.microsoft.com/office/drawing/2014/main" id="{A2D2C03E-5449-AE6C-6697-07B0B3535205}"/>
              </a:ext>
            </a:extLst>
          </p:cNvPr>
          <p:cNvSpPr txBox="1">
            <a:spLocks/>
          </p:cNvSpPr>
          <p:nvPr/>
        </p:nvSpPr>
        <p:spPr>
          <a:xfrm>
            <a:off x="205629" y="4387842"/>
            <a:ext cx="8709255" cy="4606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200"/>
              <a:buFont typeface="Arial"/>
              <a:buNone/>
              <a:defRPr sz="32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r>
              <a:rPr lang="en-US" sz="1900" b="0" dirty="0"/>
              <a:t>According to recent surveys IEA (International Energy Agency) &amp; Energy Institute, "</a:t>
            </a:r>
            <a:r>
              <a:rPr lang="en-US" sz="1900" b="0" dirty="0">
                <a:solidFill>
                  <a:srgbClr val="FF0000"/>
                </a:solidFill>
              </a:rPr>
              <a:t>Over 80% of Global Energy Production relies on Non-Renewable Energy Sources</a:t>
            </a:r>
            <a:r>
              <a:rPr lang="en-US" sz="1900" b="0" dirty="0"/>
              <a:t>"</a:t>
            </a:r>
          </a:p>
        </p:txBody>
      </p:sp>
    </p:spTree>
    <p:extLst>
      <p:ext uri="{BB962C8B-B14F-4D97-AF65-F5344CB8AC3E}">
        <p14:creationId xmlns:p14="http://schemas.microsoft.com/office/powerpoint/2010/main" val="377413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E6C3A-8FA7-2884-CBFF-A56FA3B62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95CDF-87C0-4A96-2A2A-5D115509A9B3}"/>
              </a:ext>
            </a:extLst>
          </p:cNvPr>
          <p:cNvSpPr>
            <a:spLocks noGrp="1"/>
          </p:cNvSpPr>
          <p:nvPr>
            <p:ph type="ctrTitle"/>
          </p:nvPr>
        </p:nvSpPr>
        <p:spPr>
          <a:xfrm>
            <a:off x="166386" y="122981"/>
            <a:ext cx="9144000" cy="649693"/>
          </a:xfrm>
        </p:spPr>
        <p:txBody>
          <a:bodyPr>
            <a:normAutofit/>
          </a:bodyPr>
          <a:lstStyle/>
          <a:p>
            <a:pPr algn="l"/>
            <a:r>
              <a:rPr lang="en-US" sz="3000" dirty="0"/>
              <a:t>Novelty / Importance</a:t>
            </a:r>
          </a:p>
        </p:txBody>
      </p:sp>
      <p:sp>
        <p:nvSpPr>
          <p:cNvPr id="5" name="Google Shape;45;p3">
            <a:extLst>
              <a:ext uri="{FF2B5EF4-FFF2-40B4-BE49-F238E27FC236}">
                <a16:creationId xmlns:a16="http://schemas.microsoft.com/office/drawing/2014/main" id="{E670346D-251E-8121-7DE9-5D59C31AE28E}"/>
              </a:ext>
            </a:extLst>
          </p:cNvPr>
          <p:cNvSpPr txBox="1">
            <a:spLocks noGrp="1"/>
          </p:cNvSpPr>
          <p:nvPr>
            <p:ph type="body" idx="1"/>
          </p:nvPr>
        </p:nvSpPr>
        <p:spPr>
          <a:xfrm>
            <a:off x="165099" y="772196"/>
            <a:ext cx="8803928" cy="4076568"/>
          </a:xfrm>
          <a:prstGeom prst="rect">
            <a:avLst/>
          </a:prstGeom>
          <a:noFill/>
          <a:ln>
            <a:noFill/>
          </a:ln>
        </p:spPr>
        <p:txBody>
          <a:bodyPr spcFirstLastPara="1" wrap="square" lIns="91425" tIns="91425" rIns="91425" bIns="91425" anchor="t" anchorCtr="0">
            <a:normAutofit/>
          </a:bodyPr>
          <a:lstStyle/>
          <a:p>
            <a:pPr marL="57150" indent="0" algn="just"/>
            <a:r>
              <a:rPr lang="en-US" sz="1900" dirty="0"/>
              <a:t>Our project enhances traditional energy forecasting by integrating deep learning with time series analysis, enabling real-time adaptability. By fine-tuning LLMs, we incorporate textual data alongside numerical time series data, improving prediction accuracy. This approach not only enhances decision-making but also emphasizes the </a:t>
            </a:r>
            <a:r>
              <a:rPr lang="en-US" sz="1900" b="1" dirty="0"/>
              <a:t>importance of reducing non-renewable energy consumption, promoting sustainable energy transitions.</a:t>
            </a:r>
            <a:endParaRPr lang="en-US" b="1" dirty="0"/>
          </a:p>
          <a:p>
            <a:pPr marL="146685" indent="0" algn="just">
              <a:lnSpc>
                <a:spcPct val="114999"/>
              </a:lnSpc>
            </a:pPr>
            <a:endParaRPr lang="en-US" sz="1900" b="1" dirty="0"/>
          </a:p>
          <a:p>
            <a:pPr marL="146685" indent="-146685" algn="just">
              <a:lnSpc>
                <a:spcPct val="114999"/>
              </a:lnSpc>
            </a:pPr>
            <a:r>
              <a:rPr lang="en-US" sz="1900" b="1" dirty="0"/>
              <a:t> Why LLM’s: </a:t>
            </a:r>
            <a:r>
              <a:rPr lang="en-US" sz="1900" dirty="0"/>
              <a:t> LLMs can capture complex patterns, trends, and dependencies in time-series data,    improving accuracy in long-term energy consumption forecasting. </a:t>
            </a:r>
          </a:p>
          <a:p>
            <a:pPr marL="146685" indent="-146685" algn="just">
              <a:lnSpc>
                <a:spcPct val="114999"/>
              </a:lnSpc>
            </a:pPr>
            <a:endParaRPr lang="en-US" sz="1900" dirty="0"/>
          </a:p>
          <a:p>
            <a:pPr marL="57150" indent="-57150" algn="just"/>
            <a:r>
              <a:rPr lang="en-US" sz="1900" dirty="0"/>
              <a:t> </a:t>
            </a:r>
            <a:r>
              <a:rPr lang="en-US" sz="1900" b="1" dirty="0"/>
              <a:t>Fine Tuning: </a:t>
            </a:r>
            <a:r>
              <a:rPr lang="en-US" sz="1900" dirty="0"/>
              <a:t>LLM fine-tuning is the process of adapting a pre-trained large language model to a specific task or dataset by further training it on domain-specific data.</a:t>
            </a:r>
          </a:p>
          <a:p>
            <a:pPr marL="57150" indent="-57150" algn="just"/>
            <a:endParaRPr lang="en-US" sz="1900" b="1" dirty="0"/>
          </a:p>
        </p:txBody>
      </p:sp>
    </p:spTree>
    <p:extLst>
      <p:ext uri="{BB962C8B-B14F-4D97-AF65-F5344CB8AC3E}">
        <p14:creationId xmlns:p14="http://schemas.microsoft.com/office/powerpoint/2010/main" val="309838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2F07B-30DC-7394-1212-D6A47FD60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E7A48-38E8-6B23-5724-031ED6EBF1C2}"/>
              </a:ext>
            </a:extLst>
          </p:cNvPr>
          <p:cNvSpPr>
            <a:spLocks noGrp="1"/>
          </p:cNvSpPr>
          <p:nvPr>
            <p:ph type="ctrTitle"/>
          </p:nvPr>
        </p:nvSpPr>
        <p:spPr>
          <a:xfrm>
            <a:off x="166386" y="151918"/>
            <a:ext cx="9144000" cy="649693"/>
          </a:xfrm>
        </p:spPr>
        <p:txBody>
          <a:bodyPr>
            <a:normAutofit/>
          </a:bodyPr>
          <a:lstStyle/>
          <a:p>
            <a:pPr algn="l"/>
            <a:r>
              <a:rPr lang="en-US" sz="3000" dirty="0"/>
              <a:t>Data Sources</a:t>
            </a:r>
            <a:endParaRPr lang="en-US" dirty="0"/>
          </a:p>
        </p:txBody>
      </p:sp>
      <p:graphicFrame>
        <p:nvGraphicFramePr>
          <p:cNvPr id="4" name="Table 3">
            <a:extLst>
              <a:ext uri="{FF2B5EF4-FFF2-40B4-BE49-F238E27FC236}">
                <a16:creationId xmlns:a16="http://schemas.microsoft.com/office/drawing/2014/main" id="{98AF7A6D-0545-9A6A-C88D-3327F277DFDF}"/>
              </a:ext>
            </a:extLst>
          </p:cNvPr>
          <p:cNvGraphicFramePr>
            <a:graphicFrameLocks noGrp="1"/>
          </p:cNvGraphicFramePr>
          <p:nvPr>
            <p:extLst>
              <p:ext uri="{D42A27DB-BD31-4B8C-83A1-F6EECF244321}">
                <p14:modId xmlns:p14="http://schemas.microsoft.com/office/powerpoint/2010/main" val="4106260765"/>
              </p:ext>
            </p:extLst>
          </p:nvPr>
        </p:nvGraphicFramePr>
        <p:xfrm>
          <a:off x="555842" y="900308"/>
          <a:ext cx="8035137" cy="3863496"/>
        </p:xfrm>
        <a:graphic>
          <a:graphicData uri="http://schemas.openxmlformats.org/drawingml/2006/table">
            <a:tbl>
              <a:tblPr firstRow="1" bandRow="1">
                <a:tableStyleId>{5C22544A-7EE6-4342-B048-85BDC9FD1C3A}</a:tableStyleId>
              </a:tblPr>
              <a:tblGrid>
                <a:gridCol w="3346798">
                  <a:extLst>
                    <a:ext uri="{9D8B030D-6E8A-4147-A177-3AD203B41FA5}">
                      <a16:colId xmlns:a16="http://schemas.microsoft.com/office/drawing/2014/main" val="3031150100"/>
                    </a:ext>
                  </a:extLst>
                </a:gridCol>
                <a:gridCol w="4688339">
                  <a:extLst>
                    <a:ext uri="{9D8B030D-6E8A-4147-A177-3AD203B41FA5}">
                      <a16:colId xmlns:a16="http://schemas.microsoft.com/office/drawing/2014/main" val="1900914469"/>
                    </a:ext>
                  </a:extLst>
                </a:gridCol>
              </a:tblGrid>
              <a:tr h="787450">
                <a:tc>
                  <a:txBody>
                    <a:bodyPr/>
                    <a:lstStyle/>
                    <a:p>
                      <a:endParaRPr lang="en-US" sz="1600" dirty="0">
                        <a:latin typeface="Times New Roman" panose="02020603050405020304" pitchFamily="18" charset="0"/>
                        <a:cs typeface="Times New Roman" panose="02020603050405020304" pitchFamily="18" charset="0"/>
                      </a:endParaRPr>
                    </a:p>
                    <a:p>
                      <a:pPr lvl="0" algn="ctr">
                        <a:buNone/>
                      </a:pPr>
                      <a:r>
                        <a:rPr lang="en-US" sz="1600" dirty="0">
                          <a:latin typeface="Times New Roman" panose="02020603050405020304" pitchFamily="18" charset="0"/>
                          <a:cs typeface="Times New Roman" panose="02020603050405020304" pitchFamily="18" charset="0"/>
                        </a:rPr>
                        <a:t>Data Source</a:t>
                      </a:r>
                    </a:p>
                    <a:p>
                      <a:pPr lvl="0">
                        <a:buNone/>
                      </a:pP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600">
                        <a:latin typeface="Times New Roman" panose="02020603050405020304" pitchFamily="18" charset="0"/>
                        <a:cs typeface="Times New Roman" panose="02020603050405020304" pitchFamily="18" charset="0"/>
                      </a:endParaRPr>
                    </a:p>
                    <a:p>
                      <a:pPr lvl="0" algn="ctr">
                        <a:buNone/>
                      </a:pPr>
                      <a:r>
                        <a:rPr lang="en-US" sz="1600" dirty="0">
                          <a:latin typeface="Times New Roman" panose="02020603050405020304" pitchFamily="18" charset="0"/>
                          <a:cs typeface="Times New Roman" panose="02020603050405020304" pitchFamily="18" charset="0"/>
                        </a:rPr>
                        <a:t>   Description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048783752"/>
                  </a:ext>
                </a:extLst>
              </a:tr>
              <a:tr h="1032888">
                <a:tc>
                  <a:txBody>
                    <a:bodyPr/>
                    <a:lstStyle/>
                    <a:p>
                      <a:pPr lvl="0" algn="ctr">
                        <a:buNone/>
                      </a:pPr>
                      <a:endParaRPr lang="en-US" sz="1600" b="0" i="0" u="none" strike="noStrike" noProof="0" dirty="0">
                        <a:latin typeface="Times New Roman" panose="02020603050405020304" pitchFamily="18" charset="0"/>
                        <a:cs typeface="Times New Roman" panose="02020603050405020304" pitchFamily="18" charset="0"/>
                      </a:endParaRPr>
                    </a:p>
                    <a:p>
                      <a:pPr lvl="0" algn="ctr">
                        <a:buNone/>
                      </a:pPr>
                      <a:r>
                        <a:rPr lang="en-US" sz="1600" b="0" i="0" u="none" strike="noStrike" noProof="0" dirty="0">
                          <a:latin typeface="Times New Roman" panose="02020603050405020304" pitchFamily="18" charset="0"/>
                          <a:cs typeface="Times New Roman" panose="02020603050405020304" pitchFamily="18" charset="0"/>
                        </a:rPr>
                        <a:t>BP Statistical Review of World Energy</a:t>
                      </a: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b="0" i="0" u="none" strike="noStrike" noProof="0" dirty="0">
                          <a:latin typeface="Times New Roman" panose="02020603050405020304" pitchFamily="18" charset="0"/>
                          <a:cs typeface="Times New Roman" panose="02020603050405020304" pitchFamily="18" charset="0"/>
                        </a:rPr>
                        <a:t>A comprehensive dataset containing global energy consumption statistics, including non-renewable and renewable energy trends over decades.</a:t>
                      </a:r>
                      <a:br>
                        <a:rPr lang="en-US" sz="1600" b="0" i="0" u="none" strike="noStrike" noProof="0" dirty="0">
                          <a:latin typeface="Times New Roman" panose="02020603050405020304" pitchFamily="18" charset="0"/>
                          <a:cs typeface="Times New Roman" panose="02020603050405020304" pitchFamily="18" charset="0"/>
                        </a:rPr>
                      </a:br>
                      <a:r>
                        <a:rPr lang="en-US" sz="1600" b="0" i="0" u="none" strike="noStrike" noProof="0" dirty="0">
                          <a:latin typeface="Times New Roman" panose="02020603050405020304" pitchFamily="18" charset="0"/>
                          <a:cs typeface="Times New Roman" panose="02020603050405020304" pitchFamily="18" charset="0"/>
                        </a:rPr>
                        <a:t>(Past 10 years Data)</a:t>
                      </a: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76474784"/>
                  </a:ext>
                </a:extLst>
              </a:tr>
              <a:tr h="859037">
                <a:tc>
                  <a:txBody>
                    <a:bodyPr/>
                    <a:lstStyle/>
                    <a:p>
                      <a:pPr lvl="0" algn="ctr">
                        <a:buNone/>
                      </a:pPr>
                      <a:endParaRPr lang="en-US" sz="1600" b="0" i="0" u="none" strike="noStrike" noProof="0" dirty="0">
                        <a:latin typeface="Times New Roman" panose="02020603050405020304" pitchFamily="18" charset="0"/>
                        <a:cs typeface="Times New Roman" panose="02020603050405020304" pitchFamily="18" charset="0"/>
                      </a:endParaRPr>
                    </a:p>
                    <a:p>
                      <a:pPr lvl="0" algn="ctr">
                        <a:buNone/>
                      </a:pPr>
                      <a:r>
                        <a:rPr lang="en-US" sz="1600" b="0" i="0" u="none" strike="noStrike" noProof="0" dirty="0">
                          <a:latin typeface="Times New Roman" panose="02020603050405020304" pitchFamily="18" charset="0"/>
                          <a:cs typeface="Times New Roman" panose="02020603050405020304" pitchFamily="18" charset="0"/>
                        </a:rPr>
                        <a:t>IEA World Energy Balances</a:t>
                      </a: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b="0" i="0" u="none" strike="noStrike" noProof="0" dirty="0">
                          <a:latin typeface="Times New Roman" panose="02020603050405020304" pitchFamily="18" charset="0"/>
                          <a:cs typeface="Times New Roman" panose="02020603050405020304" pitchFamily="18" charset="0"/>
                        </a:rPr>
                        <a:t>Provides detailed energy production, consumption, and trade data across various countries, categorized by energy source.</a:t>
                      </a: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01634915"/>
                  </a:ext>
                </a:extLst>
              </a:tr>
              <a:tr h="1114699">
                <a:tc>
                  <a:txBody>
                    <a:bodyPr/>
                    <a:lstStyle/>
                    <a:p>
                      <a:pPr lvl="0" algn="ctr">
                        <a:buNone/>
                      </a:pPr>
                      <a:r>
                        <a:rPr lang="en-US" sz="1600" b="0" i="0" u="none" strike="noStrike" noProof="0" dirty="0">
                          <a:solidFill>
                            <a:srgbClr val="000000"/>
                          </a:solidFill>
                          <a:latin typeface="Times New Roman" panose="02020603050405020304" pitchFamily="18" charset="0"/>
                          <a:cs typeface="Times New Roman" panose="02020603050405020304" pitchFamily="18" charset="0"/>
                        </a:rPr>
                        <a:t>Irenastat Dataset by IRENA (International Renewable Energy Agency)</a:t>
                      </a: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600" b="0" i="0" u="none" strike="noStrike" noProof="0" dirty="0">
                          <a:latin typeface="Times New Roman" panose="02020603050405020304" pitchFamily="18" charset="0"/>
                          <a:cs typeface="Times New Roman" panose="02020603050405020304" pitchFamily="18" charset="0"/>
                        </a:rPr>
                        <a:t>Offers extensive energy data, including fossil fuel reserves, consumption patterns, and price trends worldwide.</a:t>
                      </a:r>
                      <a:endParaRPr lang="en-US" sz="1600" dirty="0">
                        <a:latin typeface="Times New Roman" panose="02020603050405020304" pitchFamily="18" charset="0"/>
                        <a:cs typeface="Times New Roman" panose="02020603050405020304" pitchFamily="18"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32434714"/>
                  </a:ext>
                </a:extLst>
              </a:tr>
            </a:tbl>
          </a:graphicData>
        </a:graphic>
      </p:graphicFrame>
    </p:spTree>
    <p:extLst>
      <p:ext uri="{BB962C8B-B14F-4D97-AF65-F5344CB8AC3E}">
        <p14:creationId xmlns:p14="http://schemas.microsoft.com/office/powerpoint/2010/main" val="141681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1F7A-AADF-DDAF-8600-009141025965}"/>
              </a:ext>
            </a:extLst>
          </p:cNvPr>
          <p:cNvSpPr>
            <a:spLocks noGrp="1"/>
          </p:cNvSpPr>
          <p:nvPr>
            <p:ph type="ctrTitle"/>
          </p:nvPr>
        </p:nvSpPr>
        <p:spPr>
          <a:xfrm>
            <a:off x="166386" y="151918"/>
            <a:ext cx="9144000" cy="649693"/>
          </a:xfrm>
        </p:spPr>
        <p:txBody>
          <a:bodyPr>
            <a:normAutofit/>
          </a:bodyPr>
          <a:lstStyle/>
          <a:p>
            <a:pPr algn="l"/>
            <a:r>
              <a:rPr lang="en-US" sz="3000" dirty="0"/>
              <a:t>Methodology</a:t>
            </a:r>
          </a:p>
        </p:txBody>
      </p:sp>
      <p:graphicFrame>
        <p:nvGraphicFramePr>
          <p:cNvPr id="7" name="Table 6">
            <a:extLst>
              <a:ext uri="{FF2B5EF4-FFF2-40B4-BE49-F238E27FC236}">
                <a16:creationId xmlns:a16="http://schemas.microsoft.com/office/drawing/2014/main" id="{194C1356-F979-7CA3-BDF4-FC2183984CBB}"/>
              </a:ext>
            </a:extLst>
          </p:cNvPr>
          <p:cNvGraphicFramePr>
            <a:graphicFrameLocks noGrp="1"/>
          </p:cNvGraphicFramePr>
          <p:nvPr>
            <p:extLst>
              <p:ext uri="{D42A27DB-BD31-4B8C-83A1-F6EECF244321}">
                <p14:modId xmlns:p14="http://schemas.microsoft.com/office/powerpoint/2010/main" val="1234580913"/>
              </p:ext>
            </p:extLst>
          </p:nvPr>
        </p:nvGraphicFramePr>
        <p:xfrm>
          <a:off x="728582" y="1064029"/>
          <a:ext cx="2514600" cy="16916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17307115"/>
                    </a:ext>
                  </a:extLst>
                </a:gridCol>
              </a:tblGrid>
              <a:tr h="370840">
                <a:tc>
                  <a:txBody>
                    <a:bodyPr/>
                    <a:lstStyle/>
                    <a:p>
                      <a:pPr marR="0" algn="l" rtl="0" fontAlgn="t"/>
                      <a:r>
                        <a:rPr lang="en-IN" sz="1600" b="1" i="0" u="none" strike="noStrike" dirty="0">
                          <a:solidFill>
                            <a:srgbClr val="FFFFFF"/>
                          </a:solidFill>
                          <a:effectLst/>
                          <a:latin typeface="Times New Roman" panose="02020603050405020304" pitchFamily="18" charset="0"/>
                          <a:cs typeface="Times New Roman" panose="02020603050405020304" pitchFamily="18" charset="0"/>
                        </a:rPr>
                        <a:t>            LLM Models by Hugging Face &amp; PyTorch</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85F4"/>
                    </a:solidFill>
                  </a:tcPr>
                </a:tc>
                <a:extLst>
                  <a:ext uri="{0D108BD9-81ED-4DB2-BD59-A6C34878D82A}">
                    <a16:rowId xmlns:a16="http://schemas.microsoft.com/office/drawing/2014/main" val="4008055429"/>
                  </a:ext>
                </a:extLst>
              </a:tr>
              <a:tr h="370840">
                <a:tc>
                  <a:txBody>
                    <a:bodyPr/>
                    <a:lstStyle/>
                    <a:p>
                      <a:pPr marR="0" algn="l" rtl="0" fontAlgn="t"/>
                      <a:r>
                        <a:rPr lang="en-IN" sz="1600" b="0" i="0" u="none" strike="noStrike" dirty="0">
                          <a:solidFill>
                            <a:srgbClr val="000000"/>
                          </a:solidFill>
                          <a:effectLst/>
                          <a:latin typeface="Times New Roman" panose="02020603050405020304" pitchFamily="18" charset="0"/>
                          <a:cs typeface="Times New Roman" panose="02020603050405020304" pitchFamily="18" charset="0"/>
                        </a:rPr>
                        <a:t>        GPT – 2 (OpenAI)</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B"/>
                    </a:solidFill>
                  </a:tcPr>
                </a:tc>
                <a:extLst>
                  <a:ext uri="{0D108BD9-81ED-4DB2-BD59-A6C34878D82A}">
                    <a16:rowId xmlns:a16="http://schemas.microsoft.com/office/drawing/2014/main" val="1395780271"/>
                  </a:ext>
                </a:extLst>
              </a:tr>
              <a:tr h="370840">
                <a:tc>
                  <a:txBody>
                    <a:bodyPr/>
                    <a:lstStyle/>
                    <a:p>
                      <a:pPr marR="0" algn="l" rtl="0" fontAlgn="t"/>
                      <a:r>
                        <a:rPr lang="en-IN" sz="1600" b="0" i="0" u="none" strike="noStrike" dirty="0">
                          <a:solidFill>
                            <a:srgbClr val="000000"/>
                          </a:solidFill>
                          <a:effectLst/>
                          <a:latin typeface="Times New Roman" panose="02020603050405020304" pitchFamily="18" charset="0"/>
                          <a:cs typeface="Times New Roman" panose="02020603050405020304" pitchFamily="18" charset="0"/>
                        </a:rPr>
                        <a:t>         Llama 3.1 (Meta)</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D"/>
                    </a:solidFill>
                  </a:tcPr>
                </a:tc>
                <a:extLst>
                  <a:ext uri="{0D108BD9-81ED-4DB2-BD59-A6C34878D82A}">
                    <a16:rowId xmlns:a16="http://schemas.microsoft.com/office/drawing/2014/main" val="1806646828"/>
                  </a:ext>
                </a:extLst>
              </a:tr>
              <a:tr h="370840">
                <a:tc>
                  <a:txBody>
                    <a:bodyPr/>
                    <a:lstStyle/>
                    <a:p>
                      <a:pPr marR="0" algn="l" rtl="0" fontAlgn="t"/>
                      <a:r>
                        <a:rPr lang="en-IN" sz="1600" b="0" i="0" u="none" strike="noStrike" dirty="0">
                          <a:solidFill>
                            <a:srgbClr val="000000"/>
                          </a:solidFill>
                          <a:effectLst/>
                          <a:latin typeface="Times New Roman" panose="02020603050405020304" pitchFamily="18" charset="0"/>
                          <a:cs typeface="Times New Roman" panose="02020603050405020304" pitchFamily="18" charset="0"/>
                        </a:rPr>
                        <a:t>         BERT (Google)</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B"/>
                    </a:solidFill>
                  </a:tcPr>
                </a:tc>
                <a:extLst>
                  <a:ext uri="{0D108BD9-81ED-4DB2-BD59-A6C34878D82A}">
                    <a16:rowId xmlns:a16="http://schemas.microsoft.com/office/drawing/2014/main" val="179680860"/>
                  </a:ext>
                </a:extLst>
              </a:tr>
            </a:tbl>
          </a:graphicData>
        </a:graphic>
      </p:graphicFrame>
      <p:graphicFrame>
        <p:nvGraphicFramePr>
          <p:cNvPr id="9" name="Table 8">
            <a:extLst>
              <a:ext uri="{FF2B5EF4-FFF2-40B4-BE49-F238E27FC236}">
                <a16:creationId xmlns:a16="http://schemas.microsoft.com/office/drawing/2014/main" id="{EB7925B7-8B29-7A71-CC27-359B50A76F50}"/>
              </a:ext>
            </a:extLst>
          </p:cNvPr>
          <p:cNvGraphicFramePr>
            <a:graphicFrameLocks noGrp="1"/>
          </p:cNvGraphicFramePr>
          <p:nvPr>
            <p:extLst>
              <p:ext uri="{D42A27DB-BD31-4B8C-83A1-F6EECF244321}">
                <p14:modId xmlns:p14="http://schemas.microsoft.com/office/powerpoint/2010/main" val="3518672695"/>
              </p:ext>
            </p:extLst>
          </p:nvPr>
        </p:nvGraphicFramePr>
        <p:xfrm>
          <a:off x="5298733" y="1064029"/>
          <a:ext cx="3045166" cy="1880973"/>
        </p:xfrm>
        <a:graphic>
          <a:graphicData uri="http://schemas.openxmlformats.org/drawingml/2006/table">
            <a:tbl>
              <a:tblPr firstRow="1" bandRow="1">
                <a:tableStyleId>{5C22544A-7EE6-4342-B048-85BDC9FD1C3A}</a:tableStyleId>
              </a:tblPr>
              <a:tblGrid>
                <a:gridCol w="3045166">
                  <a:extLst>
                    <a:ext uri="{9D8B030D-6E8A-4147-A177-3AD203B41FA5}">
                      <a16:colId xmlns:a16="http://schemas.microsoft.com/office/drawing/2014/main" val="83955006"/>
                    </a:ext>
                  </a:extLst>
                </a:gridCol>
              </a:tblGrid>
              <a:tr h="389787">
                <a:tc>
                  <a:txBody>
                    <a:bodyPr/>
                    <a:lstStyle/>
                    <a:p>
                      <a:pPr marR="0" algn="l" rtl="0" fontAlgn="t"/>
                      <a:r>
                        <a:rPr lang="en-IN" sz="1600" b="1" i="0" u="none" strike="noStrike" dirty="0">
                          <a:solidFill>
                            <a:srgbClr val="FFFFFF"/>
                          </a:solidFill>
                          <a:effectLst/>
                          <a:latin typeface="Times New Roman" panose="02020603050405020304" pitchFamily="18" charset="0"/>
                          <a:cs typeface="Times New Roman" panose="02020603050405020304" pitchFamily="18" charset="0"/>
                        </a:rPr>
                        <a:t>        Time Series Models by     Hugging Face &amp; TensorFlow</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85F4"/>
                    </a:solidFill>
                  </a:tcPr>
                </a:tc>
                <a:extLst>
                  <a:ext uri="{0D108BD9-81ED-4DB2-BD59-A6C34878D82A}">
                    <a16:rowId xmlns:a16="http://schemas.microsoft.com/office/drawing/2014/main" val="3291075342"/>
                  </a:ext>
                </a:extLst>
              </a:tr>
              <a:tr h="912066">
                <a:tc>
                  <a:txBody>
                    <a:bodyPr/>
                    <a:lstStyle/>
                    <a:p>
                      <a:pPr marR="0" algn="l" rtl="0" fontAlgn="t"/>
                      <a:r>
                        <a:rPr lang="en-IN" sz="1600" b="0" i="0" u="none" strike="noStrike" dirty="0">
                          <a:solidFill>
                            <a:srgbClr val="000000"/>
                          </a:solidFill>
                          <a:effectLst/>
                          <a:latin typeface="Times New Roman" panose="02020603050405020304" pitchFamily="18" charset="0"/>
                          <a:cs typeface="Times New Roman" panose="02020603050405020304" pitchFamily="18" charset="0"/>
                        </a:rPr>
                        <a:t>                     ARIMA     Autoregressive Integrated Moving        Average</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D9FB"/>
                    </a:solidFill>
                  </a:tcPr>
                </a:tc>
                <a:extLst>
                  <a:ext uri="{0D108BD9-81ED-4DB2-BD59-A6C34878D82A}">
                    <a16:rowId xmlns:a16="http://schemas.microsoft.com/office/drawing/2014/main" val="576181759"/>
                  </a:ext>
                </a:extLst>
              </a:tr>
              <a:tr h="389787">
                <a:tc>
                  <a:txBody>
                    <a:bodyPr/>
                    <a:lstStyle/>
                    <a:p>
                      <a:pPr marR="0" algn="l" rtl="0" fontAlgn="t"/>
                      <a:r>
                        <a:rPr lang="en-IN" sz="1600" b="0" i="0" u="none" strike="noStrike" dirty="0">
                          <a:solidFill>
                            <a:srgbClr val="000000"/>
                          </a:solidFill>
                          <a:effectLst/>
                          <a:latin typeface="Times New Roman" panose="02020603050405020304" pitchFamily="18" charset="0"/>
                          <a:cs typeface="Times New Roman" panose="02020603050405020304" pitchFamily="18" charset="0"/>
                        </a:rPr>
                        <a:t>             Seasonal ARIMA</a:t>
                      </a:r>
                      <a:endParaRPr lang="en-IN" sz="1600" b="0" i="0" u="none" strike="noStrike" dirty="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DFD"/>
                    </a:solidFill>
                  </a:tcPr>
                </a:tc>
                <a:extLst>
                  <a:ext uri="{0D108BD9-81ED-4DB2-BD59-A6C34878D82A}">
                    <a16:rowId xmlns:a16="http://schemas.microsoft.com/office/drawing/2014/main" val="1031354503"/>
                  </a:ext>
                </a:extLst>
              </a:tr>
            </a:tbl>
          </a:graphicData>
        </a:graphic>
      </p:graphicFrame>
      <p:sp>
        <p:nvSpPr>
          <p:cNvPr id="25" name="Title 1">
            <a:extLst>
              <a:ext uri="{FF2B5EF4-FFF2-40B4-BE49-F238E27FC236}">
                <a16:creationId xmlns:a16="http://schemas.microsoft.com/office/drawing/2014/main" id="{1D6ACE23-7CC5-84CB-88FE-638E2CA969E9}"/>
              </a:ext>
            </a:extLst>
          </p:cNvPr>
          <p:cNvSpPr txBox="1">
            <a:spLocks/>
          </p:cNvSpPr>
          <p:nvPr/>
        </p:nvSpPr>
        <p:spPr>
          <a:xfrm>
            <a:off x="365327" y="3166429"/>
            <a:ext cx="3241111" cy="64969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200"/>
              <a:buFont typeface="Arial"/>
              <a:buNone/>
              <a:defRPr sz="32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pPr algn="l"/>
            <a:r>
              <a:rPr lang="en-US" sz="1900" dirty="0"/>
              <a:t>Fine Tuning Techniques</a:t>
            </a:r>
            <a:endParaRPr lang="en-US" dirty="0"/>
          </a:p>
        </p:txBody>
      </p:sp>
      <p:sp>
        <p:nvSpPr>
          <p:cNvPr id="27" name="Text Placeholder 2">
            <a:extLst>
              <a:ext uri="{FF2B5EF4-FFF2-40B4-BE49-F238E27FC236}">
                <a16:creationId xmlns:a16="http://schemas.microsoft.com/office/drawing/2014/main" id="{F120BB7E-35C4-9863-7486-6843B0D5522A}"/>
              </a:ext>
            </a:extLst>
          </p:cNvPr>
          <p:cNvSpPr txBox="1">
            <a:spLocks/>
          </p:cNvSpPr>
          <p:nvPr/>
        </p:nvSpPr>
        <p:spPr>
          <a:xfrm>
            <a:off x="166385" y="3707495"/>
            <a:ext cx="8612287" cy="1157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z="1900" dirty="0"/>
              <a:t>Lora    - Low Rank Adaptation </a:t>
            </a:r>
          </a:p>
          <a:p>
            <a:r>
              <a:rPr lang="en-US" sz="1900" dirty="0"/>
              <a:t>QLora - Quantized Lora </a:t>
            </a:r>
          </a:p>
          <a:p>
            <a:r>
              <a:rPr lang="en-US" sz="1900" dirty="0"/>
              <a:t>Prompt Tuning</a:t>
            </a:r>
          </a:p>
        </p:txBody>
      </p:sp>
    </p:spTree>
    <p:extLst>
      <p:ext uri="{BB962C8B-B14F-4D97-AF65-F5344CB8AC3E}">
        <p14:creationId xmlns:p14="http://schemas.microsoft.com/office/powerpoint/2010/main" val="37032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4876-AFB9-B23E-D230-A7C309716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074EF-72AF-5C72-72EB-826B17A0EE55}"/>
              </a:ext>
            </a:extLst>
          </p:cNvPr>
          <p:cNvSpPr>
            <a:spLocks noGrp="1"/>
          </p:cNvSpPr>
          <p:nvPr>
            <p:ph type="ctrTitle"/>
          </p:nvPr>
        </p:nvSpPr>
        <p:spPr>
          <a:xfrm>
            <a:off x="166386" y="151918"/>
            <a:ext cx="9144000" cy="649693"/>
          </a:xfrm>
        </p:spPr>
        <p:txBody>
          <a:bodyPr>
            <a:normAutofit/>
          </a:bodyPr>
          <a:lstStyle/>
          <a:p>
            <a:pPr algn="l"/>
            <a:r>
              <a:rPr lang="en-US" sz="3000" dirty="0"/>
              <a:t>Base Paper 1</a:t>
            </a:r>
            <a:endParaRPr lang="en-US" dirty="0"/>
          </a:p>
        </p:txBody>
      </p:sp>
      <p:sp>
        <p:nvSpPr>
          <p:cNvPr id="3" name="Text Placeholder 2">
            <a:extLst>
              <a:ext uri="{FF2B5EF4-FFF2-40B4-BE49-F238E27FC236}">
                <a16:creationId xmlns:a16="http://schemas.microsoft.com/office/drawing/2014/main" id="{5E90B9BC-CE31-D4AC-9361-ADB4D15AB5A3}"/>
              </a:ext>
            </a:extLst>
          </p:cNvPr>
          <p:cNvSpPr>
            <a:spLocks noGrp="1"/>
          </p:cNvSpPr>
          <p:nvPr>
            <p:ph type="body" idx="1"/>
          </p:nvPr>
        </p:nvSpPr>
        <p:spPr>
          <a:xfrm>
            <a:off x="165100" y="726216"/>
            <a:ext cx="8763000" cy="4074384"/>
          </a:xfrm>
        </p:spPr>
        <p:txBody>
          <a:bodyPr/>
          <a:lstStyle/>
          <a:p>
            <a:pPr algn="l"/>
            <a:r>
              <a:rPr lang="en-IN" sz="1600" b="0" i="0" dirty="0">
                <a:solidFill>
                  <a:srgbClr val="1F1F1F"/>
                </a:solidFill>
                <a:effectLst/>
                <a:latin typeface="ElsevierSans"/>
              </a:rPr>
              <a:t>     </a:t>
            </a:r>
            <a:r>
              <a:rPr lang="en-IN" sz="1900" b="0" i="0" dirty="0">
                <a:solidFill>
                  <a:srgbClr val="1F1F1F"/>
                </a:solidFill>
                <a:effectLst/>
                <a:latin typeface="Times New Roman" panose="02020603050405020304" pitchFamily="18" charset="0"/>
                <a:cs typeface="Times New Roman" panose="02020603050405020304" pitchFamily="18" charset="0"/>
              </a:rPr>
              <a:t>Nayeem Hasan</a:t>
            </a:r>
            <a:r>
              <a:rPr lang="en-US" sz="1900" dirty="0">
                <a:latin typeface="Times New Roman" panose="02020603050405020304" pitchFamily="18" charset="0"/>
                <a:cs typeface="Times New Roman" panose="02020603050405020304" pitchFamily="18" charset="0"/>
              </a:rPr>
              <a:t>, </a:t>
            </a:r>
            <a:r>
              <a:rPr lang="en-IN" sz="1900" b="0" i="0" dirty="0">
                <a:solidFill>
                  <a:srgbClr val="1F1F1F"/>
                </a:solidFill>
                <a:effectLst/>
                <a:latin typeface="Times New Roman" panose="02020603050405020304" pitchFamily="18" charset="0"/>
                <a:cs typeface="Times New Roman" panose="02020603050405020304" pitchFamily="18" charset="0"/>
              </a:rPr>
              <a:t>Ismum Ul Hossain</a:t>
            </a:r>
            <a:r>
              <a:rPr lang="en-US" sz="1900" dirty="0"/>
              <a:t>, "</a:t>
            </a:r>
            <a:r>
              <a:rPr lang="en-US" sz="1900" b="0" i="0" dirty="0">
                <a:solidFill>
                  <a:srgbClr val="1F1F1F"/>
                </a:solidFill>
                <a:effectLst/>
                <a:latin typeface="Times New Roman" panose="02020603050405020304" pitchFamily="18" charset="0"/>
                <a:cs typeface="Times New Roman" panose="02020603050405020304" pitchFamily="18" charset="0"/>
              </a:rPr>
              <a:t>Forecasting and predictive analysis of source-wise power generation along with economic aspects for developed countries</a:t>
            </a:r>
            <a:r>
              <a:rPr lang="en-US" sz="1900" dirty="0"/>
              <a:t>", Science Direct, 2024. </a:t>
            </a:r>
            <a:endParaRPr lang="en-US" sz="1900" dirty="0">
              <a:ea typeface="Roboto"/>
            </a:endParaRPr>
          </a:p>
          <a:p>
            <a:pPr marL="228600" indent="0"/>
            <a:r>
              <a:rPr lang="en-US" sz="1600" dirty="0">
                <a:solidFill>
                  <a:srgbClr val="555555"/>
                </a:solidFill>
                <a:latin typeface="Roboto"/>
                <a:ea typeface="Roboto"/>
                <a:cs typeface="Roboto"/>
              </a:rPr>
              <a:t>     </a:t>
            </a:r>
            <a:r>
              <a:rPr lang="en-US" sz="1600" dirty="0">
                <a:solidFill>
                  <a:srgbClr val="555555"/>
                </a:solidFill>
                <a:latin typeface="Times New Roman" panose="02020603050405020304" pitchFamily="18" charset="0"/>
                <a:ea typeface="Roboto"/>
                <a:cs typeface="Times New Roman" panose="02020603050405020304" pitchFamily="18" charset="0"/>
              </a:rPr>
              <a:t>Doi</a:t>
            </a:r>
            <a:r>
              <a:rPr lang="en-US" sz="1600" dirty="0">
                <a:solidFill>
                  <a:srgbClr val="555555"/>
                </a:solidFill>
                <a:latin typeface="Roboto"/>
                <a:ea typeface="Roboto"/>
                <a:cs typeface="Roboto"/>
              </a:rPr>
              <a:t>: </a:t>
            </a:r>
            <a:r>
              <a:rPr lang="en-IN" sz="1500" b="0" i="0" u="none" strike="noStrike" dirty="0">
                <a:effectLst/>
                <a:latin typeface="ElsevierSans"/>
                <a:hlinkClick r:id="rId2" tooltip="Persistent link using digital object identifier"/>
              </a:rPr>
              <a:t>https://doi.org/10.1016/j.ecmx.2024.100558</a:t>
            </a:r>
            <a:endParaRPr lang="en-IN" sz="1500" b="0" i="0" u="none" strike="noStrike" dirty="0">
              <a:effectLst/>
              <a:latin typeface="ElsevierSans"/>
            </a:endParaRPr>
          </a:p>
          <a:p>
            <a:pPr marL="228600" indent="0"/>
            <a:endParaRPr lang="en-US" sz="1500" dirty="0"/>
          </a:p>
          <a:p>
            <a:pPr marL="228600" indent="0"/>
            <a:r>
              <a:rPr lang="en-US" sz="1900" b="1" u="sng" dirty="0"/>
              <a:t>Drawbacks</a:t>
            </a:r>
            <a:r>
              <a:rPr lang="en-US" sz="1900" b="1" dirty="0"/>
              <a:t>:</a:t>
            </a:r>
          </a:p>
          <a:p>
            <a:pPr marL="228600" indent="0"/>
            <a:endParaRPr lang="en-US" sz="1900" b="1" dirty="0"/>
          </a:p>
          <a:p>
            <a:pPr marL="228600" indent="0"/>
            <a:endParaRPr lang="en-US" sz="1900" b="1" dirty="0"/>
          </a:p>
          <a:p>
            <a:pPr marL="228600" indent="0"/>
            <a:endParaRPr lang="en-US" sz="1900" b="1" dirty="0"/>
          </a:p>
          <a:p>
            <a:pPr marL="228600" indent="0"/>
            <a:endParaRPr lang="en-US" dirty="0"/>
          </a:p>
          <a:p>
            <a:pPr marL="228600" indent="0"/>
            <a:endParaRPr lang="en-US" sz="1900" dirty="0"/>
          </a:p>
        </p:txBody>
      </p:sp>
      <p:sp>
        <p:nvSpPr>
          <p:cNvPr id="7" name="Rectangle 4">
            <a:extLst>
              <a:ext uri="{FF2B5EF4-FFF2-40B4-BE49-F238E27FC236}">
                <a16:creationId xmlns:a16="http://schemas.microsoft.com/office/drawing/2014/main" id="{5D88C1F7-2497-61EC-20B5-BA90E424E371}"/>
              </a:ext>
            </a:extLst>
          </p:cNvPr>
          <p:cNvSpPr>
            <a:spLocks noChangeArrowheads="1"/>
          </p:cNvSpPr>
          <p:nvPr/>
        </p:nvSpPr>
        <p:spPr bwMode="auto">
          <a:xfrm>
            <a:off x="363220" y="2560147"/>
            <a:ext cx="856488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Coverage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base paper focuses only on developed countries, while our project analyzes global energy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Energy Analysis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Unlike the base paper’s focus on power generation, our project examines overall energy consumption across multiple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AI Integration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Our project leverages Fine-Tuned LLMs for more accurate predictions, whereas the base paper relies on traditional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Diverse Data Sources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We incorporate historical data from multiple global organizations, ensuring a more comprehensive analysis than the base paper. </a:t>
            </a:r>
          </a:p>
        </p:txBody>
      </p:sp>
    </p:spTree>
    <p:extLst>
      <p:ext uri="{BB962C8B-B14F-4D97-AF65-F5344CB8AC3E}">
        <p14:creationId xmlns:p14="http://schemas.microsoft.com/office/powerpoint/2010/main" val="2074263437"/>
      </p:ext>
    </p:extLst>
  </p:cSld>
  <p:clrMapOvr>
    <a:masterClrMapping/>
  </p:clrMapOvr>
</p:sld>
</file>

<file path=ppt/theme/theme1.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1031</Words>
  <Application>Microsoft Office PowerPoint</Application>
  <PresentationFormat>On-screen Show (16:9)</PresentationFormat>
  <Paragraphs>90</Paragraphs>
  <Slides>12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ElsevierSans</vt:lpstr>
      <vt:lpstr>Roboto</vt:lpstr>
      <vt:lpstr>Times New Roman</vt:lpstr>
      <vt:lpstr>2_Simple Light</vt:lpstr>
      <vt:lpstr>1_Simple Light</vt:lpstr>
      <vt:lpstr>    Gokaraju Rangaraju Institute of Engineering and Technology  (Autonomous) Department of Data Science  Mini Project Work (CSE(DS))</vt:lpstr>
      <vt:lpstr>Predictive Analysis of Global Energy Consumption Trends using Time Series and Fine Tuned LLM Models</vt:lpstr>
      <vt:lpstr>Abstract</vt:lpstr>
      <vt:lpstr>Motivation</vt:lpstr>
      <vt:lpstr>Novelty / Importance</vt:lpstr>
      <vt:lpstr>Novelty / Importance</vt:lpstr>
      <vt:lpstr>Data Sources</vt:lpstr>
      <vt:lpstr>Methodology</vt:lpstr>
      <vt:lpstr>Base Paper 1</vt:lpstr>
      <vt:lpstr>Base Paper 2</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dc:creator>
  <cp:lastModifiedBy>Karthikeya Bairoju</cp:lastModifiedBy>
  <cp:revision>616</cp:revision>
  <dcterms:modified xsi:type="dcterms:W3CDTF">2025-02-13T09:14:39Z</dcterms:modified>
</cp:coreProperties>
</file>