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3" r:id="rId3"/>
    <p:sldId id="279" r:id="rId4"/>
    <p:sldId id="266" r:id="rId5"/>
    <p:sldId id="284" r:id="rId6"/>
    <p:sldId id="270" r:id="rId7"/>
    <p:sldId id="283" r:id="rId8"/>
    <p:sldId id="285" r:id="rId9"/>
    <p:sldId id="272" r:id="rId10"/>
    <p:sldId id="287" r:id="rId11"/>
    <p:sldId id="286" r:id="rId12"/>
    <p:sldId id="269" r:id="rId13"/>
    <p:sldId id="271" r:id="rId14"/>
    <p:sldId id="27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7EA400D-6526-415F-B365-8D8BF50147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A400D-6526-415F-B365-8D8BF50147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A400D-6526-415F-B365-8D8BF5014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DD94F65-31E8-41F4-A76C-56F2E8BE9B15}"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7EA400D-6526-415F-B365-8D8BF501472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DD94F65-31E8-41F4-A76C-56F2E8BE9B15}" type="datetimeFigureOut">
              <a:rPr lang="en-US" smtClean="0"/>
              <a:pPr/>
              <a:t>10/17/2024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7EA400D-6526-415F-B365-8D8BF501472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Man with a cancerous tumour in his lung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316537" y="1219200"/>
            <a:ext cx="8534400" cy="2743200"/>
          </a:xfrm>
        </p:spPr>
        <p:txBody>
          <a:bodyPr>
            <a:normAutofit/>
          </a:bodyPr>
          <a:lstStyle/>
          <a:p>
            <a:pPr algn="ctr"/>
            <a:r>
              <a:rPr lang="en-US" sz="44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3D-UNET and CNN based Hybrid Architecture for Segmentation and Classification of Brain Tumor</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b="1" dirty="0">
                <a:latin typeface="Cambria" pitchFamily="18" charset="0"/>
              </a:rPr>
              <a:t>Results</a:t>
            </a:r>
          </a:p>
        </p:txBody>
      </p:sp>
      <p:sp>
        <p:nvSpPr>
          <p:cNvPr id="8" name="TextBox 7">
            <a:extLst>
              <a:ext uri="{FF2B5EF4-FFF2-40B4-BE49-F238E27FC236}">
                <a16:creationId xmlns:a16="http://schemas.microsoft.com/office/drawing/2014/main" id="{43F99EEC-A0F2-4F59-A1F7-8AAB062AE24F}"/>
              </a:ext>
            </a:extLst>
          </p:cNvPr>
          <p:cNvSpPr txBox="1"/>
          <p:nvPr/>
        </p:nvSpPr>
        <p:spPr>
          <a:xfrm>
            <a:off x="2057400" y="5181600"/>
            <a:ext cx="8229600" cy="369332"/>
          </a:xfrm>
          <a:prstGeom prst="rect">
            <a:avLst/>
          </a:prstGeom>
          <a:noFill/>
        </p:spPr>
        <p:txBody>
          <a:bodyPr wrap="square" rtlCol="0">
            <a:spAutoFit/>
          </a:bodyPr>
          <a:lstStyle/>
          <a:p>
            <a:r>
              <a:rPr lang="en-US" dirty="0"/>
              <a:t>Fig. Dataset class Label Graph</a:t>
            </a:r>
            <a:endParaRPr lang="en-IN" dirty="0"/>
          </a:p>
        </p:txBody>
      </p:sp>
      <p:pic>
        <p:nvPicPr>
          <p:cNvPr id="3" name="Picture 2">
            <a:extLst>
              <a:ext uri="{FF2B5EF4-FFF2-40B4-BE49-F238E27FC236}">
                <a16:creationId xmlns:a16="http://schemas.microsoft.com/office/drawing/2014/main" id="{5C393087-086C-D1D8-C2BB-EFED264A73D9}"/>
              </a:ext>
            </a:extLst>
          </p:cNvPr>
          <p:cNvPicPr>
            <a:picLocks noChangeAspect="1"/>
          </p:cNvPicPr>
          <p:nvPr/>
        </p:nvPicPr>
        <p:blipFill rotWithShape="1">
          <a:blip r:embed="rId2"/>
          <a:srcRect l="12775" t="69829" r="34046" b="5889"/>
          <a:stretch/>
        </p:blipFill>
        <p:spPr>
          <a:xfrm>
            <a:off x="990600" y="2361414"/>
            <a:ext cx="6484364" cy="2426732"/>
          </a:xfrm>
          <a:prstGeom prst="rect">
            <a:avLst/>
          </a:prstGeom>
        </p:spPr>
      </p:pic>
    </p:spTree>
    <p:extLst>
      <p:ext uri="{BB962C8B-B14F-4D97-AF65-F5344CB8AC3E}">
        <p14:creationId xmlns:p14="http://schemas.microsoft.com/office/powerpoint/2010/main" val="402166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ABBF-3B06-A526-979A-2F6F98319E0B}"/>
              </a:ext>
            </a:extLst>
          </p:cNvPr>
          <p:cNvSpPr>
            <a:spLocks noGrp="1"/>
          </p:cNvSpPr>
          <p:nvPr>
            <p:ph type="title"/>
          </p:nvPr>
        </p:nvSpPr>
        <p:spPr>
          <a:xfrm>
            <a:off x="1485900" y="1219200"/>
            <a:ext cx="7010400" cy="1143000"/>
          </a:xfrm>
        </p:spPr>
        <p:txBody>
          <a:bodyPr>
            <a:normAutofit fontScale="90000"/>
          </a:bodyPr>
          <a:lstStyle/>
          <a:p>
            <a:r>
              <a:rPr lang="en-IN" sz="4000" dirty="0"/>
              <a:t>SOFTWARE AND HARDWARE REQUIRMENT</a:t>
            </a:r>
            <a:br>
              <a:rPr lang="en-IN" dirty="0"/>
            </a:br>
            <a:endParaRPr lang="en-IN" dirty="0"/>
          </a:p>
        </p:txBody>
      </p:sp>
      <p:sp>
        <p:nvSpPr>
          <p:cNvPr id="3" name="Content Placeholder 2">
            <a:extLst>
              <a:ext uri="{FF2B5EF4-FFF2-40B4-BE49-F238E27FC236}">
                <a16:creationId xmlns:a16="http://schemas.microsoft.com/office/drawing/2014/main" id="{C1BFE6EC-0FC9-50A6-0BCE-3149F79BBB84}"/>
              </a:ext>
            </a:extLst>
          </p:cNvPr>
          <p:cNvSpPr>
            <a:spLocks noGrp="1"/>
          </p:cNvSpPr>
          <p:nvPr>
            <p:ph idx="1"/>
          </p:nvPr>
        </p:nvSpPr>
        <p:spPr>
          <a:xfrm>
            <a:off x="1295400" y="1935480"/>
            <a:ext cx="7391400" cy="4389120"/>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4.1 HARDWARE REQUIREMENTS:</a:t>
            </a:r>
          </a:p>
          <a:p>
            <a:pPr marL="0" indent="0">
              <a:buNone/>
            </a:pPr>
            <a:r>
              <a:rPr lang="en-IN" dirty="0">
                <a:latin typeface="Times New Roman" panose="02020603050405020304" pitchFamily="18" charset="0"/>
                <a:cs typeface="Times New Roman" panose="02020603050405020304" pitchFamily="18" charset="0"/>
              </a:rPr>
              <a:t>•	System			: 	Pentium Dual Core.</a:t>
            </a:r>
          </a:p>
          <a:p>
            <a:pPr marL="0" indent="0">
              <a:buNone/>
            </a:pPr>
            <a:r>
              <a:rPr lang="en-IN" dirty="0">
                <a:latin typeface="Times New Roman" panose="02020603050405020304" pitchFamily="18" charset="0"/>
                <a:cs typeface="Times New Roman" panose="02020603050405020304" pitchFamily="18" charset="0"/>
              </a:rPr>
              <a:t>•	Hard Disk 	           : 	120 GB.</a:t>
            </a:r>
          </a:p>
          <a:p>
            <a:pPr marL="0" indent="0">
              <a:buNone/>
            </a:pPr>
            <a:r>
              <a:rPr lang="en-IN" dirty="0">
                <a:latin typeface="Times New Roman" panose="02020603050405020304" pitchFamily="18" charset="0"/>
                <a:cs typeface="Times New Roman" panose="02020603050405020304" pitchFamily="18" charset="0"/>
              </a:rPr>
              <a:t>•	Monitor                       : 	15’’ LED</a:t>
            </a:r>
          </a:p>
          <a:p>
            <a:pPr marL="0" indent="0">
              <a:buNone/>
            </a:pPr>
            <a:r>
              <a:rPr lang="en-IN" dirty="0">
                <a:latin typeface="Times New Roman" panose="02020603050405020304" pitchFamily="18" charset="0"/>
                <a:cs typeface="Times New Roman" panose="02020603050405020304" pitchFamily="18" charset="0"/>
              </a:rPr>
              <a:t>•	Input Devices             : 	Keyboard, Mouse</a:t>
            </a:r>
          </a:p>
          <a:p>
            <a:pPr marL="0" indent="0">
              <a:buNone/>
            </a:pPr>
            <a:r>
              <a:rPr lang="en-IN" dirty="0">
                <a:latin typeface="Times New Roman" panose="02020603050405020304" pitchFamily="18" charset="0"/>
                <a:cs typeface="Times New Roman" panose="02020603050405020304" pitchFamily="18" charset="0"/>
              </a:rPr>
              <a:t>•	Ram                            :	4 GB</a:t>
            </a:r>
          </a:p>
          <a:p>
            <a:pPr marL="0" indent="0">
              <a:buNone/>
            </a:pPr>
            <a:r>
              <a:rPr lang="en-IN" dirty="0">
                <a:latin typeface="Times New Roman" panose="02020603050405020304" pitchFamily="18" charset="0"/>
                <a:cs typeface="Times New Roman" panose="02020603050405020304" pitchFamily="18" charset="0"/>
              </a:rPr>
              <a:t>4.2 SOFTWARE REQUIREMENTS:</a:t>
            </a:r>
          </a:p>
          <a:p>
            <a:pPr marL="0" indent="0">
              <a:buNone/>
            </a:pPr>
            <a:r>
              <a:rPr lang="en-IN" dirty="0">
                <a:latin typeface="Times New Roman" panose="02020603050405020304" pitchFamily="18" charset="0"/>
                <a:cs typeface="Times New Roman" panose="02020603050405020304" pitchFamily="18" charset="0"/>
              </a:rPr>
              <a:t>•	Operating system     : 	Windows 10</a:t>
            </a:r>
          </a:p>
          <a:p>
            <a:pPr marL="0" indent="0">
              <a:buNone/>
            </a:pPr>
            <a:r>
              <a:rPr lang="en-IN" dirty="0">
                <a:latin typeface="Times New Roman" panose="02020603050405020304" pitchFamily="18" charset="0"/>
                <a:cs typeface="Times New Roman" panose="02020603050405020304" pitchFamily="18" charset="0"/>
              </a:rPr>
              <a:t>•	Coding Language     :	python</a:t>
            </a:r>
          </a:p>
          <a:p>
            <a:pPr marL="0" indent="0">
              <a:buNone/>
            </a:pPr>
            <a:r>
              <a:rPr lang="en-IN" dirty="0">
                <a:latin typeface="Times New Roman" panose="02020603050405020304" pitchFamily="18" charset="0"/>
                <a:cs typeface="Times New Roman" panose="02020603050405020304" pitchFamily="18" charset="0"/>
              </a:rPr>
              <a:t>•	Tool                         :	 Python</a:t>
            </a:r>
          </a:p>
          <a:p>
            <a:pPr marL="0" indent="0">
              <a:buNone/>
            </a:pPr>
            <a:r>
              <a:rPr lang="en-IN" dirty="0">
                <a:latin typeface="Times New Roman" panose="02020603050405020304" pitchFamily="18" charset="0"/>
                <a:cs typeface="Times New Roman" panose="02020603050405020304" pitchFamily="18" charset="0"/>
              </a:rPr>
              <a:t>•	Database                 :	Brain MRI scan dataset</a:t>
            </a:r>
          </a:p>
          <a:p>
            <a:pPr marL="0" indent="0">
              <a:buNone/>
            </a:pPr>
            <a:r>
              <a:rPr lang="en-IN" dirty="0">
                <a:latin typeface="Times New Roman" panose="02020603050405020304" pitchFamily="18" charset="0"/>
                <a:cs typeface="Times New Roman" panose="02020603050405020304" pitchFamily="18" charset="0"/>
              </a:rPr>
              <a:t>•	Frontend : GUI (tkinter library in python)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49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b="1" dirty="0"/>
              <a:t>Conclusion </a:t>
            </a:r>
          </a:p>
        </p:txBody>
      </p:sp>
      <p:sp>
        <p:nvSpPr>
          <p:cNvPr id="3" name="Content Placeholder 2"/>
          <p:cNvSpPr>
            <a:spLocks noGrp="1"/>
          </p:cNvSpPr>
          <p:nvPr>
            <p:ph idx="1"/>
          </p:nvPr>
        </p:nvSpPr>
        <p:spPr>
          <a:xfrm>
            <a:off x="609600" y="1344168"/>
            <a:ext cx="7924800" cy="4389120"/>
          </a:xfrm>
        </p:spPr>
        <p:txBody>
          <a:bodyPr>
            <a:noAutofit/>
          </a:bodyPr>
          <a:lstStyle/>
          <a:p>
            <a:pPr algn="just"/>
            <a:r>
              <a:rPr lang="en-US" sz="2000" dirty="0">
                <a:latin typeface="Cambria" pitchFamily="18" charset="0"/>
              </a:rPr>
              <a:t>In this paper, a system for automatic detection of brain tumor detection from BRATS dataset using UNET and CNN with python software.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US" sz="2000" dirty="0">
              <a:latin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mbria" pitchFamily="18" charset="0"/>
              </a:rPr>
              <a:t>References</a:t>
            </a:r>
          </a:p>
        </p:txBody>
      </p:sp>
      <p:sp>
        <p:nvSpPr>
          <p:cNvPr id="3" name="Content Placeholder 2"/>
          <p:cNvSpPr>
            <a:spLocks noGrp="1"/>
          </p:cNvSpPr>
          <p:nvPr>
            <p:ph idx="1"/>
          </p:nvPr>
        </p:nvSpPr>
        <p:spPr/>
        <p:txBody>
          <a:bodyPr>
            <a:normAutofit fontScale="70000" lnSpcReduction="20000"/>
          </a:bodyPr>
          <a:lstStyle/>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G. Alain and Y. Bengio, "What regularized auto-encoders gain from the data making allotment," J. Mach. Learn. Res., vol. 15, no. 1, pp. 3563–3593, 2014.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M. 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Avendi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Kheradvar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Jafarkhani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solidified significant learning and deformable-model approach to manage totally customized division of the left ventricle in heart MRI,"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MedIA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Image Anal., vol. 30, pp. 108–119, May 2016.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M. 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Avendi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Kheradvar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Jafarkhani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"Modified division of the right ventricle from heart MRI using a learning-based system," in Magnetic Resonance in Medicine. New York, NY, USA: Wiley, Feb. 2017,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10.1002/mrm.26631.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W. Bai et al., "A bi-ventricular cardiovascular guide book worked from 1000+ significant standards MR pictures of sound subjects and an examination of shape and development,"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MedIA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Image Anal., vol. 26, no. 1, pp. 133–145, 2015.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W. Bai et al., "A probabilistic fix based name blend model for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multiatlas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division with selection refinement: Application to cardiovascular MR pictures," IEEE Trans. Medication. Picture. vol. 32, no. 7, pp. 1302–1315, Jul. 2013.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u slide"/>
          <p:cNvPicPr>
            <a:picLocks noChangeAspect="1" noChangeArrowheads="1"/>
          </p:cNvPicPr>
          <p:nvPr/>
        </p:nvPicPr>
        <p:blipFill>
          <a:blip r:embed="rId2"/>
          <a:srcRect/>
          <a:stretch>
            <a:fillRect/>
          </a:stretch>
        </p:blipFill>
        <p:spPr bwMode="auto">
          <a:xfrm>
            <a:off x="0" y="0"/>
            <a:ext cx="9144000" cy="5867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200" y="1384808"/>
            <a:ext cx="8229600" cy="4389120"/>
          </a:xfrm>
        </p:spPr>
        <p:txBody>
          <a:bodyPr>
            <a:noAutofit/>
          </a:bodyPr>
          <a:lstStyle/>
          <a:p>
            <a:pPr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Early detection and diagnosis of a brain tumor enhance the medical options and the patient’s chance of recovery. Magnetic resonance imaging (MRI) is used to detect and diagnose brain tumors. However, the manual identification of brain tumors from a large number of MRI images in clinical practice solely depends on the time and experience of medical professionals. This paper aims to design an efficient framework for brain tumor segmentation and classification using transformer techniques. The study employs 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3D-UNet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model for 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volumetric segmentation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of the MRI images, followed by 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classification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of the tumor using </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CNN</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loss and precision diagrams are presented to establish the validity of the models. The performance of proposed models is measured, and the results are compared with those of other approaches reported in the literature. It is found that 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proposed work is more efficient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than the state-of-the-art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fontScale="90000"/>
          </a:bodyPr>
          <a:lstStyle/>
          <a:p>
            <a:pPr algn="ctr"/>
            <a:r>
              <a:rPr lang="en-US" b="1" dirty="0">
                <a:latin typeface="Cambria" pitchFamily="18" charset="0"/>
              </a:rPr>
              <a:t>BRAIN TUMOR </a:t>
            </a:r>
          </a:p>
        </p:txBody>
      </p:sp>
      <p:sp>
        <p:nvSpPr>
          <p:cNvPr id="3" name="Content Placeholder 2"/>
          <p:cNvSpPr>
            <a:spLocks noGrp="1"/>
          </p:cNvSpPr>
          <p:nvPr>
            <p:ph idx="1"/>
          </p:nvPr>
        </p:nvSpPr>
        <p:spPr>
          <a:xfrm>
            <a:off x="381000" y="1905000"/>
            <a:ext cx="8229600" cy="4191000"/>
          </a:xfrm>
        </p:spPr>
        <p:txBody>
          <a:bodyPr>
            <a:normAutofit/>
          </a:bodyPr>
          <a:lstStyle/>
          <a:p>
            <a:pPr algn="just">
              <a:lnSpc>
                <a:spcPct val="120000"/>
              </a:lnSpc>
            </a:pPr>
            <a:r>
              <a:rPr lang="en-US" sz="2400" b="0" i="0" dirty="0">
                <a:solidFill>
                  <a:srgbClr val="1F1F1F"/>
                </a:solidFill>
                <a:effectLst/>
                <a:highlight>
                  <a:srgbClr val="FFFFFF"/>
                </a:highlight>
                <a:latin typeface="Times New Roman" panose="02020603050405020304" pitchFamily="18" charset="0"/>
                <a:cs typeface="Times New Roman" panose="02020603050405020304" pitchFamily="18" charset="0"/>
              </a:rPr>
              <a:t>A brain tumor is </a:t>
            </a:r>
            <a:r>
              <a:rPr lang="en-US" sz="2400" b="0" i="0" dirty="0">
                <a:solidFill>
                  <a:srgbClr val="040C28"/>
                </a:solidFill>
                <a:effectLst/>
                <a:highlight>
                  <a:srgbClr val="FFFFFF"/>
                </a:highlight>
                <a:latin typeface="Times New Roman" panose="02020603050405020304" pitchFamily="18" charset="0"/>
                <a:cs typeface="Times New Roman" panose="02020603050405020304" pitchFamily="18" charset="0"/>
              </a:rPr>
              <a:t>a growth of cells in the brain or near it</a:t>
            </a:r>
            <a:r>
              <a:rPr lang="en-US" sz="2400" b="0" i="0" dirty="0">
                <a:solidFill>
                  <a:srgbClr val="1F1F1F"/>
                </a:solidFill>
                <a:effectLst/>
                <a:highlight>
                  <a:srgbClr val="FFFFFF"/>
                </a:highlight>
                <a:latin typeface="Times New Roman" panose="02020603050405020304" pitchFamily="18" charset="0"/>
                <a:cs typeface="Times New Roman" panose="02020603050405020304" pitchFamily="18" charset="0"/>
              </a:rPr>
              <a:t>. Brain tumors can happen in the brain tissue. Brain tumors also can happen near the brain tissue. </a:t>
            </a:r>
          </a:p>
          <a:p>
            <a:pPr algn="just">
              <a:lnSpc>
                <a:spcPct val="120000"/>
              </a:lnSpc>
            </a:pPr>
            <a:r>
              <a:rPr lang="en-US" sz="2400" b="0" i="0" dirty="0">
                <a:solidFill>
                  <a:srgbClr val="1F1F1F"/>
                </a:solidFill>
                <a:effectLst/>
                <a:highlight>
                  <a:srgbClr val="FFFFFF"/>
                </a:highlight>
                <a:latin typeface="Times New Roman" panose="02020603050405020304" pitchFamily="18" charset="0"/>
                <a:cs typeface="Times New Roman" panose="02020603050405020304" pitchFamily="18" charset="0"/>
              </a:rPr>
              <a:t>Nearby locations include nerves, the pituitary gland, the pineal gland, and the membranes that cover the surface of the brain.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E84A3E-B858-4018-88A1-004B6E97175B}"/>
              </a:ext>
            </a:extLst>
          </p:cNvPr>
          <p:cNvSpPr txBox="1"/>
          <p:nvPr/>
        </p:nvSpPr>
        <p:spPr>
          <a:xfrm>
            <a:off x="876300" y="980420"/>
            <a:ext cx="7391400" cy="1323439"/>
          </a:xfrm>
          <a:prstGeom prst="rect">
            <a:avLst/>
          </a:prstGeom>
          <a:noFill/>
        </p:spPr>
        <p:txBody>
          <a:bodyPr wrap="square" rtlCol="0">
            <a:spAutoFit/>
          </a:bodyPr>
          <a:lstStyle/>
          <a:p>
            <a:pPr algn="ctr"/>
            <a:r>
              <a:rPr lang="en-US" sz="4000" dirty="0"/>
              <a:t>Existing Algorithms for segmentation</a:t>
            </a:r>
            <a:endParaRPr lang="en-IN" sz="4000" dirty="0"/>
          </a:p>
        </p:txBody>
      </p:sp>
      <p:sp>
        <p:nvSpPr>
          <p:cNvPr id="3" name="TextBox 2">
            <a:extLst>
              <a:ext uri="{FF2B5EF4-FFF2-40B4-BE49-F238E27FC236}">
                <a16:creationId xmlns:a16="http://schemas.microsoft.com/office/drawing/2014/main" id="{728BDA33-331E-4DD1-A9E1-E21308C0B1CF}"/>
              </a:ext>
            </a:extLst>
          </p:cNvPr>
          <p:cNvSpPr txBox="1"/>
          <p:nvPr/>
        </p:nvSpPr>
        <p:spPr>
          <a:xfrm>
            <a:off x="1447800" y="2341531"/>
            <a:ext cx="7086600" cy="369331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Existing algorithms used for segmentation are</a:t>
            </a:r>
          </a:p>
          <a:p>
            <a:pPr marL="342900" indent="-342900">
              <a:buAutoNum type="alphaLcParenR"/>
            </a:pPr>
            <a:r>
              <a:rPr lang="en-US" sz="2400" dirty="0">
                <a:latin typeface="Times New Roman" panose="02020603050405020304" pitchFamily="18" charset="0"/>
                <a:cs typeface="Times New Roman" panose="02020603050405020304" pitchFamily="18" charset="0"/>
              </a:rPr>
              <a:t>Watershed algorithm</a:t>
            </a:r>
          </a:p>
          <a:p>
            <a:pPr marL="342900" indent="-342900">
              <a:buAutoNum type="alphaLcParenR"/>
            </a:pPr>
            <a:r>
              <a:rPr lang="en-US" sz="2400" dirty="0">
                <a:latin typeface="Times New Roman" panose="02020603050405020304" pitchFamily="18" charset="0"/>
                <a:cs typeface="Times New Roman" panose="02020603050405020304" pitchFamily="18" charset="0"/>
              </a:rPr>
              <a:t>K-means Clustering </a:t>
            </a:r>
          </a:p>
          <a:p>
            <a:pPr marL="342900" indent="-342900">
              <a:buAutoNum type="alphaLcParenR"/>
            </a:pPr>
            <a:r>
              <a:rPr lang="en-US" sz="2400" dirty="0">
                <a:latin typeface="Times New Roman" panose="02020603050405020304" pitchFamily="18" charset="0"/>
                <a:cs typeface="Times New Roman" panose="02020603050405020304" pitchFamily="18" charset="0"/>
              </a:rPr>
              <a:t>Gray level thresholding </a:t>
            </a:r>
          </a:p>
          <a:p>
            <a:pPr marL="342900" indent="-342900">
              <a:buAutoNum type="alphaLcParenR"/>
            </a:pPr>
            <a:r>
              <a:rPr lang="en-US" sz="2400" dirty="0">
                <a:latin typeface="Times New Roman" panose="02020603050405020304" pitchFamily="18" charset="0"/>
                <a:cs typeface="Times New Roman" panose="02020603050405020304" pitchFamily="18" charset="0"/>
              </a:rPr>
              <a:t>Region growing </a:t>
            </a:r>
          </a:p>
          <a:p>
            <a:pPr marL="342900" indent="-342900">
              <a:buAutoNum type="alphaLcParenR"/>
            </a:pPr>
            <a:r>
              <a:rPr lang="en-US" sz="2400" dirty="0">
                <a:latin typeface="Times New Roman" panose="02020603050405020304" pitchFamily="18" charset="0"/>
                <a:cs typeface="Times New Roman" panose="02020603050405020304" pitchFamily="18" charset="0"/>
              </a:rPr>
              <a:t>Fuzzy c-means clustering </a:t>
            </a:r>
          </a:p>
          <a:p>
            <a:pPr marL="342900" indent="-342900">
              <a:buAutoNum type="alphaLcParenR"/>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Such existing techniques are very complex and having very high run time complexity..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A649-A761-E058-3599-4E5ADD9E3F4E}"/>
              </a:ext>
            </a:extLst>
          </p:cNvPr>
          <p:cNvSpPr>
            <a:spLocks noGrp="1"/>
          </p:cNvSpPr>
          <p:nvPr>
            <p:ph type="title"/>
          </p:nvPr>
        </p:nvSpPr>
        <p:spPr>
          <a:xfrm>
            <a:off x="762000" y="1066800"/>
            <a:ext cx="8229600" cy="1143000"/>
          </a:xfrm>
        </p:spPr>
        <p:txBody>
          <a:bodyPr>
            <a:normAutofit fontScale="90000"/>
          </a:bodyPr>
          <a:lstStyle/>
          <a:p>
            <a:r>
              <a:rPr lang="en-IN" sz="5400" b="1" kern="100" dirty="0">
                <a:effectLst/>
                <a:latin typeface="Times New Roman" panose="02020603050405020304" pitchFamily="18" charset="0"/>
                <a:ea typeface="Calibri" panose="020F0502020204030204" pitchFamily="34" charset="0"/>
                <a:cs typeface="Times New Roman" panose="02020603050405020304" pitchFamily="18" charset="0"/>
              </a:rPr>
              <a:t>Limitations or drawbacks </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6E5E87-D8A4-1C38-3826-3EB49C13447C}"/>
              </a:ext>
            </a:extLst>
          </p:cNvPr>
          <p:cNvSpPr>
            <a:spLocks noGrp="1"/>
          </p:cNvSpPr>
          <p:nvPr>
            <p:ph idx="1"/>
          </p:nvPr>
        </p:nvSpPr>
        <p:spPr/>
        <p:txBody>
          <a:bodyPr/>
          <a:lstStyle/>
          <a:p>
            <a:pPr marL="342900" lvl="0" indent="-342900" algn="just">
              <a:lnSpc>
                <a:spcPct val="150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Manual will take time and cost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ML algorithm : accuracy is less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871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pPr algn="ctr"/>
            <a:r>
              <a:rPr lang="en-US" b="1" dirty="0">
                <a:latin typeface="Cambria" pitchFamily="18" charset="0"/>
              </a:rPr>
              <a:t>Proposed Method</a:t>
            </a:r>
          </a:p>
        </p:txBody>
      </p:sp>
      <p:pic>
        <p:nvPicPr>
          <p:cNvPr id="1026" name="Picture 2" descr="Lung Cancer Detection and Classification Using Deep CNN | Semantic Scholar">
            <a:extLst>
              <a:ext uri="{FF2B5EF4-FFF2-40B4-BE49-F238E27FC236}">
                <a16:creationId xmlns:a16="http://schemas.microsoft.com/office/drawing/2014/main" id="{7D69A139-C587-4533-B2EA-13465B7A77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057400"/>
            <a:ext cx="57531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C9FC303-EFBE-4556-82D4-6EEC98CC6F72}"/>
              </a:ext>
            </a:extLst>
          </p:cNvPr>
          <p:cNvSpPr/>
          <p:nvPr/>
        </p:nvSpPr>
        <p:spPr>
          <a:xfrm>
            <a:off x="4648200" y="60198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Stage 1</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32F32374-00AD-45B5-B0A8-590AD4336B97}"/>
              </a:ext>
            </a:extLst>
          </p:cNvPr>
          <p:cNvSpPr/>
          <p:nvPr/>
        </p:nvSpPr>
        <p:spPr>
          <a:xfrm>
            <a:off x="6019800" y="60198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Stage 2</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7876F0E3-9BA5-4799-B4FC-A9346571BCA1}"/>
              </a:ext>
            </a:extLst>
          </p:cNvPr>
          <p:cNvSpPr/>
          <p:nvPr/>
        </p:nvSpPr>
        <p:spPr>
          <a:xfrm>
            <a:off x="7391400" y="60198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Stage 3</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787955B7-36CC-41B4-9C96-D2028D87A8C7}"/>
              </a:ext>
            </a:extLst>
          </p:cNvPr>
          <p:cNvCxnSpPr>
            <a:endCxn id="27" idx="0"/>
          </p:cNvCxnSpPr>
          <p:nvPr/>
        </p:nvCxnSpPr>
        <p:spPr>
          <a:xfrm>
            <a:off x="6629400" y="5486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E70EB83-BB92-4B0B-A720-3506B09920FE}"/>
              </a:ext>
            </a:extLst>
          </p:cNvPr>
          <p:cNvCxnSpPr>
            <a:endCxn id="28" idx="0"/>
          </p:cNvCxnSpPr>
          <p:nvPr/>
        </p:nvCxnSpPr>
        <p:spPr>
          <a:xfrm>
            <a:off x="6629400" y="5486400"/>
            <a:ext cx="1371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94CE20D-5089-4C0A-8752-3A83820A6C56}"/>
              </a:ext>
            </a:extLst>
          </p:cNvPr>
          <p:cNvCxnSpPr>
            <a:endCxn id="3" idx="0"/>
          </p:cNvCxnSpPr>
          <p:nvPr/>
        </p:nvCxnSpPr>
        <p:spPr>
          <a:xfrm flipH="1">
            <a:off x="5257800" y="5486400"/>
            <a:ext cx="1371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7F285D1-C852-67F4-4EAD-8B76013A56DF}"/>
              </a:ext>
            </a:extLst>
          </p:cNvPr>
          <p:cNvSpPr/>
          <p:nvPr/>
        </p:nvSpPr>
        <p:spPr>
          <a:xfrm>
            <a:off x="5750102" y="3312988"/>
            <a:ext cx="1488897"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atin typeface="Times New Roman" panose="02020603050405020304" pitchFamily="18" charset="0"/>
                <a:cs typeface="Times New Roman" panose="02020603050405020304" pitchFamily="18" charset="0"/>
              </a:rPr>
              <a:t>CNN </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E661-CAA4-4C29-B6D6-1DA8A49D8EC7}"/>
              </a:ext>
            </a:extLst>
          </p:cNvPr>
          <p:cNvSpPr>
            <a:spLocks noGrp="1"/>
          </p:cNvSpPr>
          <p:nvPr>
            <p:ph type="title"/>
          </p:nvPr>
        </p:nvSpPr>
        <p:spPr>
          <a:xfrm>
            <a:off x="457200" y="704088"/>
            <a:ext cx="8229600" cy="896112"/>
          </a:xfrm>
        </p:spPr>
        <p:txBody>
          <a:bodyPr>
            <a:noAutofit/>
          </a:bodyPr>
          <a:lstStyle/>
          <a:p>
            <a:pPr algn="ctr"/>
            <a:r>
              <a:rPr lang="en-US" sz="3600" b="1" dirty="0">
                <a:latin typeface="Times New Roman" panose="02020603050405020304" pitchFamily="18" charset="0"/>
                <a:cs typeface="Times New Roman" panose="02020603050405020304" pitchFamily="18" charset="0"/>
              </a:rPr>
              <a:t>Transformers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55069E-0043-4962-8B5E-5D24E8C77106}"/>
              </a:ext>
            </a:extLst>
          </p:cNvPr>
          <p:cNvSpPr>
            <a:spLocks noGrp="1"/>
          </p:cNvSpPr>
          <p:nvPr>
            <p:ph idx="1"/>
          </p:nvPr>
        </p:nvSpPr>
        <p:spPr>
          <a:xfrm>
            <a:off x="762000" y="2133600"/>
            <a:ext cx="7772400" cy="4389120"/>
          </a:xfrm>
        </p:spPr>
        <p:txBody>
          <a:bodyPr>
            <a:normAutofit/>
          </a:bodyPr>
          <a:lstStyle/>
          <a:p>
            <a:pPr algn="just"/>
            <a:r>
              <a:rPr lang="en-US" sz="2000" dirty="0">
                <a:latin typeface="Times New Roman" panose="02020603050405020304" pitchFamily="18" charset="0"/>
                <a:cs typeface="Times New Roman" panose="02020603050405020304" pitchFamily="18" charset="0"/>
              </a:rPr>
              <a:t>A model that uses a transformer architecture to classify images.</a:t>
            </a:r>
          </a:p>
          <a:p>
            <a:pPr algn="just"/>
            <a:r>
              <a:rPr lang="en-US" sz="2000" dirty="0">
                <a:latin typeface="Times New Roman" panose="02020603050405020304" pitchFamily="18" charset="0"/>
                <a:cs typeface="Times New Roman" panose="02020603050405020304" pitchFamily="18" charset="0"/>
              </a:rPr>
              <a:t> It works by splitting images into tokens and using transformers to learn relationships between the tokens. </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Algorithms used:</a:t>
            </a:r>
          </a:p>
          <a:p>
            <a:pPr marL="342900" lvl="0" indent="-342900" algn="just">
              <a:lnSpc>
                <a:spcPct val="150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Segmentation : 3D UNET [to get the tumor region/location]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Classification :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CNN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[type of tumor]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08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A5B4-A32B-D532-8492-6F52D82481F7}"/>
              </a:ext>
            </a:extLst>
          </p:cNvPr>
          <p:cNvSpPr>
            <a:spLocks noGrp="1"/>
          </p:cNvSpPr>
          <p:nvPr>
            <p:ph type="title"/>
          </p:nvPr>
        </p:nvSpPr>
        <p:spPr>
          <a:xfrm>
            <a:off x="838200" y="1143000"/>
            <a:ext cx="8229600" cy="1143000"/>
          </a:xfrm>
        </p:spPr>
        <p:txBody>
          <a:bodyPr>
            <a:normAutofit fontScale="90000"/>
          </a:bodyPr>
          <a:lstStyle/>
          <a:p>
            <a:r>
              <a:rPr lang="en-IN" sz="5400" b="1" kern="100" dirty="0">
                <a:effectLst/>
                <a:latin typeface="Times New Roman" panose="02020603050405020304" pitchFamily="18" charset="0"/>
                <a:ea typeface="Calibri" panose="020F0502020204030204" pitchFamily="34" charset="0"/>
                <a:cs typeface="Times New Roman" panose="02020603050405020304" pitchFamily="18" charset="0"/>
              </a:rPr>
              <a:t>Advantages : </a:t>
            </a:r>
            <a:br>
              <a:rPr lang="en-IN" sz="5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B0CC263-FDF6-4F33-7013-AB6D3C296DA3}"/>
              </a:ext>
            </a:extLst>
          </p:cNvPr>
          <p:cNvSpPr>
            <a:spLocks noGrp="1"/>
          </p:cNvSpPr>
          <p:nvPr>
            <p:ph idx="1"/>
          </p:nvPr>
        </p:nvSpPr>
        <p:spPr/>
        <p:txBody>
          <a:bodyPr/>
          <a:lstStyle/>
          <a:p>
            <a:pPr marL="342900" lvl="0" indent="-342900" algn="just">
              <a:lnSpc>
                <a:spcPct val="150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Less cost and time is required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Accuracy is higher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Application is user friendly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0399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pPr algn="ctr"/>
            <a:r>
              <a:rPr lang="en-US" b="1" dirty="0">
                <a:latin typeface="Cambria" pitchFamily="18" charset="0"/>
              </a:rPr>
              <a:t>Results</a:t>
            </a:r>
          </a:p>
        </p:txBody>
      </p:sp>
      <p:sp>
        <p:nvSpPr>
          <p:cNvPr id="8" name="TextBox 7">
            <a:extLst>
              <a:ext uri="{FF2B5EF4-FFF2-40B4-BE49-F238E27FC236}">
                <a16:creationId xmlns:a16="http://schemas.microsoft.com/office/drawing/2014/main" id="{43F99EEC-A0F2-4F59-A1F7-8AAB062AE24F}"/>
              </a:ext>
            </a:extLst>
          </p:cNvPr>
          <p:cNvSpPr txBox="1"/>
          <p:nvPr/>
        </p:nvSpPr>
        <p:spPr>
          <a:xfrm>
            <a:off x="2057400" y="5181600"/>
            <a:ext cx="8229600" cy="369332"/>
          </a:xfrm>
          <a:prstGeom prst="rect">
            <a:avLst/>
          </a:prstGeom>
          <a:noFill/>
        </p:spPr>
        <p:txBody>
          <a:bodyPr wrap="square" rtlCol="0">
            <a:spAutoFit/>
          </a:bodyPr>
          <a:lstStyle/>
          <a:p>
            <a:r>
              <a:rPr lang="en-US" dirty="0"/>
              <a:t>Fig. Dataset class Label Graph</a:t>
            </a:r>
            <a:endParaRPr lang="en-IN" dirty="0"/>
          </a:p>
        </p:txBody>
      </p:sp>
      <p:pic>
        <p:nvPicPr>
          <p:cNvPr id="5" name="Picture 4">
            <a:extLst>
              <a:ext uri="{FF2B5EF4-FFF2-40B4-BE49-F238E27FC236}">
                <a16:creationId xmlns:a16="http://schemas.microsoft.com/office/drawing/2014/main" id="{E8E76AF7-BDFF-6ACA-4CA8-660D1330115D}"/>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4104" t="47636" r="39364" b="9803"/>
          <a:stretch/>
        </p:blipFill>
        <p:spPr>
          <a:xfrm>
            <a:off x="1828800" y="2197813"/>
            <a:ext cx="4592783" cy="29718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275</TotalTime>
  <Words>769</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Cambria</vt:lpstr>
      <vt:lpstr>Constantia</vt:lpstr>
      <vt:lpstr>Times New Roman</vt:lpstr>
      <vt:lpstr>Wingdings 2</vt:lpstr>
      <vt:lpstr>Flow</vt:lpstr>
      <vt:lpstr>3D-UNET and CNN based Hybrid Architecture for Segmentation and Classification of Brain Tumor</vt:lpstr>
      <vt:lpstr>Abstract</vt:lpstr>
      <vt:lpstr>BRAIN TUMOR </vt:lpstr>
      <vt:lpstr>PowerPoint Presentation</vt:lpstr>
      <vt:lpstr>Limitations or drawbacks  </vt:lpstr>
      <vt:lpstr>Proposed Method</vt:lpstr>
      <vt:lpstr>Transformers </vt:lpstr>
      <vt:lpstr>Advantages :  </vt:lpstr>
      <vt:lpstr>Results</vt:lpstr>
      <vt:lpstr>Results</vt:lpstr>
      <vt:lpstr>SOFTWARE AND HARDWARE REQUIRMENT </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vithal bable</cp:lastModifiedBy>
  <cp:revision>86</cp:revision>
  <dcterms:created xsi:type="dcterms:W3CDTF">2018-10-09T08:26:10Z</dcterms:created>
  <dcterms:modified xsi:type="dcterms:W3CDTF">2024-10-17T03:09:31Z</dcterms:modified>
</cp:coreProperties>
</file>