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b8ac910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b8ac9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24131" y="1811069"/>
            <a:ext cx="568849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3D29"/>
              </a:buClr>
              <a:buSzPts val="4400"/>
              <a:buFont typeface="Calibri"/>
              <a:buNone/>
              <a:defRPr>
                <a:solidFill>
                  <a:srgbClr val="0B3D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24131" y="3566844"/>
            <a:ext cx="5688497" cy="36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F8B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F8B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F8B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F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2)">
  <p:cSld name="Title Slide (2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ctrTitle"/>
          </p:nvPr>
        </p:nvSpPr>
        <p:spPr>
          <a:xfrm>
            <a:off x="3948323" y="1811069"/>
            <a:ext cx="48825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3948323" y="3566844"/>
            <a:ext cx="4882520" cy="36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F8B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F8B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F8B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F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F8B"/>
              </a:buClr>
              <a:buSzPts val="2000"/>
              <a:buNone/>
              <a:defRPr>
                <a:solidFill>
                  <a:srgbClr val="888F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light)">
  <p:cSld name="Section Header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722313" y="253601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722313" y="103583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B6A77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8B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8B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F8B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F8B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(light)">
  <p:cSld name="Title and Content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>
                <a:solidFill>
                  <a:srgbClr val="0B3D29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  <a:defRPr>
                <a:solidFill>
                  <a:srgbClr val="0B3D29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solidFill>
                  <a:srgbClr val="0B3D29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–"/>
              <a:defRPr>
                <a:solidFill>
                  <a:srgbClr val="0B3D29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»"/>
              <a:defRPr>
                <a:solidFill>
                  <a:srgbClr val="0B3D2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(light)">
  <p:cSld name="Two Content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457200" y="2039257"/>
            <a:ext cx="4038600" cy="408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>
                <a:solidFill>
                  <a:srgbClr val="0B3D29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rgbClr val="0B3D29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0B3D29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0B3D2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>
                <a:solidFill>
                  <a:srgbClr val="0B3D2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4648200" y="2039257"/>
            <a:ext cx="4038600" cy="408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>
                <a:solidFill>
                  <a:srgbClr val="0B3D29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rgbClr val="0B3D29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0B3D29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0B3D2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>
                <a:solidFill>
                  <a:srgbClr val="0B3D2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rmation (light)">
  <p:cSld name="Contact Information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119176" y="666593"/>
            <a:ext cx="4567624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776"/>
              </a:spcBef>
              <a:spcAft>
                <a:spcPts val="0"/>
              </a:spcAft>
              <a:buSzPts val="2400"/>
              <a:buFont typeface="Calibri"/>
              <a:buNone/>
              <a:defRPr b="1" sz="2400">
                <a:solidFill>
                  <a:srgbClr val="0B3D29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>
                <a:solidFill>
                  <a:schemeClr val="accen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(light)">
  <p:cSld name="Comparison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457200" y="1970542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B3D29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57200" y="2610304"/>
            <a:ext cx="4040188" cy="331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0B3D29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>
                <a:solidFill>
                  <a:srgbClr val="0B3D29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rgbClr val="0B3D29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rgbClr val="0B3D29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>
                <a:solidFill>
                  <a:srgbClr val="0B3D29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4645025" y="197054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B3D29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4645025" y="2610304"/>
            <a:ext cx="4041775" cy="331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0B3D29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>
                <a:solidFill>
                  <a:srgbClr val="0B3D29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rgbClr val="0B3D29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rgbClr val="0B3D29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>
                <a:solidFill>
                  <a:srgbClr val="0B3D29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light)">
  <p:cSld name="Title Only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light)">
  <p:cSld name="Blank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 (light)">
  <p:cSld name="Content with Caption (light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3D29"/>
              </a:buClr>
              <a:buSzPts val="2000"/>
              <a:buFont typeface="Calibri"/>
              <a:buNone/>
              <a:defRPr b="1" sz="2000">
                <a:solidFill>
                  <a:srgbClr val="0B3D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>
                <a:solidFill>
                  <a:schemeClr val="dk1"/>
                </a:solidFill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B3D29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/>
        </p:nvSpPr>
        <p:spPr>
          <a:xfrm>
            <a:off x="1698413" y="16907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2313" y="253601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2313" y="103583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B6A77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8B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8B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F8B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F8B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F8B"/>
              </a:buClr>
              <a:buSzPts val="1400"/>
              <a:buNone/>
              <a:defRPr sz="1400">
                <a:solidFill>
                  <a:srgbClr val="888F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(dark)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6A771"/>
              </a:buClr>
              <a:buSzPts val="4400"/>
              <a:buFont typeface="Calibri"/>
              <a:buNone/>
              <a:defRPr>
                <a:solidFill>
                  <a:srgbClr val="B6A77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(dark)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6A77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rmation">
  <p:cSld name="Contact Informa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2714171" y="666593"/>
            <a:ext cx="5871029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776"/>
              </a:spcBef>
              <a:spcAft>
                <a:spcPts val="0"/>
              </a:spcAft>
              <a:buSzPts val="2400"/>
              <a:buFont typeface="Calibri"/>
              <a:buNone/>
              <a:defRPr b="1" sz="2400">
                <a:solidFill>
                  <a:srgbClr val="0B3D29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(dark)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6A77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(dark)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6A77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ark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 (dark)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6A77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B6A771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B6A7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722313" y="253601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255438" y="1"/>
            <a:ext cx="7772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BLOCK DIAGRAM OF DUT    </a:t>
            </a:r>
            <a:endParaRPr b="1"/>
          </a:p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5996850" y="6285350"/>
            <a:ext cx="295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Presented By -TEAM10</a:t>
            </a:r>
            <a:r>
              <a:rPr b="1" lang="en-US"/>
              <a:t>    </a:t>
            </a:r>
            <a:endParaRPr b="1"/>
          </a:p>
        </p:txBody>
      </p:sp>
      <p:pic>
        <p:nvPicPr>
          <p:cNvPr id="72" name="Google Shape;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9400"/>
            <a:ext cx="8801251" cy="55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722313" y="253601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722313" y="103583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5996850" y="6285350"/>
            <a:ext cx="295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Presented By -TEAM10    </a:t>
            </a:r>
            <a:endParaRPr b="1"/>
          </a:p>
        </p:txBody>
      </p:sp>
      <p:sp>
        <p:nvSpPr>
          <p:cNvPr id="80" name="Google Shape;80;p21"/>
          <p:cNvSpPr txBox="1"/>
          <p:nvPr/>
        </p:nvSpPr>
        <p:spPr>
          <a:xfrm>
            <a:off x="9856425" y="4087825"/>
            <a:ext cx="5976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00" y="207500"/>
            <a:ext cx="8621650" cy="596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722313" y="253601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30873" y="411481"/>
            <a:ext cx="7772400" cy="576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DUT BLOCK DIAGRAM</a:t>
            </a:r>
            <a:endParaRPr/>
          </a:p>
        </p:txBody>
      </p:sp>
      <p:pic>
        <p:nvPicPr>
          <p:cNvPr id="88" name="Google Shape;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1" y="0"/>
            <a:ext cx="8485632" cy="61630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5996850" y="6285350"/>
            <a:ext cx="295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Presented By -TEAM10   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22313" y="253601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722313" y="73153"/>
            <a:ext cx="7772400" cy="3931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BLOCK DIAGRAM OF FIXTURE</a:t>
            </a:r>
            <a:endParaRPr b="1"/>
          </a:p>
        </p:txBody>
      </p:sp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19" y="722377"/>
            <a:ext cx="8979361" cy="54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5996850" y="6285350"/>
            <a:ext cx="295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Presented By -TEAM10   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722325" y="840400"/>
            <a:ext cx="2971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lang="en-US" sz="2000">
                <a:solidFill>
                  <a:schemeClr val="accent1"/>
                </a:solidFill>
              </a:rPr>
              <a:t>1)   Reset</a:t>
            </a:r>
            <a:br>
              <a:rPr b="0" lang="en-US" sz="2000">
                <a:solidFill>
                  <a:schemeClr val="accent1"/>
                </a:solidFill>
              </a:rPr>
            </a:br>
            <a:r>
              <a:rPr b="0" lang="en-US" sz="2000">
                <a:solidFill>
                  <a:schemeClr val="accent1"/>
                </a:solidFill>
              </a:rPr>
              <a:t>2)   Flush</a:t>
            </a:r>
            <a:br>
              <a:rPr b="0" lang="en-US" sz="2000">
                <a:solidFill>
                  <a:schemeClr val="accent1"/>
                </a:solidFill>
              </a:rPr>
            </a:br>
            <a:r>
              <a:rPr b="0" lang="en-US" sz="2000">
                <a:solidFill>
                  <a:schemeClr val="accent1"/>
                </a:solidFill>
              </a:rPr>
              <a:t>3)   Consecutive Insert</a:t>
            </a:r>
            <a:br>
              <a:rPr b="0" lang="en-US" sz="2000">
                <a:solidFill>
                  <a:schemeClr val="accent1"/>
                </a:solidFill>
              </a:rPr>
            </a:br>
            <a:r>
              <a:rPr b="0" lang="en-US" sz="2000">
                <a:solidFill>
                  <a:schemeClr val="accent1"/>
                </a:solidFill>
              </a:rPr>
              <a:t>4)   Insert after Full</a:t>
            </a:r>
            <a:br>
              <a:rPr b="0" lang="en-US" sz="2000">
                <a:solidFill>
                  <a:schemeClr val="accent1"/>
                </a:solidFill>
              </a:rPr>
            </a:br>
            <a:r>
              <a:rPr b="0" lang="en-US" sz="2000">
                <a:solidFill>
                  <a:schemeClr val="accent1"/>
                </a:solidFill>
              </a:rPr>
              <a:t>5)   Flush after flush</a:t>
            </a:r>
            <a:endParaRPr b="0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lang="en-US" sz="2000">
                <a:solidFill>
                  <a:schemeClr val="accent1"/>
                </a:solidFill>
              </a:rPr>
              <a:t>6)   Remove after Insert</a:t>
            </a:r>
            <a:endParaRPr b="0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br>
              <a:rPr b="0" lang="en-US" sz="2000">
                <a:solidFill>
                  <a:schemeClr val="accent1"/>
                </a:solidFill>
              </a:rPr>
            </a:br>
            <a:endParaRPr/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722313" y="164593"/>
            <a:ext cx="7772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SUMMARY OF TEST CASES COVERED</a:t>
            </a:r>
            <a:endParaRPr b="1"/>
          </a:p>
        </p:txBody>
      </p:sp>
      <p:sp>
        <p:nvSpPr>
          <p:cNvPr id="104" name="Google Shape;104;p24"/>
          <p:cNvSpPr txBox="1"/>
          <p:nvPr/>
        </p:nvSpPr>
        <p:spPr>
          <a:xfrm>
            <a:off x="5070350" y="840400"/>
            <a:ext cx="30450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None/>
            </a:pP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 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None/>
            </a:pP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  syn_flush</a:t>
            </a:r>
            <a:b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  Remove after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None/>
            </a:pPr>
            <a: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Consecutive Remove </a:t>
            </a:r>
            <a:b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 Remove after Flush</a:t>
            </a:r>
            <a:endParaRPr b="0" i="0" sz="195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None/>
            </a:pP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12) Consecutive read after write</a:t>
            </a:r>
            <a:b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9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5996850" y="6285350"/>
            <a:ext cx="295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Presented By -TEAM10    </a:t>
            </a:r>
            <a:endParaRPr b="1"/>
          </a:p>
        </p:txBody>
      </p:sp>
      <p:sp>
        <p:nvSpPr>
          <p:cNvPr id="106" name="Google Shape;106;p24"/>
          <p:cNvSpPr txBox="1"/>
          <p:nvPr/>
        </p:nvSpPr>
        <p:spPr>
          <a:xfrm>
            <a:off x="487625" y="2967400"/>
            <a:ext cx="83313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None/>
            </a:pPr>
            <a:r>
              <a:rPr b="1" lang="en-US" sz="195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Uniqueness:-</a:t>
            </a:r>
            <a:endParaRPr b="1" sz="195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None/>
            </a:pPr>
            <a:r>
              <a:t/>
            </a:r>
            <a:endParaRPr sz="195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AutoNum type="arabicPeriod"/>
            </a:pP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Optimized DUT FSM states from binary to onehot coding .</a:t>
            </a:r>
            <a:endParaRPr sz="195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AutoNum type="arabicPeriod"/>
            </a:pP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Tried to </a:t>
            </a: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achieve</a:t>
            </a: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maximum frequency of Clk_in =625 MHz and Clk_out=312.5MHz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Calibri"/>
              <a:buAutoNum type="arabicPeriod"/>
            </a:pP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Achieved</a:t>
            </a: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above 96% code coverage for Scope, Line, </a:t>
            </a:r>
            <a:r>
              <a:rPr lang="en-US" sz="19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Toggle, Condition and FSM.</a:t>
            </a:r>
            <a:endParaRPr sz="195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722313" y="253601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722313" y="128017"/>
            <a:ext cx="7772400" cy="3017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0"/>
              <a:buNone/>
            </a:pPr>
            <a:r>
              <a:rPr b="1" lang="en-US" sz="1550"/>
              <a:t>CODE COVERAGE</a:t>
            </a:r>
            <a:endParaRPr b="1" sz="1550"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" y="530352"/>
            <a:ext cx="8924544" cy="560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5996850" y="6285350"/>
            <a:ext cx="295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Presented By -TEAM10   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722313" y="109729"/>
            <a:ext cx="7772400" cy="5212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SYNTHESIS RESULTS</a:t>
            </a:r>
            <a:endParaRPr b="1"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228600" y="4141788"/>
            <a:ext cx="8833104" cy="69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Using Binary 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: The maximum frequency fifo design can run at Clk_in = 605 MHz and Clk_out = 302.5MHz</a:t>
            </a:r>
            <a:endParaRPr b="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228600" y="5038344"/>
            <a:ext cx="8705088" cy="116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IMPROVISED DUT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Changed Write and Read Logics to ONE-HOT from Binary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Using ONE-HOT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maximum frequency fifo design can run at Clk_in = 625 MHz and Clk_out = 312.5MHz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0925"/>
            <a:ext cx="8833099" cy="35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5996850" y="6285350"/>
            <a:ext cx="295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Presented By -TEAM10   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2714171" y="666593"/>
            <a:ext cx="5871000" cy="43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776"/>
              </a:spcBef>
              <a:spcAft>
                <a:spcPts val="0"/>
              </a:spcAft>
              <a:buNone/>
            </a:pPr>
            <a:r>
              <a:rPr lang="en-US" sz="3000" u="sng"/>
              <a:t>CONCLUSION</a:t>
            </a:r>
            <a:endParaRPr sz="3000" u="sng"/>
          </a:p>
          <a:p>
            <a:pPr indent="-342900" lvl="0" marL="457200" rtl="0" algn="l">
              <a:spcBef>
                <a:spcPts val="1776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Concept of Clock Domain Crossing (CDC) using double synchronizers was utilized in our project.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We used the result of Code Coverage to improve our verification to achieve better condition and code coverage.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We also used randomness to exercise our DUT which improved our overall code coverage.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We verified our our DUT results with validated outputs using a model design.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We also used One hot for state transition to improvise timing.</a:t>
            </a:r>
            <a:endParaRPr b="0" sz="1800"/>
          </a:p>
          <a:p>
            <a:pPr indent="0" lvl="0" marL="0" rtl="0" algn="l">
              <a:spcBef>
                <a:spcPts val="1776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Formal Template">
      <a:dk1>
        <a:srgbClr val="0B3D29"/>
      </a:dk1>
      <a:lt1>
        <a:srgbClr val="FFFFFF"/>
      </a:lt1>
      <a:dk2>
        <a:srgbClr val="05231A"/>
      </a:dk2>
      <a:lt2>
        <a:srgbClr val="E3E0B8"/>
      </a:lt2>
      <a:accent1>
        <a:srgbClr val="B6A771"/>
      </a:accent1>
      <a:accent2>
        <a:srgbClr val="D0CB81"/>
      </a:accent2>
      <a:accent3>
        <a:srgbClr val="147242"/>
      </a:accent3>
      <a:accent4>
        <a:srgbClr val="1C9B40"/>
      </a:accent4>
      <a:accent5>
        <a:srgbClr val="4DAE3D"/>
      </a:accent5>
      <a:accent6>
        <a:srgbClr val="E3E0B8"/>
      </a:accent6>
      <a:hlink>
        <a:srgbClr val="D0CB81"/>
      </a:hlink>
      <a:folHlink>
        <a:srgbClr val="B6A7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