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4630400" cy="8229600"/>
  <p:notesSz cx="8229600" cy="14630400"/>
  <p:embeddedFontLst>
    <p:embeddedFont>
      <p:font typeface="Prata" panose="00000500000000000000"/>
      <p:regular r:id="rId18"/>
    </p:embeddedFont>
    <p:embeddedFont>
      <p:font typeface="Raleway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" name="Google Shape;15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16;p1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1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11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" name="Google Shape;24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" name="Google Shape;25;p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" name="Google Shape;32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33;p3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" name="Google Shape;43;p4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5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" name="Google Shape;77;p6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7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8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" name="Google Shape;141;p10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" descr="preencoded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0" name="Google Shape;20;p1" descr="preencoded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"/>
          <p:cNvSpPr/>
          <p:nvPr/>
        </p:nvSpPr>
        <p:spPr>
          <a:xfrm>
            <a:off x="920829" y="3281759"/>
            <a:ext cx="7477601" cy="166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5250"/>
              <a:buFont typeface="Prata" panose="00000500000000000000"/>
              <a:buNone/>
            </a:pPr>
            <a:r>
              <a:rPr lang="en-US" sz="5250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Data Visualization on Air Pollution</a:t>
            </a:r>
            <a:endParaRPr sz="52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1" descr="preencoded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0" name="Google Shape;160;p11"/>
          <p:cNvSpPr/>
          <p:nvPr/>
        </p:nvSpPr>
        <p:spPr>
          <a:xfrm>
            <a:off x="4074795" y="2314575"/>
            <a:ext cx="5703570" cy="24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endParaRPr sz="7200" b="0" i="0" u="none" strike="noStrike" cap="none">
              <a:solidFill>
                <a:srgbClr val="AE8625"/>
              </a:solidFill>
              <a:latin typeface="Prata" panose="00000500000000000000"/>
              <a:ea typeface="Prata" panose="00000500000000000000"/>
              <a:cs typeface="Prata" panose="00000500000000000000"/>
              <a:sym typeface="Prata" panose="00000500000000000000"/>
            </a:endParaRPr>
          </a:p>
          <a:p>
            <a:pPr marL="0" marR="0" lvl="0" indent="0" algn="ctr" rtl="0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7200"/>
              <a:buFont typeface="Prata" panose="00000500000000000000"/>
              <a:buNone/>
            </a:pPr>
            <a:r>
              <a:rPr lang="en-US" sz="7200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THANK YOU</a:t>
            </a:r>
            <a:endParaRPr sz="7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2" descr="preencoded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2"/>
          <p:cNvSpPr/>
          <p:nvPr/>
        </p:nvSpPr>
        <p:spPr>
          <a:xfrm>
            <a:off x="833120" y="2084705"/>
            <a:ext cx="7477760" cy="5433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5250"/>
              <a:buFont typeface="Prata" panose="00000500000000000000"/>
              <a:buNone/>
            </a:pPr>
            <a:r>
              <a:rPr lang="en-US" sz="5250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TEAM MEMBERS</a:t>
            </a:r>
            <a:endParaRPr lang="en-US" sz="5250" b="0" i="0" u="none" strike="noStrike" cap="none">
              <a:solidFill>
                <a:srgbClr val="AE8625"/>
              </a:solidFill>
              <a:latin typeface="Prata" panose="00000500000000000000"/>
              <a:ea typeface="Prata" panose="00000500000000000000"/>
              <a:cs typeface="Prata" panose="00000500000000000000"/>
              <a:sym typeface="Prata" panose="00000500000000000000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0"/>
              <a:buFont typeface="Calibri"/>
              <a:buNone/>
            </a:pPr>
            <a:endParaRPr sz="5250" b="0" i="0" u="none" strike="noStrike" cap="none">
              <a:solidFill>
                <a:srgbClr val="AE8625"/>
              </a:solidFill>
              <a:latin typeface="Prata" panose="00000500000000000000"/>
              <a:ea typeface="Prata" panose="00000500000000000000"/>
              <a:cs typeface="Prata" panose="00000500000000000000"/>
              <a:sym typeface="Prata" panose="00000500000000000000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5250"/>
              <a:buFont typeface="Prata" panose="00000500000000000000"/>
              <a:buNone/>
            </a:pPr>
            <a:r>
              <a:rPr lang="en-US" sz="5250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E RAHUL</a:t>
            </a:r>
            <a:br>
              <a:rPr lang="en-US" sz="5250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</a:br>
            <a:r>
              <a:rPr lang="en-US" sz="5250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T YESWANTH TEJA</a:t>
            </a:r>
            <a:br>
              <a:rPr lang="en-US" sz="5250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</a:br>
            <a:r>
              <a:rPr lang="en-US" sz="5250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T ABHINAV KISHAN</a:t>
            </a:r>
            <a:endParaRPr sz="52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0"/>
              <a:buFont typeface="Calibri"/>
              <a:buNone/>
            </a:pPr>
            <a:endParaRPr sz="52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3" descr="preencoded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7" name="Google Shape;37;p3" descr="preencoded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3"/>
          <p:cNvSpPr/>
          <p:nvPr/>
        </p:nvSpPr>
        <p:spPr>
          <a:xfrm>
            <a:off x="833199" y="2084784"/>
            <a:ext cx="7477601" cy="166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5250"/>
              <a:buFont typeface="Prata" panose="00000500000000000000"/>
              <a:buNone/>
            </a:pPr>
            <a:r>
              <a:rPr lang="en-US" sz="5250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INTRODUCTION</a:t>
            </a:r>
            <a:endParaRPr sz="52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833199" y="4084439"/>
            <a:ext cx="7477601" cy="142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CFCBBF"/>
              </a:buClr>
              <a:buSzPts val="1750"/>
              <a:buFont typeface="Raleway"/>
              <a:buNone/>
            </a:pPr>
            <a:r>
              <a:rPr lang="en-US" sz="1750" b="0" i="0" u="none" strike="noStrike" cap="none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Air pollution is major environmental concern that affects the health  of people around the world. Understanding the causes, impacts, and mitigation strategies for air pollution is crucial in creating a cleaner, more sustainable future.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4" descr="preencoded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" name="Google Shape;47;p4"/>
          <p:cNvSpPr/>
          <p:nvPr/>
        </p:nvSpPr>
        <p:spPr>
          <a:xfrm>
            <a:off x="2037993" y="1018818"/>
            <a:ext cx="6062543" cy="69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4375"/>
              <a:buFont typeface="Prata" panose="00000500000000000000"/>
              <a:buNone/>
            </a:pPr>
            <a:r>
              <a:rPr lang="en-US" sz="4375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Causes of Air Pollution</a:t>
            </a:r>
            <a:endParaRPr sz="437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2037993" y="2933462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2185"/>
              <a:buFont typeface="Prata" panose="00000500000000000000"/>
              <a:buNone/>
            </a:pPr>
            <a:r>
              <a:rPr lang="en-US" sz="2185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Transportation</a:t>
            </a:r>
            <a:endParaRPr sz="218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2037993" y="3502819"/>
            <a:ext cx="3156347" cy="284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CFCBBF"/>
              </a:buClr>
              <a:buSzPts val="1750"/>
              <a:buFont typeface="Raleway"/>
              <a:buNone/>
            </a:pPr>
            <a:r>
              <a:rPr lang="en-US" sz="1750" b="0" i="0" u="none" strike="noStrike" cap="none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Emissions from vehicles, including cars, trucks, and airplanes, are a major contributor to air pollution, releasing harmful substances like nitrogen oxides, carbon monoxide, and particulate matter.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5743932" y="2933462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2185"/>
              <a:buFont typeface="Prata" panose="00000500000000000000"/>
              <a:buNone/>
            </a:pPr>
            <a:r>
              <a:rPr lang="en-US" sz="2185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Industrial Activities</a:t>
            </a:r>
            <a:endParaRPr sz="218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5743932" y="3502819"/>
            <a:ext cx="3156347" cy="248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CFCBBF"/>
              </a:buClr>
              <a:buSzPts val="1750"/>
              <a:buFont typeface="Raleway"/>
              <a:buNone/>
            </a:pPr>
            <a:r>
              <a:rPr lang="en-US" sz="1750" b="0" i="0" u="none" strike="noStrike" cap="none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Manufacturing processes, power generation, and various industrial operations release a variety of pollutants, including sulfur dioxide, volatile organic compounds, and heavy metals.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4"/>
          <p:cNvSpPr/>
          <p:nvPr/>
        </p:nvSpPr>
        <p:spPr>
          <a:xfrm>
            <a:off x="9547027" y="2674382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2185"/>
              <a:buFont typeface="Prata" panose="00000500000000000000"/>
              <a:buNone/>
            </a:pPr>
            <a:r>
              <a:rPr lang="en-US" sz="2185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Residential Sources</a:t>
            </a:r>
            <a:endParaRPr sz="218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9449872" y="3502819"/>
            <a:ext cx="3156347" cy="2132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CFCBBF"/>
              </a:buClr>
              <a:buSzPts val="1750"/>
              <a:buFont typeface="Raleway"/>
              <a:buNone/>
            </a:pPr>
            <a:r>
              <a:rPr lang="en-US" sz="1750" b="0" i="0" u="none" strike="noStrike" cap="none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Burning of fossil fuels for heating, cooking, and other household activities can also contribute to air pollution, especially in areas with a high population density.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5" descr="preencoded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" name="Google Shape;61;p5"/>
          <p:cNvSpPr/>
          <p:nvPr/>
        </p:nvSpPr>
        <p:spPr>
          <a:xfrm>
            <a:off x="2058948" y="586899"/>
            <a:ext cx="8237577" cy="69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4375"/>
              <a:buFont typeface="Prata" panose="00000500000000000000"/>
              <a:buNone/>
            </a:pPr>
            <a:r>
              <a:rPr lang="en-US" sz="4375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Health Impacts of Air Pollution</a:t>
            </a:r>
            <a:endParaRPr sz="437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2037993" y="271962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D3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" name="Google Shape;63;p5"/>
          <p:cNvSpPr/>
          <p:nvPr/>
        </p:nvSpPr>
        <p:spPr>
          <a:xfrm>
            <a:off x="2230398" y="2761298"/>
            <a:ext cx="115014" cy="41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2625"/>
              <a:buFont typeface="Prata" panose="00000500000000000000"/>
              <a:buNone/>
            </a:pPr>
            <a:r>
              <a:rPr lang="en-US" sz="2625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1</a:t>
            </a:r>
            <a:endParaRPr sz="262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2760107" y="2795945"/>
            <a:ext cx="2647950" cy="69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2185"/>
              <a:buFont typeface="Prata" panose="00000500000000000000"/>
              <a:buNone/>
            </a:pPr>
            <a:r>
              <a:rPr lang="en-US" sz="2185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Respiratory Problems</a:t>
            </a:r>
            <a:endParaRPr sz="218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2760107" y="3623548"/>
            <a:ext cx="2647950" cy="284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CFCBBF"/>
              </a:buClr>
              <a:buSzPts val="1750"/>
              <a:buFont typeface="Raleway"/>
              <a:buNone/>
            </a:pPr>
            <a:r>
              <a:rPr lang="en-US" sz="1750" b="0" i="0" u="none" strike="noStrike" cap="none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Air pollutants can aggravate respiratory conditions like asthma, bronchitis, and lung cancer, leading to increased hospital admissions and reduced lung function.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5630228" y="271962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D3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Google Shape;67;p5"/>
          <p:cNvSpPr/>
          <p:nvPr/>
        </p:nvSpPr>
        <p:spPr>
          <a:xfrm>
            <a:off x="5777984" y="2761298"/>
            <a:ext cx="204311" cy="41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2625"/>
              <a:buFont typeface="Prata" panose="00000500000000000000"/>
              <a:buNone/>
            </a:pPr>
            <a:r>
              <a:rPr lang="en-US" sz="2625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2</a:t>
            </a:r>
            <a:endParaRPr sz="262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5"/>
          <p:cNvSpPr/>
          <p:nvPr/>
        </p:nvSpPr>
        <p:spPr>
          <a:xfrm>
            <a:off x="6352342" y="2795945"/>
            <a:ext cx="2647950" cy="69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2185"/>
              <a:buFont typeface="Prata" panose="00000500000000000000"/>
              <a:buNone/>
            </a:pPr>
            <a:r>
              <a:rPr lang="en-US" sz="2185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Cardiovascular Diseases</a:t>
            </a:r>
            <a:endParaRPr sz="218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5"/>
          <p:cNvSpPr/>
          <p:nvPr/>
        </p:nvSpPr>
        <p:spPr>
          <a:xfrm>
            <a:off x="6352342" y="3623548"/>
            <a:ext cx="2647950" cy="248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CFCBBF"/>
              </a:buClr>
              <a:buSzPts val="1750"/>
              <a:buFont typeface="Raleway"/>
              <a:buNone/>
            </a:pPr>
            <a:r>
              <a:rPr lang="en-US" sz="1750" b="0" i="0" u="none" strike="noStrike" cap="none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Exposure to air pollution is linked to an increased risk of heart attacks, strokes, and other cardiovascular issues, particularly among vulnerable populations.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9222462" y="271962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D3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" name="Google Shape;71;p5"/>
          <p:cNvSpPr/>
          <p:nvPr/>
        </p:nvSpPr>
        <p:spPr>
          <a:xfrm>
            <a:off x="9369028" y="2761298"/>
            <a:ext cx="206693" cy="41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2625"/>
              <a:buFont typeface="Prata" panose="00000500000000000000"/>
              <a:buNone/>
            </a:pPr>
            <a:r>
              <a:rPr lang="en-US" sz="2625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3</a:t>
            </a:r>
            <a:endParaRPr sz="262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9944576" y="2795945"/>
            <a:ext cx="2647950" cy="69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2185"/>
              <a:buFont typeface="Prata" panose="00000500000000000000"/>
              <a:buNone/>
            </a:pPr>
            <a:r>
              <a:rPr lang="en-US" sz="2185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Neurological Effects</a:t>
            </a:r>
            <a:endParaRPr sz="218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5"/>
          <p:cNvSpPr/>
          <p:nvPr/>
        </p:nvSpPr>
        <p:spPr>
          <a:xfrm>
            <a:off x="9944576" y="3623548"/>
            <a:ext cx="2647950" cy="319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CFCBBF"/>
              </a:buClr>
              <a:buSzPts val="1750"/>
              <a:buFont typeface="Raleway"/>
              <a:buNone/>
            </a:pPr>
            <a:r>
              <a:rPr lang="en-US" sz="1750" b="0" i="0" u="none" strike="noStrike" cap="none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Certain air pollutants, such as fine particulate matter, have been associated with cognitive impairment, reduced brain function, and an increased risk of neurodegenerative diseases.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6" descr="preencoded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" name="Google Shape;81;p6"/>
          <p:cNvSpPr/>
          <p:nvPr/>
        </p:nvSpPr>
        <p:spPr>
          <a:xfrm>
            <a:off x="2037993" y="226973"/>
            <a:ext cx="5884783" cy="69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4375"/>
              <a:buFont typeface="Prata" panose="00000500000000000000"/>
              <a:buNone/>
            </a:pPr>
            <a:r>
              <a:rPr lang="en-US" sz="4375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Measuring Air Quality</a:t>
            </a:r>
            <a:endParaRPr sz="437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6"/>
          <p:cNvSpPr/>
          <p:nvPr/>
        </p:nvSpPr>
        <p:spPr>
          <a:xfrm>
            <a:off x="2037993" y="2048947"/>
            <a:ext cx="5166122" cy="2701766"/>
          </a:xfrm>
          <a:prstGeom prst="roundRect">
            <a:avLst>
              <a:gd name="adj" fmla="val 2467"/>
            </a:avLst>
          </a:prstGeom>
          <a:solidFill>
            <a:srgbClr val="2D3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" name="Google Shape;83;p6"/>
          <p:cNvSpPr/>
          <p:nvPr/>
        </p:nvSpPr>
        <p:spPr>
          <a:xfrm>
            <a:off x="2260163" y="2271117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2185"/>
              <a:buFont typeface="Prata" panose="00000500000000000000"/>
              <a:buNone/>
            </a:pPr>
            <a:r>
              <a:rPr lang="en-US" sz="2185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Air Quality Indices</a:t>
            </a:r>
            <a:endParaRPr sz="218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6"/>
          <p:cNvSpPr/>
          <p:nvPr/>
        </p:nvSpPr>
        <p:spPr>
          <a:xfrm>
            <a:off x="2260163" y="2751534"/>
            <a:ext cx="4721781" cy="142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CFCBBF"/>
              </a:buClr>
              <a:buSzPts val="1750"/>
              <a:buFont typeface="Raleway"/>
              <a:buNone/>
            </a:pPr>
            <a:r>
              <a:rPr lang="en-US" sz="1750" b="0" i="0" u="none" strike="noStrike" cap="none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Air quality indices, such as the Air Quality Index (AQI), provide a standardized way to measure and communicate the level of air pollution in a given area.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6"/>
          <p:cNvSpPr/>
          <p:nvPr/>
        </p:nvSpPr>
        <p:spPr>
          <a:xfrm>
            <a:off x="7426285" y="2048947"/>
            <a:ext cx="5166122" cy="2701766"/>
          </a:xfrm>
          <a:prstGeom prst="roundRect">
            <a:avLst>
              <a:gd name="adj" fmla="val 2467"/>
            </a:avLst>
          </a:prstGeom>
          <a:solidFill>
            <a:srgbClr val="2D3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" name="Google Shape;86;p6"/>
          <p:cNvSpPr/>
          <p:nvPr/>
        </p:nvSpPr>
        <p:spPr>
          <a:xfrm>
            <a:off x="7648456" y="2041882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2185"/>
              <a:buFont typeface="Prata" panose="00000500000000000000"/>
              <a:buNone/>
            </a:pPr>
            <a:r>
              <a:rPr lang="en-US" sz="2185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Monitoring Stations</a:t>
            </a:r>
            <a:endParaRPr sz="218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6"/>
          <p:cNvSpPr/>
          <p:nvPr/>
        </p:nvSpPr>
        <p:spPr>
          <a:xfrm>
            <a:off x="7648456" y="2751534"/>
            <a:ext cx="4721781" cy="1777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CFCBBF"/>
              </a:buClr>
              <a:buSzPts val="1750"/>
              <a:buFont typeface="Raleway"/>
              <a:buNone/>
            </a:pPr>
            <a:r>
              <a:rPr lang="en-US" sz="1750" b="0" i="0" u="none" strike="noStrike" cap="none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Regulatory agencies and research organizations operate a network of monitoring stations that collect data on various air pollutants, including particulate matter, ozone, and sulfur dioxide.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6"/>
          <p:cNvSpPr/>
          <p:nvPr/>
        </p:nvSpPr>
        <p:spPr>
          <a:xfrm>
            <a:off x="2037993" y="4972883"/>
            <a:ext cx="5166122" cy="2346365"/>
          </a:xfrm>
          <a:prstGeom prst="roundRect">
            <a:avLst>
              <a:gd name="adj" fmla="val 2841"/>
            </a:avLst>
          </a:prstGeom>
          <a:solidFill>
            <a:srgbClr val="2D3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6"/>
          <p:cNvSpPr/>
          <p:nvPr/>
        </p:nvSpPr>
        <p:spPr>
          <a:xfrm>
            <a:off x="2260163" y="5195054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2185"/>
              <a:buFont typeface="Prata" panose="00000500000000000000"/>
              <a:buNone/>
            </a:pPr>
            <a:r>
              <a:rPr lang="en-US" sz="2185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Remote Sensing</a:t>
            </a:r>
            <a:endParaRPr sz="218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6"/>
          <p:cNvSpPr/>
          <p:nvPr/>
        </p:nvSpPr>
        <p:spPr>
          <a:xfrm>
            <a:off x="2260163" y="5675471"/>
            <a:ext cx="4721781" cy="142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CFCBBF"/>
              </a:buClr>
              <a:buSzPts val="1750"/>
              <a:buFont typeface="Raleway"/>
              <a:buNone/>
            </a:pPr>
            <a:r>
              <a:rPr lang="en-US" sz="1750" b="0" i="0" u="none" strike="noStrike" cap="none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Satellite and other remote sensing technologies can provide a broader view of air pollution patterns, helping to identify hotspots and track the movement of pollutants.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6"/>
          <p:cNvSpPr/>
          <p:nvPr/>
        </p:nvSpPr>
        <p:spPr>
          <a:xfrm>
            <a:off x="7426285" y="4972883"/>
            <a:ext cx="5166122" cy="2346365"/>
          </a:xfrm>
          <a:prstGeom prst="roundRect">
            <a:avLst>
              <a:gd name="adj" fmla="val 2841"/>
            </a:avLst>
          </a:prstGeom>
          <a:solidFill>
            <a:srgbClr val="2D3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6"/>
          <p:cNvSpPr/>
          <p:nvPr/>
        </p:nvSpPr>
        <p:spPr>
          <a:xfrm>
            <a:off x="7648456" y="5195054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2185"/>
              <a:buFont typeface="Prata" panose="00000500000000000000"/>
              <a:buNone/>
            </a:pPr>
            <a:r>
              <a:rPr lang="en-US" sz="2185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Citizen Science</a:t>
            </a:r>
            <a:endParaRPr sz="218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6"/>
          <p:cNvSpPr/>
          <p:nvPr/>
        </p:nvSpPr>
        <p:spPr>
          <a:xfrm>
            <a:off x="7648456" y="5675471"/>
            <a:ext cx="4721781" cy="142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CFCBBF"/>
              </a:buClr>
              <a:buSzPts val="1750"/>
              <a:buFont typeface="Raleway"/>
              <a:buNone/>
            </a:pPr>
            <a:r>
              <a:rPr lang="en-US" sz="1750" b="0" i="0" u="none" strike="noStrike" cap="none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Community-based monitoring efforts, where citizens use low-cost sensors to measure air quality, are becoming increasingly valuable in filling data gaps.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7" descr="preencoded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" name="Google Shape;101;p7"/>
          <p:cNvSpPr/>
          <p:nvPr/>
        </p:nvSpPr>
        <p:spPr>
          <a:xfrm>
            <a:off x="2037993" y="514152"/>
            <a:ext cx="8089225" cy="69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4375"/>
              <a:buFont typeface="Prata" panose="00000500000000000000"/>
              <a:buNone/>
            </a:pPr>
            <a:r>
              <a:rPr lang="en-US" sz="4375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Data Visualization Techniques</a:t>
            </a:r>
            <a:endParaRPr sz="437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7" descr="preencoded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037993" y="2511385"/>
            <a:ext cx="444341" cy="44434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7"/>
          <p:cNvSpPr/>
          <p:nvPr/>
        </p:nvSpPr>
        <p:spPr>
          <a:xfrm>
            <a:off x="2037993" y="3177897"/>
            <a:ext cx="2388632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2185"/>
              <a:buFont typeface="Prata" panose="00000500000000000000"/>
              <a:buNone/>
            </a:pPr>
            <a:r>
              <a:rPr lang="en-US" sz="2185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Spatial Mapping</a:t>
            </a:r>
            <a:endParaRPr sz="218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7"/>
          <p:cNvSpPr/>
          <p:nvPr/>
        </p:nvSpPr>
        <p:spPr>
          <a:xfrm>
            <a:off x="2037993" y="3658314"/>
            <a:ext cx="2388632" cy="2132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CFCBBF"/>
              </a:buClr>
              <a:buSzPts val="1750"/>
              <a:buFont typeface="Raleway"/>
              <a:buNone/>
            </a:pPr>
            <a:r>
              <a:rPr lang="en-US" sz="1750" b="0" i="0" u="none" strike="noStrike" cap="none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Visualizing air pollution data on geographic maps can help identify patterns, hotspots, and trends across different regions.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7" descr="preencoded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759881" y="2511385"/>
            <a:ext cx="444341" cy="44434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7"/>
          <p:cNvSpPr/>
          <p:nvPr/>
        </p:nvSpPr>
        <p:spPr>
          <a:xfrm>
            <a:off x="4759881" y="3177897"/>
            <a:ext cx="2388632" cy="69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2185"/>
              <a:buFont typeface="Prata" panose="00000500000000000000"/>
              <a:buNone/>
            </a:pPr>
            <a:r>
              <a:rPr lang="en-US" sz="2185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Time Series Analysis</a:t>
            </a:r>
            <a:endParaRPr sz="218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7"/>
          <p:cNvSpPr/>
          <p:nvPr/>
        </p:nvSpPr>
        <p:spPr>
          <a:xfrm>
            <a:off x="4759881" y="4005501"/>
            <a:ext cx="2388632" cy="248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CFCBBF"/>
              </a:buClr>
              <a:buSzPts val="1750"/>
              <a:buFont typeface="Raleway"/>
              <a:buNone/>
            </a:pPr>
            <a:r>
              <a:rPr lang="en-US" sz="1750" b="0" i="0" u="none" strike="noStrike" cap="none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Line graphs and charts can be used to analyze changes in air pollution levels over time, revealing seasonal variations and long-term trends.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7" descr="preencoded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481768" y="2511385"/>
            <a:ext cx="444341" cy="44434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7"/>
          <p:cNvSpPr/>
          <p:nvPr/>
        </p:nvSpPr>
        <p:spPr>
          <a:xfrm>
            <a:off x="7481768" y="3177897"/>
            <a:ext cx="2388632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2185"/>
              <a:buFont typeface="Prata" panose="00000500000000000000"/>
              <a:buNone/>
            </a:pPr>
            <a:r>
              <a:rPr lang="en-US" sz="2185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Correlations</a:t>
            </a:r>
            <a:endParaRPr sz="218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7"/>
          <p:cNvSpPr/>
          <p:nvPr/>
        </p:nvSpPr>
        <p:spPr>
          <a:xfrm>
            <a:off x="7481768" y="3658314"/>
            <a:ext cx="2388632" cy="319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CFCBBF"/>
              </a:buClr>
              <a:buSzPts val="1750"/>
              <a:buFont typeface="Raleway"/>
              <a:buNone/>
            </a:pPr>
            <a:r>
              <a:rPr lang="en-US" sz="1750" b="0" i="0" u="none" strike="noStrike" cap="none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Scatter plots and other data visualization techniques can help explore the relationships between air pollution and factors like weather, traffic, or industrial activities.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7" descr="preencoded.png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203656" y="2511385"/>
            <a:ext cx="444341" cy="44434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7"/>
          <p:cNvSpPr/>
          <p:nvPr/>
        </p:nvSpPr>
        <p:spPr>
          <a:xfrm>
            <a:off x="10203656" y="3177897"/>
            <a:ext cx="2388751" cy="69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2185"/>
              <a:buFont typeface="Prata" panose="00000500000000000000"/>
              <a:buNone/>
            </a:pPr>
            <a:r>
              <a:rPr lang="en-US" sz="2185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Interactive Dashboards</a:t>
            </a:r>
            <a:endParaRPr sz="218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10203656" y="4005501"/>
            <a:ext cx="2388751" cy="284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CFCBBF"/>
              </a:buClr>
              <a:buSzPts val="1750"/>
              <a:buFont typeface="Raleway"/>
              <a:buNone/>
            </a:pPr>
            <a:r>
              <a:rPr lang="en-US" sz="1750" b="0" i="0" u="none" strike="noStrike" cap="none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Interactive dashboards allow users to explore air pollution data, customize visualizations, and gain insights through dynamic, user-friendly interfaces.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8" descr="preencoded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8"/>
          <p:cNvSpPr/>
          <p:nvPr/>
        </p:nvSpPr>
        <p:spPr>
          <a:xfrm>
            <a:off x="2037993" y="910233"/>
            <a:ext cx="8119824" cy="69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4375"/>
              <a:buFont typeface="Prata" panose="00000500000000000000"/>
              <a:buNone/>
            </a:pPr>
            <a:r>
              <a:rPr lang="en-US" sz="4375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Interpreting Air Pollution Data</a:t>
            </a:r>
            <a:endParaRPr sz="437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8"/>
          <p:cNvSpPr/>
          <p:nvPr/>
        </p:nvSpPr>
        <p:spPr>
          <a:xfrm>
            <a:off x="7301389" y="2048947"/>
            <a:ext cx="27742" cy="5270421"/>
          </a:xfrm>
          <a:prstGeom prst="rect">
            <a:avLst/>
          </a:prstGeom>
          <a:solidFill>
            <a:srgbClr val="D2AC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p8"/>
          <p:cNvSpPr/>
          <p:nvPr/>
        </p:nvSpPr>
        <p:spPr>
          <a:xfrm>
            <a:off x="6287631" y="2458581"/>
            <a:ext cx="777597" cy="27742"/>
          </a:xfrm>
          <a:prstGeom prst="rect">
            <a:avLst/>
          </a:prstGeom>
          <a:solidFill>
            <a:srgbClr val="D2AC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" name="Google Shape;124;p8"/>
          <p:cNvSpPr/>
          <p:nvPr/>
        </p:nvSpPr>
        <p:spPr>
          <a:xfrm>
            <a:off x="7065228" y="222254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D3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" name="Google Shape;125;p8"/>
          <p:cNvSpPr/>
          <p:nvPr/>
        </p:nvSpPr>
        <p:spPr>
          <a:xfrm>
            <a:off x="7257633" y="2264212"/>
            <a:ext cx="115014" cy="41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2625"/>
              <a:buFont typeface="Prata" panose="00000500000000000000"/>
              <a:buNone/>
            </a:pPr>
            <a:r>
              <a:rPr lang="en-US" sz="2625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1</a:t>
            </a:r>
            <a:endParaRPr sz="262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8"/>
          <p:cNvSpPr/>
          <p:nvPr/>
        </p:nvSpPr>
        <p:spPr>
          <a:xfrm>
            <a:off x="3315653" y="2003782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2185"/>
              <a:buFont typeface="Prata" panose="00000500000000000000"/>
              <a:buNone/>
            </a:pPr>
            <a:r>
              <a:rPr lang="en-US" sz="2185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Understand Context</a:t>
            </a:r>
            <a:endParaRPr sz="218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8"/>
          <p:cNvSpPr/>
          <p:nvPr/>
        </p:nvSpPr>
        <p:spPr>
          <a:xfrm>
            <a:off x="2037993" y="2751534"/>
            <a:ext cx="4055150" cy="1777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CFCBBF"/>
              </a:buClr>
              <a:buSzPts val="1750"/>
              <a:buFont typeface="Raleway"/>
              <a:buNone/>
            </a:pPr>
            <a:r>
              <a:rPr lang="en-US" sz="1750" b="0" i="0" u="none" strike="noStrike" cap="none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Analyze air pollution data in the context of local geography, weather, and socioeconomic factors to gain a comprehensive understanding of the drivers and impacts.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8"/>
          <p:cNvSpPr/>
          <p:nvPr/>
        </p:nvSpPr>
        <p:spPr>
          <a:xfrm>
            <a:off x="7565172" y="3569434"/>
            <a:ext cx="777597" cy="27742"/>
          </a:xfrm>
          <a:prstGeom prst="rect">
            <a:avLst/>
          </a:prstGeom>
          <a:solidFill>
            <a:srgbClr val="D2AC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" name="Google Shape;129;p8"/>
          <p:cNvSpPr/>
          <p:nvPr/>
        </p:nvSpPr>
        <p:spPr>
          <a:xfrm>
            <a:off x="7065228" y="333339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D3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" name="Google Shape;130;p8"/>
          <p:cNvSpPr/>
          <p:nvPr/>
        </p:nvSpPr>
        <p:spPr>
          <a:xfrm>
            <a:off x="7212985" y="3375065"/>
            <a:ext cx="204311" cy="41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2625"/>
              <a:buFont typeface="Prata" panose="00000500000000000000"/>
              <a:buNone/>
            </a:pPr>
            <a:r>
              <a:rPr lang="en-US" sz="2625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2</a:t>
            </a:r>
            <a:endParaRPr sz="262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8"/>
          <p:cNvSpPr/>
          <p:nvPr/>
        </p:nvSpPr>
        <p:spPr>
          <a:xfrm>
            <a:off x="8537258" y="3381970"/>
            <a:ext cx="2777490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2185"/>
              <a:buFont typeface="Prata" panose="00000500000000000000"/>
              <a:buNone/>
            </a:pPr>
            <a:r>
              <a:rPr lang="en-US" sz="2185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Identify Patterns</a:t>
            </a:r>
            <a:endParaRPr sz="218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8"/>
          <p:cNvSpPr/>
          <p:nvPr/>
        </p:nvSpPr>
        <p:spPr>
          <a:xfrm>
            <a:off x="8537258" y="3862388"/>
            <a:ext cx="4055150" cy="142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CFCBBF"/>
              </a:buClr>
              <a:buSzPts val="1750"/>
              <a:buFont typeface="Raleway"/>
              <a:buNone/>
            </a:pPr>
            <a:r>
              <a:rPr lang="en-US" sz="1750" b="0" i="0" u="none" strike="noStrike" cap="none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Look for trends, seasonality, and anomalies in the data to uncover insights about the sources, distribution, and potential effects of air pollution.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8"/>
          <p:cNvSpPr/>
          <p:nvPr/>
        </p:nvSpPr>
        <p:spPr>
          <a:xfrm>
            <a:off x="6287631" y="5382518"/>
            <a:ext cx="777597" cy="27742"/>
          </a:xfrm>
          <a:prstGeom prst="rect">
            <a:avLst/>
          </a:prstGeom>
          <a:solidFill>
            <a:srgbClr val="D2AC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" name="Google Shape;134;p8"/>
          <p:cNvSpPr/>
          <p:nvPr/>
        </p:nvSpPr>
        <p:spPr>
          <a:xfrm>
            <a:off x="7065228" y="514647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D3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" name="Google Shape;135;p8"/>
          <p:cNvSpPr/>
          <p:nvPr/>
        </p:nvSpPr>
        <p:spPr>
          <a:xfrm>
            <a:off x="7211794" y="5188148"/>
            <a:ext cx="206693" cy="41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2625"/>
              <a:buFont typeface="Prata" panose="00000500000000000000"/>
              <a:buNone/>
            </a:pPr>
            <a:r>
              <a:rPr lang="en-US" sz="2625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3</a:t>
            </a:r>
            <a:endParaRPr sz="262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8"/>
          <p:cNvSpPr/>
          <p:nvPr/>
        </p:nvSpPr>
        <p:spPr>
          <a:xfrm>
            <a:off x="2990017" y="4937244"/>
            <a:ext cx="3103126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2185"/>
              <a:buFont typeface="Prata" panose="00000500000000000000"/>
              <a:buNone/>
            </a:pPr>
            <a:r>
              <a:rPr lang="en-US" sz="2185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Communicate Findings</a:t>
            </a:r>
            <a:endParaRPr sz="218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8"/>
          <p:cNvSpPr/>
          <p:nvPr/>
        </p:nvSpPr>
        <p:spPr>
          <a:xfrm>
            <a:off x="2037993" y="5675471"/>
            <a:ext cx="4055150" cy="142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CFCBBF"/>
              </a:buClr>
              <a:buSzPts val="1750"/>
              <a:buFont typeface="Raleway"/>
              <a:buNone/>
            </a:pPr>
            <a:r>
              <a:rPr lang="en-US" sz="1750" b="0" i="0" u="none" strike="noStrike" cap="none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Effectively communicate air pollution data and insights to stakeholders, policymakers, and the public to raise awareness and drive action.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0" descr="preencoded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" name="Google Shape;145;p10"/>
          <p:cNvSpPr/>
          <p:nvPr/>
        </p:nvSpPr>
        <p:spPr>
          <a:xfrm>
            <a:off x="2058948" y="946944"/>
            <a:ext cx="7864316" cy="69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E8625"/>
              </a:buClr>
              <a:buSzPts val="4375"/>
              <a:buFont typeface="Prata" panose="00000500000000000000"/>
              <a:buNone/>
            </a:pPr>
            <a:r>
              <a:rPr lang="en-US" sz="4375" b="0" i="0" u="none" strike="noStrike" cap="none">
                <a:solidFill>
                  <a:srgbClr val="AE8625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Conclusion and Call to Action</a:t>
            </a:r>
            <a:endParaRPr sz="437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0"/>
          <p:cNvSpPr/>
          <p:nvPr/>
        </p:nvSpPr>
        <p:spPr>
          <a:xfrm>
            <a:off x="2260163" y="2803088"/>
            <a:ext cx="4829056" cy="35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CFCBBF"/>
              </a:buClr>
              <a:buSzPts val="1750"/>
              <a:buFont typeface="Raleway"/>
              <a:buNone/>
            </a:pPr>
            <a:r>
              <a:rPr lang="en-US" sz="1750" b="0" i="0" u="none" strike="noStrike" cap="none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Mitigate Emissions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0"/>
          <p:cNvSpPr/>
          <p:nvPr/>
        </p:nvSpPr>
        <p:spPr>
          <a:xfrm>
            <a:off x="7541181" y="2530673"/>
            <a:ext cx="4829056" cy="106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CFCBBF"/>
              </a:buClr>
              <a:buSzPts val="1750"/>
              <a:buFont typeface="Raleway"/>
              <a:buNone/>
            </a:pPr>
            <a:r>
              <a:rPr lang="en-US" sz="1750" b="0" i="0" u="none" strike="noStrike" cap="none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Promote renewable energy, sustainable transportation, and cleaner industrial practices to reduce air pollution at the source.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0"/>
          <p:cNvSpPr/>
          <p:nvPr/>
        </p:nvSpPr>
        <p:spPr>
          <a:xfrm>
            <a:off x="2037993" y="4010144"/>
            <a:ext cx="10554414" cy="1347907"/>
          </a:xfrm>
          <a:prstGeom prst="rect">
            <a:avLst/>
          </a:prstGeom>
          <a:solidFill>
            <a:srgbClr val="2D30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9" name="Google Shape;149;p10"/>
          <p:cNvSpPr/>
          <p:nvPr/>
        </p:nvSpPr>
        <p:spPr>
          <a:xfrm>
            <a:off x="2260163" y="4150995"/>
            <a:ext cx="4829056" cy="35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CFCBBF"/>
              </a:buClr>
              <a:buSzPts val="1750"/>
              <a:buFont typeface="Raleway"/>
              <a:buNone/>
            </a:pPr>
            <a:r>
              <a:rPr lang="en-US" sz="1750" b="0" i="0" u="none" strike="noStrike" cap="none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Support Monitoring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0"/>
          <p:cNvSpPr/>
          <p:nvPr/>
        </p:nvSpPr>
        <p:spPr>
          <a:xfrm>
            <a:off x="7541181" y="3970655"/>
            <a:ext cx="4829056" cy="106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CFCBBF"/>
              </a:buClr>
              <a:buSzPts val="1750"/>
              <a:buFont typeface="Raleway"/>
              <a:buNone/>
            </a:pPr>
            <a:r>
              <a:rPr lang="en-US" sz="1750" b="0" i="0" u="none" strike="noStrike" cap="none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Advocate for robust air quality monitoring networks and citizen science initiatives to gather comprehensive data.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0"/>
          <p:cNvSpPr/>
          <p:nvPr/>
        </p:nvSpPr>
        <p:spPr>
          <a:xfrm>
            <a:off x="2260163" y="5498902"/>
            <a:ext cx="4829056" cy="35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CFCBBF"/>
              </a:buClr>
              <a:buSzPts val="1750"/>
              <a:buFont typeface="Raleway"/>
              <a:buNone/>
            </a:pPr>
            <a:r>
              <a:rPr lang="en-US" sz="1750" b="0" i="0" u="none" strike="noStrike" cap="none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Raise Awareness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0"/>
          <p:cNvSpPr/>
          <p:nvPr/>
        </p:nvSpPr>
        <p:spPr>
          <a:xfrm>
            <a:off x="7541181" y="5456992"/>
            <a:ext cx="4829056" cy="106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CFCBBF"/>
              </a:buClr>
              <a:buSzPts val="1750"/>
              <a:buFont typeface="Raleway"/>
              <a:buNone/>
            </a:pPr>
            <a:r>
              <a:rPr lang="en-US" sz="1750" b="0" i="0" u="none" strike="noStrike" cap="none">
                <a:solidFill>
                  <a:srgbClr val="CFCBBF"/>
                </a:solidFill>
                <a:latin typeface="Raleway"/>
                <a:ea typeface="Raleway"/>
                <a:cs typeface="Raleway"/>
                <a:sym typeface="Raleway"/>
              </a:rPr>
              <a:t>Use data visualization to educate the public, inform policymakers, and inspire collective action for cleaner air.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3968</Words>
  <Application>WPS Presentation</Application>
  <PresentationFormat/>
  <Paragraphs>117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Arial</vt:lpstr>
      <vt:lpstr>Calibri</vt:lpstr>
      <vt:lpstr>Helvetica Neue</vt:lpstr>
      <vt:lpstr>Prata</vt:lpstr>
      <vt:lpstr>Raleway</vt:lpstr>
      <vt:lpstr>Microsoft YaHei</vt:lpstr>
      <vt:lpstr>汉仪旗黑</vt:lpstr>
      <vt:lpstr>Arial Unicode MS</vt:lpstr>
      <vt:lpstr>1_Office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PptxGenJS</dc:creator>
  <cp:lastModifiedBy>erahulroy123</cp:lastModifiedBy>
  <cp:revision>1</cp:revision>
  <dcterms:created xsi:type="dcterms:W3CDTF">2024-05-19T11:21:14Z</dcterms:created>
  <dcterms:modified xsi:type="dcterms:W3CDTF">2024-05-19T11:21:14Z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1033-5.7.1.8092</vt:lpwstr>
  </property>
</Properties>
</file>