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304" r:id="rId2"/>
    <p:sldId id="342" r:id="rId3"/>
    <p:sldId id="343" r:id="rId4"/>
    <p:sldId id="344" r:id="rId5"/>
    <p:sldId id="345" r:id="rId6"/>
    <p:sldId id="346" r:id="rId7"/>
    <p:sldId id="347" r:id="rId8"/>
    <p:sldId id="348" r:id="rId9"/>
    <p:sldId id="349" r:id="rId10"/>
    <p:sldId id="350" r:id="rId11"/>
    <p:sldId id="351" r:id="rId12"/>
    <p:sldId id="352" r:id="rId13"/>
    <p:sldId id="354" r:id="rId14"/>
    <p:sldId id="353"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660066"/>
    <a:srgbClr val="E66A32"/>
    <a:srgbClr val="FF0066"/>
    <a:srgbClr val="E87E6A"/>
    <a:srgbClr val="5B053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5951" autoAdjust="0"/>
  </p:normalViewPr>
  <p:slideViewPr>
    <p:cSldViewPr>
      <p:cViewPr varScale="1">
        <p:scale>
          <a:sx n="73" d="100"/>
          <a:sy n="73" d="100"/>
        </p:scale>
        <p:origin x="1083" y="4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60CAF20-989F-4050-A9B9-CBEE59868C6E}" type="datetimeFigureOut">
              <a:rPr lang="en-US" smtClean="0"/>
              <a:pPr/>
              <a:t>5/6/2022</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7F60CAC-2BA3-4091-A632-D665273A6389}"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AC2C6ED-4E99-4DA3-9E1A-5EDD73D8DFAC}" type="datetime1">
              <a:rPr lang="en-US" smtClean="0"/>
              <a:pPr/>
              <a:t>5/6/2022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1D08284-1090-42F4-A8B7-FD96BEC76D61}" type="datetime1">
              <a:rPr lang="en-US" smtClean="0"/>
              <a:pPr/>
              <a:t>5/6/2022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499F31F-5775-4CCD-912E-CE24B7582740}" type="datetime1">
              <a:rPr lang="en-US" smtClean="0"/>
              <a:pPr/>
              <a:t>5/6/2022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BF8A9AE-CD63-420B-9944-25C41BDFF38E}" type="datetime1">
              <a:rPr lang="en-US" smtClean="0"/>
              <a:pPr/>
              <a:t>5/6/2022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179BD3-845A-4110-AE1B-06BB6E007C38}" type="datetime1">
              <a:rPr lang="en-US" smtClean="0"/>
              <a:pPr/>
              <a:t>5/6/2022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2AD6C91-A4BB-4865-8FBD-B2622216DB19}" type="datetime1">
              <a:rPr lang="en-US" smtClean="0"/>
              <a:pPr/>
              <a:t>5/6/2022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359D37F-5B2C-4C1C-A9AA-3D71375F0259}" type="datetime1">
              <a:rPr lang="en-US" smtClean="0"/>
              <a:pPr/>
              <a:t>5/6/2022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C373EDC-A065-4C16-B256-0FAC1EB26D04}" type="datetime1">
              <a:rPr lang="en-US" smtClean="0"/>
              <a:pPr/>
              <a:t>5/6/2022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E116A5-3369-404D-8D2B-F0F330E860F1}" type="datetime1">
              <a:rPr lang="en-US" smtClean="0"/>
              <a:pPr/>
              <a:t>5/6/2022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C967520-31E3-4215-A277-D6990B559CE5}" type="datetime1">
              <a:rPr lang="en-US" smtClean="0"/>
              <a:pPr/>
              <a:t>5/6/2022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5D5DB76-5C15-4767-956B-C43225B04D51}" type="datetime1">
              <a:rPr lang="en-US" smtClean="0"/>
              <a:pPr/>
              <a:t>5/6/2022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20672B-772A-4A5E-9015-583C2BB123A3}" type="datetime1">
              <a:rPr lang="en-US" smtClean="0"/>
              <a:pPr/>
              <a:t>5/6/2022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2E72359-A3E5-467D-9D58-A2E47B40E457}"/>
              </a:ext>
            </a:extLst>
          </p:cNvPr>
          <p:cNvSpPr txBox="1"/>
          <p:nvPr/>
        </p:nvSpPr>
        <p:spPr>
          <a:xfrm>
            <a:off x="500034" y="285728"/>
            <a:ext cx="7429552" cy="461665"/>
          </a:xfrm>
          <a:prstGeom prst="rect">
            <a:avLst/>
          </a:prstGeom>
          <a:noFill/>
        </p:spPr>
        <p:txBody>
          <a:bodyPr wrap="square" rtlCol="0">
            <a:spAutoFit/>
          </a:bodyPr>
          <a:lstStyle/>
          <a:p>
            <a:pPr algn="ctr"/>
            <a:endParaRPr lang="en-IN" sz="2400" b="1" dirty="0">
              <a:solidFill>
                <a:srgbClr val="00B050"/>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32E72359-A3E5-467D-9D58-A2E47B40E457}"/>
              </a:ext>
            </a:extLst>
          </p:cNvPr>
          <p:cNvSpPr txBox="1"/>
          <p:nvPr/>
        </p:nvSpPr>
        <p:spPr>
          <a:xfrm>
            <a:off x="5500694" y="4869618"/>
            <a:ext cx="3500462" cy="1384995"/>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Presented By </a:t>
            </a:r>
          </a:p>
          <a:p>
            <a:r>
              <a:rPr lang="en-IN" sz="2400" dirty="0">
                <a:latin typeface="Times New Roman" panose="02020603050405020304" pitchFamily="18" charset="0"/>
                <a:cs typeface="Times New Roman" panose="02020603050405020304" pitchFamily="18" charset="0"/>
              </a:rPr>
              <a:t>Karthik suryadevara,</a:t>
            </a:r>
          </a:p>
          <a:p>
            <a:r>
              <a:rPr lang="en-IN" sz="2000" dirty="0">
                <a:latin typeface="Times New Roman" panose="02020603050405020304" pitchFamily="18" charset="0"/>
                <a:cs typeface="Times New Roman" panose="02020603050405020304" pitchFamily="18" charset="0"/>
              </a:rPr>
              <a:t>18BQ1A0467,</a:t>
            </a:r>
          </a:p>
          <a:p>
            <a:r>
              <a:rPr lang="en-IN" sz="2000" dirty="0">
                <a:latin typeface="Times New Roman" panose="02020603050405020304" pitchFamily="18" charset="0"/>
                <a:cs typeface="Times New Roman" panose="02020603050405020304" pitchFamily="18" charset="0"/>
              </a:rPr>
              <a:t>Dept. of  ECE, VVIT</a:t>
            </a:r>
          </a:p>
        </p:txBody>
      </p:sp>
      <p:sp>
        <p:nvSpPr>
          <p:cNvPr id="8" name="Rectangle 7"/>
          <p:cNvSpPr/>
          <p:nvPr/>
        </p:nvSpPr>
        <p:spPr>
          <a:xfrm>
            <a:off x="2821769" y="2499389"/>
            <a:ext cx="3500462" cy="461665"/>
          </a:xfrm>
          <a:prstGeom prst="rect">
            <a:avLst/>
          </a:prstGeom>
        </p:spPr>
        <p:txBody>
          <a:bodyPr wrap="square">
            <a:spAutoFit/>
          </a:bodyPr>
          <a:lstStyle/>
          <a:p>
            <a:pPr algn="ctr"/>
            <a:r>
              <a:rPr lang="en-IN" sz="2400" b="1" dirty="0">
                <a:latin typeface="Times New Roman" panose="02020603050405020304" pitchFamily="18" charset="0"/>
                <a:cs typeface="Times New Roman" panose="02020603050405020304" pitchFamily="18" charset="0"/>
              </a:rPr>
              <a:t>WEB DEVELOPMENT</a:t>
            </a:r>
          </a:p>
        </p:txBody>
      </p:sp>
      <p:pic>
        <p:nvPicPr>
          <p:cNvPr id="1026" name="Picture 2" descr="C:\Users\Dr.M.Y.Bhanumurthy\Desktop\Dept. Header-1.jpg"/>
          <p:cNvPicPr>
            <a:picLocks noChangeAspect="1" noChangeArrowheads="1"/>
          </p:cNvPicPr>
          <p:nvPr/>
        </p:nvPicPr>
        <p:blipFill>
          <a:blip r:embed="rId2"/>
          <a:srcRect/>
          <a:stretch>
            <a:fillRect/>
          </a:stretch>
        </p:blipFill>
        <p:spPr bwMode="auto">
          <a:xfrm>
            <a:off x="1071538" y="214290"/>
            <a:ext cx="6500858" cy="838201"/>
          </a:xfrm>
          <a:prstGeom prst="rect">
            <a:avLst/>
          </a:prstGeom>
          <a:noFill/>
        </p:spPr>
      </p:pic>
      <p:sp>
        <p:nvSpPr>
          <p:cNvPr id="6" name="TextBox 5">
            <a:extLst>
              <a:ext uri="{FF2B5EF4-FFF2-40B4-BE49-F238E27FC236}">
                <a16:creationId xmlns:a16="http://schemas.microsoft.com/office/drawing/2014/main" id="{32E72359-A3E5-467D-9D58-A2E47B40E457}"/>
              </a:ext>
            </a:extLst>
          </p:cNvPr>
          <p:cNvSpPr txBox="1"/>
          <p:nvPr/>
        </p:nvSpPr>
        <p:spPr>
          <a:xfrm>
            <a:off x="500034" y="4857760"/>
            <a:ext cx="4359998" cy="1446550"/>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Guide</a:t>
            </a:r>
          </a:p>
          <a:p>
            <a:pPr algn="just">
              <a:buNone/>
            </a:pPr>
            <a:r>
              <a:rPr lang="en-IN" sz="2400" dirty="0" err="1">
                <a:latin typeface="Californian FB" pitchFamily="18" charset="0"/>
              </a:rPr>
              <a:t>Dr.</a:t>
            </a:r>
            <a:r>
              <a:rPr lang="en-IN" sz="2400" dirty="0">
                <a:latin typeface="Californian FB" pitchFamily="18" charset="0"/>
              </a:rPr>
              <a:t> K. </a:t>
            </a:r>
            <a:r>
              <a:rPr lang="en-IN" sz="2400" dirty="0" err="1">
                <a:latin typeface="Californian FB" pitchFamily="18" charset="0"/>
              </a:rPr>
              <a:t>Giri</a:t>
            </a:r>
            <a:r>
              <a:rPr lang="en-IN" sz="2400" dirty="0">
                <a:latin typeface="Californian FB" pitchFamily="18" charset="0"/>
              </a:rPr>
              <a:t> Babu  </a:t>
            </a:r>
          </a:p>
          <a:p>
            <a:pPr algn="just">
              <a:buNone/>
            </a:pPr>
            <a:r>
              <a:rPr lang="en-IN" sz="2400" dirty="0">
                <a:latin typeface="Californian FB" pitchFamily="18" charset="0"/>
              </a:rPr>
              <a:t>Professor and Dean of Academics</a:t>
            </a:r>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Dept. of  ECE, VVIT</a:t>
            </a:r>
          </a:p>
        </p:txBody>
      </p:sp>
    </p:spTree>
    <p:extLst>
      <p:ext uri="{BB962C8B-B14F-4D97-AF65-F5344CB8AC3E}">
        <p14:creationId xmlns:p14="http://schemas.microsoft.com/office/powerpoint/2010/main" val="2679630486"/>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76672"/>
            <a:ext cx="8229600" cy="1215016"/>
          </a:xfrm>
        </p:spPr>
        <p:txBody>
          <a:bodyPr>
            <a:normAutofit fontScale="90000"/>
          </a:bodyPr>
          <a:lstStyle/>
          <a:p>
            <a:r>
              <a:rPr lang="en-US" i="1" dirty="0"/>
              <a:t>Backend Languages and</a:t>
            </a:r>
            <a:br>
              <a:rPr lang="en-US" i="1" dirty="0"/>
            </a:br>
            <a:r>
              <a:rPr lang="en-US" i="1" dirty="0"/>
              <a:t>Frameworks</a:t>
            </a:r>
          </a:p>
        </p:txBody>
      </p:sp>
      <p:pic>
        <p:nvPicPr>
          <p:cNvPr id="4" name="Picture 3">
            <a:extLst>
              <a:ext uri="{FF2B5EF4-FFF2-40B4-BE49-F238E27FC236}">
                <a16:creationId xmlns:a16="http://schemas.microsoft.com/office/drawing/2014/main" id="{C648BA55-8DCB-CF94-2659-DD20F35C0AF1}"/>
              </a:ext>
            </a:extLst>
          </p:cNvPr>
          <p:cNvPicPr>
            <a:picLocks noChangeAspect="1"/>
          </p:cNvPicPr>
          <p:nvPr/>
        </p:nvPicPr>
        <p:blipFill>
          <a:blip r:embed="rId2"/>
          <a:stretch>
            <a:fillRect/>
          </a:stretch>
        </p:blipFill>
        <p:spPr>
          <a:xfrm>
            <a:off x="176678" y="1988840"/>
            <a:ext cx="8790643" cy="3816424"/>
          </a:xfrm>
          <a:prstGeom prst="rect">
            <a:avLst/>
          </a:prstGeom>
        </p:spPr>
      </p:pic>
    </p:spTree>
    <p:extLst>
      <p:ext uri="{BB962C8B-B14F-4D97-AF65-F5344CB8AC3E}">
        <p14:creationId xmlns:p14="http://schemas.microsoft.com/office/powerpoint/2010/main" val="340414233"/>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116632"/>
            <a:ext cx="8229600" cy="1215016"/>
          </a:xfrm>
        </p:spPr>
        <p:txBody>
          <a:bodyPr/>
          <a:lstStyle/>
          <a:p>
            <a:r>
              <a:rPr lang="en-US" i="1" dirty="0"/>
              <a:t>Databases</a:t>
            </a:r>
          </a:p>
        </p:txBody>
      </p:sp>
      <p:sp>
        <p:nvSpPr>
          <p:cNvPr id="3" name="TextBox 2">
            <a:extLst>
              <a:ext uri="{FF2B5EF4-FFF2-40B4-BE49-F238E27FC236}">
                <a16:creationId xmlns:a16="http://schemas.microsoft.com/office/drawing/2014/main" id="{21F6A86F-B22A-7BE4-9D63-75264A94873E}"/>
              </a:ext>
            </a:extLst>
          </p:cNvPr>
          <p:cNvSpPr txBox="1"/>
          <p:nvPr/>
        </p:nvSpPr>
        <p:spPr>
          <a:xfrm>
            <a:off x="827584" y="1307510"/>
            <a:ext cx="7488832" cy="5035353"/>
          </a:xfrm>
          <a:prstGeom prst="rect">
            <a:avLst/>
          </a:prstGeom>
          <a:noFill/>
        </p:spPr>
        <p:txBody>
          <a:bodyPr wrap="square" rtlCol="0">
            <a:spAutoFit/>
          </a:bodyPr>
          <a:lstStyle/>
          <a:p>
            <a:pPr marL="285750" indent="-285750">
              <a:lnSpc>
                <a:spcPct val="150000"/>
              </a:lnSpc>
              <a:buFont typeface="Wingdings" panose="05000000000000000000" pitchFamily="2" charset="2"/>
              <a:buChar char="v"/>
            </a:pPr>
            <a:r>
              <a:rPr lang="en-US" b="0" i="0" dirty="0">
                <a:solidFill>
                  <a:srgbClr val="202124"/>
                </a:solidFill>
                <a:effectLst/>
                <a:latin typeface="arial" panose="020B0604020202020204" pitchFamily="34" charset="0"/>
              </a:rPr>
              <a:t>A database is </a:t>
            </a:r>
            <a:r>
              <a:rPr lang="en-US" i="0" dirty="0">
                <a:solidFill>
                  <a:srgbClr val="202124"/>
                </a:solidFill>
                <a:effectLst/>
                <a:latin typeface="arial" panose="020B0604020202020204" pitchFamily="34" charset="0"/>
              </a:rPr>
              <a:t>an </a:t>
            </a:r>
            <a:r>
              <a:rPr lang="en-US" b="1" i="0" dirty="0">
                <a:solidFill>
                  <a:srgbClr val="202124"/>
                </a:solidFill>
                <a:effectLst/>
                <a:latin typeface="arial" panose="020B0604020202020204" pitchFamily="34" charset="0"/>
              </a:rPr>
              <a:t>organized collection of structured information</a:t>
            </a:r>
            <a:r>
              <a:rPr lang="en-US" i="0" dirty="0">
                <a:solidFill>
                  <a:srgbClr val="202124"/>
                </a:solidFill>
                <a:effectLst/>
                <a:latin typeface="arial" panose="020B0604020202020204" pitchFamily="34" charset="0"/>
              </a:rPr>
              <a:t>, or data, typically stored electronically in a computer system</a:t>
            </a:r>
          </a:p>
          <a:p>
            <a:pPr marL="285750" indent="-285750">
              <a:lnSpc>
                <a:spcPct val="150000"/>
              </a:lnSpc>
              <a:buFont typeface="Wingdings" panose="05000000000000000000" pitchFamily="2" charset="2"/>
              <a:buChar char="v"/>
            </a:pPr>
            <a:r>
              <a:rPr lang="en-US" dirty="0"/>
              <a:t>A database management system (DBMS) is the software that interacts with end users, applications, and the database itself to capture and analyze the data.</a:t>
            </a:r>
            <a:endParaRPr lang="en-US" dirty="0">
              <a:solidFill>
                <a:srgbClr val="202124"/>
              </a:solidFill>
              <a:latin typeface="arial" panose="020B0604020202020204" pitchFamily="34" charset="0"/>
            </a:endParaRPr>
          </a:p>
          <a:p>
            <a:pPr marL="285750" indent="-285750">
              <a:lnSpc>
                <a:spcPct val="150000"/>
              </a:lnSpc>
              <a:buFont typeface="Wingdings" panose="05000000000000000000" pitchFamily="2" charset="2"/>
              <a:buChar char="v"/>
            </a:pPr>
            <a:r>
              <a:rPr lang="en-US" dirty="0">
                <a:solidFill>
                  <a:srgbClr val="202124"/>
                </a:solidFill>
                <a:latin typeface="arial" panose="020B0604020202020204" pitchFamily="34" charset="0"/>
              </a:rPr>
              <a:t>There are two types of Databases they are </a:t>
            </a:r>
            <a:r>
              <a:rPr lang="en-US" b="1" dirty="0">
                <a:solidFill>
                  <a:srgbClr val="202124"/>
                </a:solidFill>
                <a:latin typeface="arial" panose="020B0604020202020204" pitchFamily="34" charset="0"/>
              </a:rPr>
              <a:t>Relational</a:t>
            </a:r>
            <a:r>
              <a:rPr lang="en-US" dirty="0">
                <a:solidFill>
                  <a:srgbClr val="202124"/>
                </a:solidFill>
                <a:latin typeface="arial" panose="020B0604020202020204" pitchFamily="34" charset="0"/>
              </a:rPr>
              <a:t> Databases and </a:t>
            </a:r>
            <a:r>
              <a:rPr lang="en-US" b="1" dirty="0">
                <a:solidFill>
                  <a:srgbClr val="202124"/>
                </a:solidFill>
                <a:latin typeface="arial" panose="020B0604020202020204" pitchFamily="34" charset="0"/>
              </a:rPr>
              <a:t>Non Relational </a:t>
            </a:r>
            <a:r>
              <a:rPr lang="en-US" dirty="0">
                <a:solidFill>
                  <a:srgbClr val="202124"/>
                </a:solidFill>
                <a:latin typeface="arial" panose="020B0604020202020204" pitchFamily="34" charset="0"/>
              </a:rPr>
              <a:t>Databases</a:t>
            </a:r>
          </a:p>
          <a:p>
            <a:pPr marL="285750" indent="-285750">
              <a:lnSpc>
                <a:spcPct val="150000"/>
              </a:lnSpc>
              <a:buFont typeface="Wingdings" panose="05000000000000000000" pitchFamily="2" charset="2"/>
              <a:buChar char="v"/>
            </a:pPr>
            <a:r>
              <a:rPr lang="en-US" dirty="0"/>
              <a:t>Relational databases are based on the relational model, an intuitive, straightforward way of representing data in tables</a:t>
            </a:r>
          </a:p>
          <a:p>
            <a:pPr marL="285750" indent="-285750">
              <a:lnSpc>
                <a:spcPct val="150000"/>
              </a:lnSpc>
              <a:buFont typeface="Wingdings" panose="05000000000000000000" pitchFamily="2" charset="2"/>
              <a:buChar char="v"/>
            </a:pPr>
            <a:r>
              <a:rPr lang="en-US" dirty="0"/>
              <a:t>Non-relational databases are different from traditional relational databases in that they store their data in a non-tabular form. Instead, non-relational databases might be based on data structures like documents.</a:t>
            </a:r>
            <a:endParaRPr lang="en-IN" dirty="0"/>
          </a:p>
        </p:txBody>
      </p:sp>
    </p:spTree>
    <p:extLst>
      <p:ext uri="{BB962C8B-B14F-4D97-AF65-F5344CB8AC3E}">
        <p14:creationId xmlns:p14="http://schemas.microsoft.com/office/powerpoint/2010/main" val="2168584869"/>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8640"/>
            <a:ext cx="8229600" cy="1643074"/>
          </a:xfrm>
        </p:spPr>
        <p:txBody>
          <a:bodyPr/>
          <a:lstStyle/>
          <a:p>
            <a:r>
              <a:rPr lang="en-US" i="1" dirty="0"/>
              <a:t>Importance Of Testing</a:t>
            </a:r>
          </a:p>
        </p:txBody>
      </p:sp>
      <p:sp>
        <p:nvSpPr>
          <p:cNvPr id="3" name="TextBox 2">
            <a:extLst>
              <a:ext uri="{FF2B5EF4-FFF2-40B4-BE49-F238E27FC236}">
                <a16:creationId xmlns:a16="http://schemas.microsoft.com/office/drawing/2014/main" id="{93CBCC8C-3AAA-057B-DBBB-C20B3DFDBC99}"/>
              </a:ext>
            </a:extLst>
          </p:cNvPr>
          <p:cNvSpPr txBox="1"/>
          <p:nvPr/>
        </p:nvSpPr>
        <p:spPr>
          <a:xfrm>
            <a:off x="899592" y="2132856"/>
            <a:ext cx="7787208" cy="3693319"/>
          </a:xfrm>
          <a:prstGeom prst="rect">
            <a:avLst/>
          </a:prstGeom>
          <a:noFill/>
        </p:spPr>
        <p:txBody>
          <a:bodyPr wrap="square" rtlCol="0">
            <a:spAutoFit/>
          </a:bodyPr>
          <a:lstStyle/>
          <a:p>
            <a:pPr algn="l">
              <a:lnSpc>
                <a:spcPct val="150000"/>
              </a:lnSpc>
              <a:buFont typeface="Arial" panose="020B0604020202020204" pitchFamily="34" charset="0"/>
              <a:buChar char="•"/>
            </a:pPr>
            <a:r>
              <a:rPr lang="en-US" sz="2400" b="0" i="1" dirty="0">
                <a:solidFill>
                  <a:srgbClr val="212529"/>
                </a:solidFill>
                <a:effectLst/>
                <a:latin typeface="Calibri (body)"/>
              </a:rPr>
              <a:t>The testing is important since it discovers defects/bugs before the delivery to the client, which guarantees the quality of the software.</a:t>
            </a:r>
            <a:endParaRPr lang="en-US" sz="2400" b="0" i="0" dirty="0">
              <a:solidFill>
                <a:srgbClr val="212529"/>
              </a:solidFill>
              <a:effectLst/>
              <a:latin typeface="Calibri (body)"/>
            </a:endParaRPr>
          </a:p>
          <a:p>
            <a:pPr algn="l">
              <a:lnSpc>
                <a:spcPct val="150000"/>
              </a:lnSpc>
              <a:buFont typeface="Arial" panose="020B0604020202020204" pitchFamily="34" charset="0"/>
              <a:buChar char="•"/>
            </a:pPr>
            <a:r>
              <a:rPr lang="en-US" sz="2400" b="0" i="1" dirty="0">
                <a:solidFill>
                  <a:srgbClr val="212529"/>
                </a:solidFill>
                <a:effectLst/>
                <a:latin typeface="Calibri (body)"/>
              </a:rPr>
              <a:t>It makes the software more reliable and easy to use.</a:t>
            </a:r>
            <a:endParaRPr lang="en-US" sz="2400" b="0" i="0" dirty="0">
              <a:solidFill>
                <a:srgbClr val="212529"/>
              </a:solidFill>
              <a:effectLst/>
              <a:latin typeface="Calibri (body)"/>
            </a:endParaRPr>
          </a:p>
          <a:p>
            <a:pPr algn="l">
              <a:lnSpc>
                <a:spcPct val="150000"/>
              </a:lnSpc>
              <a:buFont typeface="Arial" panose="020B0604020202020204" pitchFamily="34" charset="0"/>
              <a:buChar char="•"/>
            </a:pPr>
            <a:r>
              <a:rPr lang="en-US" sz="2400" b="0" i="1" dirty="0">
                <a:solidFill>
                  <a:srgbClr val="212529"/>
                </a:solidFill>
                <a:effectLst/>
                <a:latin typeface="Calibri (body)"/>
              </a:rPr>
              <a:t>Thoroughly tested software ensures reliable and high-performance software operation.</a:t>
            </a:r>
            <a:endParaRPr lang="en-US" sz="2400" b="0" i="0" dirty="0">
              <a:solidFill>
                <a:srgbClr val="212529"/>
              </a:solidFill>
              <a:effectLst/>
              <a:latin typeface="Calibri (body)"/>
            </a:endParaRPr>
          </a:p>
          <a:p>
            <a:endParaRPr lang="en-IN" dirty="0"/>
          </a:p>
        </p:txBody>
      </p:sp>
    </p:spTree>
    <p:extLst>
      <p:ext uri="{BB962C8B-B14F-4D97-AF65-F5344CB8AC3E}">
        <p14:creationId xmlns:p14="http://schemas.microsoft.com/office/powerpoint/2010/main" val="2038060901"/>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188640"/>
            <a:ext cx="8229600" cy="1643074"/>
          </a:xfrm>
        </p:spPr>
        <p:txBody>
          <a:bodyPr/>
          <a:lstStyle/>
          <a:p>
            <a:r>
              <a:rPr lang="en-US" i="1" dirty="0"/>
              <a:t>Steps Involved In Deployment</a:t>
            </a:r>
          </a:p>
        </p:txBody>
      </p:sp>
      <p:sp>
        <p:nvSpPr>
          <p:cNvPr id="3" name="TextBox 2">
            <a:extLst>
              <a:ext uri="{FF2B5EF4-FFF2-40B4-BE49-F238E27FC236}">
                <a16:creationId xmlns:a16="http://schemas.microsoft.com/office/drawing/2014/main" id="{3AB8FDAA-D3B4-F5C8-821A-4053A6975E44}"/>
              </a:ext>
            </a:extLst>
          </p:cNvPr>
          <p:cNvSpPr txBox="1"/>
          <p:nvPr/>
        </p:nvSpPr>
        <p:spPr>
          <a:xfrm>
            <a:off x="827584" y="2204864"/>
            <a:ext cx="7509520" cy="2705997"/>
          </a:xfrm>
          <a:prstGeom prst="rect">
            <a:avLst/>
          </a:prstGeom>
          <a:noFill/>
        </p:spPr>
        <p:txBody>
          <a:bodyPr wrap="square" rtlCol="0">
            <a:spAutoFit/>
          </a:bodyPr>
          <a:lstStyle/>
          <a:p>
            <a:pPr marL="285750" indent="-285750">
              <a:lnSpc>
                <a:spcPct val="200000"/>
              </a:lnSpc>
              <a:buFont typeface="Wingdings" panose="05000000000000000000" pitchFamily="2" charset="2"/>
              <a:buChar char="v"/>
            </a:pPr>
            <a:r>
              <a:rPr lang="en-IN" sz="2200" dirty="0"/>
              <a:t>Purchasing a domain</a:t>
            </a:r>
          </a:p>
          <a:p>
            <a:pPr marL="285750" indent="-285750">
              <a:lnSpc>
                <a:spcPct val="200000"/>
              </a:lnSpc>
              <a:buFont typeface="Wingdings" panose="05000000000000000000" pitchFamily="2" charset="2"/>
              <a:buChar char="v"/>
            </a:pPr>
            <a:r>
              <a:rPr lang="en-IN" sz="2200" dirty="0"/>
              <a:t>Choosing a server service provider to host according to the needs</a:t>
            </a:r>
          </a:p>
          <a:p>
            <a:pPr marL="285750" indent="-285750">
              <a:lnSpc>
                <a:spcPct val="200000"/>
              </a:lnSpc>
              <a:buFont typeface="Wingdings" panose="05000000000000000000" pitchFamily="2" charset="2"/>
              <a:buChar char="v"/>
            </a:pPr>
            <a:r>
              <a:rPr lang="en-IN" sz="2200" dirty="0"/>
              <a:t>Choosing a server service provider to host the database</a:t>
            </a:r>
          </a:p>
        </p:txBody>
      </p:sp>
    </p:spTree>
    <p:extLst>
      <p:ext uri="{BB962C8B-B14F-4D97-AF65-F5344CB8AC3E}">
        <p14:creationId xmlns:p14="http://schemas.microsoft.com/office/powerpoint/2010/main" val="1449720887"/>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5992"/>
            <a:ext cx="8229600" cy="1643074"/>
          </a:xfrm>
        </p:spPr>
        <p:txBody>
          <a:bodyPr/>
          <a:lstStyle/>
          <a:p>
            <a:r>
              <a:rPr lang="en-US" i="1" dirty="0"/>
              <a:t>Thank you</a:t>
            </a:r>
          </a:p>
        </p:txBody>
      </p:sp>
    </p:spTree>
    <p:extLst>
      <p:ext uri="{BB962C8B-B14F-4D97-AF65-F5344CB8AC3E}">
        <p14:creationId xmlns:p14="http://schemas.microsoft.com/office/powerpoint/2010/main" val="3616703309"/>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59F796B-53DC-18AB-1611-25B3E3F8B48D}"/>
              </a:ext>
            </a:extLst>
          </p:cNvPr>
          <p:cNvSpPr txBox="1"/>
          <p:nvPr/>
        </p:nvSpPr>
        <p:spPr>
          <a:xfrm>
            <a:off x="3275856" y="404664"/>
            <a:ext cx="2592288" cy="646331"/>
          </a:xfrm>
          <a:prstGeom prst="rect">
            <a:avLst/>
          </a:prstGeom>
          <a:noFill/>
        </p:spPr>
        <p:txBody>
          <a:bodyPr wrap="square" rtlCol="0">
            <a:spAutoFit/>
          </a:bodyPr>
          <a:lstStyle/>
          <a:p>
            <a:r>
              <a:rPr lang="en-IN" sz="3600" dirty="0"/>
              <a:t>What is Web</a:t>
            </a:r>
          </a:p>
        </p:txBody>
      </p:sp>
      <p:sp>
        <p:nvSpPr>
          <p:cNvPr id="3" name="TextBox 2">
            <a:extLst>
              <a:ext uri="{FF2B5EF4-FFF2-40B4-BE49-F238E27FC236}">
                <a16:creationId xmlns:a16="http://schemas.microsoft.com/office/drawing/2014/main" id="{BE753FF6-0C82-182F-0CA6-E0EE1FB7E0C6}"/>
              </a:ext>
            </a:extLst>
          </p:cNvPr>
          <p:cNvSpPr txBox="1"/>
          <p:nvPr/>
        </p:nvSpPr>
        <p:spPr>
          <a:xfrm>
            <a:off x="431540" y="1196752"/>
            <a:ext cx="8280920" cy="7017306"/>
          </a:xfrm>
          <a:prstGeom prst="rect">
            <a:avLst/>
          </a:prstGeom>
          <a:noFill/>
        </p:spPr>
        <p:txBody>
          <a:bodyPr wrap="square" rtlCol="0">
            <a:spAutoFit/>
          </a:bodyPr>
          <a:lstStyle/>
          <a:p>
            <a:pPr marL="285750" indent="-285750">
              <a:lnSpc>
                <a:spcPct val="150000"/>
              </a:lnSpc>
              <a:buFont typeface="Wingdings" panose="05000000000000000000" pitchFamily="2" charset="2"/>
              <a:buChar char="v"/>
            </a:pPr>
            <a:r>
              <a:rPr lang="en-US" b="0" i="0" dirty="0">
                <a:solidFill>
                  <a:srgbClr val="202122"/>
                </a:solidFill>
                <a:effectLst/>
                <a:latin typeface="Arial" panose="020B0604020202020204" pitchFamily="34" charset="0"/>
              </a:rPr>
              <a:t>The </a:t>
            </a:r>
            <a:r>
              <a:rPr lang="en-US" b="1" i="0" dirty="0">
                <a:solidFill>
                  <a:srgbClr val="202122"/>
                </a:solidFill>
                <a:effectLst/>
                <a:latin typeface="Arial" panose="020B0604020202020204" pitchFamily="34" charset="0"/>
              </a:rPr>
              <a:t>World Wide Web</a:t>
            </a:r>
            <a:r>
              <a:rPr lang="en-US" b="0" i="0" dirty="0">
                <a:solidFill>
                  <a:srgbClr val="202122"/>
                </a:solidFill>
                <a:effectLst/>
                <a:latin typeface="Arial" panose="020B0604020202020204" pitchFamily="34" charset="0"/>
              </a:rPr>
              <a:t> (</a:t>
            </a:r>
            <a:r>
              <a:rPr lang="en-US" b="1" i="0" dirty="0">
                <a:solidFill>
                  <a:srgbClr val="202122"/>
                </a:solidFill>
                <a:effectLst/>
                <a:latin typeface="Arial" panose="020B0604020202020204" pitchFamily="34" charset="0"/>
              </a:rPr>
              <a:t>WWW</a:t>
            </a:r>
            <a:r>
              <a:rPr lang="en-US" b="0" i="0" dirty="0">
                <a:solidFill>
                  <a:srgbClr val="202122"/>
                </a:solidFill>
                <a:effectLst/>
                <a:latin typeface="Arial" panose="020B0604020202020204" pitchFamily="34" charset="0"/>
              </a:rPr>
              <a:t>), commonly known as the </a:t>
            </a:r>
            <a:r>
              <a:rPr lang="en-US" b="1" i="0" dirty="0">
                <a:solidFill>
                  <a:srgbClr val="202122"/>
                </a:solidFill>
                <a:effectLst/>
                <a:latin typeface="Arial" panose="020B0604020202020204" pitchFamily="34" charset="0"/>
              </a:rPr>
              <a:t>Web</a:t>
            </a:r>
            <a:r>
              <a:rPr lang="en-US" b="0" i="0" dirty="0">
                <a:solidFill>
                  <a:srgbClr val="202122"/>
                </a:solidFill>
                <a:effectLst/>
                <a:latin typeface="Arial" panose="020B0604020202020204" pitchFamily="34" charset="0"/>
              </a:rPr>
              <a:t>, is the world's dominant software platform.</a:t>
            </a:r>
          </a:p>
          <a:p>
            <a:pPr marL="285750" indent="-285750">
              <a:lnSpc>
                <a:spcPct val="150000"/>
              </a:lnSpc>
              <a:buFont typeface="Wingdings" panose="05000000000000000000" pitchFamily="2" charset="2"/>
              <a:buChar char="v"/>
            </a:pPr>
            <a:r>
              <a:rPr lang="en-US" b="0" i="0" dirty="0">
                <a:solidFill>
                  <a:srgbClr val="202122"/>
                </a:solidFill>
                <a:effectLst/>
                <a:latin typeface="Arial" panose="020B0604020202020204" pitchFamily="34" charset="0"/>
              </a:rPr>
              <a:t>It is an information space where documents and other web resources can be accessed through the internet using a browser.</a:t>
            </a:r>
          </a:p>
          <a:p>
            <a:pPr marL="285750" indent="-285750">
              <a:lnSpc>
                <a:spcPct val="150000"/>
              </a:lnSpc>
              <a:buFont typeface="Wingdings" panose="05000000000000000000" pitchFamily="2" charset="2"/>
              <a:buChar char="v"/>
            </a:pPr>
            <a:r>
              <a:rPr lang="en-IN" b="0" i="0" dirty="0">
                <a:solidFill>
                  <a:srgbClr val="202122"/>
                </a:solidFill>
                <a:effectLst/>
                <a:latin typeface="Arial" panose="020B0604020202020204" pitchFamily="34" charset="0"/>
              </a:rPr>
              <a:t>Web resources may be any type of downloadable media. Web pages are documents interconnected by links formatted in Hyper Text Markup Language (HTML</a:t>
            </a:r>
            <a:r>
              <a:rPr lang="en-IN" dirty="0">
                <a:solidFill>
                  <a:srgbClr val="202122"/>
                </a:solidFill>
                <a:latin typeface="Arial" panose="020B0604020202020204" pitchFamily="34" charset="0"/>
              </a:rPr>
              <a:t>)</a:t>
            </a:r>
            <a:r>
              <a:rPr lang="en-IN" b="0" i="0" dirty="0">
                <a:solidFill>
                  <a:srgbClr val="202122"/>
                </a:solidFill>
                <a:effectLst/>
                <a:latin typeface="Arial" panose="020B0604020202020204" pitchFamily="34" charset="0"/>
              </a:rPr>
              <a:t>. The HTML syntax displays embedded </a:t>
            </a:r>
            <a:r>
              <a:rPr lang="en-IN" dirty="0">
                <a:solidFill>
                  <a:srgbClr val="0645AD"/>
                </a:solidFill>
                <a:latin typeface="Arial" panose="020B0604020202020204" pitchFamily="34" charset="0"/>
              </a:rPr>
              <a:t>links</a:t>
            </a:r>
            <a:r>
              <a:rPr lang="en-IN" b="0" i="0" dirty="0">
                <a:solidFill>
                  <a:srgbClr val="202122"/>
                </a:solidFill>
                <a:effectLst/>
                <a:latin typeface="Arial" panose="020B0604020202020204" pitchFamily="34" charset="0"/>
              </a:rPr>
              <a:t>, which permits users to navigate to other web resources</a:t>
            </a:r>
          </a:p>
          <a:p>
            <a:pPr marL="285750" indent="-285750">
              <a:lnSpc>
                <a:spcPct val="150000"/>
              </a:lnSpc>
              <a:buFont typeface="Wingdings" panose="05000000000000000000" pitchFamily="2" charset="2"/>
              <a:buChar char="v"/>
            </a:pPr>
            <a:r>
              <a:rPr lang="en-US" b="0" i="0" dirty="0">
                <a:solidFill>
                  <a:srgbClr val="202122"/>
                </a:solidFill>
                <a:effectLst/>
                <a:latin typeface="Arial" panose="020B0604020202020204" pitchFamily="34" charset="0"/>
              </a:rPr>
              <a:t>In addition to text, web pages may contain references to images, video, audio, and software components, which are either displayed or internally executed in the user's web browser to render pages or streams of multimedia content.</a:t>
            </a:r>
          </a:p>
          <a:p>
            <a:pPr marL="285750" indent="-285750">
              <a:lnSpc>
                <a:spcPct val="150000"/>
              </a:lnSpc>
              <a:buFont typeface="Wingdings" panose="05000000000000000000" pitchFamily="2" charset="2"/>
              <a:buChar char="v"/>
            </a:pPr>
            <a:endParaRPr lang="en-US" b="0" i="0" dirty="0">
              <a:solidFill>
                <a:srgbClr val="202122"/>
              </a:solidFill>
              <a:effectLst/>
              <a:latin typeface="Arial" panose="020B0604020202020204" pitchFamily="34" charset="0"/>
            </a:endParaRPr>
          </a:p>
          <a:p>
            <a:pPr marL="285750" indent="-285750">
              <a:lnSpc>
                <a:spcPct val="150000"/>
              </a:lnSpc>
              <a:buFont typeface="Wingdings" panose="05000000000000000000" pitchFamily="2" charset="2"/>
              <a:buChar char="v"/>
            </a:pPr>
            <a:endParaRPr lang="en-US" b="0" i="0" dirty="0">
              <a:solidFill>
                <a:srgbClr val="202122"/>
              </a:solidFill>
              <a:effectLst/>
              <a:latin typeface="Arial" panose="020B0604020202020204" pitchFamily="34" charset="0"/>
            </a:endParaRPr>
          </a:p>
          <a:p>
            <a:pPr marL="285750" indent="-285750">
              <a:lnSpc>
                <a:spcPct val="150000"/>
              </a:lnSpc>
              <a:buFont typeface="Wingdings" panose="05000000000000000000" pitchFamily="2" charset="2"/>
              <a:buChar char="v"/>
            </a:pPr>
            <a:endParaRPr lang="en-US" b="0" i="0" dirty="0">
              <a:solidFill>
                <a:srgbClr val="202122"/>
              </a:solidFill>
              <a:effectLst/>
              <a:latin typeface="Arial" panose="020B0604020202020204" pitchFamily="34" charset="0"/>
            </a:endParaRPr>
          </a:p>
          <a:p>
            <a:pPr marL="285750" indent="-285750">
              <a:lnSpc>
                <a:spcPct val="150000"/>
              </a:lnSpc>
              <a:buFont typeface="Courier New" panose="02070309020205020404" pitchFamily="49" charset="0"/>
              <a:buChar char="o"/>
            </a:pPr>
            <a:endParaRPr lang="en-IN" b="0" i="0" u="none" strike="noStrike" dirty="0">
              <a:solidFill>
                <a:srgbClr val="0645AD"/>
              </a:solidFill>
              <a:effectLst/>
              <a:latin typeface="Arial" panose="020B0604020202020204" pitchFamily="34" charset="0"/>
            </a:endParaRPr>
          </a:p>
          <a:p>
            <a:pPr marL="285750" indent="-285750">
              <a:buFont typeface="Courier New" panose="02070309020205020404" pitchFamily="49" charset="0"/>
              <a:buChar char="o"/>
            </a:pPr>
            <a:endParaRPr lang="en-IN" dirty="0"/>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4BAC18F-C8FC-AEE5-B832-AC592744321D}"/>
              </a:ext>
            </a:extLst>
          </p:cNvPr>
          <p:cNvPicPr>
            <a:picLocks noChangeAspect="1"/>
          </p:cNvPicPr>
          <p:nvPr/>
        </p:nvPicPr>
        <p:blipFill>
          <a:blip r:embed="rId2"/>
          <a:stretch>
            <a:fillRect/>
          </a:stretch>
        </p:blipFill>
        <p:spPr>
          <a:xfrm>
            <a:off x="251520" y="260648"/>
            <a:ext cx="1728192" cy="1529111"/>
          </a:xfrm>
          <a:prstGeom prst="rect">
            <a:avLst/>
          </a:prstGeom>
        </p:spPr>
      </p:pic>
      <p:sp>
        <p:nvSpPr>
          <p:cNvPr id="4" name="TextBox 3">
            <a:extLst>
              <a:ext uri="{FF2B5EF4-FFF2-40B4-BE49-F238E27FC236}">
                <a16:creationId xmlns:a16="http://schemas.microsoft.com/office/drawing/2014/main" id="{9B27F81A-2258-BFCF-A4AC-6348E4BB9E65}"/>
              </a:ext>
            </a:extLst>
          </p:cNvPr>
          <p:cNvSpPr txBox="1"/>
          <p:nvPr/>
        </p:nvSpPr>
        <p:spPr>
          <a:xfrm>
            <a:off x="2915816" y="548680"/>
            <a:ext cx="3312368" cy="769441"/>
          </a:xfrm>
          <a:prstGeom prst="rect">
            <a:avLst/>
          </a:prstGeom>
          <a:noFill/>
        </p:spPr>
        <p:txBody>
          <a:bodyPr wrap="square" rtlCol="0">
            <a:spAutoFit/>
          </a:bodyPr>
          <a:lstStyle/>
          <a:p>
            <a:r>
              <a:rPr lang="en-IN" sz="4400" dirty="0"/>
              <a:t>Uses Of Web</a:t>
            </a:r>
          </a:p>
        </p:txBody>
      </p:sp>
      <p:sp>
        <p:nvSpPr>
          <p:cNvPr id="5" name="TextBox 4">
            <a:extLst>
              <a:ext uri="{FF2B5EF4-FFF2-40B4-BE49-F238E27FC236}">
                <a16:creationId xmlns:a16="http://schemas.microsoft.com/office/drawing/2014/main" id="{74A673C8-170C-9C96-9CD7-198736F203B3}"/>
              </a:ext>
            </a:extLst>
          </p:cNvPr>
          <p:cNvSpPr txBox="1"/>
          <p:nvPr/>
        </p:nvSpPr>
        <p:spPr>
          <a:xfrm>
            <a:off x="1094114" y="1916832"/>
            <a:ext cx="7632848" cy="4467057"/>
          </a:xfrm>
          <a:prstGeom prst="rect">
            <a:avLst/>
          </a:prstGeom>
          <a:noFill/>
        </p:spPr>
        <p:txBody>
          <a:bodyPr wrap="square" rtlCol="0">
            <a:spAutoFit/>
          </a:bodyPr>
          <a:lstStyle/>
          <a:p>
            <a:pPr marL="285750" indent="-285750">
              <a:lnSpc>
                <a:spcPct val="150000"/>
              </a:lnSpc>
              <a:buFont typeface="Wingdings" panose="05000000000000000000" pitchFamily="2" charset="2"/>
              <a:buChar char="v"/>
            </a:pPr>
            <a:r>
              <a:rPr lang="en-IN" sz="2400" dirty="0"/>
              <a:t>Online booking and Orders (</a:t>
            </a:r>
            <a:r>
              <a:rPr lang="en-IN" sz="2400" dirty="0" err="1"/>
              <a:t>redbus</a:t>
            </a:r>
            <a:r>
              <a:rPr lang="en-IN" sz="2400" dirty="0"/>
              <a:t>, amazon.. Etc)</a:t>
            </a:r>
          </a:p>
          <a:p>
            <a:pPr marL="285750" indent="-285750">
              <a:lnSpc>
                <a:spcPct val="150000"/>
              </a:lnSpc>
              <a:buFont typeface="Wingdings" panose="05000000000000000000" pitchFamily="2" charset="2"/>
              <a:buChar char="v"/>
            </a:pPr>
            <a:r>
              <a:rPr lang="en-IN" sz="2400" dirty="0"/>
              <a:t>Online Payments (</a:t>
            </a:r>
            <a:r>
              <a:rPr lang="en-IN" sz="2400" dirty="0" err="1"/>
              <a:t>sbionline</a:t>
            </a:r>
            <a:r>
              <a:rPr lang="en-IN" sz="2400" dirty="0"/>
              <a:t>, </a:t>
            </a:r>
            <a:r>
              <a:rPr lang="en-IN" sz="2400" dirty="0" err="1"/>
              <a:t>paytm</a:t>
            </a:r>
            <a:r>
              <a:rPr lang="en-IN" sz="2400" dirty="0"/>
              <a:t>.. Etc)</a:t>
            </a:r>
          </a:p>
          <a:p>
            <a:pPr marL="285750" indent="-285750">
              <a:lnSpc>
                <a:spcPct val="150000"/>
              </a:lnSpc>
              <a:buFont typeface="Wingdings" panose="05000000000000000000" pitchFamily="2" charset="2"/>
              <a:buChar char="v"/>
            </a:pPr>
            <a:r>
              <a:rPr lang="en-IN" sz="2400" dirty="0"/>
              <a:t>Education (Udemy, </a:t>
            </a:r>
            <a:r>
              <a:rPr lang="en-IN" sz="2400" dirty="0" err="1"/>
              <a:t>Youtube</a:t>
            </a:r>
            <a:r>
              <a:rPr lang="en-IN" sz="2400" dirty="0"/>
              <a:t>.. Etc)</a:t>
            </a:r>
          </a:p>
          <a:p>
            <a:pPr marL="285750" indent="-285750">
              <a:lnSpc>
                <a:spcPct val="150000"/>
              </a:lnSpc>
              <a:buFont typeface="Wingdings" panose="05000000000000000000" pitchFamily="2" charset="2"/>
              <a:buChar char="v"/>
            </a:pPr>
            <a:r>
              <a:rPr lang="en-IN" sz="2400" dirty="0"/>
              <a:t>Research (google, yahoo.. Etc)</a:t>
            </a:r>
          </a:p>
          <a:p>
            <a:pPr marL="285750" indent="-285750">
              <a:lnSpc>
                <a:spcPct val="150000"/>
              </a:lnSpc>
              <a:buFont typeface="Wingdings" panose="05000000000000000000" pitchFamily="2" charset="2"/>
              <a:buChar char="v"/>
            </a:pPr>
            <a:r>
              <a:rPr lang="en-IN" sz="2400" dirty="0"/>
              <a:t>Electronic Mail (</a:t>
            </a:r>
            <a:r>
              <a:rPr lang="en-IN" sz="2400" dirty="0" err="1"/>
              <a:t>gmail</a:t>
            </a:r>
            <a:r>
              <a:rPr lang="en-IN" sz="2400" dirty="0"/>
              <a:t>, Hotmail.. Etc)</a:t>
            </a:r>
          </a:p>
          <a:p>
            <a:pPr marL="285750" indent="-285750">
              <a:lnSpc>
                <a:spcPct val="150000"/>
              </a:lnSpc>
              <a:buFont typeface="Wingdings" panose="05000000000000000000" pitchFamily="2" charset="2"/>
              <a:buChar char="v"/>
            </a:pPr>
            <a:r>
              <a:rPr lang="en-IN" sz="2400" dirty="0"/>
              <a:t>Entertainment (Netflix, </a:t>
            </a:r>
            <a:r>
              <a:rPr lang="en-IN" sz="2400" dirty="0" err="1"/>
              <a:t>Hotstar</a:t>
            </a:r>
            <a:r>
              <a:rPr lang="en-IN" sz="2400" dirty="0"/>
              <a:t>.. Etc)</a:t>
            </a:r>
          </a:p>
          <a:p>
            <a:pPr marL="285750" indent="-285750">
              <a:lnSpc>
                <a:spcPct val="150000"/>
              </a:lnSpc>
              <a:buFont typeface="Wingdings" panose="05000000000000000000" pitchFamily="2" charset="2"/>
              <a:buChar char="v"/>
            </a:pPr>
            <a:r>
              <a:rPr lang="en-IN" sz="2400" dirty="0"/>
              <a:t>Social Networking (</a:t>
            </a:r>
            <a:r>
              <a:rPr lang="en-IN" sz="2400" dirty="0" err="1"/>
              <a:t>facebook</a:t>
            </a:r>
            <a:r>
              <a:rPr lang="en-IN" sz="2400" dirty="0"/>
              <a:t>, twitter.. Etc)</a:t>
            </a:r>
          </a:p>
          <a:p>
            <a:pPr marL="285750" indent="-285750">
              <a:lnSpc>
                <a:spcPct val="150000"/>
              </a:lnSpc>
              <a:buFont typeface="Wingdings" panose="05000000000000000000" pitchFamily="2" charset="2"/>
              <a:buChar char="v"/>
            </a:pPr>
            <a:r>
              <a:rPr lang="en-IN" sz="2400" dirty="0"/>
              <a:t>Downloading Files (mp3, video ..Etc)</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84902"/>
            <a:ext cx="8229600" cy="1292154"/>
          </a:xfrm>
        </p:spPr>
        <p:txBody>
          <a:bodyPr/>
          <a:lstStyle/>
          <a:p>
            <a:r>
              <a:rPr lang="en-US" i="1" dirty="0"/>
              <a:t>How to Build a Website/Webapp</a:t>
            </a:r>
          </a:p>
        </p:txBody>
      </p:sp>
      <p:sp>
        <p:nvSpPr>
          <p:cNvPr id="3" name="TextBox 2">
            <a:extLst>
              <a:ext uri="{FF2B5EF4-FFF2-40B4-BE49-F238E27FC236}">
                <a16:creationId xmlns:a16="http://schemas.microsoft.com/office/drawing/2014/main" id="{FBD6AA42-8FBC-EDA4-0343-69EF5EE1798A}"/>
              </a:ext>
            </a:extLst>
          </p:cNvPr>
          <p:cNvSpPr txBox="1"/>
          <p:nvPr/>
        </p:nvSpPr>
        <p:spPr>
          <a:xfrm>
            <a:off x="827584" y="1700808"/>
            <a:ext cx="6408712" cy="461665"/>
          </a:xfrm>
          <a:prstGeom prst="rect">
            <a:avLst/>
          </a:prstGeom>
          <a:noFill/>
        </p:spPr>
        <p:txBody>
          <a:bodyPr wrap="square" rtlCol="0">
            <a:spAutoFit/>
          </a:bodyPr>
          <a:lstStyle/>
          <a:p>
            <a:r>
              <a:rPr lang="en-IN" sz="2400" dirty="0"/>
              <a:t>Steps Involved (Software development lifecycle)</a:t>
            </a:r>
          </a:p>
        </p:txBody>
      </p:sp>
      <p:sp>
        <p:nvSpPr>
          <p:cNvPr id="4" name="TextBox 3">
            <a:extLst>
              <a:ext uri="{FF2B5EF4-FFF2-40B4-BE49-F238E27FC236}">
                <a16:creationId xmlns:a16="http://schemas.microsoft.com/office/drawing/2014/main" id="{D22CE27D-60E0-BB42-9DC2-69EB941D850B}"/>
              </a:ext>
            </a:extLst>
          </p:cNvPr>
          <p:cNvSpPr txBox="1"/>
          <p:nvPr/>
        </p:nvSpPr>
        <p:spPr>
          <a:xfrm>
            <a:off x="827584" y="2454062"/>
            <a:ext cx="5112568" cy="3699474"/>
          </a:xfrm>
          <a:prstGeom prst="rect">
            <a:avLst/>
          </a:prstGeom>
          <a:noFill/>
        </p:spPr>
        <p:txBody>
          <a:bodyPr wrap="square" rtlCol="0">
            <a:spAutoFit/>
          </a:bodyPr>
          <a:lstStyle/>
          <a:p>
            <a:pPr marL="342900" indent="-342900">
              <a:lnSpc>
                <a:spcPct val="200000"/>
              </a:lnSpc>
              <a:buFont typeface="+mj-lt"/>
              <a:buAutoNum type="arabicPeriod"/>
            </a:pPr>
            <a:r>
              <a:rPr lang="en-IN" sz="2000" dirty="0"/>
              <a:t>Plan</a:t>
            </a:r>
          </a:p>
          <a:p>
            <a:pPr marL="342900" indent="-342900">
              <a:lnSpc>
                <a:spcPct val="200000"/>
              </a:lnSpc>
              <a:buFont typeface="+mj-lt"/>
              <a:buAutoNum type="arabicPeriod"/>
            </a:pPr>
            <a:r>
              <a:rPr lang="en-IN" sz="2000" dirty="0"/>
              <a:t>Design</a:t>
            </a:r>
          </a:p>
          <a:p>
            <a:pPr marL="342900" indent="-342900">
              <a:lnSpc>
                <a:spcPct val="200000"/>
              </a:lnSpc>
              <a:buFont typeface="+mj-lt"/>
              <a:buAutoNum type="arabicPeriod"/>
            </a:pPr>
            <a:r>
              <a:rPr lang="en-IN" sz="2000" dirty="0"/>
              <a:t>Develop</a:t>
            </a:r>
          </a:p>
          <a:p>
            <a:pPr marL="342900" indent="-342900">
              <a:lnSpc>
                <a:spcPct val="200000"/>
              </a:lnSpc>
              <a:buFont typeface="+mj-lt"/>
              <a:buAutoNum type="arabicPeriod"/>
            </a:pPr>
            <a:r>
              <a:rPr lang="en-IN" sz="2000" dirty="0"/>
              <a:t>Test</a:t>
            </a:r>
          </a:p>
          <a:p>
            <a:pPr marL="342900" indent="-342900">
              <a:lnSpc>
                <a:spcPct val="200000"/>
              </a:lnSpc>
              <a:buFont typeface="+mj-lt"/>
              <a:buAutoNum type="arabicPeriod"/>
            </a:pPr>
            <a:r>
              <a:rPr lang="en-IN" sz="2000" dirty="0"/>
              <a:t>Deploy</a:t>
            </a:r>
          </a:p>
          <a:p>
            <a:pPr marL="342900" indent="-342900">
              <a:lnSpc>
                <a:spcPct val="200000"/>
              </a:lnSpc>
              <a:buFont typeface="+mj-lt"/>
              <a:buAutoNum type="arabicPeriod"/>
            </a:pPr>
            <a:r>
              <a:rPr lang="en-IN" sz="2000" dirty="0"/>
              <a:t>Maintain</a:t>
            </a:r>
          </a:p>
        </p:txBody>
      </p:sp>
      <p:pic>
        <p:nvPicPr>
          <p:cNvPr id="6" name="Picture 5">
            <a:extLst>
              <a:ext uri="{FF2B5EF4-FFF2-40B4-BE49-F238E27FC236}">
                <a16:creationId xmlns:a16="http://schemas.microsoft.com/office/drawing/2014/main" id="{F4D71F8B-385E-F659-3C4D-DDC6D23AA20A}"/>
              </a:ext>
            </a:extLst>
          </p:cNvPr>
          <p:cNvPicPr>
            <a:picLocks noChangeAspect="1"/>
          </p:cNvPicPr>
          <p:nvPr/>
        </p:nvPicPr>
        <p:blipFill>
          <a:blip r:embed="rId2"/>
          <a:stretch>
            <a:fillRect/>
          </a:stretch>
        </p:blipFill>
        <p:spPr>
          <a:xfrm>
            <a:off x="4139952" y="2270026"/>
            <a:ext cx="4434287" cy="3904403"/>
          </a:xfrm>
          <a:prstGeom prst="rect">
            <a:avLst/>
          </a:prstGeom>
        </p:spPr>
      </p:pic>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5208"/>
            <a:ext cx="8229600" cy="1408760"/>
          </a:xfrm>
        </p:spPr>
        <p:txBody>
          <a:bodyPr/>
          <a:lstStyle/>
          <a:p>
            <a:r>
              <a:rPr lang="en-US" i="1" dirty="0"/>
              <a:t>Popular Tools Used for Design</a:t>
            </a:r>
          </a:p>
        </p:txBody>
      </p:sp>
      <p:pic>
        <p:nvPicPr>
          <p:cNvPr id="4" name="Picture 3">
            <a:extLst>
              <a:ext uri="{FF2B5EF4-FFF2-40B4-BE49-F238E27FC236}">
                <a16:creationId xmlns:a16="http://schemas.microsoft.com/office/drawing/2014/main" id="{74329ED0-FA2A-4B14-8C3A-DD1BFD94ECA1}"/>
              </a:ext>
            </a:extLst>
          </p:cNvPr>
          <p:cNvPicPr>
            <a:picLocks noChangeAspect="1"/>
          </p:cNvPicPr>
          <p:nvPr/>
        </p:nvPicPr>
        <p:blipFill>
          <a:blip r:embed="rId2"/>
          <a:stretch>
            <a:fillRect/>
          </a:stretch>
        </p:blipFill>
        <p:spPr>
          <a:xfrm>
            <a:off x="539552" y="1628800"/>
            <a:ext cx="1964904" cy="1864852"/>
          </a:xfrm>
          <a:prstGeom prst="rect">
            <a:avLst/>
          </a:prstGeom>
        </p:spPr>
      </p:pic>
      <p:pic>
        <p:nvPicPr>
          <p:cNvPr id="6" name="Picture 5">
            <a:extLst>
              <a:ext uri="{FF2B5EF4-FFF2-40B4-BE49-F238E27FC236}">
                <a16:creationId xmlns:a16="http://schemas.microsoft.com/office/drawing/2014/main" id="{E2EA6430-B462-E457-C671-EE4A9B45E640}"/>
              </a:ext>
            </a:extLst>
          </p:cNvPr>
          <p:cNvPicPr>
            <a:picLocks noChangeAspect="1"/>
          </p:cNvPicPr>
          <p:nvPr/>
        </p:nvPicPr>
        <p:blipFill>
          <a:blip r:embed="rId3"/>
          <a:stretch>
            <a:fillRect/>
          </a:stretch>
        </p:blipFill>
        <p:spPr>
          <a:xfrm>
            <a:off x="3491880" y="1856846"/>
            <a:ext cx="1795944" cy="1408759"/>
          </a:xfrm>
          <a:prstGeom prst="rect">
            <a:avLst/>
          </a:prstGeom>
        </p:spPr>
      </p:pic>
      <p:pic>
        <p:nvPicPr>
          <p:cNvPr id="8" name="Picture 7">
            <a:extLst>
              <a:ext uri="{FF2B5EF4-FFF2-40B4-BE49-F238E27FC236}">
                <a16:creationId xmlns:a16="http://schemas.microsoft.com/office/drawing/2014/main" id="{62C402C7-116F-1811-5EF2-8C7109F34966}"/>
              </a:ext>
            </a:extLst>
          </p:cNvPr>
          <p:cNvPicPr>
            <a:picLocks noChangeAspect="1"/>
          </p:cNvPicPr>
          <p:nvPr/>
        </p:nvPicPr>
        <p:blipFill>
          <a:blip r:embed="rId4"/>
          <a:stretch>
            <a:fillRect/>
          </a:stretch>
        </p:blipFill>
        <p:spPr>
          <a:xfrm>
            <a:off x="6588224" y="1745001"/>
            <a:ext cx="1964905" cy="1632448"/>
          </a:xfrm>
          <a:prstGeom prst="rect">
            <a:avLst/>
          </a:prstGeom>
        </p:spPr>
      </p:pic>
      <p:sp>
        <p:nvSpPr>
          <p:cNvPr id="9" name="TextBox 8">
            <a:extLst>
              <a:ext uri="{FF2B5EF4-FFF2-40B4-BE49-F238E27FC236}">
                <a16:creationId xmlns:a16="http://schemas.microsoft.com/office/drawing/2014/main" id="{13AFC927-47A2-465D-8960-D8B7CD1DE24F}"/>
              </a:ext>
            </a:extLst>
          </p:cNvPr>
          <p:cNvSpPr txBox="1"/>
          <p:nvPr/>
        </p:nvSpPr>
        <p:spPr>
          <a:xfrm>
            <a:off x="1030943" y="3573016"/>
            <a:ext cx="982122" cy="369332"/>
          </a:xfrm>
          <a:prstGeom prst="rect">
            <a:avLst/>
          </a:prstGeom>
          <a:noFill/>
        </p:spPr>
        <p:txBody>
          <a:bodyPr wrap="square" rtlCol="0">
            <a:spAutoFit/>
          </a:bodyPr>
          <a:lstStyle/>
          <a:p>
            <a:r>
              <a:rPr lang="en-IN" dirty="0"/>
              <a:t>Figma</a:t>
            </a:r>
          </a:p>
        </p:txBody>
      </p:sp>
      <p:sp>
        <p:nvSpPr>
          <p:cNvPr id="12" name="TextBox 11">
            <a:extLst>
              <a:ext uri="{FF2B5EF4-FFF2-40B4-BE49-F238E27FC236}">
                <a16:creationId xmlns:a16="http://schemas.microsoft.com/office/drawing/2014/main" id="{CFFD7A83-BAAB-069A-E0A0-67D4C44431AA}"/>
              </a:ext>
            </a:extLst>
          </p:cNvPr>
          <p:cNvSpPr txBox="1"/>
          <p:nvPr/>
        </p:nvSpPr>
        <p:spPr>
          <a:xfrm>
            <a:off x="3898268" y="3592396"/>
            <a:ext cx="1224136" cy="369332"/>
          </a:xfrm>
          <a:prstGeom prst="rect">
            <a:avLst/>
          </a:prstGeom>
          <a:noFill/>
        </p:spPr>
        <p:txBody>
          <a:bodyPr wrap="square" rtlCol="0">
            <a:spAutoFit/>
          </a:bodyPr>
          <a:lstStyle/>
          <a:p>
            <a:r>
              <a:rPr lang="en-IN" dirty="0"/>
              <a:t>Adobe </a:t>
            </a:r>
            <a:r>
              <a:rPr lang="en-IN" dirty="0" err="1"/>
              <a:t>Xd</a:t>
            </a:r>
            <a:endParaRPr lang="en-IN" dirty="0"/>
          </a:p>
        </p:txBody>
      </p:sp>
      <p:sp>
        <p:nvSpPr>
          <p:cNvPr id="13" name="TextBox 12">
            <a:extLst>
              <a:ext uri="{FF2B5EF4-FFF2-40B4-BE49-F238E27FC236}">
                <a16:creationId xmlns:a16="http://schemas.microsoft.com/office/drawing/2014/main" id="{99DA9752-4A2C-1E2D-7467-55092B818ED9}"/>
              </a:ext>
            </a:extLst>
          </p:cNvPr>
          <p:cNvSpPr txBox="1"/>
          <p:nvPr/>
        </p:nvSpPr>
        <p:spPr>
          <a:xfrm>
            <a:off x="7164288" y="3592396"/>
            <a:ext cx="1152128" cy="369332"/>
          </a:xfrm>
          <a:prstGeom prst="rect">
            <a:avLst/>
          </a:prstGeom>
          <a:noFill/>
        </p:spPr>
        <p:txBody>
          <a:bodyPr wrap="square" rtlCol="0">
            <a:spAutoFit/>
          </a:bodyPr>
          <a:lstStyle/>
          <a:p>
            <a:r>
              <a:rPr lang="en-IN" dirty="0"/>
              <a:t>Canva</a:t>
            </a:r>
          </a:p>
        </p:txBody>
      </p:sp>
      <p:pic>
        <p:nvPicPr>
          <p:cNvPr id="17" name="Picture 16">
            <a:extLst>
              <a:ext uri="{FF2B5EF4-FFF2-40B4-BE49-F238E27FC236}">
                <a16:creationId xmlns:a16="http://schemas.microsoft.com/office/drawing/2014/main" id="{BC4AE8B7-F448-EC20-E897-184FD1FDE81B}"/>
              </a:ext>
            </a:extLst>
          </p:cNvPr>
          <p:cNvPicPr>
            <a:picLocks noChangeAspect="1"/>
          </p:cNvPicPr>
          <p:nvPr/>
        </p:nvPicPr>
        <p:blipFill>
          <a:blip r:embed="rId5"/>
          <a:stretch>
            <a:fillRect/>
          </a:stretch>
        </p:blipFill>
        <p:spPr>
          <a:xfrm>
            <a:off x="2021908" y="4437112"/>
            <a:ext cx="1514343" cy="1299823"/>
          </a:xfrm>
          <a:prstGeom prst="rect">
            <a:avLst/>
          </a:prstGeom>
        </p:spPr>
      </p:pic>
      <p:sp>
        <p:nvSpPr>
          <p:cNvPr id="18" name="TextBox 17">
            <a:extLst>
              <a:ext uri="{FF2B5EF4-FFF2-40B4-BE49-F238E27FC236}">
                <a16:creationId xmlns:a16="http://schemas.microsoft.com/office/drawing/2014/main" id="{ACD9BD2A-E1D7-F947-4A56-C9C5E021B769}"/>
              </a:ext>
            </a:extLst>
          </p:cNvPr>
          <p:cNvSpPr txBox="1"/>
          <p:nvPr/>
        </p:nvSpPr>
        <p:spPr>
          <a:xfrm>
            <a:off x="2195736" y="6021288"/>
            <a:ext cx="1152128" cy="369332"/>
          </a:xfrm>
          <a:prstGeom prst="rect">
            <a:avLst/>
          </a:prstGeom>
          <a:noFill/>
        </p:spPr>
        <p:txBody>
          <a:bodyPr wrap="square" rtlCol="0">
            <a:spAutoFit/>
          </a:bodyPr>
          <a:lstStyle/>
          <a:p>
            <a:r>
              <a:rPr lang="en-IN" dirty="0" err="1"/>
              <a:t>InVision</a:t>
            </a:r>
            <a:endParaRPr lang="en-IN" dirty="0"/>
          </a:p>
        </p:txBody>
      </p:sp>
      <p:pic>
        <p:nvPicPr>
          <p:cNvPr id="20" name="Picture 19">
            <a:extLst>
              <a:ext uri="{FF2B5EF4-FFF2-40B4-BE49-F238E27FC236}">
                <a16:creationId xmlns:a16="http://schemas.microsoft.com/office/drawing/2014/main" id="{2240B86B-308F-B273-1018-565B2422F56E}"/>
              </a:ext>
            </a:extLst>
          </p:cNvPr>
          <p:cNvPicPr>
            <a:picLocks noChangeAspect="1"/>
          </p:cNvPicPr>
          <p:nvPr/>
        </p:nvPicPr>
        <p:blipFill>
          <a:blip r:embed="rId6"/>
          <a:stretch>
            <a:fillRect/>
          </a:stretch>
        </p:blipFill>
        <p:spPr>
          <a:xfrm>
            <a:off x="5585520" y="4542555"/>
            <a:ext cx="1208663" cy="1194380"/>
          </a:xfrm>
          <a:prstGeom prst="rect">
            <a:avLst/>
          </a:prstGeom>
        </p:spPr>
      </p:pic>
      <p:sp>
        <p:nvSpPr>
          <p:cNvPr id="21" name="TextBox 20">
            <a:extLst>
              <a:ext uri="{FF2B5EF4-FFF2-40B4-BE49-F238E27FC236}">
                <a16:creationId xmlns:a16="http://schemas.microsoft.com/office/drawing/2014/main" id="{8849BA77-9304-BFB7-0589-DB6FFD3B4E65}"/>
              </a:ext>
            </a:extLst>
          </p:cNvPr>
          <p:cNvSpPr txBox="1"/>
          <p:nvPr/>
        </p:nvSpPr>
        <p:spPr>
          <a:xfrm>
            <a:off x="5652122" y="6007536"/>
            <a:ext cx="1296142" cy="369332"/>
          </a:xfrm>
          <a:prstGeom prst="rect">
            <a:avLst/>
          </a:prstGeom>
          <a:noFill/>
        </p:spPr>
        <p:txBody>
          <a:bodyPr wrap="square" rtlCol="0">
            <a:spAutoFit/>
          </a:bodyPr>
          <a:lstStyle/>
          <a:p>
            <a:r>
              <a:rPr lang="en-IN" dirty="0"/>
              <a:t>Axure RP</a:t>
            </a:r>
          </a:p>
        </p:txBody>
      </p:sp>
    </p:spTree>
    <p:extLst>
      <p:ext uri="{BB962C8B-B14F-4D97-AF65-F5344CB8AC3E}">
        <p14:creationId xmlns:p14="http://schemas.microsoft.com/office/powerpoint/2010/main" val="634251131"/>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404664"/>
            <a:ext cx="8651304" cy="1436170"/>
          </a:xfrm>
        </p:spPr>
        <p:txBody>
          <a:bodyPr/>
          <a:lstStyle/>
          <a:p>
            <a:r>
              <a:rPr lang="en-US" i="1" dirty="0"/>
              <a:t>Build Phase</a:t>
            </a:r>
          </a:p>
        </p:txBody>
      </p:sp>
      <p:pic>
        <p:nvPicPr>
          <p:cNvPr id="5" name="Picture 4">
            <a:extLst>
              <a:ext uri="{FF2B5EF4-FFF2-40B4-BE49-F238E27FC236}">
                <a16:creationId xmlns:a16="http://schemas.microsoft.com/office/drawing/2014/main" id="{1C3BBE61-3752-E919-605B-35E4886EF714}"/>
              </a:ext>
            </a:extLst>
          </p:cNvPr>
          <p:cNvPicPr>
            <a:picLocks noChangeAspect="1"/>
          </p:cNvPicPr>
          <p:nvPr/>
        </p:nvPicPr>
        <p:blipFill>
          <a:blip r:embed="rId2"/>
          <a:stretch>
            <a:fillRect/>
          </a:stretch>
        </p:blipFill>
        <p:spPr>
          <a:xfrm>
            <a:off x="503548" y="1700808"/>
            <a:ext cx="8003232" cy="4464496"/>
          </a:xfrm>
          <a:prstGeom prst="rect">
            <a:avLst/>
          </a:prstGeom>
        </p:spPr>
      </p:pic>
    </p:spTree>
    <p:extLst>
      <p:ext uri="{BB962C8B-B14F-4D97-AF65-F5344CB8AC3E}">
        <p14:creationId xmlns:p14="http://schemas.microsoft.com/office/powerpoint/2010/main" val="2903203470"/>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9672" y="188640"/>
            <a:ext cx="5338936" cy="998992"/>
          </a:xfrm>
        </p:spPr>
        <p:txBody>
          <a:bodyPr/>
          <a:lstStyle/>
          <a:p>
            <a:r>
              <a:rPr lang="en-US" i="1" dirty="0"/>
              <a:t>Front End</a:t>
            </a:r>
          </a:p>
        </p:txBody>
      </p:sp>
      <p:sp>
        <p:nvSpPr>
          <p:cNvPr id="3" name="TextBox 2">
            <a:extLst>
              <a:ext uri="{FF2B5EF4-FFF2-40B4-BE49-F238E27FC236}">
                <a16:creationId xmlns:a16="http://schemas.microsoft.com/office/drawing/2014/main" id="{89054971-F6B1-AB29-BCBA-20FD88CF2921}"/>
              </a:ext>
            </a:extLst>
          </p:cNvPr>
          <p:cNvSpPr txBox="1"/>
          <p:nvPr/>
        </p:nvSpPr>
        <p:spPr>
          <a:xfrm>
            <a:off x="467544" y="1119073"/>
            <a:ext cx="8136904" cy="4619854"/>
          </a:xfrm>
          <a:prstGeom prst="rect">
            <a:avLst/>
          </a:prstGeom>
          <a:noFill/>
        </p:spPr>
        <p:txBody>
          <a:bodyPr wrap="square" rtlCol="0">
            <a:spAutoFit/>
          </a:bodyPr>
          <a:lstStyle/>
          <a:p>
            <a:pPr marL="285750" indent="-285750">
              <a:lnSpc>
                <a:spcPct val="150000"/>
              </a:lnSpc>
              <a:buFont typeface="Wingdings" panose="05000000000000000000" pitchFamily="2" charset="2"/>
              <a:buChar char="v"/>
            </a:pPr>
            <a:r>
              <a:rPr lang="en-US" dirty="0"/>
              <a:t>Front-end web development is the development of the graphical user interface of a website, through the use of HTML, CSS, and JavaScript, so that users can view and interact with that website.</a:t>
            </a:r>
          </a:p>
          <a:p>
            <a:pPr marL="285750" indent="-285750">
              <a:lnSpc>
                <a:spcPct val="150000"/>
              </a:lnSpc>
              <a:buFont typeface="Wingdings" panose="05000000000000000000" pitchFamily="2" charset="2"/>
              <a:buChar char="v"/>
            </a:pPr>
            <a:r>
              <a:rPr lang="en-US" dirty="0" err="1"/>
              <a:t>HyperText</a:t>
            </a:r>
            <a:r>
              <a:rPr lang="en-US" dirty="0"/>
              <a:t> Markup Language (HTML) is the backbone of any website development process, without which a web page does not exist. Hypertext means that text has links, termed hyperlinks, embedded in it. </a:t>
            </a:r>
          </a:p>
          <a:p>
            <a:pPr marL="285750" indent="-285750">
              <a:lnSpc>
                <a:spcPct val="150000"/>
              </a:lnSpc>
              <a:buFont typeface="Wingdings" panose="05000000000000000000" pitchFamily="2" charset="2"/>
              <a:buChar char="v"/>
            </a:pPr>
            <a:r>
              <a:rPr lang="en-US" dirty="0"/>
              <a:t>Cascading Style Sheets (CSS) controls the presentation aspect of the site and allows your site to have its own unique look</a:t>
            </a:r>
          </a:p>
          <a:p>
            <a:pPr marL="285750" indent="-285750">
              <a:lnSpc>
                <a:spcPct val="150000"/>
              </a:lnSpc>
              <a:buFont typeface="Wingdings" panose="05000000000000000000" pitchFamily="2" charset="2"/>
              <a:buChar char="v"/>
            </a:pPr>
            <a:r>
              <a:rPr lang="en-US" dirty="0"/>
              <a:t>JavaScript is an event-based imperative programming language (as opposed to HTML's declarative language model) that is used to transform a static HTML page into a dynamic interface.</a:t>
            </a:r>
            <a:endParaRPr lang="en-IN" dirty="0"/>
          </a:p>
        </p:txBody>
      </p:sp>
      <p:pic>
        <p:nvPicPr>
          <p:cNvPr id="5" name="Picture 4">
            <a:extLst>
              <a:ext uri="{FF2B5EF4-FFF2-40B4-BE49-F238E27FC236}">
                <a16:creationId xmlns:a16="http://schemas.microsoft.com/office/drawing/2014/main" id="{6C5A4BD8-12F0-89E8-51D9-7671E67AF220}"/>
              </a:ext>
            </a:extLst>
          </p:cNvPr>
          <p:cNvPicPr>
            <a:picLocks noChangeAspect="1"/>
          </p:cNvPicPr>
          <p:nvPr/>
        </p:nvPicPr>
        <p:blipFill>
          <a:blip r:embed="rId2"/>
          <a:stretch>
            <a:fillRect/>
          </a:stretch>
        </p:blipFill>
        <p:spPr>
          <a:xfrm>
            <a:off x="3113838" y="5445224"/>
            <a:ext cx="2844316" cy="1185403"/>
          </a:xfrm>
          <a:prstGeom prst="rect">
            <a:avLst/>
          </a:prstGeom>
        </p:spPr>
      </p:pic>
    </p:spTree>
    <p:extLst>
      <p:ext uri="{BB962C8B-B14F-4D97-AF65-F5344CB8AC3E}">
        <p14:creationId xmlns:p14="http://schemas.microsoft.com/office/powerpoint/2010/main" val="2255392"/>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548" y="781140"/>
            <a:ext cx="8136904" cy="998992"/>
          </a:xfrm>
        </p:spPr>
        <p:txBody>
          <a:bodyPr/>
          <a:lstStyle/>
          <a:p>
            <a:r>
              <a:rPr lang="en-US" i="1" dirty="0"/>
              <a:t>Libraries/Frameworks in Front End </a:t>
            </a:r>
          </a:p>
        </p:txBody>
      </p:sp>
      <p:pic>
        <p:nvPicPr>
          <p:cNvPr id="4" name="Picture 3">
            <a:extLst>
              <a:ext uri="{FF2B5EF4-FFF2-40B4-BE49-F238E27FC236}">
                <a16:creationId xmlns:a16="http://schemas.microsoft.com/office/drawing/2014/main" id="{19A96A63-8C12-7FFC-2D3C-5D9D612E98C7}"/>
              </a:ext>
            </a:extLst>
          </p:cNvPr>
          <p:cNvPicPr>
            <a:picLocks noChangeAspect="1"/>
          </p:cNvPicPr>
          <p:nvPr/>
        </p:nvPicPr>
        <p:blipFill>
          <a:blip r:embed="rId2"/>
          <a:stretch>
            <a:fillRect/>
          </a:stretch>
        </p:blipFill>
        <p:spPr>
          <a:xfrm>
            <a:off x="611560" y="2204864"/>
            <a:ext cx="3096344" cy="1599050"/>
          </a:xfrm>
          <a:prstGeom prst="rect">
            <a:avLst/>
          </a:prstGeom>
        </p:spPr>
      </p:pic>
      <p:pic>
        <p:nvPicPr>
          <p:cNvPr id="6" name="Picture 5">
            <a:extLst>
              <a:ext uri="{FF2B5EF4-FFF2-40B4-BE49-F238E27FC236}">
                <a16:creationId xmlns:a16="http://schemas.microsoft.com/office/drawing/2014/main" id="{146945C7-A872-95C2-C6E7-623439FE102A}"/>
              </a:ext>
            </a:extLst>
          </p:cNvPr>
          <p:cNvPicPr>
            <a:picLocks noChangeAspect="1"/>
          </p:cNvPicPr>
          <p:nvPr/>
        </p:nvPicPr>
        <p:blipFill>
          <a:blip r:embed="rId3"/>
          <a:stretch>
            <a:fillRect/>
          </a:stretch>
        </p:blipFill>
        <p:spPr>
          <a:xfrm>
            <a:off x="4860032" y="2204864"/>
            <a:ext cx="2880320" cy="1600178"/>
          </a:xfrm>
          <a:prstGeom prst="rect">
            <a:avLst/>
          </a:prstGeom>
        </p:spPr>
      </p:pic>
      <p:pic>
        <p:nvPicPr>
          <p:cNvPr id="8" name="Picture 7">
            <a:extLst>
              <a:ext uri="{FF2B5EF4-FFF2-40B4-BE49-F238E27FC236}">
                <a16:creationId xmlns:a16="http://schemas.microsoft.com/office/drawing/2014/main" id="{B8EFCF19-F821-D79C-3AD8-B12772F87D45}"/>
              </a:ext>
            </a:extLst>
          </p:cNvPr>
          <p:cNvPicPr>
            <a:picLocks noChangeAspect="1"/>
          </p:cNvPicPr>
          <p:nvPr/>
        </p:nvPicPr>
        <p:blipFill>
          <a:blip r:embed="rId4"/>
          <a:stretch>
            <a:fillRect/>
          </a:stretch>
        </p:blipFill>
        <p:spPr>
          <a:xfrm>
            <a:off x="611560" y="4293096"/>
            <a:ext cx="3312368" cy="1765183"/>
          </a:xfrm>
          <a:prstGeom prst="rect">
            <a:avLst/>
          </a:prstGeom>
        </p:spPr>
      </p:pic>
      <p:pic>
        <p:nvPicPr>
          <p:cNvPr id="10" name="Picture 9">
            <a:extLst>
              <a:ext uri="{FF2B5EF4-FFF2-40B4-BE49-F238E27FC236}">
                <a16:creationId xmlns:a16="http://schemas.microsoft.com/office/drawing/2014/main" id="{F4DDDF2B-2A39-2B9B-C5C1-E97FDE108ABF}"/>
              </a:ext>
            </a:extLst>
          </p:cNvPr>
          <p:cNvPicPr>
            <a:picLocks noChangeAspect="1"/>
          </p:cNvPicPr>
          <p:nvPr/>
        </p:nvPicPr>
        <p:blipFill>
          <a:blip r:embed="rId5"/>
          <a:stretch>
            <a:fillRect/>
          </a:stretch>
        </p:blipFill>
        <p:spPr>
          <a:xfrm>
            <a:off x="4860032" y="4302217"/>
            <a:ext cx="3009628" cy="1431039"/>
          </a:xfrm>
          <a:prstGeom prst="rect">
            <a:avLst/>
          </a:prstGeom>
        </p:spPr>
      </p:pic>
    </p:spTree>
    <p:extLst>
      <p:ext uri="{BB962C8B-B14F-4D97-AF65-F5344CB8AC3E}">
        <p14:creationId xmlns:p14="http://schemas.microsoft.com/office/powerpoint/2010/main" val="4155681662"/>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692696"/>
            <a:ext cx="8229600" cy="1643074"/>
          </a:xfrm>
        </p:spPr>
        <p:txBody>
          <a:bodyPr>
            <a:normAutofit fontScale="90000"/>
          </a:bodyPr>
          <a:lstStyle/>
          <a:p>
            <a:r>
              <a:rPr lang="en-US" i="1" dirty="0"/>
              <a:t>How these Libraries/Frameworks make Front End Development Easier</a:t>
            </a:r>
          </a:p>
        </p:txBody>
      </p:sp>
      <p:sp>
        <p:nvSpPr>
          <p:cNvPr id="3" name="TextBox 2">
            <a:extLst>
              <a:ext uri="{FF2B5EF4-FFF2-40B4-BE49-F238E27FC236}">
                <a16:creationId xmlns:a16="http://schemas.microsoft.com/office/drawing/2014/main" id="{C0D23592-A29E-5EB3-8EF7-2845D708F2AC}"/>
              </a:ext>
            </a:extLst>
          </p:cNvPr>
          <p:cNvSpPr txBox="1"/>
          <p:nvPr/>
        </p:nvSpPr>
        <p:spPr>
          <a:xfrm>
            <a:off x="395536" y="2420888"/>
            <a:ext cx="8136904" cy="4247317"/>
          </a:xfrm>
          <a:prstGeom prst="rect">
            <a:avLst/>
          </a:prstGeom>
          <a:noFill/>
        </p:spPr>
        <p:txBody>
          <a:bodyPr wrap="square" rtlCol="0">
            <a:spAutoFit/>
          </a:bodyPr>
          <a:lstStyle/>
          <a:p>
            <a:pPr marL="285750" indent="-285750">
              <a:lnSpc>
                <a:spcPct val="200000"/>
              </a:lnSpc>
              <a:buFont typeface="Wingdings" panose="05000000000000000000" pitchFamily="2" charset="2"/>
              <a:buChar char="v"/>
            </a:pPr>
            <a:r>
              <a:rPr lang="en-IN" dirty="0"/>
              <a:t>The web app is divided into reusable and data configurable </a:t>
            </a:r>
            <a:r>
              <a:rPr lang="en-IN" b="1" dirty="0"/>
              <a:t>COMPONENTS</a:t>
            </a:r>
          </a:p>
          <a:p>
            <a:pPr marL="285750" indent="-285750">
              <a:lnSpc>
                <a:spcPct val="200000"/>
              </a:lnSpc>
              <a:buFont typeface="Wingdings" panose="05000000000000000000" pitchFamily="2" charset="2"/>
              <a:buChar char="v"/>
            </a:pPr>
            <a:r>
              <a:rPr lang="en-IN" dirty="0"/>
              <a:t>Boost in </a:t>
            </a:r>
            <a:r>
              <a:rPr lang="en-IN" b="1" dirty="0" err="1"/>
              <a:t>Perfomance</a:t>
            </a:r>
            <a:endParaRPr lang="en-IN" b="1" dirty="0"/>
          </a:p>
          <a:p>
            <a:pPr marL="285750" indent="-285750">
              <a:lnSpc>
                <a:spcPct val="200000"/>
              </a:lnSpc>
              <a:buFont typeface="Wingdings" panose="05000000000000000000" pitchFamily="2" charset="2"/>
              <a:buChar char="v"/>
            </a:pPr>
            <a:r>
              <a:rPr lang="en-IN" b="1" dirty="0"/>
              <a:t>State </a:t>
            </a:r>
            <a:r>
              <a:rPr lang="en-IN" dirty="0"/>
              <a:t>Management is easier</a:t>
            </a:r>
          </a:p>
          <a:p>
            <a:pPr marL="285750" indent="-285750">
              <a:lnSpc>
                <a:spcPct val="200000"/>
              </a:lnSpc>
              <a:buFont typeface="Wingdings" panose="05000000000000000000" pitchFamily="2" charset="2"/>
              <a:buChar char="v"/>
            </a:pPr>
            <a:r>
              <a:rPr lang="en-IN" b="1" dirty="0"/>
              <a:t>Testing </a:t>
            </a:r>
            <a:r>
              <a:rPr lang="en-IN" dirty="0"/>
              <a:t>is fairly simpler</a:t>
            </a:r>
          </a:p>
          <a:p>
            <a:pPr marL="285750" indent="-285750">
              <a:lnSpc>
                <a:spcPct val="200000"/>
              </a:lnSpc>
              <a:buFont typeface="Wingdings" panose="05000000000000000000" pitchFamily="2" charset="2"/>
              <a:buChar char="v"/>
            </a:pPr>
            <a:r>
              <a:rPr lang="en-IN" dirty="0"/>
              <a:t>Third party </a:t>
            </a:r>
            <a:r>
              <a:rPr lang="en-IN" b="1" dirty="0"/>
              <a:t>plugins</a:t>
            </a:r>
            <a:r>
              <a:rPr lang="en-IN" dirty="0"/>
              <a:t> and support</a:t>
            </a:r>
          </a:p>
          <a:p>
            <a:pPr marL="285750" indent="-285750">
              <a:lnSpc>
                <a:spcPct val="200000"/>
              </a:lnSpc>
              <a:buFont typeface="Wingdings" panose="05000000000000000000" pitchFamily="2" charset="2"/>
              <a:buChar char="v"/>
            </a:pPr>
            <a:r>
              <a:rPr lang="en-IN" b="1" dirty="0"/>
              <a:t>Mobile App</a:t>
            </a:r>
            <a:r>
              <a:rPr lang="en-IN" dirty="0"/>
              <a:t> like feel</a:t>
            </a:r>
          </a:p>
          <a:p>
            <a:pPr marL="285750" indent="-285750">
              <a:lnSpc>
                <a:spcPct val="200000"/>
              </a:lnSpc>
              <a:buFont typeface="Wingdings" panose="05000000000000000000" pitchFamily="2" charset="2"/>
              <a:buChar char="v"/>
            </a:pPr>
            <a:r>
              <a:rPr lang="en-IN" b="1" dirty="0"/>
              <a:t>Cost</a:t>
            </a:r>
            <a:r>
              <a:rPr lang="en-IN" dirty="0"/>
              <a:t> and </a:t>
            </a:r>
            <a:r>
              <a:rPr lang="en-IN" b="1" dirty="0"/>
              <a:t>Time</a:t>
            </a:r>
            <a:r>
              <a:rPr lang="en-IN" dirty="0"/>
              <a:t> Effective</a:t>
            </a:r>
          </a:p>
          <a:p>
            <a:pPr marL="285750" indent="-285750">
              <a:buFont typeface="Wingdings" panose="05000000000000000000" pitchFamily="2" charset="2"/>
              <a:buChar char="v"/>
            </a:pPr>
            <a:endParaRPr lang="en-IN" dirty="0"/>
          </a:p>
        </p:txBody>
      </p:sp>
    </p:spTree>
    <p:extLst>
      <p:ext uri="{BB962C8B-B14F-4D97-AF65-F5344CB8AC3E}">
        <p14:creationId xmlns:p14="http://schemas.microsoft.com/office/powerpoint/2010/main" val="3335278079"/>
      </p:ext>
    </p:extLst>
  </p:cSld>
  <p:clrMapOvr>
    <a:masterClrMapping/>
  </p:clrMapOv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E66A32"/>
        </a:solidFill>
        <a:ln>
          <a:solidFill>
            <a:srgbClr val="E66A32"/>
          </a:solidFill>
        </a:ln>
      </a:spPr>
      <a:bodyPr rtlCol="0" anchor="ctr"/>
      <a:lstStyle>
        <a:defPPr algn="ctr">
          <a:defRPr sz="1200" dirty="0" smtClean="0">
            <a:latin typeface="Bookman Old Style" pitchFamily="18" charset="0"/>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2431</TotalTime>
  <Words>648</Words>
  <Application>Microsoft Office PowerPoint</Application>
  <PresentationFormat>On-screen Show (4:3)</PresentationFormat>
  <Paragraphs>71</Paragraphs>
  <Slides>14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Arial</vt:lpstr>
      <vt:lpstr>Arial</vt:lpstr>
      <vt:lpstr>Calibri</vt:lpstr>
      <vt:lpstr>Calibri (body)</vt:lpstr>
      <vt:lpstr>Californian FB</vt:lpstr>
      <vt:lpstr>Courier New</vt:lpstr>
      <vt:lpstr>Times New Roman</vt:lpstr>
      <vt:lpstr>Wingdings</vt:lpstr>
      <vt:lpstr>Office Theme</vt:lpstr>
      <vt:lpstr>PowerPoint Presentation</vt:lpstr>
      <vt:lpstr>PowerPoint Presentation</vt:lpstr>
      <vt:lpstr>PowerPoint Presentation</vt:lpstr>
      <vt:lpstr>How to Build a Website/Webapp</vt:lpstr>
      <vt:lpstr>Popular Tools Used for Design</vt:lpstr>
      <vt:lpstr>Build Phase</vt:lpstr>
      <vt:lpstr>Front End</vt:lpstr>
      <vt:lpstr>Libraries/Frameworks in Front End </vt:lpstr>
      <vt:lpstr>How these Libraries/Frameworks make Front End Development Easier</vt:lpstr>
      <vt:lpstr>Backend Languages and Frameworks</vt:lpstr>
      <vt:lpstr>Databases</vt:lpstr>
      <vt:lpstr>Importance Of Testing</vt:lpstr>
      <vt:lpstr>Steps Involved In Deployment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karthik suryadevara</cp:lastModifiedBy>
  <cp:revision>274</cp:revision>
  <dcterms:created xsi:type="dcterms:W3CDTF">2006-08-16T00:00:00Z</dcterms:created>
  <dcterms:modified xsi:type="dcterms:W3CDTF">2022-05-06T02:45:49Z</dcterms:modified>
</cp:coreProperties>
</file>