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60" r:id="rId6"/>
    <p:sldId id="261" r:id="rId7"/>
    <p:sldId id="271" r:id="rId8"/>
    <p:sldId id="272" r:id="rId9"/>
    <p:sldId id="273" r:id="rId10"/>
    <p:sldId id="274" r:id="rId11"/>
    <p:sldId id="277" r:id="rId12"/>
    <p:sldId id="407" r:id="rId13"/>
    <p:sldId id="408" r:id="rId14"/>
    <p:sldId id="278" r:id="rId15"/>
    <p:sldId id="279" r:id="rId16"/>
    <p:sldId id="280" r:id="rId17"/>
    <p:sldId id="281" r:id="rId18"/>
    <p:sldId id="282" r:id="rId19"/>
    <p:sldId id="283" r:id="rId20"/>
    <p:sldId id="284" r:id="rId21"/>
    <p:sldId id="285" r:id="rId22"/>
    <p:sldId id="286" r:id="rId23"/>
    <p:sldId id="289" r:id="rId24"/>
    <p:sldId id="406" r:id="rId25"/>
    <p:sldId id="290" r:id="rId26"/>
    <p:sldId id="291" r:id="rId27"/>
    <p:sldId id="287" r:id="rId28"/>
    <p:sldId id="288" r:id="rId29"/>
    <p:sldId id="402" r:id="rId30"/>
    <p:sldId id="403" r:id="rId31"/>
    <p:sldId id="404" r:id="rId32"/>
    <p:sldId id="405"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8" r:id="rId52"/>
    <p:sldId id="390" r:id="rId53"/>
    <p:sldId id="389" r:id="rId54"/>
    <p:sldId id="391" r:id="rId55"/>
    <p:sldId id="392" r:id="rId56"/>
    <p:sldId id="393" r:id="rId57"/>
    <p:sldId id="394" r:id="rId58"/>
    <p:sldId id="395" r:id="rId59"/>
    <p:sldId id="396" r:id="rId60"/>
    <p:sldId id="397" r:id="rId61"/>
    <p:sldId id="398" r:id="rId62"/>
    <p:sldId id="399" r:id="rId63"/>
    <p:sldId id="400" r:id="rId64"/>
    <p:sldId id="401"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58AA9-1E8F-334C-E998-6905DF9820DF}" v="6" dt="2021-07-14T14:31:44.299"/>
    <p1510:client id="{9F02EBA3-0DAA-4598-9835-25D5BA790102}" v="2" dt="2021-07-05T04:30:43.621"/>
    <p1510:client id="{BD8C588B-3C89-47C4-B52E-C18DCBDF40A8}" v="14" dt="2021-07-06T07:10:44.775"/>
    <p1510:client id="{DDB2D07D-014B-4434-AE65-BB4F96D716B9}" v="1" dt="2021-07-05T04:30:24.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BQ1A0453-JONNADULA AKASH MOHAN" userId="S::17bq1a0453@vvit.net::75648cc3-3ede-4cad-90b7-f21b3885d6bf" providerId="AD" clId="Web-{DDB2D07D-014B-4434-AE65-BB4F96D716B9}"/>
    <pc:docChg chg="modSld">
      <pc:chgData name="17BQ1A0453-JONNADULA AKASH MOHAN" userId="S::17bq1a0453@vvit.net::75648cc3-3ede-4cad-90b7-f21b3885d6bf" providerId="AD" clId="Web-{DDB2D07D-014B-4434-AE65-BB4F96D716B9}" dt="2021-07-05T04:30:24.931" v="0"/>
      <pc:docMkLst>
        <pc:docMk/>
      </pc:docMkLst>
      <pc:sldChg chg="addSp">
        <pc:chgData name="17BQ1A0453-JONNADULA AKASH MOHAN" userId="S::17bq1a0453@vvit.net::75648cc3-3ede-4cad-90b7-f21b3885d6bf" providerId="AD" clId="Web-{DDB2D07D-014B-4434-AE65-BB4F96D716B9}" dt="2021-07-05T04:30:24.931" v="0"/>
        <pc:sldMkLst>
          <pc:docMk/>
          <pc:sldMk cId="0" sldId="258"/>
        </pc:sldMkLst>
        <pc:spChg chg="add">
          <ac:chgData name="17BQ1A0453-JONNADULA AKASH MOHAN" userId="S::17bq1a0453@vvit.net::75648cc3-3ede-4cad-90b7-f21b3885d6bf" providerId="AD" clId="Web-{DDB2D07D-014B-4434-AE65-BB4F96D716B9}" dt="2021-07-05T04:30:24.931" v="0"/>
          <ac:spMkLst>
            <pc:docMk/>
            <pc:sldMk cId="0" sldId="258"/>
            <ac:spMk id="3" creationId="{4ECFB3BC-8008-45EA-A327-C9A3BB5FE8F0}"/>
          </ac:spMkLst>
        </pc:spChg>
      </pc:sldChg>
    </pc:docChg>
  </pc:docChgLst>
  <pc:docChgLst>
    <pc:chgData clId="Web-{9F02EBA3-0DAA-4598-9835-25D5BA790102}"/>
    <pc:docChg chg="modSld">
      <pc:chgData name="" userId="" providerId="" clId="Web-{9F02EBA3-0DAA-4598-9835-25D5BA790102}" dt="2021-07-05T04:30:38.808" v="0"/>
      <pc:docMkLst>
        <pc:docMk/>
      </pc:docMkLst>
      <pc:sldChg chg="addSp">
        <pc:chgData name="" userId="" providerId="" clId="Web-{9F02EBA3-0DAA-4598-9835-25D5BA790102}" dt="2021-07-05T04:30:38.808" v="0"/>
        <pc:sldMkLst>
          <pc:docMk/>
          <pc:sldMk cId="0" sldId="258"/>
        </pc:sldMkLst>
        <pc:spChg chg="add">
          <ac:chgData name="" userId="" providerId="" clId="Web-{9F02EBA3-0DAA-4598-9835-25D5BA790102}" dt="2021-07-05T04:30:38.808" v="0"/>
          <ac:spMkLst>
            <pc:docMk/>
            <pc:sldMk cId="0" sldId="258"/>
            <ac:spMk id="3" creationId="{70295127-2E06-40DB-AD28-D21BE3EE4D94}"/>
          </ac:spMkLst>
        </pc:spChg>
      </pc:sldChg>
    </pc:docChg>
  </pc:docChgLst>
  <pc:docChgLst>
    <pc:chgData name="17BQ1A0453-JONNADULA AKASH MOHAN" userId="S::17bq1a0453@vvit.net::75648cc3-3ede-4cad-90b7-f21b3885d6bf" providerId="AD" clId="Web-{9F02EBA3-0DAA-4598-9835-25D5BA790102}"/>
    <pc:docChg chg="modSld">
      <pc:chgData name="17BQ1A0453-JONNADULA AKASH MOHAN" userId="S::17bq1a0453@vvit.net::75648cc3-3ede-4cad-90b7-f21b3885d6bf" providerId="AD" clId="Web-{9F02EBA3-0DAA-4598-9835-25D5BA790102}" dt="2021-07-05T04:30:43.621" v="0"/>
      <pc:docMkLst>
        <pc:docMk/>
      </pc:docMkLst>
      <pc:sldChg chg="addSp">
        <pc:chgData name="17BQ1A0453-JONNADULA AKASH MOHAN" userId="S::17bq1a0453@vvit.net::75648cc3-3ede-4cad-90b7-f21b3885d6bf" providerId="AD" clId="Web-{9F02EBA3-0DAA-4598-9835-25D5BA790102}" dt="2021-07-05T04:30:43.621" v="0"/>
        <pc:sldMkLst>
          <pc:docMk/>
          <pc:sldMk cId="0" sldId="258"/>
        </pc:sldMkLst>
        <pc:spChg chg="add">
          <ac:chgData name="17BQ1A0453-JONNADULA AKASH MOHAN" userId="S::17bq1a0453@vvit.net::75648cc3-3ede-4cad-90b7-f21b3885d6bf" providerId="AD" clId="Web-{9F02EBA3-0DAA-4598-9835-25D5BA790102}" dt="2021-07-05T04:30:43.621" v="0"/>
          <ac:spMkLst>
            <pc:docMk/>
            <pc:sldMk cId="0" sldId="258"/>
            <ac:spMk id="5" creationId="{B6970A7F-7AA4-4BD2-A70F-E84C5236F750}"/>
          </ac:spMkLst>
        </pc:spChg>
      </pc:sldChg>
    </pc:docChg>
  </pc:docChgLst>
  <pc:docChgLst>
    <pc:chgData name="17BQ1A0453-JONNADULA AKASH MOHAN" userId="S::17bq1a0453@vvit.net::75648cc3-3ede-4cad-90b7-f21b3885d6bf" providerId="AD" clId="Web-{BD8C588B-3C89-47C4-B52E-C18DCBDF40A8}"/>
    <pc:docChg chg="modSld">
      <pc:chgData name="17BQ1A0453-JONNADULA AKASH MOHAN" userId="S::17bq1a0453@vvit.net::75648cc3-3ede-4cad-90b7-f21b3885d6bf" providerId="AD" clId="Web-{BD8C588B-3C89-47C4-B52E-C18DCBDF40A8}" dt="2021-07-06T07:10:34.618" v="5" actId="20577"/>
      <pc:docMkLst>
        <pc:docMk/>
      </pc:docMkLst>
      <pc:sldChg chg="delSp modSp">
        <pc:chgData name="17BQ1A0453-JONNADULA AKASH MOHAN" userId="S::17bq1a0453@vvit.net::75648cc3-3ede-4cad-90b7-f21b3885d6bf" providerId="AD" clId="Web-{BD8C588B-3C89-47C4-B52E-C18DCBDF40A8}" dt="2021-07-06T07:10:34.618" v="5" actId="20577"/>
        <pc:sldMkLst>
          <pc:docMk/>
          <pc:sldMk cId="0" sldId="258"/>
        </pc:sldMkLst>
        <pc:spChg chg="mod">
          <ac:chgData name="17BQ1A0453-JONNADULA AKASH MOHAN" userId="S::17bq1a0453@vvit.net::75648cc3-3ede-4cad-90b7-f21b3885d6bf" providerId="AD" clId="Web-{BD8C588B-3C89-47C4-B52E-C18DCBDF40A8}" dt="2021-07-06T07:10:34.618" v="5" actId="20577"/>
          <ac:spMkLst>
            <pc:docMk/>
            <pc:sldMk cId="0" sldId="258"/>
            <ac:spMk id="4" creationId="{70295127-2E06-40DB-AD28-D21BE3EE4D94}"/>
          </ac:spMkLst>
        </pc:spChg>
        <pc:spChg chg="del">
          <ac:chgData name="17BQ1A0453-JONNADULA AKASH MOHAN" userId="S::17bq1a0453@vvit.net::75648cc3-3ede-4cad-90b7-f21b3885d6bf" providerId="AD" clId="Web-{BD8C588B-3C89-47C4-B52E-C18DCBDF40A8}" dt="2021-07-06T07:10:29.196" v="0"/>
          <ac:spMkLst>
            <pc:docMk/>
            <pc:sldMk cId="0" sldId="258"/>
            <ac:spMk id="5" creationId="{B6970A7F-7AA4-4BD2-A70F-E84C5236F750}"/>
          </ac:spMkLst>
        </pc:spChg>
      </pc:sldChg>
    </pc:docChg>
  </pc:docChgLst>
  <pc:docChgLst>
    <pc:chgData name="17BQ1A0456-JUPALLI KRISHNA SRI" userId="S::17bq1a0456@vvit.net::fc2ffd24-c5ab-498b-ae4b-a69d82c8cc70" providerId="AD" clId="Web-{34458AA9-1E8F-334C-E998-6905DF9820DF}"/>
    <pc:docChg chg="addSld delSld">
      <pc:chgData name="17BQ1A0456-JUPALLI KRISHNA SRI" userId="S::17bq1a0456@vvit.net::fc2ffd24-c5ab-498b-ae4b-a69d82c8cc70" providerId="AD" clId="Web-{34458AA9-1E8F-334C-E998-6905DF9820DF}" dt="2021-07-14T14:31:44.299" v="5"/>
      <pc:docMkLst>
        <pc:docMk/>
      </pc:docMkLst>
      <pc:sldChg chg="del">
        <pc:chgData name="17BQ1A0456-JUPALLI KRISHNA SRI" userId="S::17bq1a0456@vvit.net::fc2ffd24-c5ab-498b-ae4b-a69d82c8cc70" providerId="AD" clId="Web-{34458AA9-1E8F-334C-E998-6905DF9820DF}" dt="2021-07-14T14:31:44.252" v="3"/>
        <pc:sldMkLst>
          <pc:docMk/>
          <pc:sldMk cId="0" sldId="275"/>
        </pc:sldMkLst>
      </pc:sldChg>
      <pc:sldChg chg="new">
        <pc:chgData name="17BQ1A0456-JUPALLI KRISHNA SRI" userId="S::17bq1a0456@vvit.net::fc2ffd24-c5ab-498b-ae4b-a69d82c8cc70" providerId="AD" clId="Web-{34458AA9-1E8F-334C-E998-6905DF9820DF}" dt="2021-07-14T14:17:31.982" v="0"/>
        <pc:sldMkLst>
          <pc:docMk/>
          <pc:sldMk cId="854990693" sldId="406"/>
        </pc:sldMkLst>
      </pc:sldChg>
      <pc:sldChg chg="new del">
        <pc:chgData name="17BQ1A0456-JUPALLI KRISHNA SRI" userId="S::17bq1a0456@vvit.net::fc2ffd24-c5ab-498b-ae4b-a69d82c8cc70" providerId="AD" clId="Web-{34458AA9-1E8F-334C-E998-6905DF9820DF}" dt="2021-07-14T14:31:44.236" v="2"/>
        <pc:sldMkLst>
          <pc:docMk/>
          <pc:sldMk cId="2107581320" sldId="407"/>
        </pc:sldMkLst>
      </pc:sldChg>
      <pc:sldChg chg="new">
        <pc:chgData name="17BQ1A0456-JUPALLI KRISHNA SRI" userId="S::17bq1a0456@vvit.net::fc2ffd24-c5ab-498b-ae4b-a69d82c8cc70" providerId="AD" clId="Web-{34458AA9-1E8F-334C-E998-6905DF9820DF}" dt="2021-07-14T14:31:44.268" v="4"/>
        <pc:sldMkLst>
          <pc:docMk/>
          <pc:sldMk cId="3216155840" sldId="407"/>
        </pc:sldMkLst>
      </pc:sldChg>
      <pc:sldChg chg="new">
        <pc:chgData name="17BQ1A0456-JUPALLI KRISHNA SRI" userId="S::17bq1a0456@vvit.net::fc2ffd24-c5ab-498b-ae4b-a69d82c8cc70" providerId="AD" clId="Web-{34458AA9-1E8F-334C-E998-6905DF9820DF}" dt="2021-07-14T14:31:44.299" v="5"/>
        <pc:sldMkLst>
          <pc:docMk/>
          <pc:sldMk cId="1021442872" sldId="40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31E9E29-0EF1-4161-9CA7-8B327BF588A7}"/>
              </a:ext>
            </a:extLst>
          </p:cNvPr>
          <p:cNvSpPr>
            <a:spLocks noGrp="1"/>
          </p:cNvSpPr>
          <p:nvPr>
            <p:ph type="dt" sz="half" idx="10"/>
          </p:nvPr>
        </p:nvSpPr>
        <p:spPr/>
        <p:txBody>
          <a:bodyPr/>
          <a:lstStyle>
            <a:lvl1pPr>
              <a:defRPr/>
            </a:lvl1pPr>
          </a:lstStyle>
          <a:p>
            <a:pPr>
              <a:defRPr/>
            </a:pPr>
            <a:fld id="{8D55C9E5-9251-4392-9C50-97148F3955BD}" type="datetimeFigureOut">
              <a:rPr lang="en-US"/>
              <a:pPr>
                <a:defRPr/>
              </a:pPr>
              <a:t>7/14/2021</a:t>
            </a:fld>
            <a:endParaRPr lang="en-US"/>
          </a:p>
        </p:txBody>
      </p:sp>
      <p:sp>
        <p:nvSpPr>
          <p:cNvPr id="5" name="Footer Placeholder 4">
            <a:extLst>
              <a:ext uri="{FF2B5EF4-FFF2-40B4-BE49-F238E27FC236}">
                <a16:creationId xmlns:a16="http://schemas.microsoft.com/office/drawing/2014/main" id="{BAABED13-218F-42F3-A618-43E1F1CF22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A3DBA4C-0B85-4E2C-B61D-B3E3EC0592E3}"/>
              </a:ext>
            </a:extLst>
          </p:cNvPr>
          <p:cNvSpPr>
            <a:spLocks noGrp="1"/>
          </p:cNvSpPr>
          <p:nvPr>
            <p:ph type="sldNum" sz="quarter" idx="12"/>
          </p:nvPr>
        </p:nvSpPr>
        <p:spPr/>
        <p:txBody>
          <a:bodyPr/>
          <a:lstStyle>
            <a:lvl1pPr>
              <a:defRPr/>
            </a:lvl1pPr>
          </a:lstStyle>
          <a:p>
            <a:fld id="{3FA474D4-720E-4744-8EE6-8F8044FBFAE5}" type="slidenum">
              <a:rPr lang="en-US" altLang="en-US"/>
              <a:pPr/>
              <a:t>‹#›</a:t>
            </a:fld>
            <a:endParaRPr lang="en-US" altLang="en-US"/>
          </a:p>
        </p:txBody>
      </p:sp>
    </p:spTree>
    <p:extLst>
      <p:ext uri="{BB962C8B-B14F-4D97-AF65-F5344CB8AC3E}">
        <p14:creationId xmlns:p14="http://schemas.microsoft.com/office/powerpoint/2010/main" val="204186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12D5C-EE22-4A10-B5AE-2068B748034F}"/>
              </a:ext>
            </a:extLst>
          </p:cNvPr>
          <p:cNvSpPr>
            <a:spLocks noGrp="1"/>
          </p:cNvSpPr>
          <p:nvPr>
            <p:ph type="dt" sz="half" idx="10"/>
          </p:nvPr>
        </p:nvSpPr>
        <p:spPr/>
        <p:txBody>
          <a:bodyPr/>
          <a:lstStyle>
            <a:lvl1pPr>
              <a:defRPr/>
            </a:lvl1pPr>
          </a:lstStyle>
          <a:p>
            <a:pPr>
              <a:defRPr/>
            </a:pPr>
            <a:fld id="{00E6FC82-D0C5-4C43-864E-75758CD135BF}" type="datetimeFigureOut">
              <a:rPr lang="en-US"/>
              <a:pPr>
                <a:defRPr/>
              </a:pPr>
              <a:t>7/14/2021</a:t>
            </a:fld>
            <a:endParaRPr lang="en-US"/>
          </a:p>
        </p:txBody>
      </p:sp>
      <p:sp>
        <p:nvSpPr>
          <p:cNvPr id="5" name="Footer Placeholder 4">
            <a:extLst>
              <a:ext uri="{FF2B5EF4-FFF2-40B4-BE49-F238E27FC236}">
                <a16:creationId xmlns:a16="http://schemas.microsoft.com/office/drawing/2014/main" id="{45B3E74C-3F5E-4E2D-ABC5-C99E29718EC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7867EE7-4A41-4016-B15D-1D14BC8A12D2}"/>
              </a:ext>
            </a:extLst>
          </p:cNvPr>
          <p:cNvSpPr>
            <a:spLocks noGrp="1"/>
          </p:cNvSpPr>
          <p:nvPr>
            <p:ph type="sldNum" sz="quarter" idx="12"/>
          </p:nvPr>
        </p:nvSpPr>
        <p:spPr/>
        <p:txBody>
          <a:bodyPr/>
          <a:lstStyle>
            <a:lvl1pPr>
              <a:defRPr/>
            </a:lvl1pPr>
          </a:lstStyle>
          <a:p>
            <a:fld id="{97D14E04-159C-4E03-91EA-5DBC10439C98}" type="slidenum">
              <a:rPr lang="en-US" altLang="en-US"/>
              <a:pPr/>
              <a:t>‹#›</a:t>
            </a:fld>
            <a:endParaRPr lang="en-US" altLang="en-US"/>
          </a:p>
        </p:txBody>
      </p:sp>
    </p:spTree>
    <p:extLst>
      <p:ext uri="{BB962C8B-B14F-4D97-AF65-F5344CB8AC3E}">
        <p14:creationId xmlns:p14="http://schemas.microsoft.com/office/powerpoint/2010/main" val="204033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29BC0-494A-4C93-B877-D78206E44898}"/>
              </a:ext>
            </a:extLst>
          </p:cNvPr>
          <p:cNvSpPr>
            <a:spLocks noGrp="1"/>
          </p:cNvSpPr>
          <p:nvPr>
            <p:ph type="dt" sz="half" idx="10"/>
          </p:nvPr>
        </p:nvSpPr>
        <p:spPr/>
        <p:txBody>
          <a:bodyPr/>
          <a:lstStyle>
            <a:lvl1pPr>
              <a:defRPr/>
            </a:lvl1pPr>
          </a:lstStyle>
          <a:p>
            <a:pPr>
              <a:defRPr/>
            </a:pPr>
            <a:fld id="{94A66021-AF87-4603-BBA3-FDE30E583E56}" type="datetimeFigureOut">
              <a:rPr lang="en-US"/>
              <a:pPr>
                <a:defRPr/>
              </a:pPr>
              <a:t>7/14/2021</a:t>
            </a:fld>
            <a:endParaRPr lang="en-US"/>
          </a:p>
        </p:txBody>
      </p:sp>
      <p:sp>
        <p:nvSpPr>
          <p:cNvPr id="5" name="Footer Placeholder 4">
            <a:extLst>
              <a:ext uri="{FF2B5EF4-FFF2-40B4-BE49-F238E27FC236}">
                <a16:creationId xmlns:a16="http://schemas.microsoft.com/office/drawing/2014/main" id="{A95FD6A4-269C-4249-A3BC-0BB8CC91FA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81289D-4770-4F97-9B11-46F9E42C6EE2}"/>
              </a:ext>
            </a:extLst>
          </p:cNvPr>
          <p:cNvSpPr>
            <a:spLocks noGrp="1"/>
          </p:cNvSpPr>
          <p:nvPr>
            <p:ph type="sldNum" sz="quarter" idx="12"/>
          </p:nvPr>
        </p:nvSpPr>
        <p:spPr/>
        <p:txBody>
          <a:bodyPr/>
          <a:lstStyle>
            <a:lvl1pPr>
              <a:defRPr/>
            </a:lvl1pPr>
          </a:lstStyle>
          <a:p>
            <a:fld id="{E384EB59-C0DD-4D1C-A7FF-B9DCE411C1E2}" type="slidenum">
              <a:rPr lang="en-US" altLang="en-US"/>
              <a:pPr/>
              <a:t>‹#›</a:t>
            </a:fld>
            <a:endParaRPr lang="en-US" altLang="en-US"/>
          </a:p>
        </p:txBody>
      </p:sp>
    </p:spTree>
    <p:extLst>
      <p:ext uri="{BB962C8B-B14F-4D97-AF65-F5344CB8AC3E}">
        <p14:creationId xmlns:p14="http://schemas.microsoft.com/office/powerpoint/2010/main" val="175436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74EBE-8664-4C63-865B-60C7B2E73826}"/>
              </a:ext>
            </a:extLst>
          </p:cNvPr>
          <p:cNvSpPr>
            <a:spLocks noGrp="1"/>
          </p:cNvSpPr>
          <p:nvPr>
            <p:ph type="dt" sz="half" idx="10"/>
          </p:nvPr>
        </p:nvSpPr>
        <p:spPr/>
        <p:txBody>
          <a:bodyPr/>
          <a:lstStyle>
            <a:lvl1pPr>
              <a:defRPr/>
            </a:lvl1pPr>
          </a:lstStyle>
          <a:p>
            <a:pPr>
              <a:defRPr/>
            </a:pPr>
            <a:fld id="{EE00518A-30E1-4789-A24E-6A778BDF80E3}" type="datetimeFigureOut">
              <a:rPr lang="en-US"/>
              <a:pPr>
                <a:defRPr/>
              </a:pPr>
              <a:t>7/14/2021</a:t>
            </a:fld>
            <a:endParaRPr lang="en-US"/>
          </a:p>
        </p:txBody>
      </p:sp>
      <p:sp>
        <p:nvSpPr>
          <p:cNvPr id="5" name="Footer Placeholder 4">
            <a:extLst>
              <a:ext uri="{FF2B5EF4-FFF2-40B4-BE49-F238E27FC236}">
                <a16:creationId xmlns:a16="http://schemas.microsoft.com/office/drawing/2014/main" id="{7F962AE5-4928-413D-BBEA-4344C28491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4F3092-F7F9-4AB4-B454-222C0C17D812}"/>
              </a:ext>
            </a:extLst>
          </p:cNvPr>
          <p:cNvSpPr>
            <a:spLocks noGrp="1"/>
          </p:cNvSpPr>
          <p:nvPr>
            <p:ph type="sldNum" sz="quarter" idx="12"/>
          </p:nvPr>
        </p:nvSpPr>
        <p:spPr/>
        <p:txBody>
          <a:bodyPr/>
          <a:lstStyle>
            <a:lvl1pPr>
              <a:defRPr/>
            </a:lvl1pPr>
          </a:lstStyle>
          <a:p>
            <a:fld id="{9FDCB826-D957-4888-9937-ECD310E89A81}" type="slidenum">
              <a:rPr lang="en-US" altLang="en-US"/>
              <a:pPr/>
              <a:t>‹#›</a:t>
            </a:fld>
            <a:endParaRPr lang="en-US" altLang="en-US"/>
          </a:p>
        </p:txBody>
      </p:sp>
    </p:spTree>
    <p:extLst>
      <p:ext uri="{BB962C8B-B14F-4D97-AF65-F5344CB8AC3E}">
        <p14:creationId xmlns:p14="http://schemas.microsoft.com/office/powerpoint/2010/main" val="313247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D7F6A9-D778-45D6-BF03-A88473DCDE4E}"/>
              </a:ext>
            </a:extLst>
          </p:cNvPr>
          <p:cNvSpPr>
            <a:spLocks noGrp="1"/>
          </p:cNvSpPr>
          <p:nvPr>
            <p:ph type="dt" sz="half" idx="10"/>
          </p:nvPr>
        </p:nvSpPr>
        <p:spPr/>
        <p:txBody>
          <a:bodyPr/>
          <a:lstStyle>
            <a:lvl1pPr>
              <a:defRPr/>
            </a:lvl1pPr>
          </a:lstStyle>
          <a:p>
            <a:pPr>
              <a:defRPr/>
            </a:pPr>
            <a:fld id="{F56AF466-33C7-4E0C-A47B-FD1E81940E03}" type="datetimeFigureOut">
              <a:rPr lang="en-US"/>
              <a:pPr>
                <a:defRPr/>
              </a:pPr>
              <a:t>7/14/2021</a:t>
            </a:fld>
            <a:endParaRPr lang="en-US"/>
          </a:p>
        </p:txBody>
      </p:sp>
      <p:sp>
        <p:nvSpPr>
          <p:cNvPr id="5" name="Footer Placeholder 4">
            <a:extLst>
              <a:ext uri="{FF2B5EF4-FFF2-40B4-BE49-F238E27FC236}">
                <a16:creationId xmlns:a16="http://schemas.microsoft.com/office/drawing/2014/main" id="{DEA7E2E7-FF5D-463E-BE61-190AD91B7A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49272F-EDEE-4556-B9B5-A9804B5591D9}"/>
              </a:ext>
            </a:extLst>
          </p:cNvPr>
          <p:cNvSpPr>
            <a:spLocks noGrp="1"/>
          </p:cNvSpPr>
          <p:nvPr>
            <p:ph type="sldNum" sz="quarter" idx="12"/>
          </p:nvPr>
        </p:nvSpPr>
        <p:spPr/>
        <p:txBody>
          <a:bodyPr/>
          <a:lstStyle>
            <a:lvl1pPr>
              <a:defRPr/>
            </a:lvl1pPr>
          </a:lstStyle>
          <a:p>
            <a:fld id="{2859E09C-8C53-4A1E-B9DD-7A9480A4A37D}" type="slidenum">
              <a:rPr lang="en-US" altLang="en-US"/>
              <a:pPr/>
              <a:t>‹#›</a:t>
            </a:fld>
            <a:endParaRPr lang="en-US" altLang="en-US"/>
          </a:p>
        </p:txBody>
      </p:sp>
    </p:spTree>
    <p:extLst>
      <p:ext uri="{BB962C8B-B14F-4D97-AF65-F5344CB8AC3E}">
        <p14:creationId xmlns:p14="http://schemas.microsoft.com/office/powerpoint/2010/main" val="332564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B196DCD-C069-48E1-AB73-9B0F351E0835}"/>
              </a:ext>
            </a:extLst>
          </p:cNvPr>
          <p:cNvSpPr>
            <a:spLocks noGrp="1"/>
          </p:cNvSpPr>
          <p:nvPr>
            <p:ph type="dt" sz="half" idx="10"/>
          </p:nvPr>
        </p:nvSpPr>
        <p:spPr/>
        <p:txBody>
          <a:bodyPr/>
          <a:lstStyle>
            <a:lvl1pPr>
              <a:defRPr/>
            </a:lvl1pPr>
          </a:lstStyle>
          <a:p>
            <a:pPr>
              <a:defRPr/>
            </a:pPr>
            <a:fld id="{CA981C3E-C75A-407A-8735-C8BFF1620272}" type="datetimeFigureOut">
              <a:rPr lang="en-US"/>
              <a:pPr>
                <a:defRPr/>
              </a:pPr>
              <a:t>7/14/2021</a:t>
            </a:fld>
            <a:endParaRPr lang="en-US"/>
          </a:p>
        </p:txBody>
      </p:sp>
      <p:sp>
        <p:nvSpPr>
          <p:cNvPr id="6" name="Footer Placeholder 4">
            <a:extLst>
              <a:ext uri="{FF2B5EF4-FFF2-40B4-BE49-F238E27FC236}">
                <a16:creationId xmlns:a16="http://schemas.microsoft.com/office/drawing/2014/main" id="{76A86851-FE8D-4EDD-8C72-725438CDDB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E8BCE3E-8E8D-452B-B455-B15AED8D5648}"/>
              </a:ext>
            </a:extLst>
          </p:cNvPr>
          <p:cNvSpPr>
            <a:spLocks noGrp="1"/>
          </p:cNvSpPr>
          <p:nvPr>
            <p:ph type="sldNum" sz="quarter" idx="12"/>
          </p:nvPr>
        </p:nvSpPr>
        <p:spPr/>
        <p:txBody>
          <a:bodyPr/>
          <a:lstStyle>
            <a:lvl1pPr>
              <a:defRPr/>
            </a:lvl1pPr>
          </a:lstStyle>
          <a:p>
            <a:fld id="{A5616BEF-46A7-4C87-A5DA-7B392EE01CEB}" type="slidenum">
              <a:rPr lang="en-US" altLang="en-US"/>
              <a:pPr/>
              <a:t>‹#›</a:t>
            </a:fld>
            <a:endParaRPr lang="en-US" altLang="en-US"/>
          </a:p>
        </p:txBody>
      </p:sp>
    </p:spTree>
    <p:extLst>
      <p:ext uri="{BB962C8B-B14F-4D97-AF65-F5344CB8AC3E}">
        <p14:creationId xmlns:p14="http://schemas.microsoft.com/office/powerpoint/2010/main" val="36998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FECD398-AEEB-40A7-B12E-5086D21C04A6}"/>
              </a:ext>
            </a:extLst>
          </p:cNvPr>
          <p:cNvSpPr>
            <a:spLocks noGrp="1"/>
          </p:cNvSpPr>
          <p:nvPr>
            <p:ph type="dt" sz="half" idx="10"/>
          </p:nvPr>
        </p:nvSpPr>
        <p:spPr/>
        <p:txBody>
          <a:bodyPr/>
          <a:lstStyle>
            <a:lvl1pPr>
              <a:defRPr/>
            </a:lvl1pPr>
          </a:lstStyle>
          <a:p>
            <a:pPr>
              <a:defRPr/>
            </a:pPr>
            <a:fld id="{F31BC21A-CE6C-415D-9D0A-E1786420C762}" type="datetimeFigureOut">
              <a:rPr lang="en-US"/>
              <a:pPr>
                <a:defRPr/>
              </a:pPr>
              <a:t>7/14/2021</a:t>
            </a:fld>
            <a:endParaRPr lang="en-US"/>
          </a:p>
        </p:txBody>
      </p:sp>
      <p:sp>
        <p:nvSpPr>
          <p:cNvPr id="8" name="Footer Placeholder 4">
            <a:extLst>
              <a:ext uri="{FF2B5EF4-FFF2-40B4-BE49-F238E27FC236}">
                <a16:creationId xmlns:a16="http://schemas.microsoft.com/office/drawing/2014/main" id="{8D78F2EC-DB7D-4D0E-9006-F575988600F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24E584E-10F0-4599-8C2A-50C08689C64F}"/>
              </a:ext>
            </a:extLst>
          </p:cNvPr>
          <p:cNvSpPr>
            <a:spLocks noGrp="1"/>
          </p:cNvSpPr>
          <p:nvPr>
            <p:ph type="sldNum" sz="quarter" idx="12"/>
          </p:nvPr>
        </p:nvSpPr>
        <p:spPr/>
        <p:txBody>
          <a:bodyPr/>
          <a:lstStyle>
            <a:lvl1pPr>
              <a:defRPr/>
            </a:lvl1pPr>
          </a:lstStyle>
          <a:p>
            <a:fld id="{6960E3B0-760F-423C-BE59-C889FDE6CDE7}" type="slidenum">
              <a:rPr lang="en-US" altLang="en-US"/>
              <a:pPr/>
              <a:t>‹#›</a:t>
            </a:fld>
            <a:endParaRPr lang="en-US" altLang="en-US"/>
          </a:p>
        </p:txBody>
      </p:sp>
    </p:spTree>
    <p:extLst>
      <p:ext uri="{BB962C8B-B14F-4D97-AF65-F5344CB8AC3E}">
        <p14:creationId xmlns:p14="http://schemas.microsoft.com/office/powerpoint/2010/main" val="116365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201CA0A-F43C-4AB0-928D-BDE038FBFF32}"/>
              </a:ext>
            </a:extLst>
          </p:cNvPr>
          <p:cNvSpPr>
            <a:spLocks noGrp="1"/>
          </p:cNvSpPr>
          <p:nvPr>
            <p:ph type="dt" sz="half" idx="10"/>
          </p:nvPr>
        </p:nvSpPr>
        <p:spPr/>
        <p:txBody>
          <a:bodyPr/>
          <a:lstStyle>
            <a:lvl1pPr>
              <a:defRPr/>
            </a:lvl1pPr>
          </a:lstStyle>
          <a:p>
            <a:pPr>
              <a:defRPr/>
            </a:pPr>
            <a:fld id="{49C428C9-FA12-4688-B886-BCDDDEFD0F3F}" type="datetimeFigureOut">
              <a:rPr lang="en-US"/>
              <a:pPr>
                <a:defRPr/>
              </a:pPr>
              <a:t>7/14/2021</a:t>
            </a:fld>
            <a:endParaRPr lang="en-US"/>
          </a:p>
        </p:txBody>
      </p:sp>
      <p:sp>
        <p:nvSpPr>
          <p:cNvPr id="4" name="Footer Placeholder 4">
            <a:extLst>
              <a:ext uri="{FF2B5EF4-FFF2-40B4-BE49-F238E27FC236}">
                <a16:creationId xmlns:a16="http://schemas.microsoft.com/office/drawing/2014/main" id="{5D5EE8AA-A6D1-48C6-8068-DA1017636E0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D0D3B92-C2F0-4020-8301-84A10355A347}"/>
              </a:ext>
            </a:extLst>
          </p:cNvPr>
          <p:cNvSpPr>
            <a:spLocks noGrp="1"/>
          </p:cNvSpPr>
          <p:nvPr>
            <p:ph type="sldNum" sz="quarter" idx="12"/>
          </p:nvPr>
        </p:nvSpPr>
        <p:spPr/>
        <p:txBody>
          <a:bodyPr/>
          <a:lstStyle>
            <a:lvl1pPr>
              <a:defRPr/>
            </a:lvl1pPr>
          </a:lstStyle>
          <a:p>
            <a:fld id="{0EE49EC2-B70D-4482-B139-8584B8763A68}" type="slidenum">
              <a:rPr lang="en-US" altLang="en-US"/>
              <a:pPr/>
              <a:t>‹#›</a:t>
            </a:fld>
            <a:endParaRPr lang="en-US" altLang="en-US"/>
          </a:p>
        </p:txBody>
      </p:sp>
    </p:spTree>
    <p:extLst>
      <p:ext uri="{BB962C8B-B14F-4D97-AF65-F5344CB8AC3E}">
        <p14:creationId xmlns:p14="http://schemas.microsoft.com/office/powerpoint/2010/main" val="180196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E34503B-AB73-4DB0-B824-DF917572ED57}"/>
              </a:ext>
            </a:extLst>
          </p:cNvPr>
          <p:cNvSpPr>
            <a:spLocks noGrp="1"/>
          </p:cNvSpPr>
          <p:nvPr>
            <p:ph type="dt" sz="half" idx="10"/>
          </p:nvPr>
        </p:nvSpPr>
        <p:spPr/>
        <p:txBody>
          <a:bodyPr/>
          <a:lstStyle>
            <a:lvl1pPr>
              <a:defRPr/>
            </a:lvl1pPr>
          </a:lstStyle>
          <a:p>
            <a:pPr>
              <a:defRPr/>
            </a:pPr>
            <a:fld id="{C863B25E-6155-4E9A-9F9B-D5C38EFD78B8}" type="datetimeFigureOut">
              <a:rPr lang="en-US"/>
              <a:pPr>
                <a:defRPr/>
              </a:pPr>
              <a:t>7/14/2021</a:t>
            </a:fld>
            <a:endParaRPr lang="en-US"/>
          </a:p>
        </p:txBody>
      </p:sp>
      <p:sp>
        <p:nvSpPr>
          <p:cNvPr id="3" name="Footer Placeholder 4">
            <a:extLst>
              <a:ext uri="{FF2B5EF4-FFF2-40B4-BE49-F238E27FC236}">
                <a16:creationId xmlns:a16="http://schemas.microsoft.com/office/drawing/2014/main" id="{1B1E0610-136D-4968-9807-70D1C7048FB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F7319C4-BCE2-4C35-8A8D-17118D2AC84D}"/>
              </a:ext>
            </a:extLst>
          </p:cNvPr>
          <p:cNvSpPr>
            <a:spLocks noGrp="1"/>
          </p:cNvSpPr>
          <p:nvPr>
            <p:ph type="sldNum" sz="quarter" idx="12"/>
          </p:nvPr>
        </p:nvSpPr>
        <p:spPr/>
        <p:txBody>
          <a:bodyPr/>
          <a:lstStyle>
            <a:lvl1pPr>
              <a:defRPr/>
            </a:lvl1pPr>
          </a:lstStyle>
          <a:p>
            <a:fld id="{8C398438-01FB-4EC8-9187-DF075BE71972}" type="slidenum">
              <a:rPr lang="en-US" altLang="en-US"/>
              <a:pPr/>
              <a:t>‹#›</a:t>
            </a:fld>
            <a:endParaRPr lang="en-US" altLang="en-US"/>
          </a:p>
        </p:txBody>
      </p:sp>
    </p:spTree>
    <p:extLst>
      <p:ext uri="{BB962C8B-B14F-4D97-AF65-F5344CB8AC3E}">
        <p14:creationId xmlns:p14="http://schemas.microsoft.com/office/powerpoint/2010/main" val="394534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811AB0-E84B-474C-8E91-9098D0C06389}"/>
              </a:ext>
            </a:extLst>
          </p:cNvPr>
          <p:cNvSpPr>
            <a:spLocks noGrp="1"/>
          </p:cNvSpPr>
          <p:nvPr>
            <p:ph type="dt" sz="half" idx="10"/>
          </p:nvPr>
        </p:nvSpPr>
        <p:spPr/>
        <p:txBody>
          <a:bodyPr/>
          <a:lstStyle>
            <a:lvl1pPr>
              <a:defRPr/>
            </a:lvl1pPr>
          </a:lstStyle>
          <a:p>
            <a:pPr>
              <a:defRPr/>
            </a:pPr>
            <a:fld id="{E2B98645-B7DC-42A3-8199-137246787D2A}" type="datetimeFigureOut">
              <a:rPr lang="en-US"/>
              <a:pPr>
                <a:defRPr/>
              </a:pPr>
              <a:t>7/14/2021</a:t>
            </a:fld>
            <a:endParaRPr lang="en-US"/>
          </a:p>
        </p:txBody>
      </p:sp>
      <p:sp>
        <p:nvSpPr>
          <p:cNvPr id="6" name="Footer Placeholder 4">
            <a:extLst>
              <a:ext uri="{FF2B5EF4-FFF2-40B4-BE49-F238E27FC236}">
                <a16:creationId xmlns:a16="http://schemas.microsoft.com/office/drawing/2014/main" id="{871E6233-0F49-4BE9-B6D4-7A45682069A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88CBB2C-2411-46C3-ACA2-75621AED623A}"/>
              </a:ext>
            </a:extLst>
          </p:cNvPr>
          <p:cNvSpPr>
            <a:spLocks noGrp="1"/>
          </p:cNvSpPr>
          <p:nvPr>
            <p:ph type="sldNum" sz="quarter" idx="12"/>
          </p:nvPr>
        </p:nvSpPr>
        <p:spPr/>
        <p:txBody>
          <a:bodyPr/>
          <a:lstStyle>
            <a:lvl1pPr>
              <a:defRPr/>
            </a:lvl1pPr>
          </a:lstStyle>
          <a:p>
            <a:fld id="{BE0EFF37-9335-4F0A-9DCE-1AEDB0ABB5F7}" type="slidenum">
              <a:rPr lang="en-US" altLang="en-US"/>
              <a:pPr/>
              <a:t>‹#›</a:t>
            </a:fld>
            <a:endParaRPr lang="en-US" altLang="en-US"/>
          </a:p>
        </p:txBody>
      </p:sp>
    </p:spTree>
    <p:extLst>
      <p:ext uri="{BB962C8B-B14F-4D97-AF65-F5344CB8AC3E}">
        <p14:creationId xmlns:p14="http://schemas.microsoft.com/office/powerpoint/2010/main" val="39622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EFE2-428A-45F4-AE0E-DF98100E77E5}"/>
              </a:ext>
            </a:extLst>
          </p:cNvPr>
          <p:cNvSpPr>
            <a:spLocks noGrp="1"/>
          </p:cNvSpPr>
          <p:nvPr>
            <p:ph type="dt" sz="half" idx="10"/>
          </p:nvPr>
        </p:nvSpPr>
        <p:spPr/>
        <p:txBody>
          <a:bodyPr/>
          <a:lstStyle>
            <a:lvl1pPr>
              <a:defRPr/>
            </a:lvl1pPr>
          </a:lstStyle>
          <a:p>
            <a:pPr>
              <a:defRPr/>
            </a:pPr>
            <a:fld id="{80D1632C-15A2-4E19-929B-1A563F597415}" type="datetimeFigureOut">
              <a:rPr lang="en-US"/>
              <a:pPr>
                <a:defRPr/>
              </a:pPr>
              <a:t>7/14/2021</a:t>
            </a:fld>
            <a:endParaRPr lang="en-US"/>
          </a:p>
        </p:txBody>
      </p:sp>
      <p:sp>
        <p:nvSpPr>
          <p:cNvPr id="6" name="Footer Placeholder 4">
            <a:extLst>
              <a:ext uri="{FF2B5EF4-FFF2-40B4-BE49-F238E27FC236}">
                <a16:creationId xmlns:a16="http://schemas.microsoft.com/office/drawing/2014/main" id="{211D4EAA-DA81-4210-81FD-38D192158F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F922650-3C6C-4641-88F3-B6747C736983}"/>
              </a:ext>
            </a:extLst>
          </p:cNvPr>
          <p:cNvSpPr>
            <a:spLocks noGrp="1"/>
          </p:cNvSpPr>
          <p:nvPr>
            <p:ph type="sldNum" sz="quarter" idx="12"/>
          </p:nvPr>
        </p:nvSpPr>
        <p:spPr/>
        <p:txBody>
          <a:bodyPr/>
          <a:lstStyle>
            <a:lvl1pPr>
              <a:defRPr/>
            </a:lvl1pPr>
          </a:lstStyle>
          <a:p>
            <a:fld id="{1F0143F1-F0B0-4F9E-8CCA-2A072BC2DA22}" type="slidenum">
              <a:rPr lang="en-US" altLang="en-US"/>
              <a:pPr/>
              <a:t>‹#›</a:t>
            </a:fld>
            <a:endParaRPr lang="en-US" altLang="en-US"/>
          </a:p>
        </p:txBody>
      </p:sp>
    </p:spTree>
    <p:extLst>
      <p:ext uri="{BB962C8B-B14F-4D97-AF65-F5344CB8AC3E}">
        <p14:creationId xmlns:p14="http://schemas.microsoft.com/office/powerpoint/2010/main" val="235824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C49432-6BAE-48F0-B855-93CC88D8CFC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0FB3FA3-90EF-4624-B77C-BBF389075CA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9B10AD-FE43-4E78-92DB-18085B38FEE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F855F76-B002-4DCF-A5D7-8DB509F65A81}" type="datetimeFigureOut">
              <a:rPr lang="en-US"/>
              <a:pPr>
                <a:defRPr/>
              </a:pPr>
              <a:t>7/14/2021</a:t>
            </a:fld>
            <a:endParaRPr lang="en-US"/>
          </a:p>
        </p:txBody>
      </p:sp>
      <p:sp>
        <p:nvSpPr>
          <p:cNvPr id="5" name="Footer Placeholder 4">
            <a:extLst>
              <a:ext uri="{FF2B5EF4-FFF2-40B4-BE49-F238E27FC236}">
                <a16:creationId xmlns:a16="http://schemas.microsoft.com/office/drawing/2014/main" id="{26B923C7-28D2-4942-B1D7-C37E4B7A291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6E38E1B-F2BB-46CB-88CE-2BF5C94A1E9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5E23368E-F023-4689-9B14-8ABC15AAA35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DE44-2AAF-4DF4-9625-B7D7D1269B9A}"/>
              </a:ext>
            </a:extLst>
          </p:cNvPr>
          <p:cNvSpPr>
            <a:spLocks noGrp="1"/>
          </p:cNvSpPr>
          <p:nvPr>
            <p:ph type="title"/>
          </p:nvPr>
        </p:nvSpPr>
        <p:spPr>
          <a:xfrm>
            <a:off x="457200" y="762000"/>
            <a:ext cx="8229600" cy="1143000"/>
          </a:xfrm>
        </p:spPr>
        <p:txBody>
          <a:bodyPr rtlCol="0">
            <a:normAutofit fontScale="90000"/>
          </a:bodyPr>
          <a:lstStyle/>
          <a:p>
            <a:pPr fontAlgn="auto">
              <a:spcAft>
                <a:spcPts val="0"/>
              </a:spcAft>
              <a:defRPr/>
            </a:pPr>
            <a:br>
              <a:rPr lang="en-IN"/>
            </a:br>
            <a:r>
              <a:rPr lang="en-IN"/>
              <a:t> </a:t>
            </a:r>
            <a:r>
              <a:rPr lang="en-IN" b="1"/>
              <a:t>WIRELESS SENSOR NETWORKS </a:t>
            </a:r>
            <a:endParaRPr lang="en-IN"/>
          </a:p>
        </p:txBody>
      </p:sp>
      <p:sp>
        <p:nvSpPr>
          <p:cNvPr id="8" name="Rectangle 7">
            <a:extLst>
              <a:ext uri="{FF2B5EF4-FFF2-40B4-BE49-F238E27FC236}">
                <a16:creationId xmlns:a16="http://schemas.microsoft.com/office/drawing/2014/main" id="{E5B83B00-DCEF-4E61-BE87-E979726248DC}"/>
              </a:ext>
            </a:extLst>
          </p:cNvPr>
          <p:cNvSpPr>
            <a:spLocks noChangeArrowheads="1"/>
          </p:cNvSpPr>
          <p:nvPr/>
        </p:nvSpPr>
        <p:spPr bwMode="auto">
          <a:xfrm>
            <a:off x="457200" y="1997075"/>
            <a:ext cx="7848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IN" altLang="en-US" sz="2400"/>
              <a:t>WSNs are collections of compact-size ,relatively inexpensive computational nodes that measure local environmental conditions or other parameters and forward such information to a central point for appropriate processing</a:t>
            </a:r>
          </a:p>
          <a:p>
            <a:pPr algn="just"/>
            <a:r>
              <a:rPr lang="en-IN" altLang="en-US" sz="2400"/>
              <a:t>WSNs nodes(WNs) can sense the environment ,can communicate with neighbouring nodes, and in many cases, perform basic computations on the data being collected.</a:t>
            </a:r>
          </a:p>
          <a:p>
            <a:endParaRPr lang="en-IN" altLang="en-US"/>
          </a:p>
          <a:p>
            <a:endParaRPr lang="en-IN" altLang="en-US"/>
          </a:p>
          <a:p>
            <a:endParaRPr lang="en-IN" altLang="en-US"/>
          </a:p>
          <a:p>
            <a:endParaRPr lang="en-IN" altLang="en-US"/>
          </a:p>
          <a:p>
            <a:endParaRPr lang="en-IN" altLang="en-US"/>
          </a:p>
          <a:p>
            <a:endParaRPr lang="en-IN" altLang="en-US"/>
          </a:p>
        </p:txBody>
      </p:sp>
      <p:sp>
        <p:nvSpPr>
          <p:cNvPr id="3" name="TextBox 2">
            <a:extLst>
              <a:ext uri="{FF2B5EF4-FFF2-40B4-BE49-F238E27FC236}">
                <a16:creationId xmlns:a16="http://schemas.microsoft.com/office/drawing/2014/main" id="{4ECFB3BC-8008-45EA-A327-C9A3BB5FE8F0}"/>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4" name="TextBox 2">
            <a:extLst>
              <a:ext uri="{FF2B5EF4-FFF2-40B4-BE49-F238E27FC236}">
                <a16:creationId xmlns:a16="http://schemas.microsoft.com/office/drawing/2014/main" id="{70295127-2E06-40DB-AD28-D21BE3EE4D94}"/>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Click to ad</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2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A1CF-7D15-48F1-B5B3-098F8A2DC28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B662A49-12C4-4C2D-ACEB-934038D5AC2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2144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FB32-9D91-4656-B8FD-033B0708785C}"/>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CDF7DC-7F36-4FD9-AADF-BCA8DB4CC856}"/>
              </a:ext>
            </a:extLst>
          </p:cNvPr>
          <p:cNvSpPr>
            <a:spLocks noGrp="1"/>
          </p:cNvSpPr>
          <p:nvPr>
            <p:ph idx="1"/>
          </p:nvPr>
        </p:nvSpPr>
        <p:spPr>
          <a:xfrm>
            <a:off x="838200" y="1825625"/>
            <a:ext cx="7677150" cy="4351338"/>
          </a:xfrm>
        </p:spPr>
        <p:txBody>
          <a:bodyPr/>
          <a:lstStyle/>
          <a:p>
            <a:r>
              <a:rPr lang="en-IN" altLang="en-US" sz="2000"/>
              <a:t>Networked sensing offers unique advantages over traditional centralized approaches. </a:t>
            </a:r>
          </a:p>
          <a:p>
            <a:r>
              <a:rPr lang="en-IN" altLang="en-US" sz="2000"/>
              <a:t>Dense networks of distributed communicating sensors can improve signal-to-noise ratio (SNR) by reducing average distances from sensor to source of signal, or target.</a:t>
            </a:r>
          </a:p>
          <a:p>
            <a:r>
              <a:rPr lang="en-IN" altLang="en-US" sz="2000"/>
              <a:t>Increased energy efficiency in communications is enabled by the multihop topology of the network</a:t>
            </a:r>
          </a:p>
          <a:p>
            <a:r>
              <a:rPr lang="en-IN" altLang="en-US" sz="2000"/>
              <a:t>the greatest advantages of networked sensing are in improved robustness and scalability.</a:t>
            </a:r>
          </a:p>
          <a:p>
            <a:r>
              <a:rPr lang="en-IN" altLang="en-US" sz="2000"/>
              <a:t>A decentralized sensing system is inherently more robust against individual sensor node or link failures, because of redundancy in the network</a:t>
            </a:r>
            <a:endParaRPr lang="en-IN" altLang="en-US" sz="2000"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C8-C184-4832-B6B3-387E4120C8B9}"/>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500FB8-0AD7-4091-AD74-4C3AF4DBD98D}"/>
              </a:ext>
            </a:extLst>
          </p:cNvPr>
          <p:cNvSpPr>
            <a:spLocks noGrp="1"/>
          </p:cNvSpPr>
          <p:nvPr>
            <p:ph idx="1"/>
          </p:nvPr>
        </p:nvSpPr>
        <p:spPr>
          <a:xfrm>
            <a:off x="838200" y="1825625"/>
            <a:ext cx="7677150" cy="4351338"/>
          </a:xfrm>
        </p:spPr>
        <p:txBody>
          <a:bodyPr/>
          <a:lstStyle/>
          <a:p>
            <a:endParaRPr lang="en-IN" altLang="en-US" sz="2000"/>
          </a:p>
          <a:p>
            <a:r>
              <a:rPr lang="en-IN" altLang="en-US" sz="2000" b="1"/>
              <a:t>Energy Advantage :</a:t>
            </a:r>
          </a:p>
          <a:p>
            <a:r>
              <a:rPr lang="en-IN" altLang="en-US" sz="2000"/>
              <a:t>Because of the unique attenuation characteristics of radio-frequency (RF) signals, a multihop RF network provides a significant energy saving over a single-hop network for the same distance. </a:t>
            </a:r>
          </a:p>
          <a:p>
            <a:r>
              <a:rPr lang="en-IN" altLang="en-US" sz="2000"/>
              <a:t>Consider the following simple example of an </a:t>
            </a:r>
            <a:r>
              <a:rPr lang="en-IN" altLang="en-US" sz="2000" i="1"/>
              <a:t>N-hop network. Assume the overall distance for transmission is Nr, where r is the one-hop distance. The minimum receiving power at a node for a given transmission error rate is Preceive, and the power at a transmission node is Psend. Then,</a:t>
            </a:r>
          </a:p>
          <a:p>
            <a:endParaRPr lang="en-IN" altLang="en-US" sz="2000"/>
          </a:p>
        </p:txBody>
      </p:sp>
      <p:pic>
        <p:nvPicPr>
          <p:cNvPr id="1027" name="Picture 3">
            <a:extLst>
              <a:ext uri="{FF2B5EF4-FFF2-40B4-BE49-F238E27FC236}">
                <a16:creationId xmlns:a16="http://schemas.microsoft.com/office/drawing/2014/main" id="{8C97F140-E3A1-4695-B55C-8DEFC103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334000"/>
            <a:ext cx="1847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 calcmode="lin" valueType="num">
                                      <p:cBhvr additive="base">
                                        <p:cTn id="30" dur="500" fill="hold"/>
                                        <p:tgtEl>
                                          <p:spTgt spid="1027"/>
                                        </p:tgtEl>
                                        <p:attrNameLst>
                                          <p:attrName>ppt_x</p:attrName>
                                        </p:attrNameLst>
                                      </p:cBhvr>
                                      <p:tavLst>
                                        <p:tav tm="0">
                                          <p:val>
                                            <p:strVal val="#ppt_x"/>
                                          </p:val>
                                        </p:tav>
                                        <p:tav tm="100000">
                                          <p:val>
                                            <p:strVal val="#ppt_x"/>
                                          </p:val>
                                        </p:tav>
                                      </p:tavLst>
                                    </p:anim>
                                    <p:anim calcmode="lin" valueType="num">
                                      <p:cBhvr additive="base">
                                        <p:cTn id="31"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4E6A-2467-4E64-930B-B719F7ED1DF0}"/>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42D180F9-9010-482A-9E2D-EEF245B0CA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875" y="2166938"/>
            <a:ext cx="6019800" cy="3667125"/>
          </a:xfr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A04B-DCDD-4F1F-AF85-EF5FB0CEFBA5}"/>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005F7B-6140-4A58-AD50-EDA311BC0228}"/>
              </a:ext>
            </a:extLst>
          </p:cNvPr>
          <p:cNvSpPr>
            <a:spLocks noGrp="1"/>
          </p:cNvSpPr>
          <p:nvPr>
            <p:ph idx="1"/>
          </p:nvPr>
        </p:nvSpPr>
        <p:spPr>
          <a:xfrm>
            <a:off x="838200" y="1825625"/>
            <a:ext cx="7677150" cy="4351338"/>
          </a:xfrm>
        </p:spPr>
        <p:txBody>
          <a:bodyPr/>
          <a:lstStyle/>
          <a:p>
            <a:endParaRPr lang="en-IN" altLang="en-US" sz="2000"/>
          </a:p>
          <a:p>
            <a:r>
              <a:rPr lang="en-IN" altLang="en-US" sz="2000" b="1"/>
              <a:t>Detection Advantage :</a:t>
            </a:r>
            <a:r>
              <a:rPr lang="en-IN" altLang="en-US" sz="2000"/>
              <a:t> Each sensor has a finite sensing range, determined by the noise floor at the sensor. A denser sensor field improves the odds of detecting a signal source within the range. Once a signal source is inside the sensing range of a sensor, further increasing the sensor density decreases the average distance from a sensor to the signal source, hence improving the signal-to-noise ratio (SNR). </a:t>
            </a:r>
          </a:p>
          <a:p>
            <a:r>
              <a:rPr lang="en-IN" altLang="en-US" sz="2000"/>
              <a:t>The SNR is given by</a:t>
            </a:r>
          </a:p>
        </p:txBody>
      </p:sp>
      <p:pic>
        <p:nvPicPr>
          <p:cNvPr id="3077" name="Picture 5">
            <a:extLst>
              <a:ext uri="{FF2B5EF4-FFF2-40B4-BE49-F238E27FC236}">
                <a16:creationId xmlns:a16="http://schemas.microsoft.com/office/drawing/2014/main" id="{5F5CD46E-934E-4D0F-982B-CD8B14AB5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953000"/>
            <a:ext cx="42386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gtEl>
                                        <p:attrNameLst>
                                          <p:attrName>style.visibility</p:attrName>
                                        </p:attrNameLst>
                                      </p:cBhvr>
                                      <p:to>
                                        <p:strVal val="visible"/>
                                      </p:to>
                                    </p:set>
                                    <p:anim calcmode="lin" valueType="num">
                                      <p:cBhvr additive="base">
                                        <p:cTn id="24" dur="500" fill="hold"/>
                                        <p:tgtEl>
                                          <p:spTgt spid="3077"/>
                                        </p:tgtEl>
                                        <p:attrNameLst>
                                          <p:attrName>ppt_x</p:attrName>
                                        </p:attrNameLst>
                                      </p:cBhvr>
                                      <p:tavLst>
                                        <p:tav tm="0">
                                          <p:val>
                                            <p:strVal val="#ppt_x"/>
                                          </p:val>
                                        </p:tav>
                                        <p:tav tm="100000">
                                          <p:val>
                                            <p:strVal val="#ppt_x"/>
                                          </p:val>
                                        </p:tav>
                                      </p:tavLst>
                                    </p:anim>
                                    <p:anim calcmode="lin" valueType="num">
                                      <p:cBhvr additive="base">
                                        <p:cTn id="25"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FCE3-0EB8-4ECB-932B-68816335EA60}"/>
              </a:ext>
            </a:extLst>
          </p:cNvPr>
          <p:cNvSpPr>
            <a:spLocks noGrp="1"/>
          </p:cNvSpPr>
          <p:nvPr>
            <p:ph type="title"/>
          </p:nvPr>
        </p:nvSpPr>
        <p:spPr/>
        <p:txBody>
          <a:bodyPr/>
          <a:lstStyle/>
          <a:p>
            <a:r>
              <a:rPr lang="en-IN" altLang="en-US" sz="3600" b="1"/>
              <a:t>UNIQUE CONSTRAINTS AND CHALLENGES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3E4BC-4308-43E0-9357-ED02226F0C42}"/>
              </a:ext>
            </a:extLst>
          </p:cNvPr>
          <p:cNvSpPr>
            <a:spLocks noGrp="1"/>
          </p:cNvSpPr>
          <p:nvPr>
            <p:ph idx="1"/>
          </p:nvPr>
        </p:nvSpPr>
        <p:spPr>
          <a:xfrm>
            <a:off x="838200" y="1825625"/>
            <a:ext cx="7677150" cy="4351338"/>
          </a:xfrm>
        </p:spPr>
        <p:txBody>
          <a:bodyPr/>
          <a:lstStyle/>
          <a:p>
            <a:endParaRPr lang="en-IN" altLang="en-US" sz="2000"/>
          </a:p>
          <a:p>
            <a:r>
              <a:rPr lang="en-IN" altLang="en-US" sz="2000"/>
              <a:t> on-board battery power and limited network communication bandwidth</a:t>
            </a:r>
          </a:p>
          <a:p>
            <a:r>
              <a:rPr lang="en-IN" altLang="en-US" sz="2000"/>
              <a:t>Sensor networks extend the existing Internet deep into the physical environment. The resulting new network is orders of magnitude more expansive and dynamic than the current TCP/IP network and is creating entirely new types of traffic that are quite different from what one finds on the Internet now</a:t>
            </a:r>
          </a:p>
          <a:p>
            <a:r>
              <a:rPr lang="en-IN" altLang="en-US" sz="2000"/>
              <a:t>Limited hardware </a:t>
            </a:r>
          </a:p>
          <a:p>
            <a:r>
              <a:rPr lang="en-IN" altLang="en-US" sz="2000"/>
              <a:t>Limited support for networking</a:t>
            </a:r>
          </a:p>
          <a:p>
            <a:r>
              <a:rPr lang="en-IN" altLang="en-US" sz="2000"/>
              <a:t>Limited support for software development: </a:t>
            </a:r>
          </a:p>
          <a:p>
            <a:endParaRPr lang="en-IN" altLang="en-US" sz="20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4ABB-2566-4AA2-8DA2-7E0C696EA7E4}"/>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F2BD5865-838E-4697-9FC2-6B13173B0ADB}"/>
              </a:ext>
            </a:extLst>
          </p:cNvPr>
          <p:cNvSpPr>
            <a:spLocks noGrp="1"/>
          </p:cNvSpPr>
          <p:nvPr>
            <p:ph idx="1"/>
          </p:nvPr>
        </p:nvSpPr>
        <p:spPr/>
        <p:txBody>
          <a:bodyPr/>
          <a:lstStyle/>
          <a:p>
            <a:endParaRPr lang="en-IN" altLang="en-US"/>
          </a:p>
          <a:p>
            <a:r>
              <a:rPr lang="en-IN" altLang="en-US" b="1"/>
              <a:t>Military applications: </a:t>
            </a:r>
            <a:r>
              <a:rPr lang="en-IN" altLang="en-US"/>
              <a:t>Sensor nodes can be spread across a battlefield or enemy area and be programmed to track and monitor enemy troop movements or movement of terrorists and can be used to locate their exact positions. </a:t>
            </a:r>
          </a:p>
          <a:p>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1CDA-9079-48DC-B80F-10A37668781A}"/>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561097D8-44E4-46DF-A4AE-896836E992D1}"/>
              </a:ext>
            </a:extLst>
          </p:cNvPr>
          <p:cNvSpPr>
            <a:spLocks noGrp="1"/>
          </p:cNvSpPr>
          <p:nvPr>
            <p:ph idx="1"/>
          </p:nvPr>
        </p:nvSpPr>
        <p:spPr/>
        <p:txBody>
          <a:bodyPr rtlCol="0">
            <a:normAutofit lnSpcReduction="10000"/>
          </a:bodyPr>
          <a:lstStyle/>
          <a:p>
            <a:pPr fontAlgn="auto">
              <a:spcAft>
                <a:spcPts val="0"/>
              </a:spcAft>
              <a:defRPr/>
            </a:pPr>
            <a:endParaRPr lang="en-IN"/>
          </a:p>
          <a:p>
            <a:pPr fontAlgn="auto">
              <a:spcAft>
                <a:spcPts val="0"/>
              </a:spcAft>
              <a:defRPr/>
            </a:pPr>
            <a:endParaRPr lang="en-IN"/>
          </a:p>
          <a:p>
            <a:pPr fontAlgn="auto">
              <a:spcAft>
                <a:spcPts val="0"/>
              </a:spcAft>
              <a:defRPr/>
            </a:pPr>
            <a:r>
              <a:rPr lang="en-IN" b="1"/>
              <a:t>Environmental applications: </a:t>
            </a:r>
            <a:r>
              <a:rPr lang="en-IN"/>
              <a:t>Sensor networks are being increasingly used for environmental concerns. Examples include tracking the nesting habits of seabirds by monitoring a large geographic region with human presence, or attaching the sensors directly to large mammals to monitor their </a:t>
            </a:r>
            <a:r>
              <a:rPr lang="en-IN" err="1"/>
              <a:t>behavior</a:t>
            </a:r>
            <a:r>
              <a:rPr lang="en-IN"/>
              <a:t>. </a:t>
            </a:r>
          </a:p>
          <a:p>
            <a:pPr fontAlgn="auto">
              <a:spcAft>
                <a:spcPts val="0"/>
              </a:spcAft>
              <a:defRPr/>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CA66-662E-4A06-949B-854761D8D69C}"/>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07767D22-E105-4F7A-BEA8-2EC382DAD3BC}"/>
              </a:ext>
            </a:extLst>
          </p:cNvPr>
          <p:cNvSpPr>
            <a:spLocks noGrp="1"/>
          </p:cNvSpPr>
          <p:nvPr>
            <p:ph idx="1"/>
          </p:nvPr>
        </p:nvSpPr>
        <p:spPr/>
        <p:txBody>
          <a:bodyPr/>
          <a:lstStyle/>
          <a:p>
            <a:endParaRPr lang="en-IN" altLang="en-US"/>
          </a:p>
          <a:p>
            <a:r>
              <a:rPr lang="en-IN" altLang="en-US" b="1"/>
              <a:t>Medical applications: </a:t>
            </a:r>
            <a:r>
              <a:rPr lang="en-IN" altLang="en-US"/>
              <a:t>WSNs can be used in medical applications by using the sensor node as a device that can reside on or within the human body and perform tasks that are currently done by costly machines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61B9-AA9F-4B69-B927-1AD638E93472}"/>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A0DEBEA9-C49A-45EC-9FEC-C563DDC81539}"/>
              </a:ext>
            </a:extLst>
          </p:cNvPr>
          <p:cNvSpPr>
            <a:spLocks noGrp="1"/>
          </p:cNvSpPr>
          <p:nvPr>
            <p:ph idx="1"/>
          </p:nvPr>
        </p:nvSpPr>
        <p:spPr/>
        <p:txBody>
          <a:bodyPr rtlCol="0">
            <a:normAutofit fontScale="92500" lnSpcReduction="10000"/>
          </a:bodyPr>
          <a:lstStyle/>
          <a:p>
            <a:pPr fontAlgn="auto">
              <a:spcAft>
                <a:spcPts val="0"/>
              </a:spcAft>
              <a:defRPr/>
            </a:pPr>
            <a:endParaRPr lang="en-IN"/>
          </a:p>
          <a:p>
            <a:pPr fontAlgn="auto">
              <a:spcAft>
                <a:spcPts val="0"/>
              </a:spcAft>
              <a:defRPr/>
            </a:pPr>
            <a:r>
              <a:rPr lang="en-IN" b="1"/>
              <a:t>Industrial applications</a:t>
            </a:r>
            <a:r>
              <a:rPr lang="en-IN"/>
              <a:t>: For use in industrial applications, low-cost sensor nodes could be attached to equipment to monitor performance</a:t>
            </a:r>
            <a:r>
              <a:rPr lang="en-IN" b="1"/>
              <a:t> </a:t>
            </a:r>
          </a:p>
          <a:p>
            <a:pPr fontAlgn="auto">
              <a:spcAft>
                <a:spcPts val="0"/>
              </a:spcAft>
              <a:defRPr/>
            </a:pPr>
            <a:r>
              <a:rPr lang="en-IN" b="1"/>
              <a:t>Urban applications: </a:t>
            </a:r>
            <a:r>
              <a:rPr lang="en-IN"/>
              <a:t>WSNs can be used for various urban applications like transportation and traffic systems, auto-identification by driving license, parking availability, security monitors in shopping malls, parking garages, city streets and home security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D9BE-663B-4942-918C-C65A17C030D0}"/>
              </a:ext>
            </a:extLst>
          </p:cNvPr>
          <p:cNvSpPr>
            <a:spLocks noGrp="1"/>
          </p:cNvSpPr>
          <p:nvPr>
            <p:ph type="title"/>
          </p:nvPr>
        </p:nvSpPr>
        <p:spPr/>
        <p:txBody>
          <a:bodyPr/>
          <a:lstStyle/>
          <a:p>
            <a:r>
              <a:rPr lang="en-IN" altLang="en-US" sz="3600"/>
              <a:t>Sensor networks</a:t>
            </a:r>
            <a:endParaRPr lang="en-US" altLang="en-US" sz="3600"/>
          </a:p>
        </p:txBody>
      </p:sp>
      <p:sp>
        <p:nvSpPr>
          <p:cNvPr id="3" name="Content Placeholder 2">
            <a:extLst>
              <a:ext uri="{FF2B5EF4-FFF2-40B4-BE49-F238E27FC236}">
                <a16:creationId xmlns:a16="http://schemas.microsoft.com/office/drawing/2014/main" id="{317629D0-0311-4954-A36E-09D8F237AC1A}"/>
              </a:ext>
            </a:extLst>
          </p:cNvPr>
          <p:cNvSpPr>
            <a:spLocks noGrp="1"/>
          </p:cNvSpPr>
          <p:nvPr>
            <p:ph idx="1"/>
          </p:nvPr>
        </p:nvSpPr>
        <p:spPr>
          <a:xfrm>
            <a:off x="990600" y="1825625"/>
            <a:ext cx="7524750" cy="4351338"/>
          </a:xfrm>
        </p:spPr>
        <p:txBody>
          <a:bodyPr/>
          <a:lstStyle/>
          <a:p>
            <a:endParaRPr lang="en-IN" altLang="en-US" sz="2400"/>
          </a:p>
          <a:p>
            <a:r>
              <a:rPr lang="en-IN" altLang="en-US" sz="2400"/>
              <a:t> Sensor networks is an interdisciplinary research area that draws on contributions from signal processing, networking and protocols, databases and information management, distributed algorithms, and embedded systems and architecture </a:t>
            </a:r>
            <a:endParaRPr lang="en-US" altLang="en-US" sz="24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D7FE-85EA-4EC3-BB5E-E873744F03B5}"/>
              </a:ext>
            </a:extLst>
          </p:cNvPr>
          <p:cNvSpPr>
            <a:spLocks noGrp="1"/>
          </p:cNvSpPr>
          <p:nvPr>
            <p:ph type="title"/>
          </p:nvPr>
        </p:nvSpPr>
        <p:spPr/>
        <p:txBody>
          <a:bodyPr rtlCol="0">
            <a:normAutofit fontScale="90000"/>
          </a:bodyPr>
          <a:lstStyle/>
          <a:p>
            <a:pPr fontAlgn="auto">
              <a:spcAft>
                <a:spcPts val="0"/>
              </a:spcAft>
              <a:defRPr/>
            </a:pPr>
            <a:r>
              <a:rPr lang="en-IN" b="1"/>
              <a:t>ENABLING TECHNOLOGIES FOR WIRELESS SENSOR NETWORKS </a:t>
            </a:r>
            <a:endParaRPr lang="en-IN"/>
          </a:p>
        </p:txBody>
      </p:sp>
      <p:sp>
        <p:nvSpPr>
          <p:cNvPr id="3" name="Content Placeholder 2">
            <a:extLst>
              <a:ext uri="{FF2B5EF4-FFF2-40B4-BE49-F238E27FC236}">
                <a16:creationId xmlns:a16="http://schemas.microsoft.com/office/drawing/2014/main" id="{CE9323AC-8B9F-4C50-911B-0EBA87C91637}"/>
              </a:ext>
            </a:extLst>
          </p:cNvPr>
          <p:cNvSpPr>
            <a:spLocks noGrp="1"/>
          </p:cNvSpPr>
          <p:nvPr>
            <p:ph idx="1"/>
          </p:nvPr>
        </p:nvSpPr>
        <p:spPr/>
        <p:txBody>
          <a:bodyPr/>
          <a:lstStyle/>
          <a:p>
            <a:r>
              <a:rPr lang="en-IN" altLang="en-US" sz="2000"/>
              <a:t>First and foremost among these technologies is the miniaturization of hardware. </a:t>
            </a:r>
          </a:p>
          <a:p>
            <a:r>
              <a:rPr lang="en-IN" altLang="en-US" sz="2000"/>
              <a:t>Reduced chip size and improved energy efficiency is accompanied by reduced cost, which is necessary to make redundant deployment of nodes affordable. </a:t>
            </a:r>
          </a:p>
          <a:p>
            <a:endParaRPr lang="en-IN" altLang="en-US" sz="2000" b="1"/>
          </a:p>
        </p:txBody>
      </p:sp>
      <p:pic>
        <p:nvPicPr>
          <p:cNvPr id="2051" name="Picture 3">
            <a:extLst>
              <a:ext uri="{FF2B5EF4-FFF2-40B4-BE49-F238E27FC236}">
                <a16:creationId xmlns:a16="http://schemas.microsoft.com/office/drawing/2014/main" id="{CDD11AFA-E8DC-4244-8415-5DD103E18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826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diamond(in)">
                                      <p:cBhvr>
                                        <p:cTn id="24"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5C40-A697-4E5E-BF8A-A0B2BDB635B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2CBD10-DDDC-413D-A181-F7BF5EAE4E7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5499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4248-C8C5-464C-A521-3611B1174805}"/>
              </a:ext>
            </a:extLst>
          </p:cNvPr>
          <p:cNvSpPr>
            <a:spLocks noGrp="1"/>
          </p:cNvSpPr>
          <p:nvPr>
            <p:ph type="title"/>
          </p:nvPr>
        </p:nvSpPr>
        <p:spPr/>
        <p:txBody>
          <a:bodyPr rtlCol="0">
            <a:normAutofit fontScale="90000"/>
          </a:bodyPr>
          <a:lstStyle/>
          <a:p>
            <a:pPr fontAlgn="auto">
              <a:spcAft>
                <a:spcPts val="0"/>
              </a:spcAft>
              <a:defRPr/>
            </a:pPr>
            <a:r>
              <a:rPr lang="en-IN" b="1"/>
              <a:t>ENABLING TECHNOLOGIES FOR WIRELESS SENSOR NETWORKS </a:t>
            </a:r>
            <a:endParaRPr lang="en-IN"/>
          </a:p>
        </p:txBody>
      </p:sp>
      <p:sp>
        <p:nvSpPr>
          <p:cNvPr id="3" name="Content Placeholder 2">
            <a:extLst>
              <a:ext uri="{FF2B5EF4-FFF2-40B4-BE49-F238E27FC236}">
                <a16:creationId xmlns:a16="http://schemas.microsoft.com/office/drawing/2014/main" id="{B4F1E5B5-EAAA-4E83-AA4A-8BEA762157DE}"/>
              </a:ext>
            </a:extLst>
          </p:cNvPr>
          <p:cNvSpPr>
            <a:spLocks noGrp="1"/>
          </p:cNvSpPr>
          <p:nvPr>
            <p:ph idx="1"/>
          </p:nvPr>
        </p:nvSpPr>
        <p:spPr/>
        <p:txBody>
          <a:bodyPr/>
          <a:lstStyle/>
          <a:p>
            <a:r>
              <a:rPr lang="en-IN" altLang="en-US"/>
              <a:t>This requires, depending on application, high capacity batteries that last for long times, that is, have only a negligible self-discharge rate, and that can efficiently provide small amounts of current. Ideally, a sensor node also has a device for energy scavenging, recharging the battery with energy gathered from the environment – solar cells or vibration-based power generation are conceivable options.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CEB3-B03A-45EB-97F1-0A5F26065F97}"/>
              </a:ext>
            </a:extLst>
          </p:cNvPr>
          <p:cNvSpPr>
            <a:spLocks noGrp="1"/>
          </p:cNvSpPr>
          <p:nvPr>
            <p:ph type="title"/>
          </p:nvPr>
        </p:nvSpPr>
        <p:spPr/>
        <p:txBody>
          <a:bodyPr rtlCol="0">
            <a:normAutofit fontScale="90000"/>
          </a:bodyPr>
          <a:lstStyle/>
          <a:p>
            <a:pPr fontAlgn="auto">
              <a:spcAft>
                <a:spcPts val="0"/>
              </a:spcAft>
              <a:defRPr/>
            </a:pPr>
            <a:r>
              <a:rPr lang="en-IN" b="1"/>
              <a:t>ENABLING TECHNOLOGIES FOR WIRELESS SENSOR NETWORKS </a:t>
            </a:r>
            <a:endParaRPr lang="en-IN"/>
          </a:p>
        </p:txBody>
      </p:sp>
      <p:sp>
        <p:nvSpPr>
          <p:cNvPr id="3" name="Content Placeholder 2">
            <a:extLst>
              <a:ext uri="{FF2B5EF4-FFF2-40B4-BE49-F238E27FC236}">
                <a16:creationId xmlns:a16="http://schemas.microsoft.com/office/drawing/2014/main" id="{927DEBC1-A858-4D2D-8DFB-20267A644312}"/>
              </a:ext>
            </a:extLst>
          </p:cNvPr>
          <p:cNvSpPr>
            <a:spLocks noGrp="1"/>
          </p:cNvSpPr>
          <p:nvPr>
            <p:ph idx="1"/>
          </p:nvPr>
        </p:nvSpPr>
        <p:spPr/>
        <p:txBody>
          <a:bodyPr/>
          <a:lstStyle/>
          <a:p>
            <a:r>
              <a:rPr lang="en-IN" altLang="en-US"/>
              <a:t>This software architecture on a single node has to be extended to a network architecture, where the division of tasks between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D707-6448-42BE-844B-4DB9018FA71B}"/>
              </a:ext>
            </a:extLst>
          </p:cNvPr>
          <p:cNvSpPr>
            <a:spLocks noGrp="1"/>
          </p:cNvSpPr>
          <p:nvPr>
            <p:ph type="title"/>
          </p:nvPr>
        </p:nvSpPr>
        <p:spPr/>
        <p:txBody>
          <a:bodyPr/>
          <a:lstStyle/>
          <a:p>
            <a:r>
              <a:rPr lang="en-IN" altLang="en-US" b="1"/>
              <a:t>Single node architecture</a:t>
            </a:r>
            <a:endParaRPr lang="en-IN" altLang="en-US"/>
          </a:p>
        </p:txBody>
      </p:sp>
      <p:pic>
        <p:nvPicPr>
          <p:cNvPr id="1026" name="Picture 2">
            <a:extLst>
              <a:ext uri="{FF2B5EF4-FFF2-40B4-BE49-F238E27FC236}">
                <a16:creationId xmlns:a16="http://schemas.microsoft.com/office/drawing/2014/main" id="{2200BA93-6E14-4E12-8661-D764CC3F21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0175" y="2262188"/>
            <a:ext cx="6343650" cy="32004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0AA0-D727-4318-B4E7-22C7F1D3B5A8}"/>
              </a:ext>
            </a:extLst>
          </p:cNvPr>
          <p:cNvSpPr>
            <a:spLocks noGrp="1"/>
          </p:cNvSpPr>
          <p:nvPr>
            <p:ph type="title"/>
          </p:nvPr>
        </p:nvSpPr>
        <p:spPr/>
        <p:txBody>
          <a:bodyPr/>
          <a:lstStyle/>
          <a:p>
            <a:r>
              <a:rPr lang="en-IN" altLang="en-US" b="1"/>
              <a:t>Single node architecture</a:t>
            </a:r>
            <a:endParaRPr lang="en-IN" altLang="en-US"/>
          </a:p>
        </p:txBody>
      </p:sp>
      <p:sp>
        <p:nvSpPr>
          <p:cNvPr id="4" name="Content Placeholder 3">
            <a:extLst>
              <a:ext uri="{FF2B5EF4-FFF2-40B4-BE49-F238E27FC236}">
                <a16:creationId xmlns:a16="http://schemas.microsoft.com/office/drawing/2014/main" id="{BCA0ABC7-803D-4696-BC51-62932E060641}"/>
              </a:ext>
            </a:extLst>
          </p:cNvPr>
          <p:cNvSpPr>
            <a:spLocks noGrp="1"/>
          </p:cNvSpPr>
          <p:nvPr>
            <p:ph idx="1"/>
          </p:nvPr>
        </p:nvSpPr>
        <p:spPr/>
        <p:txBody>
          <a:bodyPr rtlCol="0">
            <a:normAutofit fontScale="70000" lnSpcReduction="20000"/>
          </a:bodyPr>
          <a:lstStyle/>
          <a:p>
            <a:pPr algn="just" fontAlgn="auto">
              <a:spcAft>
                <a:spcPts val="0"/>
              </a:spcAft>
              <a:defRPr/>
            </a:pPr>
            <a:endParaRPr lang="en-IN"/>
          </a:p>
          <a:p>
            <a:pPr algn="just" fontAlgn="auto">
              <a:spcAft>
                <a:spcPts val="0"/>
              </a:spcAft>
              <a:defRPr/>
            </a:pPr>
            <a:r>
              <a:rPr lang="en-IN"/>
              <a:t> </a:t>
            </a:r>
            <a:r>
              <a:rPr lang="en-IN" b="1"/>
              <a:t>Controller</a:t>
            </a:r>
            <a:r>
              <a:rPr lang="en-IN"/>
              <a:t> A controller to process all the relevant data, capable of executing arbitrary code. </a:t>
            </a:r>
          </a:p>
          <a:p>
            <a:pPr algn="just" fontAlgn="auto">
              <a:spcAft>
                <a:spcPts val="0"/>
              </a:spcAft>
              <a:defRPr/>
            </a:pPr>
            <a:r>
              <a:rPr lang="en-IN" b="1"/>
              <a:t>Memory </a:t>
            </a:r>
            <a:r>
              <a:rPr lang="en-IN"/>
              <a:t>Some memory to store programs and intermediate data; usually, different types of memory are used for programs and data. </a:t>
            </a:r>
          </a:p>
          <a:p>
            <a:pPr algn="just" fontAlgn="auto">
              <a:spcAft>
                <a:spcPts val="0"/>
              </a:spcAft>
              <a:defRPr/>
            </a:pPr>
            <a:r>
              <a:rPr lang="en-IN" b="1"/>
              <a:t>Sensors and actuators </a:t>
            </a:r>
            <a:r>
              <a:rPr lang="en-IN"/>
              <a:t>The actual interface to the physical world: devices that can observe or control physical parameters of the environment. </a:t>
            </a:r>
          </a:p>
          <a:p>
            <a:pPr algn="just" fontAlgn="auto">
              <a:spcAft>
                <a:spcPts val="0"/>
              </a:spcAft>
              <a:defRPr/>
            </a:pPr>
            <a:r>
              <a:rPr lang="en-IN" b="1"/>
              <a:t>Communication </a:t>
            </a:r>
            <a:r>
              <a:rPr lang="en-IN"/>
              <a:t>Turning nodes into a network requires a device for sending and receiving information over a wireless channel. </a:t>
            </a:r>
          </a:p>
          <a:p>
            <a:pPr algn="just" fontAlgn="auto">
              <a:spcAft>
                <a:spcPts val="0"/>
              </a:spcAft>
              <a:defRPr/>
            </a:pPr>
            <a:r>
              <a:rPr lang="en-IN" b="1"/>
              <a:t>Power supply </a:t>
            </a:r>
            <a:r>
              <a:rPr lang="en-IN"/>
              <a:t>As usually no tethered power supply is available, some form of batteries are necessary </a:t>
            </a:r>
          </a:p>
          <a:p>
            <a:pPr algn="just" fontAlgn="auto">
              <a:spcAft>
                <a:spcPts val="0"/>
              </a:spcAft>
              <a:defRPr/>
            </a:pPr>
            <a:r>
              <a:rPr lang="en-IN"/>
              <a:t>to provide energy. Sometimes, some form of recharging by obtaining energy from the environment is available as well (e.g. solar cells).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additive="base">
                                        <p:cTn id="4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C63276D-37BB-42DA-BDA9-575BC4F411A7}"/>
              </a:ext>
            </a:extLst>
          </p:cNvPr>
          <p:cNvSpPr>
            <a:spLocks noGrp="1"/>
          </p:cNvSpPr>
          <p:nvPr>
            <p:ph type="title"/>
          </p:nvPr>
        </p:nvSpPr>
        <p:spPr/>
        <p:txBody>
          <a:bodyPr/>
          <a:lstStyle/>
          <a:p>
            <a:r>
              <a:rPr lang="en-IN" altLang="en-US" b="1"/>
              <a:t>Controller </a:t>
            </a:r>
            <a:endParaRPr lang="en-IN" altLang="en-US"/>
          </a:p>
        </p:txBody>
      </p:sp>
      <p:sp>
        <p:nvSpPr>
          <p:cNvPr id="3" name="Content Placeholder 2">
            <a:extLst>
              <a:ext uri="{FF2B5EF4-FFF2-40B4-BE49-F238E27FC236}">
                <a16:creationId xmlns:a16="http://schemas.microsoft.com/office/drawing/2014/main" id="{7654BB26-F58E-4CFF-B4E1-2DAAEAF8880F}"/>
              </a:ext>
            </a:extLst>
          </p:cNvPr>
          <p:cNvSpPr>
            <a:spLocks noGrp="1"/>
          </p:cNvSpPr>
          <p:nvPr>
            <p:ph idx="1"/>
          </p:nvPr>
        </p:nvSpPr>
        <p:spPr/>
        <p:txBody>
          <a:bodyPr rtlCol="0">
            <a:normAutofit fontScale="77500" lnSpcReduction="20000"/>
          </a:bodyPr>
          <a:lstStyle/>
          <a:p>
            <a:pPr algn="just" fontAlgn="auto">
              <a:spcAft>
                <a:spcPts val="0"/>
              </a:spcAft>
              <a:defRPr/>
            </a:pPr>
            <a:r>
              <a:rPr lang="en-IN"/>
              <a:t>The controller is the core of a wireless sensor node. It collects data from the sensors, processes this  data, decides when and where to send it, receives data from other sensor nodes, and decides on the actuator’s </a:t>
            </a:r>
            <a:r>
              <a:rPr lang="en-IN" err="1"/>
              <a:t>behavior</a:t>
            </a:r>
            <a:r>
              <a:rPr lang="en-IN"/>
              <a:t>.</a:t>
            </a:r>
          </a:p>
          <a:p>
            <a:pPr algn="just" fontAlgn="auto">
              <a:spcAft>
                <a:spcPts val="0"/>
              </a:spcAft>
              <a:defRPr/>
            </a:pPr>
            <a:r>
              <a:rPr lang="en-IN"/>
              <a:t> It has to execute various programs, ranging from time-critical signal processing  and communication protocols to application programs; it is the Central Processing Unit (CPU) of the node. </a:t>
            </a:r>
          </a:p>
          <a:p>
            <a:pPr algn="just" fontAlgn="auto">
              <a:spcAft>
                <a:spcPts val="0"/>
              </a:spcAft>
              <a:defRPr/>
            </a:pPr>
            <a:r>
              <a:rPr lang="en-IN"/>
              <a:t>These processors are highly overpowered, and their energy consumption is excessive. But simpler processors do exist, specifically geared toward usage in embedded systems. These processors are commonly referred as </a:t>
            </a:r>
            <a:r>
              <a:rPr lang="en-IN" b="1"/>
              <a:t>microcontrollers </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379ACD1-0B70-46D0-A3FB-E1360F6EF1BA}"/>
              </a:ext>
            </a:extLst>
          </p:cNvPr>
          <p:cNvSpPr>
            <a:spLocks noGrp="1"/>
          </p:cNvSpPr>
          <p:nvPr>
            <p:ph type="title"/>
          </p:nvPr>
        </p:nvSpPr>
        <p:spPr/>
        <p:txBody>
          <a:bodyPr/>
          <a:lstStyle/>
          <a:p>
            <a:endParaRPr lang="en-IN" altLang="en-US"/>
          </a:p>
        </p:txBody>
      </p:sp>
      <p:sp>
        <p:nvSpPr>
          <p:cNvPr id="26627" name="Content Placeholder 2">
            <a:extLst>
              <a:ext uri="{FF2B5EF4-FFF2-40B4-BE49-F238E27FC236}">
                <a16:creationId xmlns:a16="http://schemas.microsoft.com/office/drawing/2014/main" id="{36AF698A-2C2D-4DF6-AD6D-36A339D86660}"/>
              </a:ext>
            </a:extLst>
          </p:cNvPr>
          <p:cNvSpPr>
            <a:spLocks noGrp="1"/>
          </p:cNvSpPr>
          <p:nvPr>
            <p:ph idx="1"/>
          </p:nvPr>
        </p:nvSpPr>
        <p:spPr/>
        <p:txBody>
          <a:bodyPr/>
          <a:lstStyle/>
          <a:p>
            <a:pPr algn="just"/>
            <a:r>
              <a:rPr lang="en-IN" altLang="en-US"/>
              <a:t>Some of the key characteristics why these microcontrollers are particularly suited to embedded systems are their flexibility in connecting with other devices (like sensors), their instruction set amenable to time-critical signal processing, and their typically low power consumption; they are also convenient in that they often have memory built in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EC20B6E-92BD-4CB1-8468-BEECC55E9750}"/>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DE0BC2E1-2706-4967-86B9-F4D57E878E7E}"/>
              </a:ext>
            </a:extLst>
          </p:cNvPr>
          <p:cNvSpPr>
            <a:spLocks noGrp="1"/>
          </p:cNvSpPr>
          <p:nvPr>
            <p:ph idx="1"/>
          </p:nvPr>
        </p:nvSpPr>
        <p:spPr/>
        <p:txBody>
          <a:bodyPr rtlCol="0">
            <a:normAutofit fontScale="70000" lnSpcReduction="20000"/>
          </a:bodyPr>
          <a:lstStyle/>
          <a:p>
            <a:pPr algn="just" fontAlgn="auto">
              <a:spcAft>
                <a:spcPts val="0"/>
              </a:spcAft>
              <a:defRPr/>
            </a:pPr>
            <a:r>
              <a:rPr lang="en-IN" b="1"/>
              <a:t>Some examples for microcontrollers :</a:t>
            </a:r>
          </a:p>
          <a:p>
            <a:pPr fontAlgn="auto">
              <a:spcAft>
                <a:spcPts val="0"/>
              </a:spcAft>
              <a:defRPr/>
            </a:pPr>
            <a:r>
              <a:rPr lang="en-IN" b="1"/>
              <a:t>Intel </a:t>
            </a:r>
            <a:r>
              <a:rPr lang="en-IN" b="1" err="1"/>
              <a:t>StrongARM</a:t>
            </a:r>
            <a:r>
              <a:rPr lang="en-IN" b="1"/>
              <a:t>  </a:t>
            </a:r>
            <a:r>
              <a:rPr lang="en-IN"/>
              <a:t>The Intel </a:t>
            </a:r>
            <a:r>
              <a:rPr lang="en-IN" err="1"/>
              <a:t>StrongARM</a:t>
            </a:r>
            <a:r>
              <a:rPr lang="en-IN"/>
              <a:t> is, in WSN terms, a fairly high-end processor as it is mostly geared toward handheld devices like PDAs. The SA-1100 model has a 32-bit Reduced Instruction Set Computer (RISC) core, running at up to 206 </a:t>
            </a:r>
            <a:r>
              <a:rPr lang="en-IN" err="1"/>
              <a:t>MHz.</a:t>
            </a:r>
            <a:r>
              <a:rPr lang="en-IN"/>
              <a:t> </a:t>
            </a:r>
          </a:p>
          <a:p>
            <a:pPr fontAlgn="auto">
              <a:spcAft>
                <a:spcPts val="0"/>
              </a:spcAft>
              <a:defRPr/>
            </a:pPr>
            <a:r>
              <a:rPr lang="en-IN" b="1"/>
              <a:t>Texas Instruments MSP 430  </a:t>
            </a:r>
            <a:r>
              <a:rPr lang="en-IN"/>
              <a:t>Texas Instrument provides an entire family of microcontrollers under the family designation MSP 430. Unlike the </a:t>
            </a:r>
            <a:r>
              <a:rPr lang="en-IN" err="1"/>
              <a:t>StrongARM</a:t>
            </a:r>
            <a:r>
              <a:rPr lang="en-IN"/>
              <a:t>, it is explicitly intended for embedded applications </a:t>
            </a:r>
          </a:p>
          <a:p>
            <a:pPr fontAlgn="auto">
              <a:spcAft>
                <a:spcPts val="0"/>
              </a:spcAft>
              <a:defRPr/>
            </a:pPr>
            <a:r>
              <a:rPr lang="en-IN" b="1"/>
              <a:t>Atmel </a:t>
            </a:r>
            <a:r>
              <a:rPr lang="en-IN" b="1" err="1"/>
              <a:t>ATmega</a:t>
            </a:r>
            <a:r>
              <a:rPr lang="en-IN" b="1"/>
              <a:t>  </a:t>
            </a:r>
            <a:r>
              <a:rPr lang="en-IN"/>
              <a:t>The Atmel </a:t>
            </a:r>
            <a:r>
              <a:rPr lang="en-IN" err="1"/>
              <a:t>ATmega</a:t>
            </a:r>
            <a:r>
              <a:rPr lang="en-IN"/>
              <a:t> 128L [28] is an 8-bit microcontroller, also intended for usage in embedded applications and equipped with relevant external interfaces for common peripherals. </a:t>
            </a:r>
          </a:p>
          <a:p>
            <a:pPr fontAlgn="auto">
              <a:spcAft>
                <a:spcPts val="0"/>
              </a:spcAft>
              <a:defRPr/>
            </a:pP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345D719-3768-4708-9C40-6B6E261CF703}"/>
              </a:ext>
            </a:extLst>
          </p:cNvPr>
          <p:cNvSpPr>
            <a:spLocks noGrp="1"/>
          </p:cNvSpPr>
          <p:nvPr>
            <p:ph type="title"/>
          </p:nvPr>
        </p:nvSpPr>
        <p:spPr/>
        <p:txBody>
          <a:bodyPr/>
          <a:lstStyle/>
          <a:p>
            <a:r>
              <a:rPr lang="en-IN" altLang="en-US" b="1"/>
              <a:t>Memory </a:t>
            </a:r>
            <a:endParaRPr lang="en-IN" altLang="en-US"/>
          </a:p>
        </p:txBody>
      </p:sp>
      <p:sp>
        <p:nvSpPr>
          <p:cNvPr id="3" name="Content Placeholder 2">
            <a:extLst>
              <a:ext uri="{FF2B5EF4-FFF2-40B4-BE49-F238E27FC236}">
                <a16:creationId xmlns:a16="http://schemas.microsoft.com/office/drawing/2014/main" id="{D83C46DB-FF14-497B-A08D-E85D1CDBD22B}"/>
              </a:ext>
            </a:extLst>
          </p:cNvPr>
          <p:cNvSpPr>
            <a:spLocks noGrp="1"/>
          </p:cNvSpPr>
          <p:nvPr>
            <p:ph idx="1"/>
          </p:nvPr>
        </p:nvSpPr>
        <p:spPr/>
        <p:txBody>
          <a:bodyPr rtlCol="0">
            <a:normAutofit fontScale="85000" lnSpcReduction="20000"/>
          </a:bodyPr>
          <a:lstStyle/>
          <a:p>
            <a:pPr algn="just" fontAlgn="auto">
              <a:spcAft>
                <a:spcPts val="0"/>
              </a:spcAft>
              <a:defRPr/>
            </a:pPr>
            <a:r>
              <a:rPr lang="en-IN"/>
              <a:t>The memory component is fairly straightforward. Evidently, there is a need for Random Access Memory (RAM) to store intermediate sensor readings, packets from other nodes, and so on. While RAM is fast, its main disadvantage is that it loses its content if power supply is interrupted. </a:t>
            </a:r>
          </a:p>
          <a:p>
            <a:pPr algn="just" fontAlgn="auto">
              <a:spcAft>
                <a:spcPts val="0"/>
              </a:spcAft>
              <a:defRPr/>
            </a:pPr>
            <a:r>
              <a:rPr lang="en-IN"/>
              <a:t>Program code can be stored in Read-Only Memory (ROM) or, more typically, in Electrically Erasable Programmable Read-Only Memory (EEPROM) or flash memory (the later being similar to EEPROM but allowing data to be erased or written in blocks instead of only a byte at a time).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FF20-B663-4C48-9495-3D48EDDA0DC9}"/>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F8ECCDE9-B5F3-42A7-A8E3-989C5CE98EC9}"/>
              </a:ext>
            </a:extLst>
          </p:cNvPr>
          <p:cNvSpPr>
            <a:spLocks noGrp="1"/>
          </p:cNvSpPr>
          <p:nvPr>
            <p:ph idx="1"/>
          </p:nvPr>
        </p:nvSpPr>
        <p:spPr>
          <a:xfrm>
            <a:off x="914400" y="1825625"/>
            <a:ext cx="7600950" cy="4351338"/>
          </a:xfrm>
        </p:spPr>
        <p:txBody>
          <a:bodyPr/>
          <a:lstStyle/>
          <a:p>
            <a:pPr>
              <a:buFont typeface="Arial" panose="020B0604020202020204" pitchFamily="34" charset="0"/>
              <a:buNone/>
            </a:pPr>
            <a:endParaRPr lang="en-IN" altLang="en-US" sz="2400"/>
          </a:p>
          <a:p>
            <a:pPr algn="just"/>
            <a:r>
              <a:rPr lang="en-IN" altLang="en-US" sz="2400" b="1" i="1"/>
              <a:t>Sensor: </a:t>
            </a:r>
            <a:r>
              <a:rPr lang="en-IN" altLang="en-US" sz="2400" i="1"/>
              <a:t>A transducer that converts a physical phenomenon such as heat, light, sound, or motion into electrical or other signals that may be further manipulated by other apparatus. </a:t>
            </a:r>
            <a:endParaRPr lang="en-IN" altLang="en-US" sz="2400"/>
          </a:p>
          <a:p>
            <a:pPr algn="just"/>
            <a:r>
              <a:rPr lang="en-IN" altLang="en-US" sz="2400" b="1" i="1"/>
              <a:t>Sensor node: </a:t>
            </a:r>
            <a:r>
              <a:rPr lang="en-IN" altLang="en-US" sz="2400" i="1"/>
              <a:t>A basic unit in a sensor network, with on-board sensors, processor, memory, wireless modem, and power supply. It is often abbreviated as node. When a node has only a single sensor on board, the node is sometimes also referred to as a sensor, creating some confusion.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2EA6365-ECA0-40A5-B7BE-C2A7336A78EC}"/>
              </a:ext>
            </a:extLst>
          </p:cNvPr>
          <p:cNvSpPr>
            <a:spLocks noGrp="1"/>
          </p:cNvSpPr>
          <p:nvPr>
            <p:ph type="title"/>
          </p:nvPr>
        </p:nvSpPr>
        <p:spPr/>
        <p:txBody>
          <a:bodyPr/>
          <a:lstStyle/>
          <a:p>
            <a:r>
              <a:rPr lang="en-IN" altLang="en-US" b="1"/>
              <a:t>Communication device </a:t>
            </a:r>
            <a:endParaRPr lang="en-IN" altLang="en-US"/>
          </a:p>
        </p:txBody>
      </p:sp>
      <p:sp>
        <p:nvSpPr>
          <p:cNvPr id="3" name="Content Placeholder 2">
            <a:extLst>
              <a:ext uri="{FF2B5EF4-FFF2-40B4-BE49-F238E27FC236}">
                <a16:creationId xmlns:a16="http://schemas.microsoft.com/office/drawing/2014/main" id="{637654A5-4C7C-492F-A35D-D9CE0B161429}"/>
              </a:ext>
            </a:extLst>
          </p:cNvPr>
          <p:cNvSpPr>
            <a:spLocks noGrp="1"/>
          </p:cNvSpPr>
          <p:nvPr>
            <p:ph idx="1"/>
          </p:nvPr>
        </p:nvSpPr>
        <p:spPr/>
        <p:txBody>
          <a:bodyPr rtlCol="0">
            <a:normAutofit lnSpcReduction="10000"/>
          </a:bodyPr>
          <a:lstStyle/>
          <a:p>
            <a:pPr fontAlgn="auto">
              <a:spcAft>
                <a:spcPts val="0"/>
              </a:spcAft>
              <a:defRPr/>
            </a:pPr>
            <a:r>
              <a:rPr lang="en-IN" sz="2400" b="1"/>
              <a:t>Choice of transmission medium :</a:t>
            </a:r>
          </a:p>
          <a:p>
            <a:pPr fontAlgn="auto">
              <a:spcAft>
                <a:spcPts val="0"/>
              </a:spcAft>
              <a:defRPr/>
            </a:pPr>
            <a:r>
              <a:rPr lang="en-IN" sz="2400"/>
              <a:t>The communication device is used to exchange data between individual nodes </a:t>
            </a:r>
          </a:p>
          <a:p>
            <a:pPr fontAlgn="auto">
              <a:spcAft>
                <a:spcPts val="0"/>
              </a:spcAft>
              <a:defRPr/>
            </a:pPr>
            <a:r>
              <a:rPr lang="en-IN" sz="2400"/>
              <a:t>The case of wireless communication is considerably more interesting. The first choice to make is that of the transmission medium </a:t>
            </a:r>
          </a:p>
          <a:p>
            <a:pPr fontAlgn="auto">
              <a:spcAft>
                <a:spcPts val="0"/>
              </a:spcAft>
              <a:defRPr/>
            </a:pPr>
            <a:r>
              <a:rPr lang="en-IN" sz="2400"/>
              <a:t>the usual choices include radio frequencies, optical communication, and ultrasound; other media like magnetic inductance are only used in very specific cases </a:t>
            </a:r>
          </a:p>
          <a:p>
            <a:pPr fontAlgn="auto">
              <a:spcAft>
                <a:spcPts val="0"/>
              </a:spcAft>
              <a:defRPr/>
            </a:pPr>
            <a:r>
              <a:rPr lang="en-IN" sz="2400"/>
              <a:t>Of these choices, Radio Frequency (RF)-based communication is by far the most relevant one as it best fits the requirements of most WSN applications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B8E44CE-B757-4183-B7BF-855AB3AAD725}"/>
              </a:ext>
            </a:extLst>
          </p:cNvPr>
          <p:cNvSpPr>
            <a:spLocks noGrp="1"/>
          </p:cNvSpPr>
          <p:nvPr>
            <p:ph type="title"/>
          </p:nvPr>
        </p:nvSpPr>
        <p:spPr/>
        <p:txBody>
          <a:bodyPr/>
          <a:lstStyle/>
          <a:p>
            <a:r>
              <a:rPr lang="en-IN" altLang="en-US"/>
              <a:t>Contd..</a:t>
            </a:r>
          </a:p>
        </p:txBody>
      </p:sp>
      <p:sp>
        <p:nvSpPr>
          <p:cNvPr id="3" name="Content Placeholder 2">
            <a:extLst>
              <a:ext uri="{FF2B5EF4-FFF2-40B4-BE49-F238E27FC236}">
                <a16:creationId xmlns:a16="http://schemas.microsoft.com/office/drawing/2014/main" id="{4B501F67-E7AC-461F-9B4A-B08CEACA3A21}"/>
              </a:ext>
            </a:extLst>
          </p:cNvPr>
          <p:cNvSpPr>
            <a:spLocks noGrp="1"/>
          </p:cNvSpPr>
          <p:nvPr>
            <p:ph idx="1"/>
          </p:nvPr>
        </p:nvSpPr>
        <p:spPr/>
        <p:txBody>
          <a:bodyPr rtlCol="0">
            <a:normAutofit fontScale="77500" lnSpcReduction="20000"/>
          </a:bodyPr>
          <a:lstStyle/>
          <a:p>
            <a:pPr algn="just" fontAlgn="auto">
              <a:spcAft>
                <a:spcPts val="0"/>
              </a:spcAft>
              <a:defRPr/>
            </a:pPr>
            <a:r>
              <a:rPr lang="en-IN"/>
              <a:t>It provides relatively long range and high data rates, acceptable error rates at reasonable energy expenditure, and does not require line of sight between sender and receiver. </a:t>
            </a:r>
          </a:p>
          <a:p>
            <a:pPr algn="just" fontAlgn="auto">
              <a:spcAft>
                <a:spcPts val="0"/>
              </a:spcAft>
              <a:defRPr/>
            </a:pPr>
            <a:r>
              <a:rPr lang="en-IN" b="1"/>
              <a:t>Transceivers :</a:t>
            </a:r>
          </a:p>
          <a:p>
            <a:pPr algn="just" fontAlgn="auto">
              <a:spcAft>
                <a:spcPts val="0"/>
              </a:spcAft>
              <a:defRPr/>
            </a:pPr>
            <a:r>
              <a:rPr lang="en-IN"/>
              <a:t>For actual communication, both a transmitter and a receiver are required in a sensor node. The essential task is to convert a bit stream coming from a microcontroller (or a sequence of bytes or frames) and convert them to and from radio waves </a:t>
            </a:r>
          </a:p>
          <a:p>
            <a:pPr algn="just" fontAlgn="auto">
              <a:spcAft>
                <a:spcPts val="0"/>
              </a:spcAft>
              <a:defRPr/>
            </a:pPr>
            <a:r>
              <a:rPr lang="en-IN"/>
              <a:t>Usually, half-duplex operation is realized since transmitting and receiving at the same time on a wireless medium is impractical in most cases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5C2D-0CE4-467D-8ABD-4439164FFD32}"/>
              </a:ext>
            </a:extLst>
          </p:cNvPr>
          <p:cNvSpPr>
            <a:spLocks noGrp="1"/>
          </p:cNvSpPr>
          <p:nvPr>
            <p:ph type="title"/>
          </p:nvPr>
        </p:nvSpPr>
        <p:spPr/>
        <p:txBody>
          <a:bodyPr rtlCol="0">
            <a:normAutofit fontScale="90000"/>
          </a:bodyPr>
          <a:lstStyle/>
          <a:p>
            <a:pPr fontAlgn="auto">
              <a:spcAft>
                <a:spcPts val="0"/>
              </a:spcAft>
              <a:defRPr/>
            </a:pPr>
            <a:r>
              <a:rPr lang="en-IN" b="1"/>
              <a:t>Transceiver tasks and characteristics </a:t>
            </a:r>
            <a:endParaRPr lang="en-IN"/>
          </a:p>
        </p:txBody>
      </p:sp>
      <p:sp>
        <p:nvSpPr>
          <p:cNvPr id="31747" name="Content Placeholder 2">
            <a:extLst>
              <a:ext uri="{FF2B5EF4-FFF2-40B4-BE49-F238E27FC236}">
                <a16:creationId xmlns:a16="http://schemas.microsoft.com/office/drawing/2014/main" id="{574AEE4F-F5A9-43D1-AC4C-82649AD53D34}"/>
              </a:ext>
            </a:extLst>
          </p:cNvPr>
          <p:cNvSpPr>
            <a:spLocks noGrp="1"/>
          </p:cNvSpPr>
          <p:nvPr>
            <p:ph idx="1"/>
          </p:nvPr>
        </p:nvSpPr>
        <p:spPr/>
        <p:txBody>
          <a:bodyPr/>
          <a:lstStyle/>
          <a:p>
            <a:pPr algn="just"/>
            <a:r>
              <a:rPr lang="en-IN" altLang="en-US"/>
              <a:t>Service to upper layer A receiver has to offer certain services to the upper layers, most notably to the Medium Access Control (MAC) layer. Sometimes, this service is packet oriented; </a:t>
            </a:r>
          </a:p>
          <a:p>
            <a:pPr algn="just"/>
            <a:r>
              <a:rPr lang="en-IN" altLang="en-US"/>
              <a:t>sometimes, a transceiver only provides a byte interface or even only a bit interface to the microcontroller.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929E-859C-432D-9BC7-E7BD1CD4F53E}"/>
              </a:ext>
            </a:extLst>
          </p:cNvPr>
          <p:cNvSpPr>
            <a:spLocks noGrp="1"/>
          </p:cNvSpPr>
          <p:nvPr>
            <p:ph type="title"/>
          </p:nvPr>
        </p:nvSpPr>
        <p:spPr/>
        <p:txBody>
          <a:bodyPr rtlCol="0">
            <a:normAutofit fontScale="90000"/>
          </a:bodyPr>
          <a:lstStyle/>
          <a:p>
            <a:pPr fontAlgn="auto">
              <a:spcAft>
                <a:spcPts val="0"/>
              </a:spcAft>
              <a:defRPr/>
            </a:pPr>
            <a:r>
              <a:rPr lang="en-IN" b="1"/>
              <a:t>Power consumption and energy efficiency</a:t>
            </a:r>
            <a:endParaRPr lang="en-IN"/>
          </a:p>
        </p:txBody>
      </p:sp>
      <p:sp>
        <p:nvSpPr>
          <p:cNvPr id="3" name="Content Placeholder 2">
            <a:extLst>
              <a:ext uri="{FF2B5EF4-FFF2-40B4-BE49-F238E27FC236}">
                <a16:creationId xmlns:a16="http://schemas.microsoft.com/office/drawing/2014/main" id="{68316B4F-3D0D-4C83-941E-17E3174E455B}"/>
              </a:ext>
            </a:extLst>
          </p:cNvPr>
          <p:cNvSpPr>
            <a:spLocks noGrp="1"/>
          </p:cNvSpPr>
          <p:nvPr>
            <p:ph idx="1"/>
          </p:nvPr>
        </p:nvSpPr>
        <p:spPr/>
        <p:txBody>
          <a:bodyPr rtlCol="0">
            <a:normAutofit lnSpcReduction="10000"/>
          </a:bodyPr>
          <a:lstStyle/>
          <a:p>
            <a:pPr algn="just" fontAlgn="auto">
              <a:spcAft>
                <a:spcPts val="0"/>
              </a:spcAft>
              <a:defRPr/>
            </a:pPr>
            <a:r>
              <a:rPr lang="en-IN"/>
              <a:t>The simplest interpretation of energy efficiency is the energy required to transmit and receive a single bit. Also, to be suitable for use in WSNs, transceivers should be switchable between different states, for example, active and sleeping. </a:t>
            </a:r>
          </a:p>
          <a:p>
            <a:pPr algn="just" fontAlgn="auto">
              <a:spcAft>
                <a:spcPts val="0"/>
              </a:spcAft>
              <a:defRPr/>
            </a:pPr>
            <a:r>
              <a:rPr lang="en-IN"/>
              <a:t>The idle power consumption in each of these states and during switching between them is very important .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74DD-533C-45D5-B233-4C3D33F03184}"/>
              </a:ext>
            </a:extLst>
          </p:cNvPr>
          <p:cNvSpPr>
            <a:spLocks noGrp="1"/>
          </p:cNvSpPr>
          <p:nvPr>
            <p:ph type="title"/>
          </p:nvPr>
        </p:nvSpPr>
        <p:spPr/>
        <p:txBody>
          <a:bodyPr rtlCol="0">
            <a:normAutofit fontScale="90000"/>
          </a:bodyPr>
          <a:lstStyle/>
          <a:p>
            <a:pPr fontAlgn="auto">
              <a:spcAft>
                <a:spcPts val="0"/>
              </a:spcAft>
              <a:defRPr/>
            </a:pPr>
            <a:r>
              <a:rPr lang="en-IN" b="1"/>
              <a:t>Carrier frequency and multiple channels</a:t>
            </a:r>
            <a:endParaRPr lang="en-IN"/>
          </a:p>
        </p:txBody>
      </p:sp>
      <p:sp>
        <p:nvSpPr>
          <p:cNvPr id="33795" name="Content Placeholder 2">
            <a:extLst>
              <a:ext uri="{FF2B5EF4-FFF2-40B4-BE49-F238E27FC236}">
                <a16:creationId xmlns:a16="http://schemas.microsoft.com/office/drawing/2014/main" id="{2F617635-5318-4514-898B-5D3866527688}"/>
              </a:ext>
            </a:extLst>
          </p:cNvPr>
          <p:cNvSpPr>
            <a:spLocks noGrp="1"/>
          </p:cNvSpPr>
          <p:nvPr>
            <p:ph idx="1"/>
          </p:nvPr>
        </p:nvSpPr>
        <p:spPr/>
        <p:txBody>
          <a:bodyPr/>
          <a:lstStyle/>
          <a:p>
            <a:pPr algn="just"/>
            <a:r>
              <a:rPr lang="en-IN" altLang="en-US"/>
              <a:t>Transceivers are available for different carrier frequencies; </a:t>
            </a:r>
          </a:p>
          <a:p>
            <a:pPr algn="just"/>
            <a:r>
              <a:rPr lang="en-IN" altLang="en-US"/>
              <a:t>evidently, it must match application requirements and regulatory restrictions. It is often useful if the transceiver provides several carrier frequencies (“channels”) to choose from, helping to alleviate some congestion problems in dense networks.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CF4E0E3-5D7B-4AD6-8919-9C3AF3D39CE1}"/>
              </a:ext>
            </a:extLst>
          </p:cNvPr>
          <p:cNvSpPr>
            <a:spLocks noGrp="1"/>
          </p:cNvSpPr>
          <p:nvPr>
            <p:ph type="title"/>
          </p:nvPr>
        </p:nvSpPr>
        <p:spPr/>
        <p:txBody>
          <a:bodyPr/>
          <a:lstStyle/>
          <a:p>
            <a:r>
              <a:rPr lang="en-IN" altLang="en-US" b="1"/>
              <a:t>State change times and energy</a:t>
            </a:r>
            <a:endParaRPr lang="en-IN" altLang="en-US"/>
          </a:p>
        </p:txBody>
      </p:sp>
      <p:sp>
        <p:nvSpPr>
          <p:cNvPr id="34819" name="Content Placeholder 2">
            <a:extLst>
              <a:ext uri="{FF2B5EF4-FFF2-40B4-BE49-F238E27FC236}">
                <a16:creationId xmlns:a16="http://schemas.microsoft.com/office/drawing/2014/main" id="{AE6E99AE-B37C-47A9-87A1-78D37B33EE07}"/>
              </a:ext>
            </a:extLst>
          </p:cNvPr>
          <p:cNvSpPr>
            <a:spLocks noGrp="1"/>
          </p:cNvSpPr>
          <p:nvPr>
            <p:ph idx="1"/>
          </p:nvPr>
        </p:nvSpPr>
        <p:spPr/>
        <p:txBody>
          <a:bodyPr/>
          <a:lstStyle/>
          <a:p>
            <a:pPr algn="just"/>
            <a:r>
              <a:rPr lang="en-IN" altLang="en-US"/>
              <a:t>A transceiver can operate in different modes: sending or receiving, use different channels, or be in different power-safe states. In any case, the time and the energy required to change between two such states are important figures of merit. The turnaround time between sending and receiving, for example, is important for various medium access protocols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E58BA34-C96E-4566-BCDA-D30D2E030598}"/>
              </a:ext>
            </a:extLst>
          </p:cNvPr>
          <p:cNvSpPr>
            <a:spLocks noGrp="1"/>
          </p:cNvSpPr>
          <p:nvPr>
            <p:ph type="title"/>
          </p:nvPr>
        </p:nvSpPr>
        <p:spPr/>
        <p:txBody>
          <a:bodyPr/>
          <a:lstStyle/>
          <a:p>
            <a:r>
              <a:rPr lang="en-IN" altLang="en-US" b="1"/>
              <a:t>Data rates</a:t>
            </a:r>
            <a:endParaRPr lang="en-IN" altLang="en-US"/>
          </a:p>
        </p:txBody>
      </p:sp>
      <p:sp>
        <p:nvSpPr>
          <p:cNvPr id="35843" name="Content Placeholder 2">
            <a:extLst>
              <a:ext uri="{FF2B5EF4-FFF2-40B4-BE49-F238E27FC236}">
                <a16:creationId xmlns:a16="http://schemas.microsoft.com/office/drawing/2014/main" id="{1C5D3015-0254-405B-A630-649B48C0494E}"/>
              </a:ext>
            </a:extLst>
          </p:cNvPr>
          <p:cNvSpPr>
            <a:spLocks noGrp="1"/>
          </p:cNvSpPr>
          <p:nvPr>
            <p:ph idx="1"/>
          </p:nvPr>
        </p:nvSpPr>
        <p:spPr/>
        <p:txBody>
          <a:bodyPr/>
          <a:lstStyle/>
          <a:p>
            <a:pPr algn="just"/>
            <a:r>
              <a:rPr lang="en-IN" altLang="en-US"/>
              <a:t>Carrier frequency and used bandwidth together with modulation and coding determine the gross data rate. Typical values are a few tens of kilobits per second – considerably less than in broadband wireless communication, but usually sufficient for WSNs. Different data rates can be achieved, for example, by using different modulations or changing the symbol rate.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2F790F3-EA0C-4789-A0E6-D3611FD55193}"/>
              </a:ext>
            </a:extLst>
          </p:cNvPr>
          <p:cNvSpPr>
            <a:spLocks noGrp="1"/>
          </p:cNvSpPr>
          <p:nvPr>
            <p:ph type="title"/>
          </p:nvPr>
        </p:nvSpPr>
        <p:spPr/>
        <p:txBody>
          <a:bodyPr/>
          <a:lstStyle/>
          <a:p>
            <a:r>
              <a:rPr lang="en-IN" altLang="en-US" b="1"/>
              <a:t>Modulations</a:t>
            </a:r>
            <a:endParaRPr lang="en-IN" altLang="en-US"/>
          </a:p>
        </p:txBody>
      </p:sp>
      <p:sp>
        <p:nvSpPr>
          <p:cNvPr id="36867" name="Content Placeholder 2">
            <a:extLst>
              <a:ext uri="{FF2B5EF4-FFF2-40B4-BE49-F238E27FC236}">
                <a16:creationId xmlns:a16="http://schemas.microsoft.com/office/drawing/2014/main" id="{52C49AD8-742E-4373-A838-4F7394CFE794}"/>
              </a:ext>
            </a:extLst>
          </p:cNvPr>
          <p:cNvSpPr>
            <a:spLocks noGrp="1"/>
          </p:cNvSpPr>
          <p:nvPr>
            <p:ph idx="1"/>
          </p:nvPr>
        </p:nvSpPr>
        <p:spPr/>
        <p:txBody>
          <a:bodyPr/>
          <a:lstStyle/>
          <a:p>
            <a:pPr algn="just"/>
            <a:r>
              <a:rPr lang="en-IN" altLang="en-US"/>
              <a:t>The transceivers typically support one or several of on/off-keying, ASK, FSK, or similar modulations. If several modulations are available, it is convenient for experiments if they are selectable at runtime even though, for real deployment, dynamic switching between modulations is not one of the most discussed options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69A015E-048B-45C9-A918-FBC0F15F8450}"/>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41EB2188-5E12-4937-AA3A-AFC7977D361C}"/>
              </a:ext>
            </a:extLst>
          </p:cNvPr>
          <p:cNvSpPr>
            <a:spLocks noGrp="1"/>
          </p:cNvSpPr>
          <p:nvPr>
            <p:ph idx="1"/>
          </p:nvPr>
        </p:nvSpPr>
        <p:spPr/>
        <p:txBody>
          <a:bodyPr rtlCol="0">
            <a:normAutofit fontScale="92500" lnSpcReduction="10000"/>
          </a:bodyPr>
          <a:lstStyle/>
          <a:p>
            <a:pPr algn="just" fontAlgn="auto">
              <a:spcAft>
                <a:spcPts val="0"/>
              </a:spcAft>
              <a:defRPr/>
            </a:pPr>
            <a:r>
              <a:rPr lang="en-IN" b="1"/>
              <a:t>Coding: </a:t>
            </a:r>
            <a:r>
              <a:rPr lang="en-IN"/>
              <a:t>Some transceivers allow various coding schemes to be selected. </a:t>
            </a:r>
          </a:p>
          <a:p>
            <a:pPr algn="just" fontAlgn="auto">
              <a:spcAft>
                <a:spcPts val="0"/>
              </a:spcAft>
              <a:defRPr/>
            </a:pPr>
            <a:r>
              <a:rPr lang="en-IN" b="1"/>
              <a:t>Transmission power: </a:t>
            </a:r>
            <a:r>
              <a:rPr lang="en-IN"/>
              <a:t>control Some transceivers can directly provide control over the transmission power to be used; some require some external circuitry for that purpose. Usually, only a discrete number of power levels are available from which the actual transmission power can be chosen. Maximum output power is usually determined by regulations.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6E6FA2B-FAB2-420A-8A63-ED6E26D6A97D}"/>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41229DE7-A597-448C-825F-59034F533652}"/>
              </a:ext>
            </a:extLst>
          </p:cNvPr>
          <p:cNvSpPr>
            <a:spLocks noGrp="1"/>
          </p:cNvSpPr>
          <p:nvPr>
            <p:ph idx="1"/>
          </p:nvPr>
        </p:nvSpPr>
        <p:spPr/>
        <p:txBody>
          <a:bodyPr rtlCol="0">
            <a:normAutofit fontScale="92500"/>
          </a:bodyPr>
          <a:lstStyle/>
          <a:p>
            <a:pPr algn="just" fontAlgn="auto">
              <a:spcAft>
                <a:spcPts val="0"/>
              </a:spcAft>
              <a:defRPr/>
            </a:pPr>
            <a:r>
              <a:rPr lang="en-IN" b="1"/>
              <a:t>Noise figure: </a:t>
            </a:r>
            <a:r>
              <a:rPr lang="en-IN"/>
              <a:t>The noise figure NF of an element is defined as the ratio of the Signal-to-Noise Ratio (SNR) ratio SNR</a:t>
            </a:r>
            <a:r>
              <a:rPr lang="en-IN" i="1"/>
              <a:t>I at the input of the element to the SNR ratio SNRO at the element’s output</a:t>
            </a:r>
          </a:p>
          <a:p>
            <a:pPr algn="just" fontAlgn="auto">
              <a:spcAft>
                <a:spcPts val="0"/>
              </a:spcAft>
              <a:defRPr/>
            </a:pPr>
            <a:r>
              <a:rPr lang="en-IN" b="1"/>
              <a:t>Gain</a:t>
            </a:r>
            <a:r>
              <a:rPr lang="en-IN"/>
              <a:t> :The gain is the ratio of the output signal power to the input signal power and is typically given in dB. Amplifiers with high gain are desirable to achieve good energy efficiency</a:t>
            </a:r>
            <a:r>
              <a:rPr lang="en-IN" b="1"/>
              <a:t>.</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3D73-E178-4A79-8537-E8F8F3DCA559}"/>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16BAD84B-75CB-466E-B304-6AE3A92B6585}"/>
              </a:ext>
            </a:extLst>
          </p:cNvPr>
          <p:cNvSpPr>
            <a:spLocks noGrp="1"/>
          </p:cNvSpPr>
          <p:nvPr>
            <p:ph idx="1"/>
          </p:nvPr>
        </p:nvSpPr>
        <p:spPr>
          <a:xfrm>
            <a:off x="838200" y="1825625"/>
            <a:ext cx="7677150" cy="4351338"/>
          </a:xfrm>
        </p:spPr>
        <p:txBody>
          <a:bodyPr/>
          <a:lstStyle/>
          <a:p>
            <a:endParaRPr lang="en-IN" altLang="en-US" sz="2400"/>
          </a:p>
          <a:p>
            <a:pPr>
              <a:buFont typeface="Arial" panose="020B0604020202020204" pitchFamily="34" charset="0"/>
              <a:buNone/>
            </a:pPr>
            <a:endParaRPr lang="en-IN" altLang="en-US" sz="2400"/>
          </a:p>
          <a:p>
            <a:pPr algn="just"/>
            <a:r>
              <a:rPr lang="en-IN" altLang="en-US" sz="2400" b="1" i="1"/>
              <a:t>Network topology: </a:t>
            </a:r>
            <a:r>
              <a:rPr lang="en-IN" altLang="en-US" sz="2400" i="1"/>
              <a:t>A connectivity graph where nodes are sensor nodes and edges are communication links. In a wireless network, the link represents a one-hop connection, and the neighbors of a node are those within the radio range of the node. </a:t>
            </a:r>
          </a:p>
          <a:p>
            <a:pPr algn="just">
              <a:buFont typeface="Arial" panose="020B0604020202020204" pitchFamily="34" charset="0"/>
              <a:buNone/>
            </a:pPr>
            <a:endParaRPr lang="en-IN" altLang="en-US" sz="2400"/>
          </a:p>
          <a:p>
            <a:pPr algn="just"/>
            <a:r>
              <a:rPr lang="en-IN" altLang="en-US" sz="2400" b="1" i="1"/>
              <a:t>Routing: </a:t>
            </a:r>
            <a:r>
              <a:rPr lang="en-IN" altLang="en-US" sz="2400" i="1"/>
              <a:t>The process of determining a network path from a packet source node to its destination.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4F4DB48-87C4-46FF-92E4-37E7135C36C7}"/>
              </a:ext>
            </a:extLst>
          </p:cNvPr>
          <p:cNvSpPr>
            <a:spLocks noGrp="1"/>
          </p:cNvSpPr>
          <p:nvPr>
            <p:ph type="title"/>
          </p:nvPr>
        </p:nvSpPr>
        <p:spPr/>
        <p:txBody>
          <a:bodyPr/>
          <a:lstStyle/>
          <a:p>
            <a:endParaRPr lang="en-IN" altLang="en-US"/>
          </a:p>
        </p:txBody>
      </p:sp>
      <p:sp>
        <p:nvSpPr>
          <p:cNvPr id="39939" name="Content Placeholder 2">
            <a:extLst>
              <a:ext uri="{FF2B5EF4-FFF2-40B4-BE49-F238E27FC236}">
                <a16:creationId xmlns:a16="http://schemas.microsoft.com/office/drawing/2014/main" id="{1009BD61-9A9D-4C44-B535-FDDB15559C0B}"/>
              </a:ext>
            </a:extLst>
          </p:cNvPr>
          <p:cNvSpPr>
            <a:spLocks noGrp="1"/>
          </p:cNvSpPr>
          <p:nvPr>
            <p:ph idx="1"/>
          </p:nvPr>
        </p:nvSpPr>
        <p:spPr/>
        <p:txBody>
          <a:bodyPr/>
          <a:lstStyle/>
          <a:p>
            <a:pPr algn="just"/>
            <a:r>
              <a:rPr lang="en-IN" altLang="en-US" b="1"/>
              <a:t>Power efficiency: </a:t>
            </a:r>
            <a:r>
              <a:rPr lang="en-IN" altLang="en-US"/>
              <a:t>The efficiency of the radio front end is given as the ratio of the radiated power to the overall power consumed by the front end; for a power amplifier, the efficiency describes the ratio of the output signal’s power to the power consumed by the overall power amplifier.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84C8C2B-01FC-4D75-97CA-E9FA489DE0B0}"/>
              </a:ext>
            </a:extLst>
          </p:cNvPr>
          <p:cNvSpPr>
            <a:spLocks noGrp="1"/>
          </p:cNvSpPr>
          <p:nvPr>
            <p:ph type="title"/>
          </p:nvPr>
        </p:nvSpPr>
        <p:spPr/>
        <p:txBody>
          <a:bodyPr/>
          <a:lstStyle/>
          <a:p>
            <a:endParaRPr lang="en-IN" altLang="en-US"/>
          </a:p>
        </p:txBody>
      </p:sp>
      <p:sp>
        <p:nvSpPr>
          <p:cNvPr id="40963" name="Content Placeholder 2">
            <a:extLst>
              <a:ext uri="{FF2B5EF4-FFF2-40B4-BE49-F238E27FC236}">
                <a16:creationId xmlns:a16="http://schemas.microsoft.com/office/drawing/2014/main" id="{35A02370-8F39-4CA9-8C11-5A08681B6F00}"/>
              </a:ext>
            </a:extLst>
          </p:cNvPr>
          <p:cNvSpPr>
            <a:spLocks noGrp="1"/>
          </p:cNvSpPr>
          <p:nvPr>
            <p:ph idx="1"/>
          </p:nvPr>
        </p:nvSpPr>
        <p:spPr/>
        <p:txBody>
          <a:bodyPr/>
          <a:lstStyle/>
          <a:p>
            <a:pPr algn="just"/>
            <a:r>
              <a:rPr lang="en-IN" altLang="en-US" b="1"/>
              <a:t>Receiver sensitivity: </a:t>
            </a:r>
            <a:r>
              <a:rPr lang="en-IN" altLang="en-US"/>
              <a:t>The receiver sensitivity (given in dBm) specifies the minimum signal power at the receiver needed to achieve a prescribed </a:t>
            </a:r>
            <a:r>
              <a:rPr lang="en-IN" altLang="en-US" i="1"/>
              <a:t>Eb/N0 or a prescribed bit/packet error rate. </a:t>
            </a:r>
            <a:r>
              <a:rPr lang="en-IN" altLang="en-US"/>
              <a:t>Better sensitivity levels extend the possible range of a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65E7DC4-DB45-4C17-9795-17C0529322D6}"/>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F348D4F5-6170-43FB-A84C-44EF3189F619}"/>
              </a:ext>
            </a:extLst>
          </p:cNvPr>
          <p:cNvSpPr>
            <a:spLocks noGrp="1"/>
          </p:cNvSpPr>
          <p:nvPr>
            <p:ph idx="1"/>
          </p:nvPr>
        </p:nvSpPr>
        <p:spPr/>
        <p:txBody>
          <a:bodyPr rtlCol="0">
            <a:normAutofit fontScale="77500" lnSpcReduction="20000"/>
          </a:bodyPr>
          <a:lstStyle/>
          <a:p>
            <a:pPr algn="just" fontAlgn="auto">
              <a:spcAft>
                <a:spcPts val="0"/>
              </a:spcAft>
              <a:defRPr/>
            </a:pPr>
            <a:r>
              <a:rPr lang="en-IN" b="1"/>
              <a:t>Range: </a:t>
            </a:r>
            <a:r>
              <a:rPr lang="en-IN"/>
              <a:t>While intuitively the range of a transmitter is clear, a formal definition requires some care. The range is considered in absence of interference; it evidently depends on the maximum transmission power, on the antenna characteristics, on the attenuation caused by the environment, which in turn depends on the used carrier frequency, on the modulation/coding scheme that is used, and on the bit error rate that one is willing to accept at the receiver</a:t>
            </a:r>
          </a:p>
          <a:p>
            <a:pPr algn="just" fontAlgn="auto">
              <a:spcAft>
                <a:spcPts val="0"/>
              </a:spcAft>
              <a:defRPr/>
            </a:pPr>
            <a:r>
              <a:rPr lang="en-IN"/>
              <a:t>It also depends on the quality of the receiver, essentially captured by its sensitivity. Typical values are difficult to give here, but prototypes or products with ranges between a few meters and several hundreds of meters are available.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858B13B-DA77-43B0-9A21-CA215B1AFBFB}"/>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A674E841-097A-478B-97F9-602B8F55E6FA}"/>
              </a:ext>
            </a:extLst>
          </p:cNvPr>
          <p:cNvSpPr>
            <a:spLocks noGrp="1"/>
          </p:cNvSpPr>
          <p:nvPr>
            <p:ph idx="1"/>
          </p:nvPr>
        </p:nvSpPr>
        <p:spPr/>
        <p:txBody>
          <a:bodyPr rtlCol="0">
            <a:normAutofit fontScale="92500" lnSpcReduction="20000"/>
          </a:bodyPr>
          <a:lstStyle/>
          <a:p>
            <a:pPr algn="just" fontAlgn="auto">
              <a:spcAft>
                <a:spcPts val="0"/>
              </a:spcAft>
              <a:defRPr/>
            </a:pPr>
            <a:r>
              <a:rPr lang="en-IN" b="1"/>
              <a:t>Blocking performance: </a:t>
            </a:r>
            <a:r>
              <a:rPr lang="en-IN"/>
              <a:t>The blocking performance of a receiver is its achieved bit error rate in the presence of an interferer</a:t>
            </a:r>
          </a:p>
          <a:p>
            <a:pPr algn="just" fontAlgn="auto">
              <a:spcAft>
                <a:spcPts val="0"/>
              </a:spcAft>
              <a:defRPr/>
            </a:pPr>
            <a:r>
              <a:rPr lang="en-IN"/>
              <a:t>An important special case is an adjacent channel interferer that transmits on neighbouring frequencies. The adjacent channel suppression describes a transceiver’s capability to filter out signals from adjacent frequency bands (and thus to reduce adjacent channel interference) has a direct impact on the observed Signal to Interference and Noise Ratio (SINR).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BDE6259-501C-4E10-9A38-D370FE7A98BF}"/>
              </a:ext>
            </a:extLst>
          </p:cNvPr>
          <p:cNvSpPr>
            <a:spLocks noGrp="1"/>
          </p:cNvSpPr>
          <p:nvPr>
            <p:ph type="title"/>
          </p:nvPr>
        </p:nvSpPr>
        <p:spPr/>
        <p:txBody>
          <a:bodyPr/>
          <a:lstStyle/>
          <a:p>
            <a:endParaRPr lang="en-IN" altLang="en-US"/>
          </a:p>
        </p:txBody>
      </p:sp>
      <p:sp>
        <p:nvSpPr>
          <p:cNvPr id="44035" name="Content Placeholder 2">
            <a:extLst>
              <a:ext uri="{FF2B5EF4-FFF2-40B4-BE49-F238E27FC236}">
                <a16:creationId xmlns:a16="http://schemas.microsoft.com/office/drawing/2014/main" id="{9A14AF92-7FA8-4D74-96BE-E45DDB57F889}"/>
              </a:ext>
            </a:extLst>
          </p:cNvPr>
          <p:cNvSpPr>
            <a:spLocks noGrp="1"/>
          </p:cNvSpPr>
          <p:nvPr>
            <p:ph idx="1"/>
          </p:nvPr>
        </p:nvSpPr>
        <p:spPr/>
        <p:txBody>
          <a:bodyPr/>
          <a:lstStyle/>
          <a:p>
            <a:pPr algn="just"/>
            <a:r>
              <a:rPr lang="en-IN" altLang="en-US" b="1"/>
              <a:t>Out of band emission: </a:t>
            </a:r>
            <a:r>
              <a:rPr lang="en-IN" altLang="en-US"/>
              <a:t>The inverse to adjacent channel suppression is the out of band emission of a transmitter. To limit disturbance of other systems, or of the WSN itself in a multichannel setup, the transmitter should produce as little as possible of transmission power outside of its prescribed bandwidth, centered around the carrier frequency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4E585DC-9EA3-4E76-A62C-C72278F724E6}"/>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594B9A9D-FB7C-4D5F-AE54-7DA2410CF51D}"/>
              </a:ext>
            </a:extLst>
          </p:cNvPr>
          <p:cNvSpPr>
            <a:spLocks noGrp="1"/>
          </p:cNvSpPr>
          <p:nvPr>
            <p:ph idx="1"/>
          </p:nvPr>
        </p:nvSpPr>
        <p:spPr/>
        <p:txBody>
          <a:bodyPr rtlCol="0">
            <a:normAutofit fontScale="70000" lnSpcReduction="20000"/>
          </a:bodyPr>
          <a:lstStyle/>
          <a:p>
            <a:pPr algn="just" fontAlgn="auto">
              <a:spcAft>
                <a:spcPts val="0"/>
              </a:spcAft>
              <a:defRPr/>
            </a:pPr>
            <a:r>
              <a:rPr lang="en-IN" b="1"/>
              <a:t>Carrier sense and RSSI: </a:t>
            </a:r>
            <a:r>
              <a:rPr lang="en-IN"/>
              <a:t>In many medium access control protocols, sensing whether the wireless channel, the carrier, is busy (another node is transmitting) is a critical information. The receiver has to be able to provide that information.</a:t>
            </a:r>
          </a:p>
          <a:p>
            <a:pPr fontAlgn="auto">
              <a:spcAft>
                <a:spcPts val="0"/>
              </a:spcAft>
              <a:defRPr/>
            </a:pPr>
            <a:r>
              <a:rPr lang="en-IN"/>
              <a:t> The received energy is above threshold; however, the underlying signal does not need to comply with the modulation and spectral characteristics. </a:t>
            </a:r>
          </a:p>
          <a:p>
            <a:pPr fontAlgn="auto">
              <a:spcAft>
                <a:spcPts val="0"/>
              </a:spcAft>
              <a:defRPr/>
            </a:pPr>
            <a:r>
              <a:rPr lang="en-IN"/>
              <a:t> A carrier has been detected, that is, some signal which complies with the modulation. </a:t>
            </a:r>
          </a:p>
          <a:p>
            <a:pPr fontAlgn="auto">
              <a:spcAft>
                <a:spcPts val="0"/>
              </a:spcAft>
              <a:defRPr/>
            </a:pPr>
            <a:r>
              <a:rPr lang="en-IN"/>
              <a:t> Carrier detected and energy is present. </a:t>
            </a:r>
          </a:p>
          <a:p>
            <a:pPr fontAlgn="auto">
              <a:spcAft>
                <a:spcPts val="0"/>
              </a:spcAft>
              <a:defRPr/>
            </a:pPr>
            <a:r>
              <a:rPr lang="en-IN"/>
              <a:t>Also, the signal strength at which an incoming data packet has been received can provide useful information (e.g. a rough estimate about the distance from the transmitter assuming the transmission power is known); a receiver has to provide this information in the Received Signal Strength Indicator (RSSI).</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762BB02-7BDB-406F-AAE2-8265D253CD50}"/>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D0CB04B5-E28A-40DF-ABCA-A0714C9DCC61}"/>
              </a:ext>
            </a:extLst>
          </p:cNvPr>
          <p:cNvSpPr>
            <a:spLocks noGrp="1"/>
          </p:cNvSpPr>
          <p:nvPr>
            <p:ph idx="1"/>
          </p:nvPr>
        </p:nvSpPr>
        <p:spPr/>
        <p:txBody>
          <a:bodyPr rtlCol="0">
            <a:normAutofit fontScale="85000" lnSpcReduction="10000"/>
          </a:bodyPr>
          <a:lstStyle/>
          <a:p>
            <a:pPr algn="just" fontAlgn="auto">
              <a:spcAft>
                <a:spcPts val="0"/>
              </a:spcAft>
              <a:defRPr/>
            </a:pPr>
            <a:r>
              <a:rPr lang="en-IN" b="1"/>
              <a:t>Frequency stability: </a:t>
            </a:r>
            <a:r>
              <a:rPr lang="en-IN"/>
              <a:t>The frequency stability denotes the degree of variation from nominal </a:t>
            </a:r>
            <a:r>
              <a:rPr lang="en-IN" err="1"/>
              <a:t>center</a:t>
            </a:r>
            <a:r>
              <a:rPr lang="en-IN"/>
              <a:t> frequencies when environmental conditions of oscillators like temperature or pressure change. </a:t>
            </a:r>
          </a:p>
          <a:p>
            <a:pPr algn="just" fontAlgn="auto">
              <a:spcAft>
                <a:spcPts val="0"/>
              </a:spcAft>
              <a:defRPr/>
            </a:pPr>
            <a:r>
              <a:rPr lang="en-IN"/>
              <a:t>In extreme cases, poor frequency stability can break down communication links, for example, when one node is placed in sunlight whereas its </a:t>
            </a:r>
            <a:r>
              <a:rPr lang="en-IN" err="1"/>
              <a:t>neighbor</a:t>
            </a:r>
            <a:r>
              <a:rPr lang="en-IN"/>
              <a:t> is currently in the shade.</a:t>
            </a:r>
          </a:p>
          <a:p>
            <a:pPr algn="just" fontAlgn="auto">
              <a:spcAft>
                <a:spcPts val="0"/>
              </a:spcAft>
              <a:defRPr/>
            </a:pPr>
            <a:r>
              <a:rPr lang="en-IN" b="1"/>
              <a:t>Voltage range :</a:t>
            </a:r>
            <a:r>
              <a:rPr lang="en-IN"/>
              <a:t>Transceivers should operate reliably over a range of supply voltages. Otherwise, inefficient voltage stabilization circuitry is required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964DE81-72B7-470C-8C6E-068C1F0A5869}"/>
              </a:ext>
            </a:extLst>
          </p:cNvPr>
          <p:cNvSpPr>
            <a:spLocks noGrp="1"/>
          </p:cNvSpPr>
          <p:nvPr>
            <p:ph type="title"/>
          </p:nvPr>
        </p:nvSpPr>
        <p:spPr/>
        <p:txBody>
          <a:bodyPr/>
          <a:lstStyle/>
          <a:p>
            <a:r>
              <a:rPr lang="en-IN" altLang="en-US" b="1"/>
              <a:t>Transceiver structure</a:t>
            </a:r>
            <a:endParaRPr lang="en-IN" altLang="en-US"/>
          </a:p>
        </p:txBody>
      </p:sp>
      <p:sp>
        <p:nvSpPr>
          <p:cNvPr id="3" name="Content Placeholder 2">
            <a:extLst>
              <a:ext uri="{FF2B5EF4-FFF2-40B4-BE49-F238E27FC236}">
                <a16:creationId xmlns:a16="http://schemas.microsoft.com/office/drawing/2014/main" id="{41E20CEA-79E3-4764-9950-9E0DDA2EF65A}"/>
              </a:ext>
            </a:extLst>
          </p:cNvPr>
          <p:cNvSpPr>
            <a:spLocks noGrp="1"/>
          </p:cNvSpPr>
          <p:nvPr>
            <p:ph idx="1"/>
          </p:nvPr>
        </p:nvSpPr>
        <p:spPr/>
        <p:txBody>
          <a:bodyPr rtlCol="0">
            <a:normAutofit fontScale="92500" lnSpcReduction="10000"/>
          </a:bodyPr>
          <a:lstStyle/>
          <a:p>
            <a:pPr fontAlgn="auto">
              <a:spcAft>
                <a:spcPts val="0"/>
              </a:spcAft>
              <a:defRPr/>
            </a:pPr>
            <a:r>
              <a:rPr lang="en-IN"/>
              <a:t>A fairly common structure of transceivers is into the Radio Frequency (RF) front end and the baseband part: </a:t>
            </a:r>
          </a:p>
          <a:p>
            <a:pPr algn="just" fontAlgn="auto">
              <a:spcAft>
                <a:spcPts val="0"/>
              </a:spcAft>
              <a:defRPr/>
            </a:pPr>
            <a:r>
              <a:rPr lang="en-IN"/>
              <a:t> the radio frequency front end performs </a:t>
            </a:r>
            <a:r>
              <a:rPr lang="en-IN" err="1"/>
              <a:t>analog</a:t>
            </a:r>
            <a:r>
              <a:rPr lang="en-IN"/>
              <a:t> signal processing in the actual radio frequency band, whereas </a:t>
            </a:r>
          </a:p>
          <a:p>
            <a:pPr algn="just" fontAlgn="auto">
              <a:spcAft>
                <a:spcPts val="0"/>
              </a:spcAft>
              <a:defRPr/>
            </a:pPr>
            <a:r>
              <a:rPr lang="en-IN"/>
              <a:t> the baseband processor performs all signal processing in the digital domain and communicates with a sensor node’s processor or other digital circuitry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C33F190-E2B1-4046-8F76-754044428185}"/>
              </a:ext>
            </a:extLst>
          </p:cNvPr>
          <p:cNvSpPr>
            <a:spLocks noGrp="1"/>
          </p:cNvSpPr>
          <p:nvPr>
            <p:ph type="title"/>
          </p:nvPr>
        </p:nvSpPr>
        <p:spPr/>
        <p:txBody>
          <a:bodyPr/>
          <a:lstStyle/>
          <a:p>
            <a:endParaRPr lang="en-IN" altLang="en-US"/>
          </a:p>
        </p:txBody>
      </p:sp>
      <p:pic>
        <p:nvPicPr>
          <p:cNvPr id="48131" name="Picture 2">
            <a:extLst>
              <a:ext uri="{FF2B5EF4-FFF2-40B4-BE49-F238E27FC236}">
                <a16:creationId xmlns:a16="http://schemas.microsoft.com/office/drawing/2014/main" id="{7F40C056-4EAA-4517-B4E2-60270287F2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3563" y="2268538"/>
            <a:ext cx="5476875" cy="3190875"/>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F15A20F-CF92-4D5E-8D2D-2AADA934703A}"/>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BBE54C29-B408-4F42-9367-F5A571646D88}"/>
              </a:ext>
            </a:extLst>
          </p:cNvPr>
          <p:cNvSpPr>
            <a:spLocks noGrp="1"/>
          </p:cNvSpPr>
          <p:nvPr>
            <p:ph idx="1"/>
          </p:nvPr>
        </p:nvSpPr>
        <p:spPr/>
        <p:txBody>
          <a:bodyPr rtlCol="0">
            <a:normAutofit fontScale="70000" lnSpcReduction="20000"/>
          </a:bodyPr>
          <a:lstStyle/>
          <a:p>
            <a:pPr algn="just" fontAlgn="auto">
              <a:spcAft>
                <a:spcPts val="0"/>
              </a:spcAft>
              <a:defRPr/>
            </a:pPr>
            <a:r>
              <a:rPr lang="en-IN"/>
              <a:t>Some important elements of an RF front ends architecture are</a:t>
            </a:r>
          </a:p>
          <a:p>
            <a:pPr algn="just" fontAlgn="auto">
              <a:spcAft>
                <a:spcPts val="0"/>
              </a:spcAft>
              <a:defRPr/>
            </a:pPr>
            <a:r>
              <a:rPr lang="en-IN"/>
              <a:t>The Power Amplifier (PA) accepts </a:t>
            </a:r>
            <a:r>
              <a:rPr lang="en-IN" err="1"/>
              <a:t>upconverted</a:t>
            </a:r>
            <a:r>
              <a:rPr lang="en-IN"/>
              <a:t> signals from the IF or baseband part and amplifies them for transmission over the antenna. </a:t>
            </a:r>
          </a:p>
          <a:p>
            <a:pPr algn="just" fontAlgn="auto">
              <a:spcAft>
                <a:spcPts val="0"/>
              </a:spcAft>
              <a:defRPr/>
            </a:pPr>
            <a:r>
              <a:rPr lang="en-IN"/>
              <a:t>The Low Noise Amplifier (LNA) amplifies incoming signals up to levels suitable for further processing without significantly reducing the SNR . The range of powers of the incoming signals varies from very weak signals from nodes close to the reception boundary to strong signals from nearby nodes; this range can be up to 100 dB. Without management actions, the LNA is active all the time and can consume a significant fraction of the transceiver’s energy.</a:t>
            </a:r>
          </a:p>
          <a:p>
            <a:pPr fontAlgn="auto">
              <a:spcAft>
                <a:spcPts val="0"/>
              </a:spcAft>
              <a:defRPr/>
            </a:pPr>
            <a:r>
              <a:rPr lang="en-IN"/>
              <a:t>Elements like local oscillators or voltage-controlled oscillators and mixers are used for frequency </a:t>
            </a:r>
          </a:p>
          <a:p>
            <a:pPr fontAlgn="auto">
              <a:spcAft>
                <a:spcPts val="0"/>
              </a:spcAft>
              <a:defRPr/>
            </a:pPr>
            <a:r>
              <a:rPr lang="en-IN"/>
              <a:t>conversion from the RF spectrum to intermediate frequencies or to the baseband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A57F-44B6-40C8-A71F-175156C75D87}"/>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7DA705BB-4871-468A-8B15-810C17D278A3}"/>
              </a:ext>
            </a:extLst>
          </p:cNvPr>
          <p:cNvSpPr>
            <a:spLocks noGrp="1"/>
          </p:cNvSpPr>
          <p:nvPr>
            <p:ph idx="1"/>
          </p:nvPr>
        </p:nvSpPr>
        <p:spPr>
          <a:xfrm>
            <a:off x="304800" y="1825625"/>
            <a:ext cx="8210550" cy="4351338"/>
          </a:xfrm>
        </p:spPr>
        <p:txBody>
          <a:bodyPr/>
          <a:lstStyle/>
          <a:p>
            <a:pPr>
              <a:buFont typeface="Arial" panose="020B0604020202020204" pitchFamily="34" charset="0"/>
              <a:buNone/>
            </a:pPr>
            <a:endParaRPr lang="en-IN" altLang="en-US" sz="2400"/>
          </a:p>
          <a:p>
            <a:pPr algn="just"/>
            <a:r>
              <a:rPr lang="en-IN" altLang="en-US" sz="2400" b="1" i="1"/>
              <a:t>Date-centric: </a:t>
            </a:r>
            <a:r>
              <a:rPr lang="en-IN" altLang="en-US" sz="2400" i="1"/>
              <a:t>Approaches that name, route, or access a piece of data via properties, such as physical location, that are external to a communication network. This is to be contrasted with address-centric approaches which use logical properties of nodes related to the network structure. </a:t>
            </a:r>
          </a:p>
          <a:p>
            <a:pPr algn="just">
              <a:buFont typeface="Arial" panose="020B0604020202020204" pitchFamily="34" charset="0"/>
              <a:buNone/>
            </a:pPr>
            <a:endParaRPr lang="en-IN" altLang="en-US" sz="2400"/>
          </a:p>
          <a:p>
            <a:pPr algn="just"/>
            <a:r>
              <a:rPr lang="en-IN" altLang="en-US" sz="2400" b="1" i="1"/>
              <a:t>Geographic routing: </a:t>
            </a:r>
            <a:r>
              <a:rPr lang="en-IN" altLang="en-US" sz="2400" i="1"/>
              <a:t>Routing of data based on geographical attributes such as locations or regions. This is an example of date-centric networking.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CBFCB88-6BAA-4C0C-89B4-17ED6AB28333}"/>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92F43348-B84B-4D6D-A71F-5919640FFC64}"/>
              </a:ext>
            </a:extLst>
          </p:cNvPr>
          <p:cNvSpPr>
            <a:spLocks noGrp="1"/>
          </p:cNvSpPr>
          <p:nvPr>
            <p:ph idx="1"/>
          </p:nvPr>
        </p:nvSpPr>
        <p:spPr/>
        <p:txBody>
          <a:bodyPr rtlCol="0">
            <a:normAutofit fontScale="85000" lnSpcReduction="10000"/>
          </a:bodyPr>
          <a:lstStyle/>
          <a:p>
            <a:pPr algn="just" fontAlgn="auto">
              <a:spcAft>
                <a:spcPts val="0"/>
              </a:spcAft>
              <a:defRPr/>
            </a:pPr>
            <a:r>
              <a:rPr lang="en-IN" b="1"/>
              <a:t>Transmit:</a:t>
            </a:r>
            <a:r>
              <a:rPr lang="en-IN"/>
              <a:t> In the transmit state, the transmit part of the transceiver is active and the antenna radiates energy. </a:t>
            </a:r>
          </a:p>
          <a:p>
            <a:pPr algn="just" fontAlgn="auto">
              <a:spcAft>
                <a:spcPts val="0"/>
              </a:spcAft>
              <a:defRPr/>
            </a:pPr>
            <a:r>
              <a:rPr lang="en-IN" b="1"/>
              <a:t>Receive:</a:t>
            </a:r>
            <a:r>
              <a:rPr lang="en-IN"/>
              <a:t> In the receive state the receive part is active. </a:t>
            </a:r>
          </a:p>
          <a:p>
            <a:pPr algn="just" fontAlgn="auto">
              <a:spcAft>
                <a:spcPts val="0"/>
              </a:spcAft>
              <a:defRPr/>
            </a:pPr>
            <a:r>
              <a:rPr lang="en-IN" b="1"/>
              <a:t>Idle: </a:t>
            </a:r>
            <a:r>
              <a:rPr lang="en-IN"/>
              <a:t>A transceiver that is ready to receive but is not currently receiving anything is said to be in an idle state. In this idle state, many parts of the receive circuitry are active, and others can be switched off.</a:t>
            </a:r>
          </a:p>
          <a:p>
            <a:pPr algn="just" fontAlgn="auto">
              <a:spcAft>
                <a:spcPts val="0"/>
              </a:spcAft>
              <a:defRPr/>
            </a:pPr>
            <a:r>
              <a:rPr lang="en-IN" b="1"/>
              <a:t>Sleep:</a:t>
            </a:r>
            <a:r>
              <a:rPr lang="en-IN"/>
              <a:t> In the sleep state, significant parts of the transceiver are switched off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DCA06EBF-5C0E-44A6-B04C-14D967448116}"/>
              </a:ext>
            </a:extLst>
          </p:cNvPr>
          <p:cNvSpPr>
            <a:spLocks noGrp="1"/>
          </p:cNvSpPr>
          <p:nvPr>
            <p:ph type="title"/>
          </p:nvPr>
        </p:nvSpPr>
        <p:spPr/>
        <p:txBody>
          <a:bodyPr/>
          <a:lstStyle/>
          <a:p>
            <a:r>
              <a:rPr lang="en-IN" altLang="en-US" b="1"/>
              <a:t>Sensors and actuators </a:t>
            </a:r>
            <a:endParaRPr lang="en-IN" altLang="en-US"/>
          </a:p>
        </p:txBody>
      </p:sp>
      <p:sp>
        <p:nvSpPr>
          <p:cNvPr id="3" name="Content Placeholder 2">
            <a:extLst>
              <a:ext uri="{FF2B5EF4-FFF2-40B4-BE49-F238E27FC236}">
                <a16:creationId xmlns:a16="http://schemas.microsoft.com/office/drawing/2014/main" id="{585DD99A-8C17-4F9C-88E4-13C7D3B60C71}"/>
              </a:ext>
            </a:extLst>
          </p:cNvPr>
          <p:cNvSpPr>
            <a:spLocks noGrp="1"/>
          </p:cNvSpPr>
          <p:nvPr>
            <p:ph idx="1"/>
          </p:nvPr>
        </p:nvSpPr>
        <p:spPr/>
        <p:txBody>
          <a:bodyPr rtlCol="0">
            <a:normAutofit fontScale="70000" lnSpcReduction="20000"/>
          </a:bodyPr>
          <a:lstStyle/>
          <a:p>
            <a:pPr fontAlgn="auto">
              <a:spcAft>
                <a:spcPts val="0"/>
              </a:spcAft>
              <a:defRPr/>
            </a:pPr>
            <a:r>
              <a:rPr lang="en-IN"/>
              <a:t>Sensors can be roughly categorized into three categories </a:t>
            </a:r>
          </a:p>
          <a:p>
            <a:pPr fontAlgn="auto">
              <a:spcAft>
                <a:spcPts val="0"/>
              </a:spcAft>
              <a:defRPr/>
            </a:pPr>
            <a:r>
              <a:rPr lang="en-IN" b="1"/>
              <a:t>Passive, </a:t>
            </a:r>
            <a:r>
              <a:rPr lang="en-IN" b="1" err="1"/>
              <a:t>omnidirectional</a:t>
            </a:r>
            <a:r>
              <a:rPr lang="en-IN" b="1"/>
              <a:t> sensors :</a:t>
            </a:r>
            <a:endParaRPr lang="en-IN"/>
          </a:p>
          <a:p>
            <a:pPr fontAlgn="auto">
              <a:spcAft>
                <a:spcPts val="0"/>
              </a:spcAft>
              <a:defRPr/>
            </a:pPr>
            <a:r>
              <a:rPr lang="en-IN"/>
              <a:t>sensors can measure a physical quantity at the point of the sensor node without actually manipulating the environment by active probing – in this sense, they are passive. </a:t>
            </a:r>
          </a:p>
          <a:p>
            <a:pPr fontAlgn="auto">
              <a:spcAft>
                <a:spcPts val="0"/>
              </a:spcAft>
              <a:defRPr/>
            </a:pPr>
            <a:r>
              <a:rPr lang="en-IN"/>
              <a:t>Moreover, some of these sensors actually are self-powered in the sense that they obtain the energy they need from the environment – energy is only needed to amplify their </a:t>
            </a:r>
            <a:r>
              <a:rPr lang="en-IN" err="1"/>
              <a:t>analog</a:t>
            </a:r>
            <a:r>
              <a:rPr lang="en-IN"/>
              <a:t> signal </a:t>
            </a:r>
          </a:p>
          <a:p>
            <a:pPr fontAlgn="auto">
              <a:spcAft>
                <a:spcPts val="0"/>
              </a:spcAft>
              <a:defRPr/>
            </a:pPr>
            <a:r>
              <a:rPr lang="en-IN"/>
              <a:t>Typical examples for such sensors include thermometer, light sensors, vibration, microphones, humidity, mechanical stress or tension in materials, chemical sensors sensitive for given substances, smoke detectors, air pressure, and so on.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9F1B7B7-BA94-44A5-BC61-4BE6A4E5E1C7}"/>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07415ECA-A323-4EFE-8396-F275CFAB8F87}"/>
              </a:ext>
            </a:extLst>
          </p:cNvPr>
          <p:cNvSpPr>
            <a:spLocks noGrp="1"/>
          </p:cNvSpPr>
          <p:nvPr>
            <p:ph idx="1"/>
          </p:nvPr>
        </p:nvSpPr>
        <p:spPr/>
        <p:txBody>
          <a:bodyPr rtlCol="0">
            <a:normAutofit fontScale="92500" lnSpcReduction="10000"/>
          </a:bodyPr>
          <a:lstStyle/>
          <a:p>
            <a:pPr algn="just" fontAlgn="auto">
              <a:spcAft>
                <a:spcPts val="0"/>
              </a:spcAft>
              <a:defRPr/>
            </a:pPr>
            <a:r>
              <a:rPr lang="en-IN" b="1"/>
              <a:t>Passive, narrow-beam sensors: </a:t>
            </a:r>
            <a:r>
              <a:rPr lang="en-IN"/>
              <a:t>These sensors are passive as well, but have a well-defined notion of direction of measurement. A typical example is a camera, which can “take measurements” in a given direction, but has to be rotated if need be. </a:t>
            </a:r>
          </a:p>
          <a:p>
            <a:pPr algn="just" fontAlgn="auto">
              <a:spcAft>
                <a:spcPts val="0"/>
              </a:spcAft>
              <a:defRPr/>
            </a:pPr>
            <a:r>
              <a:rPr lang="en-IN" b="1"/>
              <a:t>Active sensors: </a:t>
            </a:r>
            <a:r>
              <a:rPr lang="en-IN"/>
              <a:t>This last group of sensors actively probes the environment, for example, a sonar or radar sensor or some types of seismic sensors, which generate shock waves by small explosions.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69277CA-CE59-4E48-AA3E-B4A1D8BAB175}"/>
              </a:ext>
            </a:extLst>
          </p:cNvPr>
          <p:cNvSpPr>
            <a:spLocks noGrp="1"/>
          </p:cNvSpPr>
          <p:nvPr>
            <p:ph type="title"/>
          </p:nvPr>
        </p:nvSpPr>
        <p:spPr/>
        <p:txBody>
          <a:bodyPr/>
          <a:lstStyle/>
          <a:p>
            <a:r>
              <a:rPr lang="en-IN" altLang="en-US" b="1"/>
              <a:t>Power supply of sensor nodes </a:t>
            </a:r>
            <a:endParaRPr lang="en-IN" altLang="en-US"/>
          </a:p>
        </p:txBody>
      </p:sp>
      <p:sp>
        <p:nvSpPr>
          <p:cNvPr id="3" name="Content Placeholder 2">
            <a:extLst>
              <a:ext uri="{FF2B5EF4-FFF2-40B4-BE49-F238E27FC236}">
                <a16:creationId xmlns:a16="http://schemas.microsoft.com/office/drawing/2014/main" id="{BEBB42B3-8503-412F-BAB9-6D4914229943}"/>
              </a:ext>
            </a:extLst>
          </p:cNvPr>
          <p:cNvSpPr>
            <a:spLocks noGrp="1"/>
          </p:cNvSpPr>
          <p:nvPr>
            <p:ph idx="1"/>
          </p:nvPr>
        </p:nvSpPr>
        <p:spPr/>
        <p:txBody>
          <a:bodyPr rtlCol="0">
            <a:normAutofit fontScale="85000" lnSpcReduction="20000"/>
          </a:bodyPr>
          <a:lstStyle/>
          <a:p>
            <a:pPr algn="just" fontAlgn="auto">
              <a:spcAft>
                <a:spcPts val="0"/>
              </a:spcAft>
              <a:defRPr/>
            </a:pPr>
            <a:r>
              <a:rPr lang="en-IN"/>
              <a:t>For </a:t>
            </a:r>
            <a:r>
              <a:rPr lang="en-IN" err="1"/>
              <a:t>untethered</a:t>
            </a:r>
            <a:r>
              <a:rPr lang="en-IN"/>
              <a:t> wireless sensor nodes, the power supply is a crucial system component. There are essentially two aspects: First, storing energy and providing power in the required form; second, attempting to replenish consumed energy by “scavenging” it from some node-external power source </a:t>
            </a:r>
          </a:p>
          <a:p>
            <a:pPr algn="just" fontAlgn="auto">
              <a:spcAft>
                <a:spcPts val="0"/>
              </a:spcAft>
              <a:defRPr/>
            </a:pPr>
            <a:r>
              <a:rPr lang="en-IN"/>
              <a:t>over time. </a:t>
            </a:r>
          </a:p>
          <a:p>
            <a:pPr algn="just" fontAlgn="auto">
              <a:spcAft>
                <a:spcPts val="0"/>
              </a:spcAft>
              <a:defRPr/>
            </a:pPr>
            <a:r>
              <a:rPr lang="en-IN"/>
              <a:t>Storing power is conventionally done using batteries. As a rough orientation, a normal AA battery stores about 2</a:t>
            </a:r>
            <a:r>
              <a:rPr lang="en-IN" i="1"/>
              <a:t>.2–2.5 Ah at 1.5 V. Battery design is a science and industry in itself, and energy scavenging has attracted a lot of attention in research. </a:t>
            </a: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873A394-5037-4668-89E7-6A65FD7C3C70}"/>
              </a:ext>
            </a:extLst>
          </p:cNvPr>
          <p:cNvSpPr>
            <a:spLocks noGrp="1"/>
          </p:cNvSpPr>
          <p:nvPr>
            <p:ph type="title"/>
          </p:nvPr>
        </p:nvSpPr>
        <p:spPr/>
        <p:txBody>
          <a:bodyPr/>
          <a:lstStyle/>
          <a:p>
            <a:r>
              <a:rPr lang="en-IN" altLang="en-US" b="1"/>
              <a:t>Storing energy: Batteries </a:t>
            </a:r>
            <a:endParaRPr lang="en-IN" altLang="en-US"/>
          </a:p>
        </p:txBody>
      </p:sp>
      <p:sp>
        <p:nvSpPr>
          <p:cNvPr id="3" name="Content Placeholder 2">
            <a:extLst>
              <a:ext uri="{FF2B5EF4-FFF2-40B4-BE49-F238E27FC236}">
                <a16:creationId xmlns:a16="http://schemas.microsoft.com/office/drawing/2014/main" id="{DFDE9BC4-37BD-4CD8-B56B-8BCFE7A026D8}"/>
              </a:ext>
            </a:extLst>
          </p:cNvPr>
          <p:cNvSpPr>
            <a:spLocks noGrp="1"/>
          </p:cNvSpPr>
          <p:nvPr>
            <p:ph idx="1"/>
          </p:nvPr>
        </p:nvSpPr>
        <p:spPr/>
        <p:txBody>
          <a:bodyPr rtlCol="0">
            <a:normAutofit lnSpcReduction="10000"/>
          </a:bodyPr>
          <a:lstStyle/>
          <a:p>
            <a:pPr fontAlgn="auto">
              <a:spcAft>
                <a:spcPts val="0"/>
              </a:spcAft>
              <a:defRPr/>
            </a:pPr>
            <a:r>
              <a:rPr lang="en-IN"/>
              <a:t>The power source of a sensor node is a battery, either non rechargeable (“primary batteries”) or, if an energy scavenging device is present on the node, also rechargeable (“secondary batteries”). </a:t>
            </a:r>
          </a:p>
          <a:p>
            <a:pPr fontAlgn="auto">
              <a:spcAft>
                <a:spcPts val="0"/>
              </a:spcAft>
              <a:defRPr/>
            </a:pPr>
            <a:r>
              <a:rPr lang="en-IN"/>
              <a:t>In some form or other, batteries are electro-chemical stores for energy – the chemicals being the main determining factor of battery technology.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5609-F62D-4818-8C46-BCC0DF8A7ADC}"/>
              </a:ext>
            </a:extLst>
          </p:cNvPr>
          <p:cNvSpPr>
            <a:spLocks noGrp="1"/>
          </p:cNvSpPr>
          <p:nvPr>
            <p:ph type="title"/>
          </p:nvPr>
        </p:nvSpPr>
        <p:spPr>
          <a:xfrm>
            <a:off x="457200" y="274638"/>
            <a:ext cx="8229600" cy="411162"/>
          </a:xfrm>
        </p:spPr>
        <p:txBody>
          <a:bodyPr rtlCol="0">
            <a:normAutofit fontScale="90000"/>
          </a:bodyPr>
          <a:lstStyle/>
          <a:p>
            <a:pPr fontAlgn="auto">
              <a:spcAft>
                <a:spcPts val="0"/>
              </a:spcAft>
              <a:defRPr/>
            </a:pPr>
            <a:endParaRPr lang="en-IN"/>
          </a:p>
        </p:txBody>
      </p:sp>
      <p:sp>
        <p:nvSpPr>
          <p:cNvPr id="3" name="Content Placeholder 2">
            <a:extLst>
              <a:ext uri="{FF2B5EF4-FFF2-40B4-BE49-F238E27FC236}">
                <a16:creationId xmlns:a16="http://schemas.microsoft.com/office/drawing/2014/main" id="{C8453DD8-1831-4541-87DF-FDC2F640A105}"/>
              </a:ext>
            </a:extLst>
          </p:cNvPr>
          <p:cNvSpPr>
            <a:spLocks noGrp="1"/>
          </p:cNvSpPr>
          <p:nvPr>
            <p:ph idx="1"/>
          </p:nvPr>
        </p:nvSpPr>
        <p:spPr>
          <a:xfrm>
            <a:off x="457200" y="1600200"/>
            <a:ext cx="8229600" cy="4038600"/>
          </a:xfrm>
        </p:spPr>
        <p:txBody>
          <a:bodyPr rtlCol="0">
            <a:normAutofit fontScale="70000" lnSpcReduction="20000"/>
          </a:bodyPr>
          <a:lstStyle/>
          <a:p>
            <a:pPr algn="just" fontAlgn="auto">
              <a:spcAft>
                <a:spcPts val="0"/>
              </a:spcAft>
              <a:defRPr/>
            </a:pPr>
            <a:r>
              <a:rPr lang="en-IN" b="1"/>
              <a:t>Capacity </a:t>
            </a:r>
            <a:r>
              <a:rPr lang="en-IN"/>
              <a:t>They should have high capacity at a small weight, small volume, and low price. The main metric is energy per volume </a:t>
            </a:r>
          </a:p>
          <a:p>
            <a:pPr algn="just" fontAlgn="auto">
              <a:spcAft>
                <a:spcPts val="0"/>
              </a:spcAft>
              <a:defRPr/>
            </a:pPr>
            <a:r>
              <a:rPr lang="en-IN" b="1"/>
              <a:t>Capacity under load </a:t>
            </a:r>
            <a:r>
              <a:rPr lang="en-IN"/>
              <a:t>They should withstand various usage patterns as a sensor node can consume quite different levels of power over time and actually draw high current in certain operation modes. </a:t>
            </a:r>
          </a:p>
          <a:p>
            <a:pPr algn="just" fontAlgn="auto">
              <a:spcAft>
                <a:spcPts val="0"/>
              </a:spcAft>
              <a:defRPr/>
            </a:pPr>
            <a:r>
              <a:rPr lang="en-IN" b="1"/>
              <a:t>Self-discharge </a:t>
            </a:r>
            <a:r>
              <a:rPr lang="en-IN"/>
              <a:t>Their self-discharge should be low; they might also have to last for a long time  (using certain technologies, batteries are operational only for a few months, irrespective of </a:t>
            </a:r>
          </a:p>
          <a:p>
            <a:pPr fontAlgn="auto">
              <a:spcAft>
                <a:spcPts val="0"/>
              </a:spcAft>
              <a:defRPr/>
            </a:pPr>
            <a:r>
              <a:rPr lang="en-IN"/>
              <a:t>whether power is drawn from them or not). </a:t>
            </a:r>
          </a:p>
          <a:p>
            <a:pPr algn="just" fontAlgn="auto">
              <a:spcAft>
                <a:spcPts val="0"/>
              </a:spcAft>
              <a:defRPr/>
            </a:pPr>
            <a:r>
              <a:rPr lang="en-IN" b="1"/>
              <a:t>Efficient recharging </a:t>
            </a:r>
            <a:r>
              <a:rPr lang="en-IN" err="1"/>
              <a:t>Recharging</a:t>
            </a:r>
            <a:r>
              <a:rPr lang="en-IN"/>
              <a:t> should be efficient even at low and intermittently available  recharge power; consequently, the battery should also not exhibit any “memory effect”.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DCD6-C1E9-4355-9D62-9D74D6D22B1D}"/>
              </a:ext>
            </a:extLst>
          </p:cNvPr>
          <p:cNvSpPr>
            <a:spLocks noGrp="1"/>
          </p:cNvSpPr>
          <p:nvPr>
            <p:ph type="title"/>
          </p:nvPr>
        </p:nvSpPr>
        <p:spPr/>
        <p:txBody>
          <a:bodyPr rtlCol="0">
            <a:normAutofit fontScale="90000"/>
          </a:bodyPr>
          <a:lstStyle/>
          <a:p>
            <a:pPr fontAlgn="auto">
              <a:spcAft>
                <a:spcPts val="0"/>
              </a:spcAft>
              <a:defRPr/>
            </a:pPr>
            <a:r>
              <a:rPr lang="en-IN" b="1"/>
              <a:t>Energy consumption of sensor nodes </a:t>
            </a:r>
            <a:endParaRPr lang="en-IN"/>
          </a:p>
        </p:txBody>
      </p:sp>
      <p:sp>
        <p:nvSpPr>
          <p:cNvPr id="3" name="Content Placeholder 2">
            <a:extLst>
              <a:ext uri="{FF2B5EF4-FFF2-40B4-BE49-F238E27FC236}">
                <a16:creationId xmlns:a16="http://schemas.microsoft.com/office/drawing/2014/main" id="{84602902-D073-473B-981D-FE5D88D80235}"/>
              </a:ext>
            </a:extLst>
          </p:cNvPr>
          <p:cNvSpPr>
            <a:spLocks noGrp="1"/>
          </p:cNvSpPr>
          <p:nvPr>
            <p:ph idx="1"/>
          </p:nvPr>
        </p:nvSpPr>
        <p:spPr/>
        <p:txBody>
          <a:bodyPr rtlCol="0">
            <a:normAutofit fontScale="92500" lnSpcReduction="10000"/>
          </a:bodyPr>
          <a:lstStyle/>
          <a:p>
            <a:pPr fontAlgn="auto">
              <a:spcAft>
                <a:spcPts val="0"/>
              </a:spcAft>
              <a:defRPr/>
            </a:pPr>
            <a:r>
              <a:rPr lang="en-IN"/>
              <a:t>As the previous section has shown, energy supply for a sensor node is at a premium: batteries have small capacity, and recharging by energy scavenging is complicated and volatile. Hence, the energy consumption of a sensor node must be tightly controlled. </a:t>
            </a:r>
          </a:p>
          <a:p>
            <a:pPr fontAlgn="auto">
              <a:spcAft>
                <a:spcPts val="0"/>
              </a:spcAft>
              <a:defRPr/>
            </a:pPr>
            <a:r>
              <a:rPr lang="en-IN"/>
              <a:t>The main consumers of energy are the controller, the radio front ends, to some degree the memory, and, depending on the type, the sensors.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3F34E82-321E-4023-BE57-23CB5FD2FE7F}"/>
              </a:ext>
            </a:extLst>
          </p:cNvPr>
          <p:cNvSpPr>
            <a:spLocks noGrp="1"/>
          </p:cNvSpPr>
          <p:nvPr>
            <p:ph type="title"/>
          </p:nvPr>
        </p:nvSpPr>
        <p:spPr/>
        <p:txBody>
          <a:bodyPr/>
          <a:lstStyle/>
          <a:p>
            <a:endParaRPr lang="en-IN" altLang="en-US"/>
          </a:p>
        </p:txBody>
      </p:sp>
      <p:pic>
        <p:nvPicPr>
          <p:cNvPr id="57347" name="Picture 2">
            <a:extLst>
              <a:ext uri="{FF2B5EF4-FFF2-40B4-BE49-F238E27FC236}">
                <a16:creationId xmlns:a16="http://schemas.microsoft.com/office/drawing/2014/main" id="{14B5ACF8-3D07-467E-8193-71D85BFDAC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3475" y="1801813"/>
            <a:ext cx="6877050" cy="4124325"/>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BA9A72F-16BE-4208-A5E4-9F7F288F3C9C}"/>
              </a:ext>
            </a:extLst>
          </p:cNvPr>
          <p:cNvSpPr>
            <a:spLocks noGrp="1"/>
          </p:cNvSpPr>
          <p:nvPr>
            <p:ph type="title"/>
          </p:nvPr>
        </p:nvSpPr>
        <p:spPr/>
        <p:txBody>
          <a:bodyPr/>
          <a:lstStyle/>
          <a:p>
            <a:r>
              <a:rPr lang="en-IN" altLang="en-US"/>
              <a:t>Network architecture </a:t>
            </a:r>
          </a:p>
        </p:txBody>
      </p:sp>
      <p:sp>
        <p:nvSpPr>
          <p:cNvPr id="3" name="Content Placeholder 2">
            <a:extLst>
              <a:ext uri="{FF2B5EF4-FFF2-40B4-BE49-F238E27FC236}">
                <a16:creationId xmlns:a16="http://schemas.microsoft.com/office/drawing/2014/main" id="{D1971622-72CE-43E4-BCD3-F4A2C81C3567}"/>
              </a:ext>
            </a:extLst>
          </p:cNvPr>
          <p:cNvSpPr>
            <a:spLocks noGrp="1"/>
          </p:cNvSpPr>
          <p:nvPr>
            <p:ph idx="1"/>
          </p:nvPr>
        </p:nvSpPr>
        <p:spPr/>
        <p:txBody>
          <a:bodyPr rtlCol="0">
            <a:normAutofit fontScale="92500" lnSpcReduction="20000"/>
          </a:bodyPr>
          <a:lstStyle/>
          <a:p>
            <a:pPr fontAlgn="auto">
              <a:spcAft>
                <a:spcPts val="0"/>
              </a:spcAft>
              <a:defRPr/>
            </a:pPr>
            <a:r>
              <a:rPr lang="en-IN" b="1"/>
              <a:t>Types of source and sinks </a:t>
            </a:r>
          </a:p>
          <a:p>
            <a:pPr fontAlgn="auto">
              <a:spcAft>
                <a:spcPts val="0"/>
              </a:spcAft>
              <a:defRPr/>
            </a:pPr>
            <a:r>
              <a:rPr lang="en-IN"/>
              <a:t>A source is any entity in the network that can provide information, that is, typically a sensor node; it could also be an actuator node that provides feedback about an operation. </a:t>
            </a:r>
          </a:p>
          <a:p>
            <a:pPr fontAlgn="auto">
              <a:spcAft>
                <a:spcPts val="0"/>
              </a:spcAft>
              <a:defRPr/>
            </a:pPr>
            <a:r>
              <a:rPr lang="en-IN"/>
              <a:t>A sink, on the other hand, is the entity where information is required. There are essentially three options for a sink: it could belong to the sensor network as such and be just another sensor/actuator  node or it could be an entity outside this network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8C21-7864-4A71-8FC2-9D260EE64546}"/>
              </a:ext>
            </a:extLst>
          </p:cNvPr>
          <p:cNvSpPr>
            <a:spLocks noGrp="1"/>
          </p:cNvSpPr>
          <p:nvPr>
            <p:ph type="title"/>
          </p:nvPr>
        </p:nvSpPr>
        <p:spPr/>
        <p:txBody>
          <a:bodyPr rtlCol="0">
            <a:normAutofit fontScale="90000"/>
          </a:bodyPr>
          <a:lstStyle/>
          <a:p>
            <a:pPr fontAlgn="auto">
              <a:spcAft>
                <a:spcPts val="0"/>
              </a:spcAft>
              <a:defRPr/>
            </a:pPr>
            <a:r>
              <a:rPr lang="en-IN" b="1"/>
              <a:t>Single-hop versus </a:t>
            </a:r>
            <a:r>
              <a:rPr lang="en-IN" b="1" err="1"/>
              <a:t>multihop</a:t>
            </a:r>
            <a:r>
              <a:rPr lang="en-IN" b="1"/>
              <a:t> networks </a:t>
            </a:r>
            <a:endParaRPr lang="en-IN"/>
          </a:p>
        </p:txBody>
      </p:sp>
      <p:sp>
        <p:nvSpPr>
          <p:cNvPr id="59395" name="Content Placeholder 2">
            <a:extLst>
              <a:ext uri="{FF2B5EF4-FFF2-40B4-BE49-F238E27FC236}">
                <a16:creationId xmlns:a16="http://schemas.microsoft.com/office/drawing/2014/main" id="{08295581-3C45-444A-9C18-AE925CEA8252}"/>
              </a:ext>
            </a:extLst>
          </p:cNvPr>
          <p:cNvSpPr>
            <a:spLocks noGrp="1"/>
          </p:cNvSpPr>
          <p:nvPr>
            <p:ph idx="1"/>
          </p:nvPr>
        </p:nvSpPr>
        <p:spPr/>
        <p:txBody>
          <a:bodyPr/>
          <a:lstStyle/>
          <a:p>
            <a:endParaRPr lang="en-IN" altLang="en-US"/>
          </a:p>
        </p:txBody>
      </p:sp>
      <p:pic>
        <p:nvPicPr>
          <p:cNvPr id="59396" name="Picture 3">
            <a:extLst>
              <a:ext uri="{FF2B5EF4-FFF2-40B4-BE49-F238E27FC236}">
                <a16:creationId xmlns:a16="http://schemas.microsoft.com/office/drawing/2014/main" id="{5A794ADF-32C3-48BB-A0CC-88AD8692C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43719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4">
            <a:extLst>
              <a:ext uri="{FF2B5EF4-FFF2-40B4-BE49-F238E27FC236}">
                <a16:creationId xmlns:a16="http://schemas.microsoft.com/office/drawing/2014/main" id="{4016A10A-60B7-4A96-B2AA-81FFEB442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0"/>
            <a:ext cx="55530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14A9-DA32-4B43-912E-F2C74823B683}"/>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08B5FAE4-7048-404B-9804-E2ECA11D1F97}"/>
              </a:ext>
            </a:extLst>
          </p:cNvPr>
          <p:cNvSpPr>
            <a:spLocks noGrp="1"/>
          </p:cNvSpPr>
          <p:nvPr>
            <p:ph idx="1"/>
          </p:nvPr>
        </p:nvSpPr>
        <p:spPr>
          <a:xfrm>
            <a:off x="685800" y="1524000"/>
            <a:ext cx="7829550" cy="4652963"/>
          </a:xfrm>
        </p:spPr>
        <p:txBody>
          <a:bodyPr rtlCol="0">
            <a:normAutofit fontScale="92500" lnSpcReduction="10000"/>
          </a:bodyPr>
          <a:lstStyle/>
          <a:p>
            <a:pPr fontAlgn="auto">
              <a:spcAft>
                <a:spcPts val="0"/>
              </a:spcAft>
              <a:buFont typeface="Arial" panose="020B0604020202020204" pitchFamily="34" charset="0"/>
              <a:buNone/>
              <a:defRPr/>
            </a:pPr>
            <a:endParaRPr lang="en-IN" sz="2400"/>
          </a:p>
          <a:p>
            <a:pPr fontAlgn="auto">
              <a:spcAft>
                <a:spcPts val="0"/>
              </a:spcAft>
              <a:buFont typeface="Arial" panose="020B0604020202020204" pitchFamily="34" charset="0"/>
              <a:buNone/>
              <a:defRPr/>
            </a:pPr>
            <a:endParaRPr lang="en-IN" sz="2400"/>
          </a:p>
          <a:p>
            <a:pPr fontAlgn="auto">
              <a:spcAft>
                <a:spcPts val="0"/>
              </a:spcAft>
              <a:defRPr/>
            </a:pPr>
            <a:r>
              <a:rPr lang="en-IN" sz="2400" b="1" i="1"/>
              <a:t>In-network: </a:t>
            </a:r>
            <a:r>
              <a:rPr lang="en-IN" sz="2400" i="1"/>
              <a:t>A style of processing in which the data is processed and combined near where the data is generated. </a:t>
            </a:r>
          </a:p>
          <a:p>
            <a:pPr fontAlgn="auto">
              <a:spcAft>
                <a:spcPts val="0"/>
              </a:spcAft>
              <a:defRPr/>
            </a:pPr>
            <a:endParaRPr lang="en-IN" sz="2400"/>
          </a:p>
          <a:p>
            <a:pPr fontAlgn="auto">
              <a:spcAft>
                <a:spcPts val="0"/>
              </a:spcAft>
              <a:defRPr/>
            </a:pPr>
            <a:r>
              <a:rPr lang="en-IN" sz="2400" b="1" i="1"/>
              <a:t>Collaborative processing: </a:t>
            </a:r>
            <a:r>
              <a:rPr lang="en-IN" sz="2400" i="1"/>
              <a:t>Sensors cooperatively processing data from multiple sources in order to serve a high-level task. This typically requires communication among a set of nodes </a:t>
            </a:r>
          </a:p>
          <a:p>
            <a:pPr fontAlgn="auto">
              <a:spcAft>
                <a:spcPts val="0"/>
              </a:spcAft>
              <a:defRPr/>
            </a:pPr>
            <a:endParaRPr lang="en-IN" sz="2400"/>
          </a:p>
          <a:p>
            <a:pPr fontAlgn="auto">
              <a:spcAft>
                <a:spcPts val="0"/>
              </a:spcAft>
              <a:defRPr/>
            </a:pPr>
            <a:r>
              <a:rPr lang="en-IN" sz="2400" b="1" i="1"/>
              <a:t>State</a:t>
            </a:r>
            <a:r>
              <a:rPr lang="en-IN" sz="2400" i="1"/>
              <a:t>: A snapshot about a physical environment (e.g., the number of signal sources, their locations or spatial extent, speed of movement), or a snapshot of the system itself (e.g., the network state). </a:t>
            </a:r>
          </a:p>
          <a:p>
            <a:pPr fontAlgn="auto">
              <a:spcAft>
                <a:spcPts val="0"/>
              </a:spcAft>
              <a:defRPr/>
            </a:pPr>
            <a:endParaRPr lang="en-IN"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F3149BEC-1C1E-44C6-9A87-377B00ACAB5E}"/>
              </a:ext>
            </a:extLst>
          </p:cNvPr>
          <p:cNvSpPr>
            <a:spLocks noGrp="1"/>
          </p:cNvSpPr>
          <p:nvPr>
            <p:ph type="title"/>
          </p:nvPr>
        </p:nvSpPr>
        <p:spPr/>
        <p:txBody>
          <a:bodyPr/>
          <a:lstStyle/>
          <a:p>
            <a:r>
              <a:rPr lang="en-IN" altLang="en-US" b="1"/>
              <a:t>Multiple sinks and sources </a:t>
            </a:r>
            <a:endParaRPr lang="en-IN" altLang="en-US"/>
          </a:p>
        </p:txBody>
      </p:sp>
      <p:sp>
        <p:nvSpPr>
          <p:cNvPr id="3" name="Content Placeholder 2">
            <a:extLst>
              <a:ext uri="{FF2B5EF4-FFF2-40B4-BE49-F238E27FC236}">
                <a16:creationId xmlns:a16="http://schemas.microsoft.com/office/drawing/2014/main" id="{42872663-8529-47B6-B68E-D0E9A983551E}"/>
              </a:ext>
            </a:extLst>
          </p:cNvPr>
          <p:cNvSpPr>
            <a:spLocks noGrp="1"/>
          </p:cNvSpPr>
          <p:nvPr>
            <p:ph idx="1"/>
          </p:nvPr>
        </p:nvSpPr>
        <p:spPr/>
        <p:txBody>
          <a:bodyPr rtlCol="0">
            <a:normAutofit lnSpcReduction="10000"/>
          </a:bodyPr>
          <a:lstStyle/>
          <a:p>
            <a:pPr fontAlgn="auto">
              <a:spcAft>
                <a:spcPts val="0"/>
              </a:spcAft>
              <a:defRPr/>
            </a:pPr>
            <a:r>
              <a:rPr lang="en-IN"/>
              <a:t>So far, only networks with a single source and a single sink have been illustrated. In many cases, there are multiple sources and/or multiple sinks present. </a:t>
            </a:r>
          </a:p>
          <a:p>
            <a:pPr fontAlgn="auto">
              <a:spcAft>
                <a:spcPts val="0"/>
              </a:spcAft>
              <a:defRPr/>
            </a:pPr>
            <a:r>
              <a:rPr lang="en-IN"/>
              <a:t>In the most challenging case, multiple sources should send information to multiple sinks, where either all or some of the information has to reach all or some of the sinks. Figure 3.3 illustrates these combinations.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A22B7CE-97AA-49F9-B0A7-F0AFB34C7FDC}"/>
              </a:ext>
            </a:extLst>
          </p:cNvPr>
          <p:cNvSpPr>
            <a:spLocks noGrp="1"/>
          </p:cNvSpPr>
          <p:nvPr>
            <p:ph type="title"/>
          </p:nvPr>
        </p:nvSpPr>
        <p:spPr/>
        <p:txBody>
          <a:bodyPr/>
          <a:lstStyle/>
          <a:p>
            <a:endParaRPr lang="en-IN" altLang="en-US"/>
          </a:p>
        </p:txBody>
      </p:sp>
      <p:pic>
        <p:nvPicPr>
          <p:cNvPr id="61443" name="Picture 2">
            <a:extLst>
              <a:ext uri="{FF2B5EF4-FFF2-40B4-BE49-F238E27FC236}">
                <a16:creationId xmlns:a16="http://schemas.microsoft.com/office/drawing/2014/main" id="{42B2F555-AF6E-4706-ABEB-692ED7726C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2100263"/>
            <a:ext cx="5638800" cy="35242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DBA-31F4-4BC8-94FE-0FB446292C1A}"/>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47D8B364-96D3-42B4-9808-5E5AB84E6D55}"/>
              </a:ext>
            </a:extLst>
          </p:cNvPr>
          <p:cNvSpPr>
            <a:spLocks noGrp="1"/>
          </p:cNvSpPr>
          <p:nvPr>
            <p:ph idx="1"/>
          </p:nvPr>
        </p:nvSpPr>
        <p:spPr>
          <a:xfrm>
            <a:off x="685800" y="1825625"/>
            <a:ext cx="7829550" cy="4351338"/>
          </a:xfrm>
        </p:spPr>
        <p:txBody>
          <a:bodyPr rtlCol="0">
            <a:normAutofit lnSpcReduction="10000"/>
          </a:bodyPr>
          <a:lstStyle/>
          <a:p>
            <a:pPr algn="just" fontAlgn="auto">
              <a:spcAft>
                <a:spcPts val="0"/>
              </a:spcAft>
              <a:defRPr/>
            </a:pPr>
            <a:endParaRPr lang="en-IN" sz="2200"/>
          </a:p>
          <a:p>
            <a:pPr algn="just" fontAlgn="auto">
              <a:spcAft>
                <a:spcPts val="0"/>
              </a:spcAft>
              <a:defRPr/>
            </a:pPr>
            <a:r>
              <a:rPr lang="en-IN" sz="2200" b="1" i="1"/>
              <a:t>Resource: </a:t>
            </a:r>
            <a:r>
              <a:rPr lang="en-IN" sz="2200" i="1"/>
              <a:t>Resources include sensors, communication links, processors, on-board memory, and node energy reserves. Resource allocation assigns resources to tasks, typically optimizing some performance objective. </a:t>
            </a:r>
          </a:p>
          <a:p>
            <a:pPr algn="just" fontAlgn="auto">
              <a:spcAft>
                <a:spcPts val="0"/>
              </a:spcAft>
              <a:defRPr/>
            </a:pPr>
            <a:endParaRPr lang="en-IN" sz="2200"/>
          </a:p>
          <a:p>
            <a:pPr algn="just" fontAlgn="auto">
              <a:spcAft>
                <a:spcPts val="0"/>
              </a:spcAft>
              <a:defRPr/>
            </a:pPr>
            <a:r>
              <a:rPr lang="en-IN" sz="2200" b="1" i="1"/>
              <a:t>Sensor tasking: </a:t>
            </a:r>
            <a:r>
              <a:rPr lang="en-IN" sz="2200" i="1"/>
              <a:t>The assignment of sensors to a particular task and the control of sensor state (e.g., on/off, pan/tilt) for accomplishing the task. </a:t>
            </a:r>
          </a:p>
          <a:p>
            <a:pPr algn="just" fontAlgn="auto">
              <a:spcAft>
                <a:spcPts val="0"/>
              </a:spcAft>
              <a:defRPr/>
            </a:pPr>
            <a:r>
              <a:rPr lang="en-IN" sz="2200"/>
              <a:t> </a:t>
            </a:r>
            <a:r>
              <a:rPr lang="en-IN" sz="2200" b="1" i="1"/>
              <a:t>Node services</a:t>
            </a:r>
            <a:r>
              <a:rPr lang="en-IN" sz="2200" i="1"/>
              <a:t>: Services such as time synchronization and node localization that enable applications to discover properties of a node and the nodes to organize themselves into a useful network. </a:t>
            </a:r>
          </a:p>
          <a:p>
            <a:pPr fontAlgn="auto">
              <a:spcAft>
                <a:spcPts val="0"/>
              </a:spcAft>
              <a:defRPr/>
            </a:pPr>
            <a:endParaRPr lang="en-IN" sz="20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177A-3CD1-4A2C-B295-3A001FA5323B}"/>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EF62AB5F-BDF1-4005-8DA5-F67CE48EFA5C}"/>
              </a:ext>
            </a:extLst>
          </p:cNvPr>
          <p:cNvSpPr>
            <a:spLocks noGrp="1"/>
          </p:cNvSpPr>
          <p:nvPr>
            <p:ph idx="1"/>
          </p:nvPr>
        </p:nvSpPr>
        <p:spPr>
          <a:xfrm>
            <a:off x="762000" y="1825625"/>
            <a:ext cx="7753350" cy="4351338"/>
          </a:xfrm>
        </p:spPr>
        <p:txBody>
          <a:bodyPr/>
          <a:lstStyle/>
          <a:p>
            <a:endParaRPr lang="en-IN" altLang="en-US" sz="2000"/>
          </a:p>
          <a:p>
            <a:pPr algn="just"/>
            <a:r>
              <a:rPr lang="en-IN" altLang="en-US" sz="2400" b="1" i="1"/>
              <a:t>Evaluation metric: </a:t>
            </a:r>
            <a:r>
              <a:rPr lang="en-IN" altLang="en-US" sz="2400" i="1"/>
              <a:t>A measurable quantity that describes how well the system is performing on some absolute scale. Examples include packet loss (system), network dwell time (system), track loss (application), false alarm rate (application), probability of correct association (application), location error (application), or processing latency (application/system). An evaluation method is a process for comparing the value of applying the metrics on an experimental system with that of some other benchmark system.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6749-392E-423C-8810-D7C21D6284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030CF2-95DF-4538-A115-13ECC1CA285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16155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8" ma:contentTypeDescription="Create a new document." ma:contentTypeScope="" ma:versionID="150b1840f374527e82a3d80d2196bef6">
  <xsd:schema xmlns:xsd="http://www.w3.org/2001/XMLSchema" xmlns:xs="http://www.w3.org/2001/XMLSchema" xmlns:p="http://schemas.microsoft.com/office/2006/metadata/properties" xmlns:ns2="90d73be7-759e-49cf-a8fe-762d3b35f01d" xmlns:ns3="73acf3ba-0018-4406-813b-7b96a9174d55" targetNamespace="http://schemas.microsoft.com/office/2006/metadata/properties" ma:root="true" ma:fieldsID="4e7c6a8d4f36ca0f602196dc36fcd8a2" ns2:_="" ns3:_="">
    <xsd:import namespace="90d73be7-759e-49cf-a8fe-762d3b35f01d"/>
    <xsd:import namespace="73acf3ba-0018-4406-813b-7b96a9174d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acf3ba-0018-4406-813b-7b96a9174d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55EEA-C02B-4794-9ED8-33687046A82B}">
  <ds:schemaRefs>
    <ds:schemaRef ds:uri="http://schemas.microsoft.com/sharepoint/v3/contenttype/forms"/>
  </ds:schemaRefs>
</ds:datastoreItem>
</file>

<file path=customXml/itemProps2.xml><?xml version="1.0" encoding="utf-8"?>
<ds:datastoreItem xmlns:ds="http://schemas.openxmlformats.org/officeDocument/2006/customXml" ds:itemID="{70C47D36-9B83-4EFC-8045-C0544E4BF0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73be7-759e-49cf-a8fe-762d3b35f01d"/>
    <ds:schemaRef ds:uri="73acf3ba-0018-4406-813b-7b96a9174d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6070ED-197E-40B5-B2F5-73465DB1990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61</Slides>
  <Notes>0</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  WIRELESS SENSOR NETWORKS </vt:lpstr>
      <vt:lpstr>Sensor networks</vt:lpstr>
      <vt:lpstr>Key Definitions</vt:lpstr>
      <vt:lpstr>Key Definitions</vt:lpstr>
      <vt:lpstr>Key Definitions</vt:lpstr>
      <vt:lpstr>Key Definitions</vt:lpstr>
      <vt:lpstr>Key Definitions</vt:lpstr>
      <vt:lpstr>Key Definitions</vt:lpstr>
      <vt:lpstr>PowerPoint Presentation</vt:lpstr>
      <vt:lpstr>PowerPoint Presentation</vt:lpstr>
      <vt:lpstr>ADVANTAGES OF SENSOR NETWORKS</vt:lpstr>
      <vt:lpstr>ADVANTAGES OF SENSOR NETWORKS</vt:lpstr>
      <vt:lpstr>ADVANTAGES OF SENSOR NETWORKS</vt:lpstr>
      <vt:lpstr>ADVANTAGES OF SENSOR NETWORKS</vt:lpstr>
      <vt:lpstr>UNIQUE CONSTRAINTS AND CHALLENGES</vt:lpstr>
      <vt:lpstr>APPLICATIONS </vt:lpstr>
      <vt:lpstr>APPLICATIONS </vt:lpstr>
      <vt:lpstr>APPLICATIONS </vt:lpstr>
      <vt:lpstr>APPLICATIONS </vt:lpstr>
      <vt:lpstr>ENABLING TECHNOLOGIES FOR WIRELESS SENSOR NETWORKS </vt:lpstr>
      <vt:lpstr>PowerPoint Presentation</vt:lpstr>
      <vt:lpstr>ENABLING TECHNOLOGIES FOR WIRELESS SENSOR NETWORKS </vt:lpstr>
      <vt:lpstr>ENABLING TECHNOLOGIES FOR WIRELESS SENSOR NETWORKS </vt:lpstr>
      <vt:lpstr>Single node architecture</vt:lpstr>
      <vt:lpstr>Single node architecture</vt:lpstr>
      <vt:lpstr>Controller </vt:lpstr>
      <vt:lpstr>PowerPoint Presentation</vt:lpstr>
      <vt:lpstr>PowerPoint Presentation</vt:lpstr>
      <vt:lpstr>Memory </vt:lpstr>
      <vt:lpstr>Communication device </vt:lpstr>
      <vt:lpstr>Contd..</vt:lpstr>
      <vt:lpstr>Transceiver tasks and characteristics </vt:lpstr>
      <vt:lpstr>Power consumption and energy efficiency</vt:lpstr>
      <vt:lpstr>Carrier frequency and multiple channels</vt:lpstr>
      <vt:lpstr>State change times and energy</vt:lpstr>
      <vt:lpstr>Data rates</vt:lpstr>
      <vt:lpstr>Modulations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Transceiver structure</vt:lpstr>
      <vt:lpstr>PowerPoint Presentation</vt:lpstr>
      <vt:lpstr>PowerPoint Presentation</vt:lpstr>
      <vt:lpstr>PowerPoint Presentation</vt:lpstr>
      <vt:lpstr>Sensors and actuators </vt:lpstr>
      <vt:lpstr>PowerPoint Presentation</vt:lpstr>
      <vt:lpstr>Power supply of sensor nodes </vt:lpstr>
      <vt:lpstr>Storing energy: Batteries </vt:lpstr>
      <vt:lpstr>PowerPoint Presentation</vt:lpstr>
      <vt:lpstr>Energy consumption of sensor nodes </vt:lpstr>
      <vt:lpstr>PowerPoint Presentation</vt:lpstr>
      <vt:lpstr>Network architecture </vt:lpstr>
      <vt:lpstr>Single-hop versus multihop networks </vt:lpstr>
      <vt:lpstr>Multiple sinks and 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revision>8</cp:revision>
  <dcterms:created xsi:type="dcterms:W3CDTF">2006-08-16T00:00:00Z</dcterms:created>
  <dcterms:modified xsi:type="dcterms:W3CDTF">2021-07-14T14:31:48Z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0x01010090F515779016B6419F28F0C7176DC809</vt:lpwstr>
  </property>
</Properties>
</file>