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DEFAE-62A0-42FF-8B7E-FF7BE3F0100A}" v="1" dt="2021-07-25T07:05:4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BQ1A0487-MADDIPATLA SUSHMA" userId="S::17bq1a0487@vvit.net::321104bd-3e85-40fd-bdde-36791d4fbc55" providerId="AD" clId="Web-{41CDEFAE-62A0-42FF-8B7E-FF7BE3F0100A}"/>
    <pc:docChg chg="modSld">
      <pc:chgData name="17BQ1A0487-MADDIPATLA SUSHMA" userId="S::17bq1a0487@vvit.net::321104bd-3e85-40fd-bdde-36791d4fbc55" providerId="AD" clId="Web-{41CDEFAE-62A0-42FF-8B7E-FF7BE3F0100A}" dt="2021-07-25T07:05:45.331" v="0"/>
      <pc:docMkLst>
        <pc:docMk/>
      </pc:docMkLst>
      <pc:sldChg chg="addSp">
        <pc:chgData name="17BQ1A0487-MADDIPATLA SUSHMA" userId="S::17bq1a0487@vvit.net::321104bd-3e85-40fd-bdde-36791d4fbc55" providerId="AD" clId="Web-{41CDEFAE-62A0-42FF-8B7E-FF7BE3F0100A}" dt="2021-07-25T07:05:45.331" v="0"/>
        <pc:sldMkLst>
          <pc:docMk/>
          <pc:sldMk cId="2671644251" sldId="322"/>
        </pc:sldMkLst>
        <pc:spChg chg="add">
          <ac:chgData name="17BQ1A0487-MADDIPATLA SUSHMA" userId="S::17bq1a0487@vvit.net::321104bd-3e85-40fd-bdde-36791d4fbc55" providerId="AD" clId="Web-{41CDEFAE-62A0-42FF-8B7E-FF7BE3F0100A}" dt="2021-07-25T07:05:45.331" v="0"/>
          <ac:spMkLst>
            <pc:docMk/>
            <pc:sldMk cId="2671644251" sldId="322"/>
            <ac:spMk id="2" creationId="{214C154C-5F58-433E-92FF-2E91C65178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662" y="71527"/>
            <a:ext cx="803433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latin typeface="+mj-lt"/>
              </a:rPr>
              <a:t>UNIT-III</a:t>
            </a:r>
          </a:p>
          <a:p>
            <a:pPr algn="ctr"/>
            <a:r>
              <a:rPr lang="en-US" sz="2800" b="1" u="sng" dirty="0">
                <a:latin typeface="+mj-lt"/>
              </a:rPr>
              <a:t>MAC PROTOCOLS FOR WIRELESS SENSOR NETWORKS</a:t>
            </a:r>
            <a:endParaRPr lang="en-US" sz="2800" b="1" i="1" dirty="0">
              <a:latin typeface="+mj-lt"/>
            </a:endParaRPr>
          </a:p>
          <a:p>
            <a:pPr algn="just"/>
            <a:r>
              <a:rPr lang="en-US" sz="2600" b="1" i="1" dirty="0">
                <a:latin typeface="+mj-lt"/>
              </a:rPr>
              <a:t>Contents</a:t>
            </a:r>
            <a:r>
              <a:rPr lang="en-US" sz="2600" i="1" dirty="0">
                <a:latin typeface="+mj-lt"/>
              </a:rPr>
              <a:t>:</a:t>
            </a:r>
            <a:r>
              <a:rPr lang="en-US" sz="2600" dirty="0">
                <a:latin typeface="+mj-lt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i="1" dirty="0">
                <a:latin typeface="+mj-lt"/>
              </a:rPr>
              <a:t>Issues in Designing a MAC protocol for Ad-hoc Wireless Networks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i="1" dirty="0">
                <a:latin typeface="+mj-lt"/>
              </a:rPr>
              <a:t>Design goals of a MAC Protocol for Ad-hoc Wireless Networks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i="1" dirty="0">
                <a:latin typeface="+mj-lt"/>
              </a:rPr>
              <a:t>Classifications of MAC Protocols</a:t>
            </a:r>
            <a:endParaRPr lang="en-US" sz="2600" i="1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i="1" dirty="0">
                <a:latin typeface="+mj-lt"/>
              </a:rPr>
              <a:t>Contention-Based Protocols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i="1" dirty="0">
                <a:latin typeface="+mj-lt"/>
              </a:rPr>
              <a:t>Contention-Based Protocols with reservation Mechanisms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i="1" dirty="0">
                <a:latin typeface="+mj-lt"/>
              </a:rPr>
              <a:t>Contention-Based MAC Protocols with Scheduling Mechanisms</a:t>
            </a:r>
            <a:endParaRPr lang="en-US" sz="2600" i="1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i="1" dirty="0">
                <a:latin typeface="+mj-lt"/>
              </a:rPr>
              <a:t>MAC Protocols that use Directional Antennas, Other MAC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727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2387"/>
            <a:ext cx="7772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: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000" b="1" i="1" u="sng" dirty="0">
                <a:latin typeface="+mj-lt"/>
              </a:rPr>
              <a:t>Single-channel sender-initiated protocols: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b="1" i="1" u="sng" dirty="0">
                <a:latin typeface="+mj-lt"/>
              </a:rPr>
              <a:t>EXAMPLES:</a:t>
            </a:r>
            <a:r>
              <a:rPr lang="en-US" altLang="en-US" sz="2000" dirty="0">
                <a:latin typeface="+mj-lt"/>
              </a:rPr>
              <a:t> MACAW, FAMA</a:t>
            </a:r>
          </a:p>
          <a:p>
            <a:pPr marL="228600" indent="-228600" algn="just"/>
            <a:r>
              <a:rPr lang="en-US" sz="2000" b="1" u="sng" dirty="0">
                <a:latin typeface="+mj-lt"/>
              </a:rPr>
              <a:t>MACAW:</a:t>
            </a:r>
            <a:r>
              <a:rPr lang="en-US" sz="2000" dirty="0">
                <a:latin typeface="+mj-lt"/>
              </a:rPr>
              <a:t> A Media Access Protocol for Wireless LANs is based on MACA (Multiple Access Collision Avoidance) Protocol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743200"/>
            <a:ext cx="2667000" cy="3733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2438400"/>
            <a:ext cx="5486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900" b="1" i="1" dirty="0">
                <a:latin typeface="+mj-lt"/>
              </a:rPr>
              <a:t>MACA:-</a:t>
            </a:r>
          </a:p>
          <a:p>
            <a:pPr marL="401638" lvl="1" indent="-290513" algn="just">
              <a:buFont typeface="Wingdings" pitchFamily="2" charset="2"/>
              <a:buChar char="ü"/>
            </a:pPr>
            <a:r>
              <a:rPr lang="en-US" sz="1900" dirty="0">
                <a:latin typeface="+mj-lt"/>
              </a:rPr>
              <a:t>When a node wants to transmit a data packet, it first transmit a </a:t>
            </a:r>
            <a:r>
              <a:rPr lang="en-US" sz="1900" b="1" dirty="0">
                <a:latin typeface="+mj-lt"/>
              </a:rPr>
              <a:t>RTS</a:t>
            </a:r>
            <a:r>
              <a:rPr lang="en-US" sz="1900" dirty="0">
                <a:latin typeface="+mj-lt"/>
              </a:rPr>
              <a:t> (</a:t>
            </a:r>
            <a:r>
              <a:rPr lang="en-US" sz="1900" b="1" dirty="0">
                <a:latin typeface="+mj-lt"/>
              </a:rPr>
              <a:t>Request To Send)</a:t>
            </a:r>
            <a:r>
              <a:rPr lang="en-US" sz="1900" dirty="0">
                <a:latin typeface="+mj-lt"/>
              </a:rPr>
              <a:t> frame.</a:t>
            </a:r>
          </a:p>
          <a:p>
            <a:pPr marL="401638" lvl="1" indent="-290513" algn="just">
              <a:buFont typeface="Wingdings" pitchFamily="2" charset="2"/>
              <a:buChar char="ü"/>
            </a:pPr>
            <a:r>
              <a:rPr lang="en-US" sz="1900" dirty="0">
                <a:latin typeface="+mj-lt"/>
              </a:rPr>
              <a:t>The receiver node, on receiving the RTS packet, if it is ready to receive the data packet, transmits a </a:t>
            </a:r>
            <a:r>
              <a:rPr lang="en-US" sz="1900" b="1" dirty="0">
                <a:latin typeface="+mj-lt"/>
              </a:rPr>
              <a:t>CTS (Clear to Send)</a:t>
            </a:r>
            <a:r>
              <a:rPr lang="en-US" sz="1900" dirty="0">
                <a:latin typeface="+mj-lt"/>
              </a:rPr>
              <a:t> packet. </a:t>
            </a:r>
          </a:p>
          <a:p>
            <a:pPr marL="401638" lvl="1" indent="-290513" algn="just">
              <a:buFont typeface="Wingdings" pitchFamily="2" charset="2"/>
              <a:buChar char="ü"/>
            </a:pPr>
            <a:r>
              <a:rPr lang="en-US" sz="1900" dirty="0">
                <a:latin typeface="+mj-lt"/>
              </a:rPr>
              <a:t>Once the sender receives the CTS packet without any error, it starts transmitting the data packet.</a:t>
            </a:r>
          </a:p>
          <a:p>
            <a:pPr marL="401638" lvl="1" indent="-290513" algn="just">
              <a:buFont typeface="Wingdings" pitchFamily="2" charset="2"/>
              <a:buChar char="ü"/>
            </a:pPr>
            <a:r>
              <a:rPr lang="en-US" sz="1900" dirty="0">
                <a:latin typeface="+mj-lt"/>
              </a:rPr>
              <a:t>If a packet transmitted by a node is lost, the node uses the </a:t>
            </a:r>
            <a:r>
              <a:rPr lang="en-US" sz="1900" b="1" dirty="0">
                <a:latin typeface="+mj-lt"/>
              </a:rPr>
              <a:t>Binary Exponential Back-off (BEB)</a:t>
            </a:r>
            <a:r>
              <a:rPr lang="en-US" sz="1900" dirty="0">
                <a:latin typeface="+mj-lt"/>
              </a:rPr>
              <a:t> algorithm to back-off a random interval of time before retrying. The problem is solved by MACAW</a:t>
            </a:r>
            <a:endParaRPr lang="en-US" sz="19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2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45269"/>
            <a:ext cx="77724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</a:t>
            </a:r>
            <a:r>
              <a:rPr lang="en-US" altLang="en-US" sz="2000" b="1" i="1" dirty="0">
                <a:latin typeface="+mj-lt"/>
              </a:rPr>
              <a:t>:                                                       …</a:t>
            </a:r>
            <a:r>
              <a:rPr lang="en-US" altLang="en-US" sz="2000" b="1" i="1" dirty="0" err="1">
                <a:latin typeface="+mj-lt"/>
              </a:rPr>
              <a:t>cntd</a:t>
            </a:r>
            <a:endParaRPr lang="en-US" altLang="en-US" sz="2000" b="1" i="1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000" b="1" i="1" u="sng" dirty="0">
                <a:latin typeface="+mj-lt"/>
              </a:rPr>
              <a:t>Single-channel sender-initiated protocols:</a:t>
            </a:r>
          </a:p>
          <a:p>
            <a:pPr marL="228600" indent="-228600" algn="just"/>
            <a:r>
              <a:rPr lang="en-US" sz="2000" b="1" u="sng" dirty="0">
                <a:latin typeface="+mj-lt"/>
              </a:rPr>
              <a:t>MACA EXAMPLES: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itchFamily="18" charset="0"/>
              </a:rPr>
              <a:t>MACA avoids the problem of hidden terminals</a:t>
            </a:r>
          </a:p>
          <a:p>
            <a:pPr marL="633413" lvl="1" indent="-285750"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A and C want to send to B</a:t>
            </a:r>
          </a:p>
          <a:p>
            <a:pPr marL="633413" lvl="1" indent="-285750"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A sends RTS first </a:t>
            </a:r>
          </a:p>
          <a:p>
            <a:pPr marL="633413" lvl="1" indent="-285750"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C waits after receiving  </a:t>
            </a:r>
          </a:p>
          <a:p>
            <a:pPr marL="347663" lvl="1"/>
            <a:r>
              <a:rPr lang="en-US" dirty="0">
                <a:latin typeface="Cambria" pitchFamily="18" charset="0"/>
              </a:rPr>
              <a:t>	CTS from B</a:t>
            </a:r>
          </a:p>
          <a:p>
            <a:pPr marL="231775" indent="-231775"/>
            <a:endParaRPr lang="en-US" dirty="0">
              <a:latin typeface="Cambria" pitchFamily="18" charset="0"/>
            </a:endParaRPr>
          </a:p>
          <a:p>
            <a:pPr marL="231775" indent="-231775"/>
            <a:endParaRPr lang="en-US" dirty="0">
              <a:latin typeface="Cambria" pitchFamily="18" charset="0"/>
            </a:endParaRPr>
          </a:p>
          <a:p>
            <a:pPr marL="231775" indent="-231775"/>
            <a:endParaRPr lang="en-US" dirty="0">
              <a:latin typeface="Cambria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itchFamily="18" charset="0"/>
              </a:rPr>
              <a:t>MACA avoids the problem of exposed terminals</a:t>
            </a:r>
          </a:p>
          <a:p>
            <a:pPr marL="633413" lvl="1" indent="-285750"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B wants to send to A, C 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to another terminal</a:t>
            </a:r>
          </a:p>
          <a:p>
            <a:pPr marL="633413" lvl="1" indent="-285750">
              <a:buFont typeface="Wingdings" pitchFamily="2" charset="2"/>
              <a:buChar char="ü"/>
            </a:pPr>
            <a:r>
              <a:rPr lang="en-US" dirty="0">
                <a:latin typeface="Cambria" pitchFamily="18" charset="0"/>
              </a:rPr>
              <a:t>now C does not have 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to wait for it cannot 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receive CTS from A</a:t>
            </a:r>
          </a:p>
          <a:p>
            <a:pPr marL="228600" indent="-228600" algn="just"/>
            <a:endParaRPr lang="en-US" sz="2000" b="1" u="sng" dirty="0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95" y="2133600"/>
            <a:ext cx="4374305" cy="19050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1" y="4524375"/>
            <a:ext cx="4635499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2805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</a:t>
            </a:r>
            <a:r>
              <a:rPr lang="en-US" altLang="en-US" sz="2000" b="1" i="1" dirty="0">
                <a:latin typeface="+mj-lt"/>
              </a:rPr>
              <a:t>:                                                       …</a:t>
            </a:r>
            <a:r>
              <a:rPr lang="en-US" altLang="en-US" sz="2000" b="1" i="1" dirty="0" err="1">
                <a:latin typeface="+mj-lt"/>
              </a:rPr>
              <a:t>cntd</a:t>
            </a:r>
            <a:endParaRPr lang="en-US" altLang="en-US" sz="2000" b="1" i="1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000" b="1" i="1" u="sng" dirty="0">
                <a:latin typeface="+mj-lt"/>
              </a:rPr>
              <a:t>Single-channel sender-initiated protocols: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412284"/>
            <a:ext cx="5181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r>
              <a:rPr lang="en-US" altLang="en-US" sz="1900" b="1" u="sng" dirty="0">
                <a:latin typeface="+mj-lt"/>
              </a:rPr>
              <a:t>MACAW:</a:t>
            </a:r>
            <a:r>
              <a:rPr lang="en-US" altLang="en-US" sz="1900" b="1" dirty="0">
                <a:latin typeface="+mj-lt"/>
              </a:rPr>
              <a:t> (MACA for Wireless) </a:t>
            </a:r>
            <a:r>
              <a:rPr lang="en-US" altLang="en-US" sz="1900" dirty="0">
                <a:latin typeface="+mj-lt"/>
              </a:rPr>
              <a:t>is a revision of MACA.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900" i="1" dirty="0">
                <a:latin typeface="+mj-lt"/>
              </a:rPr>
              <a:t>The sender </a:t>
            </a:r>
            <a:r>
              <a:rPr lang="en-US" altLang="en-US" sz="1900" dirty="0">
                <a:latin typeface="+mj-lt"/>
              </a:rPr>
              <a:t>transmits a </a:t>
            </a:r>
            <a:r>
              <a:rPr lang="en-US" altLang="en-US" sz="1900" b="1" dirty="0">
                <a:latin typeface="+mj-lt"/>
              </a:rPr>
              <a:t>RTS</a:t>
            </a:r>
            <a:r>
              <a:rPr lang="en-US" altLang="en-US" sz="1900" dirty="0">
                <a:latin typeface="+mj-lt"/>
              </a:rPr>
              <a:t> (</a:t>
            </a:r>
            <a:r>
              <a:rPr lang="en-US" altLang="en-US" sz="1900" b="1" dirty="0">
                <a:latin typeface="+mj-lt"/>
              </a:rPr>
              <a:t>Request To Send)</a:t>
            </a:r>
            <a:r>
              <a:rPr lang="en-US" altLang="en-US" sz="1900" dirty="0">
                <a:latin typeface="+mj-lt"/>
              </a:rPr>
              <a:t> frame if no nearby station transmits a RTS.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900" i="1" dirty="0">
                <a:latin typeface="+mj-lt"/>
              </a:rPr>
              <a:t>The receiver</a:t>
            </a:r>
            <a:r>
              <a:rPr lang="en-US" altLang="en-US" sz="1900" dirty="0">
                <a:latin typeface="+mj-lt"/>
              </a:rPr>
              <a:t> replies with a </a:t>
            </a:r>
            <a:r>
              <a:rPr lang="en-US" altLang="en-US" sz="1900" b="1" dirty="0">
                <a:latin typeface="+mj-lt"/>
              </a:rPr>
              <a:t>CTS</a:t>
            </a:r>
            <a:r>
              <a:rPr lang="en-US" altLang="en-US" sz="1900" dirty="0">
                <a:latin typeface="+mj-lt"/>
              </a:rPr>
              <a:t> (</a:t>
            </a:r>
            <a:r>
              <a:rPr lang="en-US" altLang="en-US" sz="1900" b="1" dirty="0">
                <a:latin typeface="+mj-lt"/>
              </a:rPr>
              <a:t>Clear To Send</a:t>
            </a:r>
            <a:r>
              <a:rPr lang="en-US" altLang="en-US" sz="1900" dirty="0">
                <a:latin typeface="+mj-lt"/>
              </a:rPr>
              <a:t>) frame.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900" i="1" dirty="0">
                <a:latin typeface="+mj-lt"/>
              </a:rPr>
              <a:t>Neighbors</a:t>
            </a:r>
          </a:p>
          <a:p>
            <a:pPr marL="800100" lvl="3" indent="-3429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900" dirty="0">
                <a:latin typeface="+mj-lt"/>
              </a:rPr>
              <a:t>see CTS, then keep quiet.</a:t>
            </a:r>
          </a:p>
          <a:p>
            <a:pPr marL="800100" lvl="3" indent="-3429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900" dirty="0">
                <a:latin typeface="+mj-lt"/>
              </a:rPr>
              <a:t>see RTS but not CTS, then keep quiet until the CTS is back to the sender.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+mj-lt"/>
              </a:rPr>
              <a:t>The receiver sends an ACK when receiving an frame.</a:t>
            </a:r>
          </a:p>
          <a:p>
            <a:pPr marL="800100" lvl="3" indent="-3429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900" dirty="0">
                <a:latin typeface="+mj-lt"/>
              </a:rPr>
              <a:t>Neighbors keep silent until see ACK.</a:t>
            </a:r>
          </a:p>
          <a:p>
            <a:pPr marL="3429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+mj-lt"/>
              </a:rPr>
              <a:t>Collisions</a:t>
            </a:r>
          </a:p>
          <a:p>
            <a:pPr marL="800100" lvl="3" indent="-3429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900" dirty="0">
                <a:latin typeface="+mj-lt"/>
              </a:rPr>
              <a:t>There is no collision detection.</a:t>
            </a:r>
          </a:p>
          <a:p>
            <a:pPr marL="800100" lvl="3" indent="-3429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900" dirty="0">
                <a:latin typeface="+mj-lt"/>
              </a:rPr>
              <a:t>The senders know collision when they don’t receive CTS.</a:t>
            </a:r>
          </a:p>
          <a:p>
            <a:pPr marL="800100" lvl="3" indent="-342900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900" dirty="0">
                <a:latin typeface="+mj-lt"/>
              </a:rPr>
              <a:t>They each wait for the exponential back-off time.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05000"/>
            <a:ext cx="31337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3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2805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</a:t>
            </a:r>
            <a:r>
              <a:rPr lang="en-US" altLang="en-US" sz="2000" b="1" i="1" dirty="0">
                <a:latin typeface="+mj-lt"/>
              </a:rPr>
              <a:t>:                                                       …</a:t>
            </a:r>
            <a:r>
              <a:rPr lang="en-US" altLang="en-US" sz="2000" b="1" i="1" dirty="0" err="1">
                <a:latin typeface="+mj-lt"/>
              </a:rPr>
              <a:t>cntd</a:t>
            </a:r>
            <a:endParaRPr lang="en-US" altLang="en-US" sz="2000" b="1" i="1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altLang="en-US" sz="2000" b="1" i="1" u="sng" dirty="0">
                <a:latin typeface="+mj-lt"/>
              </a:rPr>
              <a:t>Single-channel sender-initiated protocols: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558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r>
              <a:rPr lang="en-US" altLang="en-US" sz="1900" b="1" dirty="0">
                <a:latin typeface="+mj-lt"/>
              </a:rPr>
              <a:t>FAMA:</a:t>
            </a:r>
            <a:r>
              <a:rPr lang="en-US" altLang="en-US" sz="1900" dirty="0">
                <a:latin typeface="+mj-lt"/>
              </a:rPr>
              <a:t> Floor Acquisition Multiple Access Protocols.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900" dirty="0">
                <a:latin typeface="+mj-lt"/>
              </a:rPr>
              <a:t>Channel access consists of a carrier-sensing operation and a collision avoidance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900" dirty="0">
                <a:latin typeface="+mj-lt"/>
              </a:rPr>
              <a:t>Carrier-sensing by the sender, followed by the RTS-CTS control packet exchange.</a:t>
            </a:r>
          </a:p>
          <a:p>
            <a:pPr marL="623888" lvl="1" indent="-166688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+mj-lt"/>
              </a:rPr>
              <a:t>Data transmission to be collision free, the duration of an RTS must be at least twice the maximum channel propagation delay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900" dirty="0">
                <a:latin typeface="+mj-lt"/>
              </a:rPr>
              <a:t>Two FAMA protocol variants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+mj-lt"/>
              </a:rPr>
              <a:t>RTS-CTS exchange with no carrier sensing (MACA)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+mj-lt"/>
              </a:rPr>
              <a:t>RTS-CTS exchange with non-persistent carrier sensing (FAMA-NTR)</a:t>
            </a:r>
          </a:p>
          <a:p>
            <a:pPr marL="0" lvl="1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  <a:p>
            <a:pPr marL="0" lvl="1" algn="just">
              <a:lnSpc>
                <a:spcPct val="90000"/>
              </a:lnSpc>
            </a:pPr>
            <a:r>
              <a:rPr lang="en-US" altLang="en-US" sz="1900" b="1" dirty="0">
                <a:latin typeface="+mj-lt"/>
              </a:rPr>
              <a:t>FAMA-NTR(Non-persistent Transmit Request)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Before sending a packet, the sender senses the channel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If channel is busy, the sender back-off a random time and retries later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If the channel is free, the sender sends RTS and waits for a CTS packet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If the sender cannot receive a CTS, it takes a random back-off and retries later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If the sender receives a CTS, it can start transmission data packet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In order to allow the sender to send a burst of packets, the receiver is made to wait a time duration τ seconds after a packet is received.</a:t>
            </a:r>
            <a:endParaRPr lang="en-US" altLang="en-US" sz="1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972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2805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</a:t>
            </a:r>
            <a:r>
              <a:rPr lang="en-US" altLang="en-US" sz="2000" b="1" i="1" dirty="0">
                <a:latin typeface="+mj-lt"/>
              </a:rPr>
              <a:t>:                                                       …</a:t>
            </a:r>
            <a:r>
              <a:rPr lang="en-US" altLang="en-US" sz="2000" b="1" i="1" dirty="0" err="1">
                <a:latin typeface="+mj-lt"/>
              </a:rPr>
              <a:t>cntd</a:t>
            </a:r>
            <a:endParaRPr lang="en-US" altLang="en-US" sz="2000" b="1" i="1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altLang="en-US" sz="2000" b="1" i="1" u="sng" dirty="0">
                <a:latin typeface="+mj-lt"/>
              </a:rPr>
              <a:t>Multi-channel sender-initiated protocols: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116378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1" i="1" dirty="0">
                <a:latin typeface="+mj-lt"/>
              </a:rPr>
              <a:t>Busy Tone Multiple Access Protocols (BTMA):</a:t>
            </a:r>
          </a:p>
          <a:p>
            <a:pPr marL="685800" lvl="1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+mj-lt"/>
              </a:rPr>
              <a:t>The transmission channel is split into two parts: </a:t>
            </a:r>
          </a:p>
          <a:p>
            <a:pPr marL="1485900" lvl="3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data channel for data packet transmissions</a:t>
            </a:r>
          </a:p>
          <a:p>
            <a:pPr marL="1485900" lvl="3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control channel used to transmit the busy tone signal</a:t>
            </a:r>
          </a:p>
          <a:p>
            <a:pPr marL="685800" lvl="1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+mj-lt"/>
              </a:rPr>
              <a:t>When a node is ready for transmission, it senses the channel to check whether the busy tone is active. </a:t>
            </a:r>
          </a:p>
          <a:p>
            <a:pPr marL="1028700" lvl="2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If not, it turns on the busy tone signal and starts data transmissions.</a:t>
            </a:r>
          </a:p>
          <a:p>
            <a:pPr marL="1028700" lvl="2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Otherwise, it reschedules the packet for transmission after some random rescheduling delay.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1" i="1" dirty="0">
                <a:latin typeface="+mj-lt"/>
              </a:rPr>
              <a:t>Dual Busy Tone Multiple Access Protocol (DBTMAP) </a:t>
            </a:r>
            <a:r>
              <a:rPr lang="en-US" altLang="en-US" sz="2000" dirty="0">
                <a:latin typeface="+mj-lt"/>
              </a:rPr>
              <a:t>is an extension of the BTMA scheme. </a:t>
            </a:r>
          </a:p>
          <a:p>
            <a:pPr marL="1143000" lvl="2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data channel for data packet transmissions</a:t>
            </a:r>
          </a:p>
          <a:p>
            <a:pPr marL="1143000" lvl="2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 control channel used for control packet transmissions (RTS and CTS packets) and also for transmitting the busy tones.</a:t>
            </a:r>
          </a:p>
          <a:p>
            <a:pPr marL="1143000" lvl="2" indent="-34290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000" dirty="0">
                <a:latin typeface="+mj-lt"/>
              </a:rPr>
              <a:t>Use two busy tones on the control channel, </a:t>
            </a:r>
            <a:r>
              <a:rPr lang="en-US" altLang="en-US" sz="2000" dirty="0" err="1">
                <a:latin typeface="+mj-lt"/>
              </a:rPr>
              <a:t>BTt</a:t>
            </a:r>
            <a:r>
              <a:rPr lang="en-US" altLang="en-US" sz="2000" dirty="0">
                <a:latin typeface="+mj-lt"/>
              </a:rPr>
              <a:t> and </a:t>
            </a:r>
            <a:r>
              <a:rPr lang="en-US" altLang="en-US" sz="2000" dirty="0" err="1">
                <a:latin typeface="+mj-lt"/>
              </a:rPr>
              <a:t>BTr</a:t>
            </a:r>
            <a:r>
              <a:rPr lang="en-US" altLang="en-US" sz="2000" dirty="0">
                <a:latin typeface="+mj-lt"/>
              </a:rPr>
              <a:t>.</a:t>
            </a:r>
          </a:p>
          <a:p>
            <a:pPr marL="1600200" lvl="3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000" dirty="0" err="1">
                <a:latin typeface="+mj-lt"/>
              </a:rPr>
              <a:t>BTt</a:t>
            </a:r>
            <a:r>
              <a:rPr lang="en-US" altLang="en-US" sz="2000" dirty="0">
                <a:latin typeface="+mj-lt"/>
              </a:rPr>
              <a:t> : indicate that it is transmitting on the data channel</a:t>
            </a:r>
          </a:p>
          <a:p>
            <a:pPr marL="1600200" lvl="3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000" dirty="0" err="1">
                <a:latin typeface="+mj-lt"/>
              </a:rPr>
              <a:t>BTr</a:t>
            </a:r>
            <a:r>
              <a:rPr lang="en-US" altLang="en-US" sz="2000" dirty="0">
                <a:latin typeface="+mj-lt"/>
              </a:rPr>
              <a:t>: indicate that it is receiving on the data channel</a:t>
            </a:r>
          </a:p>
          <a:p>
            <a:pPr marL="1143000" lvl="2" indent="-34290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000" dirty="0">
                <a:latin typeface="+mj-lt"/>
              </a:rPr>
              <a:t>Two busy tone signals are two sine waves at different frequencies</a:t>
            </a:r>
          </a:p>
        </p:txBody>
      </p:sp>
    </p:spTree>
    <p:extLst>
      <p:ext uri="{BB962C8B-B14F-4D97-AF65-F5344CB8AC3E}">
        <p14:creationId xmlns:p14="http://schemas.microsoft.com/office/powerpoint/2010/main" val="396291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2805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</a:t>
            </a:r>
            <a:r>
              <a:rPr lang="en-US" altLang="en-US" sz="2000" b="1" i="1" dirty="0">
                <a:latin typeface="+mj-lt"/>
              </a:rPr>
              <a:t>:                                                    	…</a:t>
            </a:r>
            <a:r>
              <a:rPr lang="en-US" altLang="en-US" sz="2000" b="1" i="1" dirty="0" err="1">
                <a:latin typeface="+mj-lt"/>
              </a:rPr>
              <a:t>cntd</a:t>
            </a:r>
            <a:endParaRPr lang="en-US" altLang="en-US" sz="2000" b="1" i="1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altLang="en-US" sz="2000" b="1" i="1" u="sng" dirty="0">
                <a:latin typeface="+mj-lt"/>
              </a:rPr>
              <a:t>Receiver-initiated protocols: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250" y="1192212"/>
            <a:ext cx="8032750" cy="558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buFont typeface="Wingdings" pitchFamily="2" charset="2"/>
              <a:buChar char="q"/>
            </a:pPr>
            <a:r>
              <a:rPr lang="en-US" sz="2100" b="1" u="sng" dirty="0">
                <a:latin typeface="+mj-lt"/>
              </a:rPr>
              <a:t>RI-BTMA</a:t>
            </a:r>
            <a:r>
              <a:rPr lang="en-US" sz="2100" dirty="0">
                <a:latin typeface="+mj-lt"/>
              </a:rPr>
              <a:t>: Receiver-Initiated Busy Tone Multiple Access Protocol </a:t>
            </a:r>
          </a:p>
          <a:p>
            <a:pPr marL="685800" lvl="1" indent="-342900" algn="just">
              <a:buClrTx/>
              <a:buFont typeface="Wingdings" pitchFamily="2" charset="2"/>
              <a:buChar char="ü"/>
            </a:pPr>
            <a:r>
              <a:rPr lang="en-US" sz="2100" dirty="0">
                <a:latin typeface="+mj-lt"/>
              </a:rPr>
              <a:t>The transmission channel is split into two:</a:t>
            </a:r>
          </a:p>
          <a:p>
            <a:pPr marL="914400" lvl="2" algn="just">
              <a:buClrTx/>
            </a:pPr>
            <a:r>
              <a:rPr lang="en-US" sz="2100" dirty="0">
                <a:latin typeface="+mj-lt"/>
              </a:rPr>
              <a:t>a data channel for data packet transmissions</a:t>
            </a:r>
          </a:p>
          <a:p>
            <a:pPr marL="914400" lvl="2" algn="just">
              <a:buClrTx/>
            </a:pPr>
            <a:r>
              <a:rPr lang="en-US" sz="2100" dirty="0">
                <a:latin typeface="+mj-lt"/>
              </a:rPr>
              <a:t>a control channel used for transmitting the busy tone signal</a:t>
            </a:r>
          </a:p>
          <a:p>
            <a:pPr marL="685800" lvl="1" indent="-342900" algn="just">
              <a:buClrTx/>
              <a:buFont typeface="Wingdings" pitchFamily="2" charset="2"/>
              <a:buChar char="ü"/>
            </a:pPr>
            <a:r>
              <a:rPr lang="en-US" sz="2100" dirty="0">
                <a:latin typeface="+mj-lt"/>
              </a:rPr>
              <a:t>A node can transmit on the data channel only if it finds the busy tone to be absent on the control channel.</a:t>
            </a:r>
          </a:p>
          <a:p>
            <a:pPr marL="685800" lvl="1" indent="-342900" algn="just">
              <a:buClrTx/>
              <a:buFont typeface="Wingdings" pitchFamily="2" charset="2"/>
              <a:buChar char="ü"/>
            </a:pPr>
            <a:r>
              <a:rPr lang="en-US" sz="2100" dirty="0">
                <a:latin typeface="+mj-lt"/>
              </a:rPr>
              <a:t>The data packet is divided into two portions: a preamble and the actual data packet.</a:t>
            </a:r>
          </a:p>
          <a:p>
            <a:pPr indent="-342900" algn="just">
              <a:buFont typeface="Wingdings" pitchFamily="2" charset="2"/>
              <a:buChar char="q"/>
            </a:pPr>
            <a:r>
              <a:rPr lang="en-US" sz="2100" b="1" u="sng" dirty="0">
                <a:latin typeface="+mj-lt"/>
              </a:rPr>
              <a:t>MACA-BI:</a:t>
            </a:r>
            <a:r>
              <a:rPr lang="en-US" sz="2100" b="1" dirty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MACA-By Invitation  </a:t>
            </a:r>
          </a:p>
          <a:p>
            <a:pPr marL="685800" lvl="1" indent="-342900" algn="just">
              <a:buClrTx/>
              <a:buFont typeface="Wingdings" pitchFamily="2" charset="2"/>
              <a:buChar char="ü"/>
            </a:pPr>
            <a:r>
              <a:rPr lang="en-US" sz="2100" dirty="0">
                <a:latin typeface="+mj-lt"/>
              </a:rPr>
              <a:t>By eliminating the need for the RTS packet it reduces the number of control packets used in the MACA protocol which uses the three-way handshake mechanism.</a:t>
            </a:r>
          </a:p>
          <a:p>
            <a:pPr indent="-342900" algn="just">
              <a:buFont typeface="Wingdings" pitchFamily="2" charset="2"/>
              <a:buChar char="q"/>
            </a:pPr>
            <a:r>
              <a:rPr lang="en-US" sz="2100" b="1" u="sng" dirty="0">
                <a:latin typeface="+mj-lt"/>
              </a:rPr>
              <a:t>MARCH:</a:t>
            </a:r>
            <a:r>
              <a:rPr lang="en-US" sz="2100" b="1" dirty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Media Access with Reduced Handshake.</a:t>
            </a:r>
          </a:p>
        </p:txBody>
      </p:sp>
    </p:spTree>
    <p:extLst>
      <p:ext uri="{BB962C8B-B14F-4D97-AF65-F5344CB8AC3E}">
        <p14:creationId xmlns:p14="http://schemas.microsoft.com/office/powerpoint/2010/main" val="174070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2805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</a:t>
            </a:r>
            <a:r>
              <a:rPr lang="en-US" altLang="en-US" sz="2000" b="1" i="1" dirty="0">
                <a:latin typeface="+mj-lt"/>
              </a:rPr>
              <a:t>:                                                    	…</a:t>
            </a:r>
            <a:r>
              <a:rPr lang="en-US" altLang="en-US" sz="2000" b="1" i="1" dirty="0" err="1">
                <a:latin typeface="+mj-lt"/>
              </a:rPr>
              <a:t>cntd</a:t>
            </a:r>
            <a:endParaRPr lang="en-US" altLang="en-US" sz="2000" b="1" i="1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altLang="en-US" sz="2000" b="1" i="1" u="sng" dirty="0">
                <a:latin typeface="+mj-lt"/>
              </a:rPr>
              <a:t>Receiver-initiated protocols: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94118"/>
            <a:ext cx="7869891" cy="449708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20" y="5780272"/>
            <a:ext cx="5296160" cy="3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90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8759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with Reservation Mechanism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781883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+mj-lt"/>
              </a:rPr>
              <a:t>Contention occurs during the resource (bandwidth) reservation phase. </a:t>
            </a:r>
          </a:p>
          <a:p>
            <a:pPr marL="628650" lvl="1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+mj-lt"/>
              </a:rPr>
              <a:t>Once the bandwidth is reserved, the node gets exclusive access to the reserved bandwidth. </a:t>
            </a:r>
          </a:p>
          <a:p>
            <a:pPr marL="628650" lvl="1" indent="-28575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latin typeface="+mj-lt"/>
              </a:rPr>
              <a:t>QoS</a:t>
            </a:r>
            <a:r>
              <a:rPr lang="en-US" altLang="en-US" sz="2000" dirty="0">
                <a:latin typeface="+mj-lt"/>
              </a:rPr>
              <a:t> support can be provided for real-time traffic.</a:t>
            </a:r>
          </a:p>
          <a:p>
            <a:pPr marL="342900" lvl="1" algn="just">
              <a:lnSpc>
                <a:spcPct val="90000"/>
              </a:lnSpc>
            </a:pPr>
            <a:endParaRPr lang="en-US" altLang="en-US" sz="1100" dirty="0">
              <a:latin typeface="+mj-lt"/>
            </a:endParaRPr>
          </a:p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b="1" i="1" u="sng" dirty="0">
                <a:latin typeface="+mj-lt"/>
              </a:rPr>
              <a:t>Synchronous protocols:</a:t>
            </a:r>
          </a:p>
          <a:p>
            <a:pPr marL="398463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Distributed Packet Reservation Multiple Access Protocol(D-PRMA) </a:t>
            </a:r>
          </a:p>
          <a:p>
            <a:pPr marL="855663" lvl="2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extends the centralized packet reservation multiple access (PRMA) scheme into a distributed scheme that can be used in ad hoc wireless networks.</a:t>
            </a:r>
          </a:p>
          <a:p>
            <a:pPr marL="855663" lvl="2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PRMA was designed in a wireless LAN with a base station.</a:t>
            </a:r>
          </a:p>
          <a:p>
            <a:pPr marL="855663" lvl="2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D-PRMA is a TDMA-based scheme. The channel is divided into fixed- and equal-sized frames along the time axis.</a:t>
            </a:r>
          </a:p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000" b="1" i="1" u="sng" dirty="0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34054"/>
            <a:ext cx="5791200" cy="22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0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8759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  <a:r>
              <a:rPr lang="en-US" sz="2400" b="1" dirty="0">
                <a:latin typeface="+mj-lt"/>
              </a:rPr>
              <a:t>                                       …</a:t>
            </a:r>
            <a:r>
              <a:rPr lang="en-US" sz="2400" b="1" dirty="0" err="1">
                <a:latin typeface="+mj-lt"/>
              </a:rPr>
              <a:t>cntd</a:t>
            </a:r>
            <a:endParaRPr lang="en-US" sz="2400" b="1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with Reservation Mechanism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781883"/>
            <a:ext cx="8305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b="1" i="1" u="sng" dirty="0">
                <a:latin typeface="+mj-lt"/>
              </a:rPr>
              <a:t>Synchronous protocols:</a:t>
            </a:r>
          </a:p>
          <a:p>
            <a:pPr marL="398463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Collision Avoidance Time Allocation Protocol(CATA):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>
                <a:latin typeface="+mj-lt"/>
              </a:rPr>
              <a:t>Support broadcast, unicast, and multicast transmissions simultaneously.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dirty="0">
                <a:latin typeface="+mj-lt"/>
              </a:rPr>
              <a:t>Each frame consists </a:t>
            </a:r>
            <a:r>
              <a:rPr lang="en-US" sz="2100">
                <a:latin typeface="+mj-lt"/>
              </a:rPr>
              <a:t>of </a:t>
            </a:r>
            <a:r>
              <a:rPr lang="en-US" sz="2100" dirty="0">
                <a:latin typeface="+mj-lt"/>
              </a:rPr>
              <a:t>S</a:t>
            </a:r>
            <a:r>
              <a:rPr lang="en-US" sz="2100" i="1">
                <a:latin typeface="+mj-lt"/>
              </a:rPr>
              <a:t> </a:t>
            </a:r>
            <a:r>
              <a:rPr lang="en-US" sz="2100" dirty="0">
                <a:latin typeface="+mj-lt"/>
              </a:rPr>
              <a:t>slots and each slot is further divided into five Control Mini-Slots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 dirty="0">
                <a:latin typeface="+mj-lt"/>
              </a:rPr>
              <a:t>CMS1: Slot Reservation (SR)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 dirty="0">
                <a:latin typeface="+mj-lt"/>
              </a:rPr>
              <a:t>CMS2: RTS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 dirty="0">
                <a:latin typeface="+mj-lt"/>
              </a:rPr>
              <a:t>CMS3: CTS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 dirty="0">
                <a:latin typeface="+mj-lt"/>
              </a:rPr>
              <a:t>CMS4: Not To Send (NTS)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 dirty="0">
                <a:latin typeface="+mj-lt"/>
              </a:rPr>
              <a:t>DMS: Data transmission</a:t>
            </a:r>
            <a:endParaRPr lang="en-US" sz="2100" b="1" i="1" u="sng" dirty="0">
              <a:latin typeface="+mj-lt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43400"/>
            <a:ext cx="6705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9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68759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  <a:r>
              <a:rPr lang="en-US" sz="2400" b="1" dirty="0">
                <a:latin typeface="+mj-lt"/>
              </a:rPr>
              <a:t>			       …</a:t>
            </a:r>
            <a:r>
              <a:rPr lang="en-US" sz="2400" b="1" dirty="0" err="1">
                <a:latin typeface="+mj-lt"/>
              </a:rPr>
              <a:t>cntd</a:t>
            </a:r>
            <a:endParaRPr lang="en-US" sz="2400" b="1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with Reservation Mechanism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762000"/>
            <a:ext cx="8305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b="1" i="1" u="sng" dirty="0">
                <a:latin typeface="+mj-lt"/>
              </a:rPr>
              <a:t>Synchronous protocols:</a:t>
            </a:r>
          </a:p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400" b="1" i="1" u="sng" dirty="0">
              <a:latin typeface="+mj-lt"/>
            </a:endParaRPr>
          </a:p>
          <a:p>
            <a:pPr marL="398463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Hop Reservation Multiple Access Protocol (HRMA): </a:t>
            </a:r>
          </a:p>
          <a:p>
            <a:pPr marL="398463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1400" b="1" dirty="0">
              <a:latin typeface="+mj-lt"/>
            </a:endParaRP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A multichannel MAC protocol which is based on half-duplex, very slow frequency-hopping spread spectrum (FHSS) radios</a:t>
            </a: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ü"/>
            </a:pPr>
            <a:endParaRPr lang="en-US" sz="1400" dirty="0">
              <a:latin typeface="+mj-lt"/>
            </a:endParaRP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Uses a reservation and handshake mechanism to enable a pair of communicating nodes to reserve a frequency hop, thereby guaranteeing collision-free data transmission.</a:t>
            </a: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ü"/>
            </a:pPr>
            <a:endParaRPr lang="en-US" sz="1400" dirty="0">
              <a:latin typeface="+mj-lt"/>
            </a:endParaRP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Can be viewed as a time slot reservation protocol where each time slot is assigned a separate frequency channel.</a:t>
            </a: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ü"/>
            </a:pPr>
            <a:endParaRPr lang="en-US" sz="1400" dirty="0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91000"/>
            <a:ext cx="6458107" cy="26670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24500"/>
            <a:ext cx="2234746" cy="3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7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662" y="164961"/>
            <a:ext cx="803433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INTRODUCTION TO MAC:</a:t>
            </a:r>
          </a:p>
          <a:p>
            <a:pPr algn="just"/>
            <a:endParaRPr lang="en-US" sz="1400" b="1" u="sng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>
                <a:latin typeface="+mj-lt"/>
              </a:rPr>
              <a:t>Nodes in an Ad-hoc wireless network share a common broadcast radio channel. Since the radio spectrum is limited, the bandwidth available for communication in such networks is also limited.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14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>
                <a:latin typeface="+mj-lt"/>
              </a:rPr>
              <a:t>Access to this shared medium should be controlled in such a manner that all nodes receive a fair share of the available bandwidth, and that the bandwidth is utilized efficiently. 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14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>
                <a:latin typeface="+mj-lt"/>
              </a:rPr>
              <a:t>Characteristics of the wireless medium are completely different from wired medium.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14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>
                <a:latin typeface="+mj-lt"/>
              </a:rPr>
              <a:t>So a different set of protocols is required for controlling access to the shared medium in such networks. This is achieved by using Medium Access Control (MAC) protocol.</a:t>
            </a:r>
            <a:endParaRPr lang="en-US" sz="2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C154C-5F58-433E-92FF-2E91C65178D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7164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-83641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  <a:r>
              <a:rPr lang="en-US" sz="2400" b="1" dirty="0">
                <a:latin typeface="+mj-lt"/>
              </a:rPr>
              <a:t>			            …</a:t>
            </a:r>
            <a:r>
              <a:rPr lang="en-US" sz="2400" b="1" dirty="0" err="1">
                <a:latin typeface="+mj-lt"/>
              </a:rPr>
              <a:t>cntd</a:t>
            </a:r>
            <a:endParaRPr lang="en-US" sz="2400" b="1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with Reservation Mechanism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609600"/>
            <a:ext cx="8305800" cy="635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b="1" i="1" u="sng" dirty="0">
                <a:latin typeface="+mj-lt"/>
              </a:rPr>
              <a:t>Synchronous protocols:</a:t>
            </a:r>
          </a:p>
          <a:p>
            <a:pPr marL="398463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Soft Reservation Multiple Access with Priority Assignment (SRMA/PA):</a:t>
            </a: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Developed with the main objective of supporting integrated services of real-time and non-real-time application in Ad-hoc networks.</a:t>
            </a: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ü"/>
            </a:pPr>
            <a:endParaRPr lang="en-US" sz="1400" dirty="0">
              <a:latin typeface="+mj-lt"/>
            </a:endParaRP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Nodes use a collision-avoidance handshake mechanism and a soft reservation mechanism.</a:t>
            </a:r>
          </a:p>
          <a:p>
            <a:pPr marL="398463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Five-Phase Reservation Protocol (FPRP)</a:t>
            </a:r>
          </a:p>
          <a:p>
            <a:pPr marL="855663" lvl="2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A single-channel TDMA based broadcast scheduling protocol.</a:t>
            </a:r>
          </a:p>
          <a:p>
            <a:pPr marL="855663" lvl="2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Nodes uses a contention mechanism in order to acquire time slots.</a:t>
            </a:r>
          </a:p>
          <a:p>
            <a:pPr marL="855663" lvl="2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The protocol assumes the availability of global time at all nodes.</a:t>
            </a:r>
          </a:p>
          <a:p>
            <a:pPr marL="855663" lvl="2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The reservation takes five phases: </a:t>
            </a:r>
          </a:p>
          <a:p>
            <a:pPr marL="1312863" lvl="3" indent="-342900" algn="just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Reservation, </a:t>
            </a:r>
          </a:p>
          <a:p>
            <a:pPr marL="1312863" lvl="3" indent="-342900" algn="just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Collision Report, </a:t>
            </a:r>
          </a:p>
          <a:p>
            <a:pPr marL="1312863" lvl="3" indent="-342900" algn="just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Reservation Confirmation, </a:t>
            </a:r>
          </a:p>
          <a:p>
            <a:pPr marL="1312863" lvl="3" indent="-342900" algn="just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Reservation Acknowledgement, </a:t>
            </a:r>
          </a:p>
          <a:p>
            <a:pPr marL="1312863" lvl="3" indent="-342900" algn="just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Packing And Elimination Phase.</a:t>
            </a:r>
          </a:p>
        </p:txBody>
      </p:sp>
    </p:spTree>
    <p:extLst>
      <p:ext uri="{BB962C8B-B14F-4D97-AF65-F5344CB8AC3E}">
        <p14:creationId xmlns:p14="http://schemas.microsoft.com/office/powerpoint/2010/main" val="209276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44959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  <a:r>
              <a:rPr lang="en-US" sz="2400" b="1" dirty="0">
                <a:latin typeface="+mj-lt"/>
              </a:rPr>
              <a:t>                                        …</a:t>
            </a:r>
            <a:r>
              <a:rPr lang="en-US" sz="2400" b="1" dirty="0" err="1">
                <a:latin typeface="+mj-lt"/>
              </a:rPr>
              <a:t>cntd</a:t>
            </a:r>
            <a:endParaRPr lang="en-US" sz="2400" b="1" u="sng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with Reservation Mechanism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1000304"/>
            <a:ext cx="8305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b="1" i="1" u="sng" dirty="0">
                <a:latin typeface="+mj-lt"/>
              </a:rPr>
              <a:t>Synchronous protocols:</a:t>
            </a:r>
          </a:p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000" b="1" i="1" u="sng" dirty="0">
              <a:latin typeface="+mj-lt"/>
            </a:endParaRPr>
          </a:p>
          <a:p>
            <a:pPr marL="398463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Five-Phase Reservation Protocol (FPRP)</a:t>
            </a:r>
          </a:p>
          <a:p>
            <a:r>
              <a:rPr lang="en-US" sz="2000" i="1" dirty="0">
                <a:latin typeface="+mj-lt"/>
              </a:rPr>
              <a:t>Five-phase protocol:</a:t>
            </a:r>
          </a:p>
          <a:p>
            <a:endParaRPr lang="en-US" sz="2000" i="1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b="1" dirty="0">
                <a:latin typeface="+mj-lt"/>
              </a:rPr>
              <a:t>Reservation request</a:t>
            </a:r>
            <a:r>
              <a:rPr lang="en-US" sz="2000" dirty="0">
                <a:latin typeface="+mj-lt"/>
              </a:rPr>
              <a:t>: send reservation request (RR) packet to </a:t>
            </a:r>
            <a:r>
              <a:rPr lang="en-US" sz="2000" dirty="0" err="1">
                <a:latin typeface="+mj-lt"/>
              </a:rPr>
              <a:t>dest</a:t>
            </a:r>
            <a:r>
              <a:rPr lang="en-US" sz="2000" dirty="0">
                <a:latin typeface="+mj-lt"/>
              </a:rPr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b="1" dirty="0">
                <a:latin typeface="+mj-lt"/>
              </a:rPr>
              <a:t>Collision report</a:t>
            </a:r>
            <a:r>
              <a:rPr lang="en-US" sz="2000" dirty="0">
                <a:latin typeface="+mj-lt"/>
              </a:rPr>
              <a:t>: if a collision is detected by any node, that node broadcasts a CR packet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b="1" dirty="0">
                <a:latin typeface="+mj-lt"/>
              </a:rPr>
              <a:t>Reservation confirmation</a:t>
            </a:r>
            <a:r>
              <a:rPr lang="en-US" sz="2000" dirty="0">
                <a:latin typeface="+mj-lt"/>
              </a:rPr>
              <a:t>: a source node won the contention will send a RC packet to destination node if it does not receive any CR message in the previous phase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b="1" dirty="0">
                <a:latin typeface="+mj-lt"/>
              </a:rPr>
              <a:t>Reservation acknowledgment</a:t>
            </a:r>
            <a:r>
              <a:rPr lang="en-US" sz="2000" dirty="0">
                <a:latin typeface="+mj-lt"/>
              </a:rPr>
              <a:t>: destination node acknowledge reception of RC by sending back RA message to source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b="1" dirty="0">
                <a:latin typeface="+mj-lt"/>
              </a:rPr>
              <a:t>Packing and elimination</a:t>
            </a:r>
            <a:r>
              <a:rPr lang="en-US" sz="2000" dirty="0">
                <a:latin typeface="+mj-lt"/>
              </a:rPr>
              <a:t>: use packing packet and elimination packet.</a:t>
            </a:r>
          </a:p>
        </p:txBody>
      </p:sp>
    </p:spTree>
    <p:extLst>
      <p:ext uri="{BB962C8B-B14F-4D97-AF65-F5344CB8AC3E}">
        <p14:creationId xmlns:p14="http://schemas.microsoft.com/office/powerpoint/2010/main" val="16463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44959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</a:t>
            </a:r>
            <a:r>
              <a:rPr lang="en-US" sz="2400" b="1" dirty="0">
                <a:latin typeface="+mj-lt"/>
              </a:rPr>
              <a:t>:                                         …</a:t>
            </a:r>
            <a:r>
              <a:rPr lang="en-US" sz="2400" b="1" dirty="0" err="1">
                <a:latin typeface="+mj-lt"/>
              </a:rPr>
              <a:t>cntd</a:t>
            </a:r>
            <a:endParaRPr lang="en-US" sz="2400" b="1" u="sng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with Reservation Mechanism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1000304"/>
            <a:ext cx="8305800" cy="636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000" b="1" i="1" u="sng" dirty="0">
                <a:latin typeface="+mj-lt"/>
              </a:rPr>
              <a:t>Asynchronous protocols:</a:t>
            </a:r>
          </a:p>
          <a:p>
            <a:pPr marL="290513" lvl="1" indent="-2349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100" b="1" i="1" u="sng" dirty="0">
              <a:latin typeface="+mj-lt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b="1" dirty="0">
                <a:latin typeface="+mj-lt"/>
              </a:rPr>
              <a:t>MACA with Piggy-Backed Reservation (MACA/PR):</a:t>
            </a:r>
          </a:p>
          <a:p>
            <a:pPr marL="690563" lvl="1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Provide real-time traffic support in multi-hop wireless networks</a:t>
            </a:r>
          </a:p>
          <a:p>
            <a:pPr marL="690563" lvl="1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Based on the MACAW protocol with non-persistent CSMA</a:t>
            </a:r>
          </a:p>
          <a:p>
            <a:pPr marL="690563" lvl="1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The main components of MACA/PR are:</a:t>
            </a:r>
          </a:p>
          <a:p>
            <a:pPr marL="1482725" lvl="3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 MAC protocol</a:t>
            </a:r>
          </a:p>
          <a:p>
            <a:pPr marL="1482725" lvl="3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 reservation protocol</a:t>
            </a:r>
          </a:p>
          <a:p>
            <a:pPr marL="1482725" lvl="3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 </a:t>
            </a:r>
            <a:r>
              <a:rPr lang="en-US" sz="2000" dirty="0" err="1">
                <a:latin typeface="+mj-lt"/>
              </a:rPr>
              <a:t>QoS</a:t>
            </a:r>
            <a:r>
              <a:rPr lang="en-US" sz="2000" dirty="0">
                <a:latin typeface="+mj-lt"/>
              </a:rPr>
              <a:t> routing protocol</a:t>
            </a:r>
          </a:p>
          <a:p>
            <a:pPr marL="1482725" lvl="3" indent="-342900">
              <a:lnSpc>
                <a:spcPct val="90000"/>
              </a:lnSpc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>
                <a:latin typeface="+mj-lt"/>
              </a:rPr>
              <a:t>Real-Time Medium Access Control Protocol (RTMAC)</a:t>
            </a:r>
          </a:p>
          <a:p>
            <a:pPr marL="690563" lvl="1" indent="-342900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Provides a bandwidth reservation mechanism for supporting real-time traffic in ad-hoc wireless networks</a:t>
            </a:r>
          </a:p>
          <a:p>
            <a:pPr marL="690563" lvl="1" indent="-342900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RTMAC has two components</a:t>
            </a:r>
          </a:p>
          <a:p>
            <a:pPr marL="1025525" lvl="2" indent="-342900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 MAC layer protocol is a real-time extension of the IEEE 802.11 DCF.</a:t>
            </a:r>
          </a:p>
          <a:p>
            <a:pPr marL="1830388" lvl="4" indent="-342900">
              <a:buFont typeface="Courier New" pitchFamily="49" charset="0"/>
              <a:buChar char="o"/>
            </a:pPr>
            <a:r>
              <a:rPr lang="en-US" sz="2000" dirty="0">
                <a:latin typeface="+mj-lt"/>
              </a:rPr>
              <a:t>A medium-access protocol for best-effort traffic</a:t>
            </a:r>
          </a:p>
          <a:p>
            <a:pPr marL="1830388" lvl="4" indent="-342900">
              <a:buFont typeface="Courier New" pitchFamily="49" charset="0"/>
              <a:buChar char="o"/>
            </a:pPr>
            <a:r>
              <a:rPr lang="en-US" sz="2000" dirty="0">
                <a:latin typeface="+mj-lt"/>
              </a:rPr>
              <a:t>A reservation protocol for real-time traffic</a:t>
            </a:r>
          </a:p>
          <a:p>
            <a:pPr marL="1025525" lvl="2" indent="-342900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 </a:t>
            </a:r>
            <a:r>
              <a:rPr lang="en-US" sz="2000" dirty="0" err="1">
                <a:latin typeface="+mj-lt"/>
              </a:rPr>
              <a:t>QoS</a:t>
            </a:r>
            <a:r>
              <a:rPr lang="en-US" sz="2000" dirty="0">
                <a:latin typeface="+mj-lt"/>
              </a:rPr>
              <a:t> routing protocol is  responsible for end-to-end reservation and  release of bandwidth resources.</a:t>
            </a:r>
          </a:p>
          <a:p>
            <a:pPr marL="1482725" lvl="3" indent="-342900">
              <a:lnSpc>
                <a:spcPct val="90000"/>
              </a:lnSpc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  <a:p>
            <a:pPr marL="855663" lvl="2" indent="-342900" algn="just">
              <a:lnSpc>
                <a:spcPct val="90000"/>
              </a:lnSpc>
              <a:buFont typeface="Wingdings" pitchFamily="2" charset="2"/>
              <a:buChar char="§"/>
            </a:pPr>
            <a:endParaRPr lang="en-US" sz="2000" b="1" i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637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44959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</a:t>
            </a:r>
            <a:r>
              <a:rPr lang="en-US" sz="2400" b="1" dirty="0">
                <a:latin typeface="+mj-lt"/>
              </a:rPr>
              <a:t>:                                         </a:t>
            </a:r>
            <a:endParaRPr lang="en-US" sz="2400" b="1" u="sng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with Scheduling Mechanism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0012" y="912812"/>
            <a:ext cx="8281988" cy="564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buClrTx/>
              <a:buFont typeface="Wingdings" pitchFamily="2" charset="2"/>
              <a:buChar char="ü"/>
            </a:pPr>
            <a:r>
              <a:rPr lang="en-US" dirty="0">
                <a:latin typeface="+mj-lt"/>
              </a:rPr>
              <a:t>Protocols in this category focus on packet scheduling at the nodes and transmission scheduling of the nodes.</a:t>
            </a:r>
          </a:p>
          <a:p>
            <a:pPr indent="-342900" algn="just">
              <a:buClrTx/>
              <a:buFont typeface="Wingdings" pitchFamily="2" charset="2"/>
              <a:buChar char="ü"/>
            </a:pPr>
            <a:r>
              <a:rPr lang="en-US" dirty="0">
                <a:latin typeface="+mj-lt"/>
              </a:rPr>
              <a:t>The factors that affects scheduling decisions</a:t>
            </a:r>
          </a:p>
          <a:p>
            <a:pPr marL="566738" lvl="1" indent="-219075" algn="just">
              <a:buClrTx/>
            </a:pPr>
            <a:r>
              <a:rPr lang="en-US" dirty="0">
                <a:latin typeface="+mj-lt"/>
              </a:rPr>
              <a:t>Delay targets of packets</a:t>
            </a:r>
          </a:p>
          <a:p>
            <a:pPr marL="566738" lvl="1" indent="-219075" algn="just">
              <a:buClrTx/>
            </a:pPr>
            <a:r>
              <a:rPr lang="en-US" dirty="0">
                <a:latin typeface="+mj-lt"/>
              </a:rPr>
              <a:t>Traffic load at nodes</a:t>
            </a:r>
          </a:p>
          <a:p>
            <a:pPr marL="566738" lvl="1" indent="-219075" algn="just">
              <a:buClrTx/>
            </a:pPr>
            <a:r>
              <a:rPr lang="en-US" dirty="0">
                <a:latin typeface="+mj-lt"/>
              </a:rPr>
              <a:t>Battery power </a:t>
            </a:r>
          </a:p>
          <a:p>
            <a:pPr indent="-342900" algn="just">
              <a:buClrTx/>
              <a:buFont typeface="Wingdings" pitchFamily="2" charset="2"/>
              <a:buChar char="ü"/>
            </a:pPr>
            <a:r>
              <a:rPr lang="en-US" dirty="0">
                <a:latin typeface="+mj-lt"/>
              </a:rPr>
              <a:t>Distributed priority scheduling and medium access in Ad Hoc Networks present two mechanisms for providing quality of service (</a:t>
            </a:r>
            <a:r>
              <a:rPr lang="en-US" dirty="0" err="1">
                <a:latin typeface="+mj-lt"/>
              </a:rPr>
              <a:t>QoS</a:t>
            </a:r>
            <a:r>
              <a:rPr lang="en-US" dirty="0">
                <a:latin typeface="+mj-lt"/>
              </a:rPr>
              <a:t>)</a:t>
            </a:r>
          </a:p>
          <a:p>
            <a:pPr marL="566738" lvl="1" indent="-219075" algn="just">
              <a:buClrTx/>
            </a:pPr>
            <a:r>
              <a:rPr lang="en-US" b="1" dirty="0">
                <a:latin typeface="+mj-lt"/>
              </a:rPr>
              <a:t>Distributed priority scheduling (DPS</a:t>
            </a:r>
            <a:r>
              <a:rPr lang="en-US" dirty="0">
                <a:latin typeface="+mj-lt"/>
              </a:rPr>
              <a:t>) – Piggy-backs the priority tag of a node’s current and head-of-line packets to the control and data packets</a:t>
            </a:r>
          </a:p>
          <a:p>
            <a:pPr marL="566738" lvl="1" indent="-219075" algn="just">
              <a:buClrTx/>
            </a:pPr>
            <a:r>
              <a:rPr lang="en-US" b="1" dirty="0">
                <a:latin typeface="+mj-lt"/>
              </a:rPr>
              <a:t>Multi-hop coordination </a:t>
            </a:r>
            <a:r>
              <a:rPr lang="en-US" dirty="0">
                <a:latin typeface="+mj-lt"/>
              </a:rPr>
              <a:t>– Extends the DPS scheme to carry out scheduling over multi-hop paths.</a:t>
            </a:r>
          </a:p>
        </p:txBody>
      </p:sp>
    </p:spTree>
    <p:extLst>
      <p:ext uri="{BB962C8B-B14F-4D97-AF65-F5344CB8AC3E}">
        <p14:creationId xmlns:p14="http://schemas.microsoft.com/office/powerpoint/2010/main" val="2036438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44959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</a:t>
            </a:r>
            <a:r>
              <a:rPr lang="en-US" sz="2400" b="1" dirty="0">
                <a:latin typeface="+mj-lt"/>
              </a:rPr>
              <a:t>:                                         …</a:t>
            </a:r>
            <a:r>
              <a:rPr lang="en-US" sz="2400" b="1" dirty="0" err="1">
                <a:latin typeface="+mj-lt"/>
              </a:rPr>
              <a:t>cntd</a:t>
            </a:r>
            <a:endParaRPr lang="en-US" sz="2400" b="1" dirty="0">
              <a:latin typeface="+mj-lt"/>
            </a:endParaRPr>
          </a:p>
          <a:p>
            <a:pPr algn="just"/>
            <a:endParaRPr lang="en-US" sz="2400" b="1" u="sng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Contention-based protocols with Scheduling Mechanism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9400" y="1447800"/>
            <a:ext cx="7950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buClrTx/>
            </a:pPr>
            <a:r>
              <a:rPr lang="en-US" b="1" dirty="0">
                <a:latin typeface="+mj-lt"/>
              </a:rPr>
              <a:t>Distributed Wireless Ordering Protocol (DWOP)</a:t>
            </a:r>
          </a:p>
          <a:p>
            <a:pPr marL="566738" lvl="1" indent="-219075">
              <a:buClrTx/>
            </a:pPr>
            <a:r>
              <a:rPr lang="en-US" sz="2200" dirty="0">
                <a:latin typeface="+mj-lt"/>
              </a:rPr>
              <a:t>A media access scheme along with a scheduling mechanism based on the distributed priority scheduling scheme</a:t>
            </a:r>
          </a:p>
          <a:p>
            <a:pPr marL="566738" lvl="1" indent="-219075">
              <a:buClrTx/>
            </a:pPr>
            <a:endParaRPr lang="en-US" sz="2200" dirty="0">
              <a:latin typeface="+mj-lt"/>
            </a:endParaRPr>
          </a:p>
          <a:p>
            <a:pPr marL="231775" indent="-231775">
              <a:buClrTx/>
            </a:pPr>
            <a:r>
              <a:rPr lang="en-US" b="1" dirty="0">
                <a:latin typeface="+mj-lt"/>
              </a:rPr>
              <a:t>Distributed Laxity-based Priority Scheduling (DLPS) Scheme</a:t>
            </a:r>
          </a:p>
          <a:p>
            <a:pPr marL="566738" lvl="1" indent="-219075" algn="just">
              <a:buClrTx/>
            </a:pPr>
            <a:r>
              <a:rPr lang="en-US" sz="2200" dirty="0">
                <a:latin typeface="+mj-lt"/>
              </a:rPr>
              <a:t>Scheduling decisions are made based on the states of neighboring nodes and feed back from destination nodes regarding packet losses</a:t>
            </a:r>
          </a:p>
          <a:p>
            <a:pPr marL="566738" lvl="1" indent="-219075">
              <a:buClrTx/>
            </a:pPr>
            <a:r>
              <a:rPr lang="en-US" sz="2200" dirty="0">
                <a:latin typeface="+mj-lt"/>
              </a:rPr>
              <a:t>Packets are recorded based on their uniform laxity budgets (ULBs) and the packet delivery ratios of the flows. The laxity of a packet is the time remaining before its deadline. </a:t>
            </a:r>
          </a:p>
        </p:txBody>
      </p:sp>
    </p:spTree>
    <p:extLst>
      <p:ext uri="{BB962C8B-B14F-4D97-AF65-F5344CB8AC3E}">
        <p14:creationId xmlns:p14="http://schemas.microsoft.com/office/powerpoint/2010/main" val="10449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44959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</a:t>
            </a:r>
            <a:r>
              <a:rPr lang="en-US" sz="2400" b="1" dirty="0">
                <a:latin typeface="+mj-lt"/>
              </a:rPr>
              <a:t>:                                         </a:t>
            </a:r>
          </a:p>
          <a:p>
            <a:pPr algn="just"/>
            <a:endParaRPr lang="en-US" sz="2400" b="1" u="sng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MAC Protocols that use directional Antennas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116378"/>
            <a:ext cx="8382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</a:pPr>
            <a:endParaRPr lang="en-US" altLang="en-US" sz="1900" b="1" dirty="0">
              <a:latin typeface="+mj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1371600"/>
            <a:ext cx="8093075" cy="518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lnSpc>
                <a:spcPct val="80000"/>
              </a:lnSpc>
              <a:buClrTx/>
              <a:buFont typeface="Wingdings" pitchFamily="2" charset="2"/>
              <a:buChar char="ü"/>
            </a:pPr>
            <a:r>
              <a:rPr lang="en-US" sz="2100" dirty="0">
                <a:latin typeface="+mj-lt"/>
              </a:rPr>
              <a:t>MAC protocols that use directional antennas have several advantages:</a:t>
            </a:r>
          </a:p>
          <a:p>
            <a:pPr marL="566738" lvl="1" indent="-219075" algn="just">
              <a:lnSpc>
                <a:spcPct val="80000"/>
              </a:lnSpc>
              <a:buClrTx/>
            </a:pPr>
            <a:r>
              <a:rPr lang="en-US" sz="2100" dirty="0">
                <a:latin typeface="+mj-lt"/>
              </a:rPr>
              <a:t>Reduce signal interference</a:t>
            </a:r>
          </a:p>
          <a:p>
            <a:pPr marL="566738" lvl="1" indent="-219075" algn="just">
              <a:lnSpc>
                <a:spcPct val="80000"/>
              </a:lnSpc>
              <a:buClrTx/>
            </a:pPr>
            <a:r>
              <a:rPr lang="en-US" sz="2100" dirty="0">
                <a:latin typeface="+mj-lt"/>
              </a:rPr>
              <a:t>Increase in the system throughput</a:t>
            </a:r>
          </a:p>
          <a:p>
            <a:pPr marL="566738" lvl="1" indent="-219075" algn="just">
              <a:lnSpc>
                <a:spcPct val="80000"/>
              </a:lnSpc>
              <a:buClrTx/>
            </a:pPr>
            <a:r>
              <a:rPr lang="en-US" sz="2100" dirty="0">
                <a:latin typeface="+mj-lt"/>
              </a:rPr>
              <a:t>Improved channel reuse</a:t>
            </a:r>
          </a:p>
          <a:p>
            <a:pPr indent="-342900" algn="just">
              <a:lnSpc>
                <a:spcPct val="80000"/>
              </a:lnSpc>
              <a:buClrTx/>
              <a:buFont typeface="Wingdings" pitchFamily="2" charset="2"/>
              <a:buChar char="ü"/>
            </a:pPr>
            <a:r>
              <a:rPr lang="en-US" sz="2100" b="1" dirty="0">
                <a:latin typeface="+mj-lt"/>
              </a:rPr>
              <a:t>MAC protocol using directional antennas</a:t>
            </a:r>
          </a:p>
          <a:p>
            <a:pPr marL="566738" lvl="1" indent="-219075" algn="just">
              <a:lnSpc>
                <a:spcPct val="80000"/>
              </a:lnSpc>
              <a:buClrTx/>
            </a:pPr>
            <a:r>
              <a:rPr lang="en-US" sz="2100" dirty="0">
                <a:latin typeface="+mj-lt"/>
              </a:rPr>
              <a:t>Make use of an RTS/CTS exchange mechanism</a:t>
            </a:r>
          </a:p>
          <a:p>
            <a:pPr marL="566738" lvl="1" indent="-219075" algn="just">
              <a:lnSpc>
                <a:spcPct val="80000"/>
              </a:lnSpc>
              <a:buClrTx/>
            </a:pPr>
            <a:r>
              <a:rPr lang="en-US" sz="2100" dirty="0">
                <a:latin typeface="+mj-lt"/>
              </a:rPr>
              <a:t>Use directional antennas for transmitting and receiving data packets</a:t>
            </a:r>
          </a:p>
          <a:p>
            <a:pPr indent="-342900" algn="just">
              <a:lnSpc>
                <a:spcPct val="80000"/>
              </a:lnSpc>
              <a:buClrTx/>
              <a:buFont typeface="Wingdings" pitchFamily="2" charset="2"/>
              <a:buChar char="ü"/>
            </a:pPr>
            <a:r>
              <a:rPr lang="en-US" sz="2100" b="1" dirty="0">
                <a:latin typeface="+mj-lt"/>
              </a:rPr>
              <a:t>Directional Busy Tone-based MAC Protocol (D-BTMA)</a:t>
            </a:r>
          </a:p>
          <a:p>
            <a:pPr marL="566738" lvl="1" indent="-219075" algn="just">
              <a:lnSpc>
                <a:spcPct val="80000"/>
              </a:lnSpc>
              <a:buClrTx/>
            </a:pPr>
            <a:r>
              <a:rPr lang="en-US" sz="2100" dirty="0">
                <a:latin typeface="+mj-lt"/>
              </a:rPr>
              <a:t>It uses directional antennas for transmitting the RTS, CTS, data frames, and the busy tones.</a:t>
            </a:r>
          </a:p>
          <a:p>
            <a:pPr indent="-342900" algn="just">
              <a:lnSpc>
                <a:spcPct val="80000"/>
              </a:lnSpc>
              <a:buClrTx/>
              <a:buFont typeface="Wingdings" pitchFamily="2" charset="2"/>
              <a:buChar char="ü"/>
            </a:pPr>
            <a:r>
              <a:rPr lang="en-US" sz="2100" b="1" dirty="0">
                <a:latin typeface="+mj-lt"/>
              </a:rPr>
              <a:t>Directional MAC Protocols for Ad Hoc Wireless Networks</a:t>
            </a:r>
          </a:p>
          <a:p>
            <a:pPr marL="566738" lvl="1" indent="-219075" algn="just">
              <a:lnSpc>
                <a:spcPct val="80000"/>
              </a:lnSpc>
              <a:buClrTx/>
            </a:pPr>
            <a:r>
              <a:rPr lang="en-US" sz="2100" dirty="0">
                <a:latin typeface="+mj-lt"/>
              </a:rPr>
              <a:t>DMAC-1: A directional antenna is used for transmitting RTS packets and Omni-directional antenna for CTS packets.</a:t>
            </a:r>
          </a:p>
          <a:p>
            <a:pPr marL="566738" lvl="1" indent="-219075" algn="just">
              <a:lnSpc>
                <a:spcPct val="80000"/>
              </a:lnSpc>
              <a:buClrTx/>
            </a:pPr>
            <a:r>
              <a:rPr lang="en-US" sz="2100" dirty="0">
                <a:latin typeface="+mj-lt"/>
              </a:rPr>
              <a:t>DMAC-1, both directional RTS and </a:t>
            </a:r>
            <a:r>
              <a:rPr lang="en-US" sz="2100" dirty="0" err="1">
                <a:latin typeface="+mj-lt"/>
              </a:rPr>
              <a:t>omni</a:t>
            </a:r>
            <a:r>
              <a:rPr lang="en-US" sz="2100" dirty="0">
                <a:latin typeface="+mj-lt"/>
              </a:rPr>
              <a:t>-directional RTS transmission are used.</a:t>
            </a:r>
          </a:p>
        </p:txBody>
      </p:sp>
    </p:spTree>
    <p:extLst>
      <p:ext uri="{BB962C8B-B14F-4D97-AF65-F5344CB8AC3E}">
        <p14:creationId xmlns:p14="http://schemas.microsoft.com/office/powerpoint/2010/main" val="848419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44959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</a:t>
            </a:r>
            <a:r>
              <a:rPr lang="en-US" sz="2400" b="1" dirty="0">
                <a:latin typeface="+mj-lt"/>
              </a:rPr>
              <a:t>:                                         …</a:t>
            </a:r>
            <a:r>
              <a:rPr lang="en-US" sz="2400" b="1" dirty="0" err="1">
                <a:latin typeface="+mj-lt"/>
              </a:rPr>
              <a:t>cntd</a:t>
            </a:r>
            <a:endParaRPr lang="en-US" sz="2400" b="1" dirty="0">
              <a:latin typeface="+mj-lt"/>
            </a:endParaRPr>
          </a:p>
          <a:p>
            <a:pPr algn="just"/>
            <a:endParaRPr lang="en-US" sz="2400" b="1" u="sng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MAC Protocols that use directional Antennas</a:t>
            </a:r>
            <a:r>
              <a:rPr lang="en-US" altLang="en-US" sz="2000" b="1" i="1" dirty="0">
                <a:latin typeface="+mj-lt"/>
              </a:rPr>
              <a:t>:  	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925" y="1468438"/>
            <a:ext cx="8093075" cy="518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lnSpc>
                <a:spcPct val="80000"/>
              </a:lnSpc>
              <a:buClrTx/>
              <a:buFont typeface="Wingdings" pitchFamily="2" charset="2"/>
              <a:buChar char="ü"/>
            </a:pPr>
            <a:endParaRPr lang="en-US" sz="21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94" y="1302781"/>
            <a:ext cx="7121506" cy="535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26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44959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</a:t>
            </a:r>
            <a:r>
              <a:rPr lang="en-US" sz="2400" b="1" dirty="0">
                <a:latin typeface="+mj-lt"/>
              </a:rPr>
              <a:t>:                                         …</a:t>
            </a:r>
            <a:r>
              <a:rPr lang="en-US" sz="2400" b="1" dirty="0" err="1">
                <a:latin typeface="+mj-lt"/>
              </a:rPr>
              <a:t>cntd</a:t>
            </a:r>
            <a:endParaRPr lang="en-US" sz="2400" b="1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sz="2000" b="1" i="1" u="sng" dirty="0">
                <a:latin typeface="+mj-lt"/>
              </a:rPr>
              <a:t>Other MAC Protocols:</a:t>
            </a:r>
            <a:r>
              <a:rPr lang="en-US" altLang="en-US" sz="2000" b="1" i="1" dirty="0">
                <a:latin typeface="+mj-lt"/>
              </a:rPr>
              <a:t>  	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4013" y="838200"/>
            <a:ext cx="8027987" cy="5529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buClrTx/>
              <a:buFont typeface="Wingdings" pitchFamily="2" charset="2"/>
              <a:buChar char="ü"/>
            </a:pPr>
            <a:r>
              <a:rPr lang="en-US" sz="2000" b="1" dirty="0">
                <a:latin typeface="+mj-lt"/>
              </a:rPr>
              <a:t>Multi-channel MAC Protocol (MMAC)</a:t>
            </a:r>
          </a:p>
          <a:p>
            <a:pPr marL="685800" lvl="1" indent="-342900" algn="just">
              <a:buClrTx/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Multiple channels for data transmission</a:t>
            </a:r>
          </a:p>
          <a:p>
            <a:pPr marL="685800" lvl="1" indent="-342900" algn="just">
              <a:buClrTx/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There is no dedicated control channel.</a:t>
            </a:r>
          </a:p>
          <a:p>
            <a:pPr marL="685800" lvl="1" indent="-342900" algn="just">
              <a:buClrTx/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Based on channel usage channels can be classified into three types: high, medium and low preference channels.</a:t>
            </a:r>
          </a:p>
          <a:p>
            <a:pPr indent="-342900" algn="just">
              <a:buClrTx/>
              <a:buFont typeface="Wingdings" pitchFamily="2" charset="2"/>
              <a:buChar char="ü"/>
            </a:pPr>
            <a:r>
              <a:rPr lang="en-US" sz="2000" b="1" dirty="0">
                <a:latin typeface="+mj-lt"/>
              </a:rPr>
              <a:t>Multi-channel Carrier Sense Multiple Access(MCSMA) MAC Protocol :</a:t>
            </a:r>
          </a:p>
          <a:p>
            <a:pPr marL="685800" lvl="1" indent="-342900" algn="just">
              <a:buClrTx/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available bandwidth is divided into several channels</a:t>
            </a:r>
          </a:p>
          <a:p>
            <a:pPr indent="-342900" algn="just">
              <a:buClrTx/>
              <a:buFont typeface="Wingdings" pitchFamily="2" charset="2"/>
              <a:buChar char="ü"/>
            </a:pPr>
            <a:r>
              <a:rPr lang="en-US" sz="2000" b="1" dirty="0">
                <a:latin typeface="+mj-lt"/>
              </a:rPr>
              <a:t>Power Control MAC Protocol (PCM) for Ad Hoc Networks</a:t>
            </a:r>
          </a:p>
          <a:p>
            <a:pPr marL="685800" lvl="1" indent="-342900" algn="just">
              <a:buClrTx/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Allows nodes to vary their transmission power levels on a per-packet basis</a:t>
            </a:r>
          </a:p>
          <a:p>
            <a:pPr indent="-342900" algn="just">
              <a:buClrTx/>
              <a:buFont typeface="Wingdings" pitchFamily="2" charset="2"/>
              <a:buChar char="ü"/>
            </a:pPr>
            <a:r>
              <a:rPr lang="en-US" sz="2000" b="1" dirty="0">
                <a:latin typeface="+mj-lt"/>
              </a:rPr>
              <a:t>Receiver-based </a:t>
            </a:r>
            <a:r>
              <a:rPr lang="en-US" sz="2000" b="1" dirty="0" err="1">
                <a:latin typeface="+mj-lt"/>
              </a:rPr>
              <a:t>Autorate</a:t>
            </a:r>
            <a:r>
              <a:rPr lang="en-US" sz="2000" b="1" dirty="0">
                <a:latin typeface="+mj-lt"/>
              </a:rPr>
              <a:t> Protocol (RBAR)</a:t>
            </a:r>
          </a:p>
          <a:p>
            <a:pPr marL="685800" lvl="1" indent="-342900" algn="just">
              <a:buClrTx/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Use a rate adaptation approach</a:t>
            </a:r>
          </a:p>
          <a:p>
            <a:pPr indent="-342900" algn="just">
              <a:buClrTx/>
              <a:buFont typeface="Wingdings" pitchFamily="2" charset="2"/>
              <a:buChar char="ü"/>
            </a:pPr>
            <a:r>
              <a:rPr lang="en-US" sz="2000" b="1" dirty="0">
                <a:latin typeface="+mj-lt"/>
              </a:rPr>
              <a:t>Interleaved Carrier-Sense Multiple Access Protocol (ICSMA)</a:t>
            </a:r>
          </a:p>
          <a:p>
            <a:pPr marL="685800" lvl="1" indent="-342900" algn="just">
              <a:buClrTx/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available bandwidth is split into tow equal channels</a:t>
            </a:r>
          </a:p>
          <a:p>
            <a:pPr marL="685800" lvl="1" indent="-342900" algn="just">
              <a:buClrTx/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The handshaking process is interleaved between the two channels.</a:t>
            </a:r>
          </a:p>
        </p:txBody>
      </p:sp>
    </p:spTree>
    <p:extLst>
      <p:ext uri="{BB962C8B-B14F-4D97-AF65-F5344CB8AC3E}">
        <p14:creationId xmlns:p14="http://schemas.microsoft.com/office/powerpoint/2010/main" val="119341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013" y="460950"/>
            <a:ext cx="787558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200" b="1" i="1" dirty="0">
                <a:latin typeface="+mj-lt"/>
              </a:rPr>
              <a:t>Note: </a:t>
            </a:r>
            <a:r>
              <a:rPr lang="en-US" altLang="en-US" sz="2200" i="1" dirty="0">
                <a:latin typeface="+mj-lt"/>
              </a:rPr>
              <a:t>A directional antenna or beam antenna is an antenna which radiates or receives greater power in specific directions allowing for increased performance and reduced interference from unwanted sources. </a:t>
            </a:r>
          </a:p>
          <a:p>
            <a:pPr algn="just"/>
            <a:endParaRPr lang="en-US" altLang="en-US" sz="2000" b="1" i="1" dirty="0">
              <a:latin typeface="+mj-lt"/>
            </a:endParaRPr>
          </a:p>
          <a:p>
            <a:pPr algn="just"/>
            <a:r>
              <a:rPr lang="en-US" altLang="en-US" sz="2400" b="1" i="1" dirty="0">
                <a:latin typeface="+mj-lt"/>
              </a:rPr>
              <a:t>Note: </a:t>
            </a:r>
            <a:r>
              <a:rPr lang="en-US" altLang="en-US" sz="2400" i="1" dirty="0">
                <a:latin typeface="+mj-lt"/>
              </a:rPr>
              <a:t>Omnidirectional refers to the notion(feeling) of existing in every direction. Omnidirectional antenna is that radiates equally in all directions.</a:t>
            </a:r>
            <a:r>
              <a:rPr lang="en-US" altLang="en-US" sz="2400" b="1" i="1" dirty="0">
                <a:latin typeface="+mj-lt"/>
              </a:rPr>
              <a:t>	</a:t>
            </a:r>
          </a:p>
          <a:p>
            <a:pPr algn="just"/>
            <a:endParaRPr lang="en-US" altLang="en-US" sz="2400" b="1" i="1" dirty="0">
              <a:latin typeface="+mj-lt"/>
            </a:endParaRPr>
          </a:p>
          <a:p>
            <a:pPr algn="just"/>
            <a:r>
              <a:rPr lang="en-US" altLang="en-US" sz="2400" b="1" i="1" dirty="0">
                <a:latin typeface="+mj-lt"/>
              </a:rPr>
              <a:t>Note: </a:t>
            </a:r>
            <a:r>
              <a:rPr lang="en-US" altLang="en-US" sz="2400" i="1" dirty="0">
                <a:latin typeface="+mj-lt"/>
              </a:rPr>
              <a:t>Handshaking is the exchange of information between two modems and the resulting agreement about which protocol to use that precedes each telephone connection.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4013" y="838200"/>
            <a:ext cx="8027987" cy="5529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buClrTx/>
              <a:buFont typeface="Wingdings" pitchFamily="2" charset="2"/>
              <a:buChar char="ü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7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" y="56138"/>
            <a:ext cx="8229600" cy="706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Issues in Designing MAC Protocol for Ad-hoc</a:t>
            </a:r>
          </a:p>
          <a:p>
            <a:pPr algn="just"/>
            <a:r>
              <a:rPr lang="en-US" sz="2400" b="1" u="sng" dirty="0">
                <a:latin typeface="+mj-lt"/>
              </a:rPr>
              <a:t>Wireless Networks:</a:t>
            </a:r>
          </a:p>
          <a:p>
            <a:pPr algn="just"/>
            <a:endParaRPr lang="en-US" sz="900" b="1" u="sng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 i="1" dirty="0">
                <a:latin typeface="+mj-lt"/>
              </a:rPr>
              <a:t>Bandwidth Efficiency: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Since the radio spectrum is limited, the bandwidth available for communication is also very limited. The MAC protocol must be designed in such a way that to maximize this bandwidth efficiency (the ratio of the bandwidth used for actual data transmission to the total available bandwidth).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That is the uncommon bandwidth is utilized in an efficient manner. 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9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 i="1" dirty="0">
                <a:latin typeface="+mj-lt"/>
              </a:rPr>
              <a:t>Quality of Service Support(</a:t>
            </a:r>
            <a:r>
              <a:rPr lang="en-US" sz="2200" b="1" i="1" dirty="0" err="1">
                <a:latin typeface="+mj-lt"/>
              </a:rPr>
              <a:t>QoS</a:t>
            </a:r>
            <a:r>
              <a:rPr lang="en-US" sz="2200" b="1" i="1" dirty="0">
                <a:latin typeface="+mj-lt"/>
              </a:rPr>
              <a:t>):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Providing </a:t>
            </a:r>
            <a:r>
              <a:rPr lang="en-US" sz="2200" dirty="0" err="1">
                <a:latin typeface="+mj-lt"/>
              </a:rPr>
              <a:t>QoS</a:t>
            </a:r>
            <a:r>
              <a:rPr lang="en-US" sz="2200" dirty="0">
                <a:latin typeface="+mj-lt"/>
              </a:rPr>
              <a:t> support to data sessions in Ad-hoc networks is very difficult due to their characteristic nature of nodes mobility.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Most of the time, Bandwidth reservation made at one point of time may become invalid once the node moves out of the region.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The MAC protocol for Ad-hoc wireless networks that are to be used in such real-time applications must have resource reservation mechanism take care of nature of the wireless channel and the mobility of nodes.</a:t>
            </a:r>
          </a:p>
        </p:txBody>
      </p:sp>
    </p:spTree>
    <p:extLst>
      <p:ext uri="{BB962C8B-B14F-4D97-AF65-F5344CB8AC3E}">
        <p14:creationId xmlns:p14="http://schemas.microsoft.com/office/powerpoint/2010/main" val="181035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0"/>
            <a:ext cx="8229600" cy="700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Issues in Designing MAC Protocol for Ad-hoc</a:t>
            </a:r>
          </a:p>
          <a:p>
            <a:pPr algn="just"/>
            <a:r>
              <a:rPr lang="en-US" sz="2400" b="1" u="sng" dirty="0">
                <a:latin typeface="+mj-lt"/>
              </a:rPr>
              <a:t>Wireless Networks:</a:t>
            </a:r>
          </a:p>
          <a:p>
            <a:pPr algn="just"/>
            <a:endParaRPr lang="en-US" sz="700" b="1" u="sng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 i="1" dirty="0">
                <a:latin typeface="+mj-lt"/>
              </a:rPr>
              <a:t>Synchronization: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The MAC protocol must take into consideration the synchronization between nodes in the network.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Synchronization is very important for bandwidth (time slot) reservations by nodes achieved by exchange of control packets. 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7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 i="1" dirty="0">
                <a:latin typeface="+mj-lt"/>
              </a:rPr>
              <a:t>Hidden and Exposed Terminal Problems: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The hidden terminal problem refers to the collision of packets at a receiving node due to the simultaneous transmission of those nodes.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The exposed terminal problem refers to the inability of a node, which is blocked due to transmission by a nearby transmitting node, to transmit to another node.</a:t>
            </a:r>
          </a:p>
          <a:p>
            <a:pPr algn="just"/>
            <a:endParaRPr lang="en-US" sz="7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 i="1" dirty="0">
                <a:latin typeface="+mj-lt"/>
              </a:rPr>
              <a:t>Mobility of Nodes: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This is a very important factor affecting the performance (throughput) of the protocol.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The MAC protocol obviously has no role to play in influencing the mobility of the nodes.</a:t>
            </a:r>
          </a:p>
        </p:txBody>
      </p:sp>
    </p:spTree>
    <p:extLst>
      <p:ext uri="{BB962C8B-B14F-4D97-AF65-F5344CB8AC3E}">
        <p14:creationId xmlns:p14="http://schemas.microsoft.com/office/powerpoint/2010/main" val="41017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" y="245269"/>
            <a:ext cx="82296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Issues in Designing MAC Protocol for Ad-hoc</a:t>
            </a:r>
          </a:p>
          <a:p>
            <a:pPr algn="just"/>
            <a:r>
              <a:rPr lang="en-US" sz="2400" b="1" u="sng" dirty="0">
                <a:latin typeface="+mj-lt"/>
              </a:rPr>
              <a:t>Wireless Networks:</a:t>
            </a:r>
          </a:p>
          <a:p>
            <a:pPr algn="just"/>
            <a:endParaRPr lang="en-US" sz="900" b="1" u="sng" dirty="0">
              <a:latin typeface="+mj-lt"/>
            </a:endParaRPr>
          </a:p>
          <a:p>
            <a:pPr algn="just"/>
            <a:endParaRPr lang="en-US" sz="900" b="1" u="sng" dirty="0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1" i="1" dirty="0">
                <a:latin typeface="+mj-lt"/>
              </a:rPr>
              <a:t>Error-Prone Shared Broadcast Channel: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Due to broadcast nature of the radio channel (transmissions made by a node are received by all nodes within its direct transmission range) there is a possibility of packet collisions is quite high in wireless networks.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A MAC protocol should grant channel access to nodes in such a manner that collisions are minimized. 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9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endParaRPr lang="en-US" sz="9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 i="1" dirty="0">
                <a:latin typeface="+mj-lt"/>
              </a:rPr>
              <a:t>Distributed Nature/Lack of Central Coordination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Ad hoc wireless networks do not have centralized coordinators because nodes keep moving continuously.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Therefore, nodes must be scheduled in a distributed fashion for gaining access to the channel.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The MAC protocol must make sure that the additional overhead, in terms of bandwidth consumption is not very high</a:t>
            </a:r>
            <a:r>
              <a:rPr lang="en-US" sz="2400" dirty="0"/>
              <a:t>.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155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" y="245269"/>
            <a:ext cx="82296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Design goals of a MAC Protocol for Ad-hoc Wireless Networks:</a:t>
            </a:r>
          </a:p>
          <a:p>
            <a:pPr algn="just"/>
            <a:endParaRPr lang="en-US" sz="900" b="1" u="sng" dirty="0">
              <a:latin typeface="+mj-lt"/>
            </a:endParaRP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The operation of the protocol should be distributed.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The protocol should provide </a:t>
            </a:r>
            <a:r>
              <a:rPr lang="en-US" sz="2200" dirty="0" err="1">
                <a:latin typeface="+mj-lt"/>
              </a:rPr>
              <a:t>QoS</a:t>
            </a:r>
            <a:r>
              <a:rPr lang="en-US" sz="2200" dirty="0">
                <a:latin typeface="+mj-lt"/>
              </a:rPr>
              <a:t> support for real-time traffic.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The access delay, which refers to the average delay experienced by any packet to get transmitted, must be kept low.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The available bandwidth must be utilized efficiently.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The protocol should ensure fair allocation of bandwidth to nodes.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Control overhead must be kept as low as possible.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The protocol should minimize the effects of hidden and exposed terminal problems.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The protocol must be scalable to large networks.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It should have power control mechanisms.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The protocol should have mechanisms for adaptive data rate control.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It should try to use directional antennas.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en-US" sz="2200" dirty="0">
                <a:latin typeface="+mj-lt"/>
              </a:rPr>
              <a:t>The protocol should provide synchronization among nodes.</a:t>
            </a:r>
          </a:p>
        </p:txBody>
      </p:sp>
    </p:spTree>
    <p:extLst>
      <p:ext uri="{BB962C8B-B14F-4D97-AF65-F5344CB8AC3E}">
        <p14:creationId xmlns:p14="http://schemas.microsoft.com/office/powerpoint/2010/main" val="37757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" y="245269"/>
            <a:ext cx="822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marL="228600" indent="-228600">
              <a:lnSpc>
                <a:spcPct val="90000"/>
              </a:lnSpc>
            </a:pPr>
            <a:endParaRPr lang="en-US" sz="2000" dirty="0">
              <a:latin typeface="+mj-lt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Ad hoc network MAC protocols can be classified into three types:</a:t>
            </a:r>
          </a:p>
          <a:p>
            <a:pPr marL="1143000" lvl="2" indent="-3429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Contention-based protocols</a:t>
            </a:r>
          </a:p>
          <a:p>
            <a:pPr marL="1143000" lvl="2" indent="-3429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Contention-based protocols with reservation mechanisms</a:t>
            </a:r>
          </a:p>
          <a:p>
            <a:pPr marL="1143000" lvl="2" indent="-3429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Contention-based protocols with scheduling mechanisms</a:t>
            </a:r>
          </a:p>
          <a:p>
            <a:pPr marL="1143000" lvl="2" indent="-3429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Other MAC protocols</a:t>
            </a:r>
            <a:endParaRPr lang="en-US" sz="1000" b="1" u="sng" dirty="0">
              <a:latin typeface="+mj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0300"/>
            <a:ext cx="84391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82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45269"/>
            <a:ext cx="7772400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algn="just"/>
            <a:endParaRPr lang="en-US" sz="1100" b="1" u="sng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100" b="1" i="1" u="sng" dirty="0">
                <a:latin typeface="+mj-lt"/>
              </a:rPr>
              <a:t>Contention-based protocols:</a:t>
            </a:r>
          </a:p>
          <a:p>
            <a:pPr marL="685800" lvl="1" indent="-342900" algn="just">
              <a:buFont typeface="Wingdings" panose="05000000000000000000" pitchFamily="2" charset="2"/>
              <a:buChar char="v"/>
            </a:pPr>
            <a:r>
              <a:rPr lang="en-US" altLang="en-US" sz="2100" i="1" dirty="0">
                <a:latin typeface="+mj-lt"/>
              </a:rPr>
              <a:t>Sender-initiated protocols: </a:t>
            </a:r>
            <a:r>
              <a:rPr lang="en-US" altLang="en-US" sz="2100" dirty="0">
                <a:latin typeface="+mj-lt"/>
              </a:rPr>
              <a:t>Packet transmissions are initiated by the sender node.</a:t>
            </a:r>
          </a:p>
          <a:p>
            <a:pPr marL="1025525" lvl="2" indent="-342900" algn="just">
              <a:buFont typeface="Wingdings" panose="05000000000000000000" pitchFamily="2" charset="2"/>
              <a:buChar char="§"/>
            </a:pPr>
            <a:r>
              <a:rPr lang="en-US" altLang="en-US" sz="2100" i="1" dirty="0">
                <a:latin typeface="+mj-lt"/>
              </a:rPr>
              <a:t>Single-channel sender-initiated protocols:</a:t>
            </a:r>
            <a:r>
              <a:rPr lang="en-US" altLang="en-US" sz="2100" dirty="0">
                <a:latin typeface="+mj-lt"/>
              </a:rPr>
              <a:t> A node that wins the contention to the channel can make use of the entire bandwidth.</a:t>
            </a:r>
          </a:p>
          <a:p>
            <a:pPr marL="1025525" lvl="2" indent="-342900" algn="just">
              <a:buFont typeface="Wingdings" panose="05000000000000000000" pitchFamily="2" charset="2"/>
              <a:buChar char="§"/>
            </a:pPr>
            <a:r>
              <a:rPr lang="en-US" altLang="en-US" sz="2100" i="1" dirty="0">
                <a:latin typeface="+mj-lt"/>
              </a:rPr>
              <a:t>Multichannel sender-initiated protocols</a:t>
            </a:r>
            <a:r>
              <a:rPr lang="en-US" altLang="en-US" sz="2100" dirty="0">
                <a:latin typeface="+mj-lt"/>
              </a:rPr>
              <a:t>: The available bandwidth is divided into multiple channels.</a:t>
            </a:r>
          </a:p>
          <a:p>
            <a:pPr marL="685800" lvl="1" indent="-342900" algn="just">
              <a:buFont typeface="Wingdings" panose="05000000000000000000" pitchFamily="2" charset="2"/>
              <a:buChar char="v"/>
            </a:pPr>
            <a:r>
              <a:rPr lang="en-US" altLang="en-US" sz="2100" i="1" dirty="0">
                <a:latin typeface="+mj-lt"/>
              </a:rPr>
              <a:t>Receiver-initiated protocols:</a:t>
            </a:r>
            <a:r>
              <a:rPr lang="en-US" altLang="en-US" sz="2100" dirty="0">
                <a:latin typeface="+mj-lt"/>
              </a:rPr>
              <a:t> The receiver node initiates the contention resolution protocol.</a:t>
            </a:r>
          </a:p>
          <a:p>
            <a:pPr marL="342900" lvl="1" algn="just"/>
            <a:endParaRPr lang="en-US" altLang="en-US" sz="12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100" b="1" i="1" u="sng" dirty="0">
                <a:latin typeface="+mj-lt"/>
              </a:rPr>
              <a:t>Contention-based protocols with reservation mechanisms</a:t>
            </a:r>
          </a:p>
          <a:p>
            <a:pPr marL="685800" lvl="1" indent="-342900" algn="just">
              <a:buFont typeface="Wingdings" panose="05000000000000000000" pitchFamily="2" charset="2"/>
              <a:buChar char="v"/>
            </a:pPr>
            <a:r>
              <a:rPr lang="en-US" altLang="en-US" sz="2100" i="1" dirty="0">
                <a:latin typeface="+mj-lt"/>
              </a:rPr>
              <a:t>Synchronous protocols</a:t>
            </a:r>
            <a:r>
              <a:rPr lang="en-US" altLang="en-US" sz="2100" dirty="0">
                <a:latin typeface="+mj-lt"/>
              </a:rPr>
              <a:t>: All nodes need to be synchronized. Global time synchronization is difficult to achieve.</a:t>
            </a:r>
          </a:p>
          <a:p>
            <a:pPr marL="685800" lvl="1" indent="-342900" algn="just">
              <a:buFont typeface="Wingdings" panose="05000000000000000000" pitchFamily="2" charset="2"/>
              <a:buChar char="v"/>
            </a:pPr>
            <a:r>
              <a:rPr lang="en-US" altLang="en-US" sz="2100" i="1" dirty="0">
                <a:latin typeface="+mj-lt"/>
              </a:rPr>
              <a:t>Asynchronous protocols</a:t>
            </a:r>
            <a:r>
              <a:rPr lang="en-US" altLang="en-US" sz="2100" dirty="0">
                <a:latin typeface="+mj-lt"/>
              </a:rPr>
              <a:t>: These protocols use relative time information for effecting reservations.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57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45269"/>
            <a:ext cx="7772400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+mj-lt"/>
              </a:rPr>
              <a:t>Classifications of MAC Protocols:</a:t>
            </a:r>
          </a:p>
          <a:p>
            <a:pPr algn="just"/>
            <a:endParaRPr lang="en-US" sz="1400" b="1" u="sng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100" b="1" i="1" u="sng" dirty="0">
                <a:latin typeface="+mj-lt"/>
              </a:rPr>
              <a:t>Contention-based protocols with scheduling mechanisms: </a:t>
            </a:r>
          </a:p>
          <a:p>
            <a:pPr marL="6286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+mj-lt"/>
              </a:rPr>
              <a:t>Node scheduling is done in a manner so that all nodes are treated fairly and no node is starved of bandwidth. </a:t>
            </a:r>
          </a:p>
          <a:p>
            <a:pPr marL="6286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+mj-lt"/>
              </a:rPr>
              <a:t>Scheduling-based schemes are also used for enforcing priorities among flows whose packets are queued at nodes.</a:t>
            </a:r>
          </a:p>
          <a:p>
            <a:pPr marL="6286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+mj-lt"/>
              </a:rPr>
              <a:t>Some scheduling schemes also consider battery characteristics.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1100" b="1" i="1" u="sng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100" b="1" i="1" u="sng" dirty="0">
                <a:latin typeface="+mj-lt"/>
              </a:rPr>
              <a:t>Other protocols are those MAC protocols : </a:t>
            </a:r>
            <a:r>
              <a:rPr lang="en-US" altLang="en-US" sz="2100" dirty="0">
                <a:latin typeface="+mj-lt"/>
              </a:rPr>
              <a:t>These are  not strictly fall under the above categories.</a:t>
            </a:r>
          </a:p>
          <a:p>
            <a:pPr algn="just"/>
            <a:endParaRPr lang="en-US" sz="11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81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515779016B6419F28F0C7176DC809" ma:contentTypeVersion="8" ma:contentTypeDescription="Create a new document." ma:contentTypeScope="" ma:versionID="150b1840f374527e82a3d80d2196bef6">
  <xsd:schema xmlns:xsd="http://www.w3.org/2001/XMLSchema" xmlns:xs="http://www.w3.org/2001/XMLSchema" xmlns:p="http://schemas.microsoft.com/office/2006/metadata/properties" xmlns:ns2="90d73be7-759e-49cf-a8fe-762d3b35f01d" xmlns:ns3="73acf3ba-0018-4406-813b-7b96a9174d55" targetNamespace="http://schemas.microsoft.com/office/2006/metadata/properties" ma:root="true" ma:fieldsID="4e7c6a8d4f36ca0f602196dc36fcd8a2" ns2:_="" ns3:_="">
    <xsd:import namespace="90d73be7-759e-49cf-a8fe-762d3b35f01d"/>
    <xsd:import namespace="73acf3ba-0018-4406-813b-7b96a9174d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73be7-759e-49cf-a8fe-762d3b35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cf3ba-0018-4406-813b-7b96a9174d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777345-C781-4A74-80F9-49C2A5861204}"/>
</file>

<file path=customXml/itemProps2.xml><?xml version="1.0" encoding="utf-8"?>
<ds:datastoreItem xmlns:ds="http://schemas.openxmlformats.org/officeDocument/2006/customXml" ds:itemID="{B7ED5A3F-92AE-4B33-8B73-3499460276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E154B-DF7F-4B9E-A152-2E4926F5B6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2943</Words>
  <Application>Microsoft Office PowerPoint</Application>
  <PresentationFormat>On-screen Show (4:3)</PresentationFormat>
  <Paragraphs>364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Microsoft</cp:lastModifiedBy>
  <cp:revision>51</cp:revision>
  <dcterms:created xsi:type="dcterms:W3CDTF">2006-08-16T00:00:00Z</dcterms:created>
  <dcterms:modified xsi:type="dcterms:W3CDTF">2021-07-25T07:05:45Z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0x01010090F515779016B6419F28F0C7176DC809</vt:lpwstr>
  </property>
</Properties>
</file>