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50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402" r:id="rId25"/>
    <p:sldId id="404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31" r:id="rId50"/>
    <p:sldId id="432" r:id="rId51"/>
    <p:sldId id="433" r:id="rId52"/>
    <p:sldId id="434" r:id="rId53"/>
    <p:sldId id="435" r:id="rId54"/>
    <p:sldId id="436" r:id="rId55"/>
    <p:sldId id="437" r:id="rId56"/>
    <p:sldId id="438" r:id="rId57"/>
    <p:sldId id="439" r:id="rId58"/>
    <p:sldId id="440" r:id="rId59"/>
    <p:sldId id="441" r:id="rId60"/>
    <p:sldId id="442" r:id="rId61"/>
    <p:sldId id="443" r:id="rId62"/>
    <p:sldId id="444" r:id="rId63"/>
    <p:sldId id="445" r:id="rId64"/>
    <p:sldId id="446" r:id="rId65"/>
    <p:sldId id="447" r:id="rId66"/>
    <p:sldId id="448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FAE68-64D8-4467-BACB-3D682124E662}" v="2" dt="2021-06-25T02:50:11.959"/>
    <p1510:client id="{7659C13F-D36D-4B2D-BDBF-FFA6AB621DFA}" v="1" dt="2021-07-25T05:15:04.604"/>
    <p1510:client id="{AE034802-3759-42C2-807C-A54AF0861705}" v="1" dt="2021-07-15T00:22:15.711"/>
    <p1510:client id="{B6DE68A4-902F-431E-851E-1F76D395C9A2}" v="3" dt="2021-06-25T02:35:50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7BQ1A0469-KESARI VISHNU PRIYA SRI" userId="S::17bq1a0469@vvit.net::25544775-3e0d-49de-bd64-a21e25d96809" providerId="AD" clId="Web-{AE034802-3759-42C2-807C-A54AF0861705}"/>
    <pc:docChg chg="modSld">
      <pc:chgData name="17BQ1A0469-KESARI VISHNU PRIYA SRI" userId="S::17bq1a0469@vvit.net::25544775-3e0d-49de-bd64-a21e25d96809" providerId="AD" clId="Web-{AE034802-3759-42C2-807C-A54AF0861705}" dt="2021-07-15T00:22:15.711" v="0"/>
      <pc:docMkLst>
        <pc:docMk/>
      </pc:docMkLst>
      <pc:sldChg chg="addSp">
        <pc:chgData name="17BQ1A0469-KESARI VISHNU PRIYA SRI" userId="S::17bq1a0469@vvit.net::25544775-3e0d-49de-bd64-a21e25d96809" providerId="AD" clId="Web-{AE034802-3759-42C2-807C-A54AF0861705}" dt="2021-07-15T00:22:15.711" v="0"/>
        <pc:sldMkLst>
          <pc:docMk/>
          <pc:sldMk cId="3280243826" sldId="450"/>
        </pc:sldMkLst>
        <pc:spChg chg="add">
          <ac:chgData name="17BQ1A0469-KESARI VISHNU PRIYA SRI" userId="S::17bq1a0469@vvit.net::25544775-3e0d-49de-bd64-a21e25d96809" providerId="AD" clId="Web-{AE034802-3759-42C2-807C-A54AF0861705}" dt="2021-07-15T00:22:15.711" v="0"/>
          <ac:spMkLst>
            <pc:docMk/>
            <pc:sldMk cId="3280243826" sldId="450"/>
            <ac:spMk id="2" creationId="{76A48F16-4CEF-43F5-8D04-E21F98062CDA}"/>
          </ac:spMkLst>
        </pc:spChg>
      </pc:sldChg>
    </pc:docChg>
  </pc:docChgLst>
  <pc:docChgLst>
    <pc:chgData name="17BQ1A0469-KESARI VISHNU PRIYA SRI" userId="S::17bq1a0469@vvit.net::25544775-3e0d-49de-bd64-a21e25d96809" providerId="AD" clId="Web-{7659C13F-D36D-4B2D-BDBF-FFA6AB621DFA}"/>
    <pc:docChg chg="modSld">
      <pc:chgData name="17BQ1A0469-KESARI VISHNU PRIYA SRI" userId="S::17bq1a0469@vvit.net::25544775-3e0d-49de-bd64-a21e25d96809" providerId="AD" clId="Web-{7659C13F-D36D-4B2D-BDBF-FFA6AB621DFA}" dt="2021-07-25T05:15:04.604" v="0" actId="14100"/>
      <pc:docMkLst>
        <pc:docMk/>
      </pc:docMkLst>
      <pc:sldChg chg="modSp">
        <pc:chgData name="17BQ1A0469-KESARI VISHNU PRIYA SRI" userId="S::17bq1a0469@vvit.net::25544775-3e0d-49de-bd64-a21e25d96809" providerId="AD" clId="Web-{7659C13F-D36D-4B2D-BDBF-FFA6AB621DFA}" dt="2021-07-25T05:15:04.604" v="0" actId="14100"/>
        <pc:sldMkLst>
          <pc:docMk/>
          <pc:sldMk cId="456882413" sldId="361"/>
        </pc:sldMkLst>
        <pc:picChg chg="mod">
          <ac:chgData name="17BQ1A0469-KESARI VISHNU PRIYA SRI" userId="S::17bq1a0469@vvit.net::25544775-3e0d-49de-bd64-a21e25d96809" providerId="AD" clId="Web-{7659C13F-D36D-4B2D-BDBF-FFA6AB621DFA}" dt="2021-07-25T05:15:04.604" v="0" actId="14100"/>
          <ac:picMkLst>
            <pc:docMk/>
            <pc:sldMk cId="456882413" sldId="361"/>
            <ac:picMk id="2050" creationId="{00000000-0000-0000-0000-000000000000}"/>
          </ac:picMkLst>
        </pc:picChg>
      </pc:sldChg>
    </pc:docChg>
  </pc:docChgLst>
  <pc:docChgLst>
    <pc:chgData name="17BQ1A0424-CHERUKURI BHARGAVI" userId="S::17bq1a0424@vvit.net::ff9959d0-1d4c-4480-9b6b-83cf1efa2357" providerId="AD" clId="Web-{4D9FAE68-64D8-4467-BACB-3D682124E662}"/>
    <pc:docChg chg="modSld">
      <pc:chgData name="17BQ1A0424-CHERUKURI BHARGAVI" userId="S::17bq1a0424@vvit.net::ff9959d0-1d4c-4480-9b6b-83cf1efa2357" providerId="AD" clId="Web-{4D9FAE68-64D8-4467-BACB-3D682124E662}" dt="2021-06-25T02:50:11.959" v="1" actId="1076"/>
      <pc:docMkLst>
        <pc:docMk/>
      </pc:docMkLst>
      <pc:sldChg chg="modSp">
        <pc:chgData name="17BQ1A0424-CHERUKURI BHARGAVI" userId="S::17bq1a0424@vvit.net::ff9959d0-1d4c-4480-9b6b-83cf1efa2357" providerId="AD" clId="Web-{4D9FAE68-64D8-4467-BACB-3D682124E662}" dt="2021-06-25T02:50:11.959" v="1" actId="1076"/>
        <pc:sldMkLst>
          <pc:docMk/>
          <pc:sldMk cId="1988590473" sldId="415"/>
        </pc:sldMkLst>
        <pc:picChg chg="mod">
          <ac:chgData name="17BQ1A0424-CHERUKURI BHARGAVI" userId="S::17bq1a0424@vvit.net::ff9959d0-1d4c-4480-9b6b-83cf1efa2357" providerId="AD" clId="Web-{4D9FAE68-64D8-4467-BACB-3D682124E662}" dt="2021-06-25T02:50:11.959" v="1" actId="1076"/>
          <ac:picMkLst>
            <pc:docMk/>
            <pc:sldMk cId="1988590473" sldId="415"/>
            <ac:picMk id="2050" creationId="{00000000-0000-0000-0000-000000000000}"/>
          </ac:picMkLst>
        </pc:picChg>
      </pc:sldChg>
    </pc:docChg>
  </pc:docChgLst>
  <pc:docChgLst>
    <pc:chgData name="17BQ1A0469-KESARI VISHNU PRIYA SRI" userId="S::17bq1a0469@vvit.net::25544775-3e0d-49de-bd64-a21e25d96809" providerId="AD" clId="Web-{B6DE68A4-902F-431E-851E-1F76D395C9A2}"/>
    <pc:docChg chg="modSld">
      <pc:chgData name="17BQ1A0469-KESARI VISHNU PRIYA SRI" userId="S::17bq1a0469@vvit.net::25544775-3e0d-49de-bd64-a21e25d96809" providerId="AD" clId="Web-{B6DE68A4-902F-431E-851E-1F76D395C9A2}" dt="2021-06-25T02:35:50.980" v="2" actId="1076"/>
      <pc:docMkLst>
        <pc:docMk/>
      </pc:docMkLst>
      <pc:sldChg chg="addSp modSp">
        <pc:chgData name="17BQ1A0469-KESARI VISHNU PRIYA SRI" userId="S::17bq1a0469@vvit.net::25544775-3e0d-49de-bd64-a21e25d96809" providerId="AD" clId="Web-{B6DE68A4-902F-431E-851E-1F76D395C9A2}" dt="2021-06-25T02:35:50.980" v="2" actId="1076"/>
        <pc:sldMkLst>
          <pc:docMk/>
          <pc:sldMk cId="667275570" sldId="451"/>
        </pc:sldMkLst>
        <pc:spChg chg="add mod">
          <ac:chgData name="17BQ1A0469-KESARI VISHNU PRIYA SRI" userId="S::17bq1a0469@vvit.net::25544775-3e0d-49de-bd64-a21e25d96809" providerId="AD" clId="Web-{B6DE68A4-902F-431E-851E-1F76D395C9A2}" dt="2021-06-25T02:35:50.980" v="2" actId="1076"/>
          <ac:spMkLst>
            <pc:docMk/>
            <pc:sldMk cId="667275570" sldId="451"/>
            <ac:spMk id="2" creationId="{825C8B8F-EB77-4B85-B0DB-ABFC8CBC56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7662" y="71527"/>
            <a:ext cx="8034338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u="sng">
                <a:latin typeface="+mj-lt"/>
              </a:rPr>
              <a:t>UNIT-IV</a:t>
            </a:r>
          </a:p>
          <a:p>
            <a:pPr algn="ctr"/>
            <a:r>
              <a:rPr lang="en-US" sz="2800" b="1" u="sng">
                <a:latin typeface="+mj-lt"/>
              </a:rPr>
              <a:t>ROUTING PROTOCOLS</a:t>
            </a:r>
            <a:endParaRPr lang="en-US" sz="2800" b="1" i="1">
              <a:latin typeface="+mj-lt"/>
            </a:endParaRPr>
          </a:p>
          <a:p>
            <a:pPr algn="just"/>
            <a:r>
              <a:rPr lang="en-US" sz="2600" b="1" i="1">
                <a:latin typeface="+mj-lt"/>
              </a:rPr>
              <a:t>Contents</a:t>
            </a:r>
            <a:r>
              <a:rPr lang="en-US" sz="2600" i="1">
                <a:latin typeface="+mj-lt"/>
              </a:rPr>
              <a:t>:</a:t>
            </a:r>
            <a:r>
              <a:rPr lang="en-US" sz="2600">
                <a:latin typeface="+mj-lt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i="1">
                <a:latin typeface="+mj-lt"/>
              </a:rPr>
              <a:t>Issues in Designing a Routing Protocol for Ad-hoc Wireless Networks.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i="1">
                <a:latin typeface="+mj-lt"/>
              </a:rPr>
              <a:t>Classification of Routing Protocols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i="1">
                <a:latin typeface="+mj-lt"/>
              </a:rPr>
              <a:t>Table –Driven Routing Protocols.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i="1">
                <a:latin typeface="+mj-lt"/>
              </a:rPr>
              <a:t>On – Demand Routing Protocols.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i="1">
                <a:latin typeface="+mj-lt"/>
              </a:rPr>
              <a:t>Hybrid Routing Protocols. 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i="1">
                <a:latin typeface="+mj-lt"/>
              </a:rPr>
              <a:t>Routing Protocols with Efficient Flooding Mechanisms.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i="1">
                <a:latin typeface="+mj-lt"/>
              </a:rPr>
              <a:t>Hierarchical Routing Protocols.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i="1">
                <a:latin typeface="+mj-lt"/>
              </a:rPr>
              <a:t>Power – Aware Routing Protocols.</a:t>
            </a:r>
            <a:endParaRPr lang="en-US" sz="2000" i="1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5C8B8F-EB77-4B85-B0DB-ABFC8CBC56A3}"/>
              </a:ext>
            </a:extLst>
          </p:cNvPr>
          <p:cNvSpPr txBox="1"/>
          <p:nvPr/>
        </p:nvSpPr>
        <p:spPr>
          <a:xfrm>
            <a:off x="3200399" y="325009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6727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350" y="457200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u="sng">
                <a:latin typeface="+mj-lt"/>
              </a:rPr>
              <a:t>Classifications of Routing Protocols</a:t>
            </a:r>
            <a:r>
              <a:rPr lang="en-US" sz="2800" b="1">
                <a:latin typeface="+mj-lt"/>
              </a:rPr>
              <a:t>:              …</a:t>
            </a:r>
            <a:r>
              <a:rPr lang="en-US" sz="2800" b="1" err="1">
                <a:latin typeface="+mj-lt"/>
              </a:rPr>
              <a:t>Cntd</a:t>
            </a:r>
            <a:endParaRPr lang="en-US" sz="28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endParaRPr lang="en-US" sz="2800">
              <a:latin typeface="+mj-lt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6254"/>
            <a:ext cx="8458200" cy="45521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A48F16-4CEF-43F5-8D04-E21F98062CDA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8024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350" y="-58281"/>
            <a:ext cx="82296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100" b="1" i="1">
                <a:latin typeface="+mj-lt"/>
              </a:rPr>
              <a:t>Proactive routing protocols: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100">
                <a:latin typeface="+mj-lt"/>
              </a:rPr>
              <a:t>These are table-driven protocols. These are extensions of the wired network routing protocols. They maintain the global topology information in the form of tables at every node.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100">
                <a:latin typeface="+mj-lt"/>
              </a:rPr>
              <a:t>These tables are updated frequently in order to maintain consistent and accurate network state information.</a:t>
            </a:r>
          </a:p>
          <a:p>
            <a:pPr algn="just"/>
            <a:r>
              <a:rPr lang="en-US" sz="2100">
                <a:latin typeface="+mj-lt"/>
              </a:rPr>
              <a:t>We consider: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100">
                <a:latin typeface="+mj-lt"/>
              </a:rPr>
              <a:t>Destination Sequenced Distance Vector Routing Protocol (DSDV);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100">
                <a:latin typeface="+mj-lt"/>
              </a:rPr>
              <a:t> Wireless Routing Protocol (WRP);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100">
                <a:latin typeface="+mj-lt"/>
              </a:rPr>
              <a:t> Cluster Head Gateway Switch Routing Protocol (CGSR).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100">
                <a:latin typeface="+mj-lt"/>
              </a:rPr>
              <a:t> Source-Tree Adaptive Routing Protocol (STAR);</a:t>
            </a:r>
          </a:p>
          <a:p>
            <a:pPr algn="just"/>
            <a:r>
              <a:rPr lang="en-US" sz="2100" i="1" u="sng"/>
              <a:t>Common </a:t>
            </a:r>
            <a:r>
              <a:rPr lang="en-US" sz="2100" i="1" u="sng">
                <a:latin typeface="+mj-lt"/>
              </a:rPr>
              <a:t>Positives:</a:t>
            </a:r>
            <a:r>
              <a:rPr lang="en-US" sz="2100" u="sng">
                <a:latin typeface="+mj-lt"/>
              </a:rPr>
              <a:t> 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100">
                <a:latin typeface="+mj-lt"/>
              </a:rPr>
              <a:t>Low delay of route setup process: all routes are immediately available;</a:t>
            </a:r>
          </a:p>
          <a:p>
            <a:pPr algn="just"/>
            <a:r>
              <a:rPr lang="en-US" sz="2100" i="1" u="sng"/>
              <a:t>Common </a:t>
            </a:r>
            <a:r>
              <a:rPr lang="en-US" sz="2100" i="1" u="sng">
                <a:latin typeface="+mj-lt"/>
              </a:rPr>
              <a:t>Negatives</a:t>
            </a:r>
            <a:r>
              <a:rPr lang="en-US" sz="2100" u="sng">
                <a:latin typeface="+mj-lt"/>
              </a:rPr>
              <a:t>: 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100">
                <a:latin typeface="+mj-lt"/>
              </a:rPr>
              <a:t>High bandwidth requirements: updates due to link loss leads to high control overhead;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100">
                <a:latin typeface="+mj-lt"/>
              </a:rPr>
              <a:t>Low scalability: control overhead is proportional to the number of nodes;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100">
                <a:latin typeface="+mj-lt"/>
              </a:rPr>
              <a:t>High storage requirements: whole table must be in memory.</a:t>
            </a:r>
          </a:p>
        </p:txBody>
      </p:sp>
    </p:spTree>
    <p:extLst>
      <p:ext uri="{BB962C8B-B14F-4D97-AF65-F5344CB8AC3E}">
        <p14:creationId xmlns:p14="http://schemas.microsoft.com/office/powerpoint/2010/main" val="348833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9182"/>
            <a:ext cx="83820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Proactive routing protocols: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b="1">
                <a:latin typeface="+mj-lt"/>
              </a:rPr>
              <a:t>Destination Sequenced Distance Vector Routing Protocol (DSDV):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11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>
                <a:latin typeface="+mj-lt"/>
              </a:rPr>
              <a:t>Modification of the Bellman-Ford algorithm where each node maintains:</a:t>
            </a:r>
          </a:p>
          <a:p>
            <a:pPr marL="1257300" lvl="2" indent="-342900" algn="just">
              <a:buFont typeface="Wingdings" pitchFamily="2" charset="2"/>
              <a:buChar char="§"/>
            </a:pPr>
            <a:r>
              <a:rPr lang="en-US" sz="2000" i="1">
                <a:latin typeface="+mj-lt"/>
              </a:rPr>
              <a:t> </a:t>
            </a:r>
            <a:r>
              <a:rPr lang="en-US" sz="2000">
                <a:latin typeface="+mj-lt"/>
              </a:rPr>
              <a:t>the shortest path to destination;</a:t>
            </a:r>
          </a:p>
          <a:p>
            <a:pPr marL="1257300" lvl="2" indent="-342900" algn="just">
              <a:buFont typeface="Wingdings" pitchFamily="2" charset="2"/>
              <a:buChar char="§"/>
            </a:pPr>
            <a:r>
              <a:rPr lang="en-US" sz="2000" i="1">
                <a:latin typeface="+mj-lt"/>
              </a:rPr>
              <a:t> </a:t>
            </a:r>
            <a:r>
              <a:rPr lang="en-US" sz="2000">
                <a:latin typeface="+mj-lt"/>
              </a:rPr>
              <a:t>the first node on this shortest path.</a:t>
            </a:r>
          </a:p>
          <a:p>
            <a:pPr marL="1257300" lvl="2" indent="-342900" algn="just">
              <a:buFont typeface="Wingdings" pitchFamily="2" charset="2"/>
              <a:buChar char="§"/>
            </a:pPr>
            <a:endParaRPr lang="en-US" sz="2000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>
                <a:latin typeface="+mj-lt"/>
              </a:rPr>
              <a:t>This protocol is characterized by the following: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>
                <a:latin typeface="+mj-lt"/>
              </a:rPr>
              <a:t>Routes to destination are readily available at each node in the Routing Table (RT).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>
                <a:latin typeface="+mj-lt"/>
              </a:rPr>
              <a:t>RTs are exchanged between neighbors at regular intervals.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>
                <a:latin typeface="+mj-lt"/>
              </a:rPr>
              <a:t>RTs are also exchanged when significant changes in local topology are observed by a node.</a:t>
            </a:r>
          </a:p>
          <a:p>
            <a:pPr marL="800100" lvl="1" indent="-342900" algn="just">
              <a:buFont typeface="Wingdings" pitchFamily="2" charset="2"/>
              <a:buChar char="§"/>
            </a:pPr>
            <a:endParaRPr lang="en-US" sz="2000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>
                <a:latin typeface="+mj-lt"/>
              </a:rPr>
              <a:t>RT updates can be of two types: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 i="1">
                <a:latin typeface="+mj-lt"/>
              </a:rPr>
              <a:t> </a:t>
            </a:r>
            <a:r>
              <a:rPr lang="en-US" sz="2000">
                <a:latin typeface="+mj-lt"/>
              </a:rPr>
              <a:t>Incremental updates: Take place when a node does not observe significant changes in a local topology.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>
                <a:latin typeface="+mj-lt"/>
              </a:rPr>
              <a:t>Full dumps: Take place when significant changes of local topology are observed;</a:t>
            </a:r>
            <a:endParaRPr lang="en-US" sz="20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864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9182"/>
            <a:ext cx="838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Proactive routing protocols: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b="1">
                <a:latin typeface="+mj-lt"/>
              </a:rPr>
              <a:t>Destination Sequenced Distance Vector Routing Protocol (DSDV):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b="1">
              <a:latin typeface="+mj-lt"/>
            </a:endParaRPr>
          </a:p>
          <a:p>
            <a:pPr algn="just"/>
            <a:endParaRPr lang="en-US" sz="2000" i="1">
              <a:latin typeface="+mj-lt"/>
            </a:endParaRPr>
          </a:p>
          <a:p>
            <a:pPr algn="just"/>
            <a:r>
              <a:rPr lang="en-US" sz="2000" i="1">
                <a:latin typeface="+mj-lt"/>
              </a:rPr>
              <a:t>The reconfiguration of path used for ongoing data transfer is done as follows: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>
                <a:latin typeface="+mj-lt"/>
              </a:rPr>
              <a:t>The end node of the broken link sends a table update message with:</a:t>
            </a:r>
          </a:p>
          <a:p>
            <a:pPr marL="1257300" lvl="2" indent="-342900" algn="just">
              <a:buFont typeface="Courier New" pitchFamily="49" charset="0"/>
              <a:buChar char="o"/>
            </a:pPr>
            <a:r>
              <a:rPr lang="en-US" sz="2000">
                <a:latin typeface="+mj-lt"/>
              </a:rPr>
              <a:t>Broken link's weight assigned to infinity.</a:t>
            </a:r>
          </a:p>
          <a:p>
            <a:pPr marL="1257300" lvl="2" indent="-342900" algn="just">
              <a:buFont typeface="Courier New" pitchFamily="49" charset="0"/>
              <a:buChar char="o"/>
            </a:pPr>
            <a:r>
              <a:rPr lang="en-US" sz="2000">
                <a:latin typeface="+mj-lt"/>
              </a:rPr>
              <a:t>Sequence number greater than the stored sequence number for that destination.</a:t>
            </a:r>
          </a:p>
          <a:p>
            <a:pPr marL="800100" lvl="3" indent="-342900" algn="just">
              <a:buFont typeface="Wingdings" pitchFamily="2" charset="2"/>
              <a:buChar char="§"/>
            </a:pPr>
            <a:r>
              <a:rPr lang="en-US" sz="2000">
                <a:latin typeface="+mj-lt"/>
              </a:rPr>
              <a:t>Each node re-sends this message to its neighbors to propagate the broken link to the network;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>
                <a:latin typeface="+mj-lt"/>
              </a:rPr>
              <a:t>Even sequence number is generated by end node, odd { by all other nodes.</a:t>
            </a:r>
          </a:p>
          <a:p>
            <a:pPr algn="just"/>
            <a:endParaRPr lang="en-US" sz="1200" b="1" i="1">
              <a:latin typeface="+mj-lt"/>
            </a:endParaRPr>
          </a:p>
          <a:p>
            <a:pPr algn="just"/>
            <a:r>
              <a:rPr lang="en-US" sz="2000" b="1" i="1">
                <a:latin typeface="+mj-lt"/>
              </a:rPr>
              <a:t>Note:</a:t>
            </a:r>
            <a:r>
              <a:rPr lang="en-US" sz="2000" i="1">
                <a:latin typeface="+mj-lt"/>
              </a:rPr>
              <a:t> single link break leads to the propagation of RT updates through the whole network</a:t>
            </a:r>
            <a:r>
              <a:rPr lang="en-US" sz="1100" b="1">
                <a:latin typeface="+mj-lt"/>
              </a:rPr>
              <a:t>.</a:t>
            </a:r>
            <a:endParaRPr lang="en-US" sz="2000" b="1" i="1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295400"/>
            <a:ext cx="5842000" cy="139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882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>
                <a:latin typeface="+mj-lt"/>
              </a:rPr>
              <a:t>NAVEEN RAJA.V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119182"/>
                <a:ext cx="8382000" cy="6755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b="1" u="sng">
                    <a:latin typeface="+mj-lt"/>
                  </a:rPr>
                  <a:t>Classifications of Routing Protocols</a:t>
                </a:r>
                <a:r>
                  <a:rPr lang="en-US" sz="2400" b="1">
                    <a:latin typeface="+mj-lt"/>
                  </a:rPr>
                  <a:t>:                                …</a:t>
                </a:r>
                <a:r>
                  <a:rPr lang="en-US" sz="2400" b="1" err="1">
                    <a:latin typeface="+mj-lt"/>
                  </a:rPr>
                  <a:t>Cntd</a:t>
                </a:r>
                <a:endParaRPr lang="en-US" sz="2400" b="1">
                  <a:latin typeface="+mj-lt"/>
                </a:endParaRPr>
              </a:p>
              <a:p>
                <a:pPr marL="342900" indent="-342900" algn="just">
                  <a:buFont typeface="Wingdings" pitchFamily="2" charset="2"/>
                  <a:buChar char="v"/>
                </a:pPr>
                <a:r>
                  <a:rPr lang="en-US" sz="2400" b="1" i="1">
                    <a:latin typeface="+mj-lt"/>
                  </a:rPr>
                  <a:t>Proactive routing protocols:</a:t>
                </a:r>
              </a:p>
              <a:p>
                <a:pPr marL="342900" indent="-342900" algn="just">
                  <a:buFont typeface="Wingdings" pitchFamily="2" charset="2"/>
                  <a:buChar char="Ø"/>
                </a:pPr>
                <a:r>
                  <a:rPr lang="en-US" sz="2200" b="1">
                    <a:latin typeface="+mj-lt"/>
                  </a:rPr>
                  <a:t>Destination Sequenced Distance Vector Routing Protocol (DSDV):</a:t>
                </a:r>
              </a:p>
              <a:p>
                <a:pPr marL="342900" indent="-342900" algn="just">
                  <a:buFont typeface="Wingdings" pitchFamily="2" charset="2"/>
                  <a:buChar char="Ø"/>
                </a:pPr>
                <a:endParaRPr lang="en-US" sz="2200" b="1">
                  <a:latin typeface="+mj-lt"/>
                </a:endParaRPr>
              </a:p>
              <a:p>
                <a:pPr marL="342900" indent="-342900" algn="just">
                  <a:buFont typeface="Wingdings" pitchFamily="2" charset="2"/>
                  <a:buChar char="Ø"/>
                </a:pPr>
                <a:endParaRPr lang="en-US" sz="2200" b="1">
                  <a:latin typeface="+mj-lt"/>
                </a:endParaRPr>
              </a:p>
              <a:p>
                <a:pPr marL="342900" indent="-342900" algn="just">
                  <a:buFont typeface="Wingdings" pitchFamily="2" charset="2"/>
                  <a:buChar char="Ø"/>
                </a:pPr>
                <a:endParaRPr lang="en-US" sz="2200" b="1">
                  <a:latin typeface="+mj-lt"/>
                </a:endParaRPr>
              </a:p>
              <a:p>
                <a:pPr marL="342900" indent="-342900" algn="just">
                  <a:buFont typeface="Wingdings" pitchFamily="2" charset="2"/>
                  <a:buChar char="Ø"/>
                </a:pPr>
                <a:endParaRPr lang="en-US" sz="2200" b="1">
                  <a:latin typeface="+mj-lt"/>
                </a:endParaRPr>
              </a:p>
              <a:p>
                <a:pPr marL="342900" indent="-342900" algn="just">
                  <a:buFont typeface="Wingdings" pitchFamily="2" charset="2"/>
                  <a:buChar char="Ø"/>
                </a:pPr>
                <a:endParaRPr lang="en-US" sz="2200" b="1">
                  <a:latin typeface="+mj-lt"/>
                </a:endParaRPr>
              </a:p>
              <a:p>
                <a:endParaRPr lang="en-US" sz="2000" i="1">
                  <a:latin typeface="+mj-lt"/>
                </a:endParaRPr>
              </a:p>
              <a:p>
                <a:r>
                  <a:rPr lang="en-US" sz="2000" i="1">
                    <a:latin typeface="+mj-lt"/>
                  </a:rPr>
                  <a:t>Route maintenance in DSDV is performed as follows</a:t>
                </a:r>
                <a:r>
                  <a:rPr lang="en-US" sz="2000">
                    <a:latin typeface="+mj-lt"/>
                  </a:rPr>
                  <a:t>:</a:t>
                </a: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lang="en-US" sz="2000">
                    <a:latin typeface="+mj-lt"/>
                  </a:rPr>
                  <a:t>when a neighbor node perceives a link break (node 3):</a:t>
                </a:r>
              </a:p>
              <a:p>
                <a:pPr marL="1257300" lvl="2" indent="-342900">
                  <a:buFont typeface="Courier New" pitchFamily="49" charset="0"/>
                  <a:buChar char="o"/>
                </a:pPr>
                <a:r>
                  <a:rPr lang="en-US" sz="2000">
                    <a:latin typeface="+mj-lt"/>
                  </a:rPr>
                  <a:t>It sets all routes through broken link to </a:t>
                </a:r>
                <a:r>
                  <a:rPr lang="en-US" sz="2000" i="1">
                    <a:latin typeface="+mj-lt"/>
                  </a:rPr>
                  <a:t>1</a:t>
                </a:r>
                <a:r>
                  <a:rPr lang="en-US" sz="2000">
                    <a:latin typeface="+mj-lt"/>
                  </a:rPr>
                  <a:t>.</a:t>
                </a:r>
              </a:p>
              <a:p>
                <a:pPr marL="1257300" lvl="2" indent="-342900">
                  <a:buFont typeface="Courier New" pitchFamily="49" charset="0"/>
                  <a:buChar char="o"/>
                </a:pPr>
                <a:r>
                  <a:rPr lang="en-US" sz="2000">
                    <a:latin typeface="+mj-lt"/>
                  </a:rPr>
                  <a:t>Broadcasts its routing table.</a:t>
                </a: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lang="en-US" sz="2000">
                    <a:latin typeface="+mj-lt"/>
                  </a:rPr>
                  <a:t>Node 5 receives update message, it informs neighbors about the shortest distance to node 6.</a:t>
                </a: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lang="en-US" sz="2000">
                    <a:latin typeface="+mj-lt"/>
                  </a:rPr>
                  <a:t>This information is propagated through the network and all node updates their RTs.</a:t>
                </a: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lang="en-US" sz="2000">
                    <a:latin typeface="+mj-lt"/>
                  </a:rPr>
                  <a:t>Node 1 may now sends their packets through route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1−3−5−</m:t>
                    </m:r>
                  </m:oMath>
                </a14:m>
                <a:r>
                  <a:rPr lang="en-US" sz="2000">
                    <a:latin typeface="+mj-lt"/>
                  </a:rPr>
                  <a:t>6 instead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1−3−</m:t>
                    </m:r>
                  </m:oMath>
                </a14:m>
                <a:r>
                  <a:rPr lang="en-US" sz="2000"/>
                  <a:t>6.</a:t>
                </a:r>
                <a:endParaRPr lang="en-US" sz="1100" b="1"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182"/>
                <a:ext cx="8382000" cy="6755696"/>
              </a:xfrm>
              <a:prstGeom prst="rect">
                <a:avLst/>
              </a:prstGeom>
              <a:blipFill>
                <a:blip r:embed="rId2"/>
                <a:stretch>
                  <a:fillRect l="-1091" t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7870521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549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0"/>
            <a:ext cx="838200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Proactive routing protocols: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b="1">
                <a:latin typeface="+mj-lt"/>
              </a:rPr>
              <a:t>Wireless Routing Protocol (WRP):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Similar to DSDV, but it uses multiple tables for routing processes.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Differs from table maintenance and in the update procedure.</a:t>
            </a:r>
          </a:p>
          <a:p>
            <a:pPr lvl="1" algn="just"/>
            <a:r>
              <a:rPr lang="en-US" sz="2200">
                <a:latin typeface="+mj-lt"/>
              </a:rPr>
              <a:t>– Uses a set of tables to maintain more accurate information instead of single topology information</a:t>
            </a:r>
          </a:p>
          <a:p>
            <a:pPr lvl="1" algn="just"/>
            <a:r>
              <a:rPr lang="en-US" sz="2200">
                <a:latin typeface="+mj-lt"/>
              </a:rPr>
              <a:t>– Not only updates distance for transmitted neighbor but also checks the other neighbors’ distance.</a:t>
            </a:r>
          </a:p>
          <a:p>
            <a:pPr lvl="1" algn="just"/>
            <a:endParaRPr lang="en-US" sz="1100">
              <a:latin typeface="+mj-lt"/>
            </a:endParaRPr>
          </a:p>
          <a:p>
            <a:pPr algn="just"/>
            <a:r>
              <a:rPr lang="en-US" sz="2100"/>
              <a:t>• </a:t>
            </a:r>
            <a:r>
              <a:rPr lang="en-US" sz="2100" b="1" i="1">
                <a:latin typeface="+mj-lt"/>
              </a:rPr>
              <a:t>Distance Table: </a:t>
            </a:r>
            <a:r>
              <a:rPr lang="en-US" sz="2100">
                <a:latin typeface="+mj-lt"/>
              </a:rPr>
              <a:t>Contains distance and predecessor(penultimate node) node for a destination</a:t>
            </a:r>
          </a:p>
          <a:p>
            <a:pPr algn="just"/>
            <a:r>
              <a:rPr lang="en-US" sz="2100" b="1" i="1">
                <a:latin typeface="+mj-lt"/>
              </a:rPr>
              <a:t>• Routing Table:</a:t>
            </a:r>
            <a:r>
              <a:rPr lang="en-US" sz="2100">
                <a:latin typeface="+mj-lt"/>
              </a:rPr>
              <a:t> Contains shortest distance, predecessor node, successor node(next node to reach destination), and status of the path</a:t>
            </a:r>
          </a:p>
          <a:p>
            <a:pPr algn="just"/>
            <a:r>
              <a:rPr lang="en-US" sz="2100">
                <a:latin typeface="+mj-lt"/>
              </a:rPr>
              <a:t>• </a:t>
            </a:r>
            <a:r>
              <a:rPr lang="en-US" sz="2100" b="1" i="1">
                <a:latin typeface="+mj-lt"/>
              </a:rPr>
              <a:t>Link Cost Table:</a:t>
            </a:r>
            <a:r>
              <a:rPr lang="en-US" sz="2100">
                <a:latin typeface="+mj-lt"/>
              </a:rPr>
              <a:t> Cost of relaying messages through each link and number of update periods passed since the last successful update was received (for detecting link breaks)</a:t>
            </a:r>
          </a:p>
          <a:p>
            <a:pPr algn="just"/>
            <a:r>
              <a:rPr lang="en-US" sz="2100">
                <a:latin typeface="+mj-lt"/>
              </a:rPr>
              <a:t>•</a:t>
            </a:r>
            <a:r>
              <a:rPr lang="en-US" sz="2100" b="1" i="1">
                <a:latin typeface="+mj-lt"/>
              </a:rPr>
              <a:t> Message Retransmission Table:</a:t>
            </a:r>
            <a:r>
              <a:rPr lang="en-US" sz="2100">
                <a:latin typeface="+mj-lt"/>
              </a:rPr>
              <a:t> Update message that is to be retransmitted with a counter. The counter is decremented after every update message retransmission.</a:t>
            </a:r>
            <a:endParaRPr lang="en-US" sz="11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1668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>
                <a:latin typeface="+mj-lt"/>
              </a:rPr>
              <a:t>NAVEEN RAJA.V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838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Proactive routing protocols: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b="1">
                <a:latin typeface="+mj-lt"/>
              </a:rPr>
              <a:t>Wireless Routing Protocol (WRP):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2200">
              <a:latin typeface="+mj-lt"/>
            </a:endParaRPr>
          </a:p>
          <a:p>
            <a:pPr algn="just"/>
            <a:r>
              <a:rPr lang="en-US" sz="2200">
                <a:latin typeface="+mj-lt"/>
              </a:rPr>
              <a:t>Break: Detected by number of update periods missed since successful transmission: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200">
                <a:latin typeface="+mj-lt"/>
              </a:rPr>
              <a:t>Each update message contains a list of updates;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200">
                <a:latin typeface="+mj-lt"/>
              </a:rPr>
              <a:t>A node marks each node in RT that has to acknowledge update message it transmitted.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200">
                <a:latin typeface="+mj-lt"/>
              </a:rPr>
              <a:t>Once the counter of MRL(message Retransmission List) reaches zero:</a:t>
            </a:r>
          </a:p>
          <a:p>
            <a:pPr marL="1257300" lvl="2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Entries in update message for which no acknowledgement received are to be retransmitted;</a:t>
            </a:r>
          </a:p>
          <a:p>
            <a:pPr marL="1257300" lvl="2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Update message is deleted.</a:t>
            </a:r>
            <a:endParaRPr lang="en-US" sz="2200" b="1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931" y="1146914"/>
            <a:ext cx="5672138" cy="235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5740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502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8382000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Proactive routing protocols: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b="1">
                <a:latin typeface="+mj-lt"/>
              </a:rPr>
              <a:t>Wireless Routing Protocol (WRP):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100">
                <a:latin typeface="+mj-lt"/>
              </a:rPr>
              <a:t>When a node detects a link break: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>
                <a:latin typeface="+mj-lt"/>
              </a:rPr>
              <a:t>It sends an update message to its neighbors with link cost set to </a:t>
            </a:r>
            <a:r>
              <a:rPr lang="en-US" sz="2000" i="1">
                <a:latin typeface="+mj-lt"/>
              </a:rPr>
              <a:t>∞</a:t>
            </a:r>
            <a:r>
              <a:rPr lang="en-US" sz="2000">
                <a:latin typeface="+mj-lt"/>
              </a:rPr>
              <a:t>;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>
                <a:latin typeface="+mj-lt"/>
              </a:rPr>
              <a:t>All affected node update their routes when they receive update message.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>
                <a:latin typeface="+mj-lt"/>
              </a:rPr>
              <a:t>The node that initiated the update message sends an alternative route from its DT.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>
                <a:latin typeface="+mj-lt"/>
              </a:rPr>
              <a:t>It updates its RT and sends update message to its neighbors.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>
                <a:latin typeface="+mj-lt"/>
              </a:rPr>
              <a:t>Nodes update its RTs if this received route is better than they have, otherwise they discard it.</a:t>
            </a:r>
            <a:endParaRPr lang="en-US" sz="2000" b="1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54929"/>
            <a:ext cx="7452092" cy="2522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93395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09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66330"/>
            <a:ext cx="8382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Proactive routing protocols: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sz="2400" b="1" i="1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b="1">
                <a:latin typeface="+mj-lt"/>
              </a:rPr>
              <a:t>Wireless Routing Protocol(WRP):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>
                <a:latin typeface="+mj-lt"/>
              </a:rPr>
              <a:t>Advantages:</a:t>
            </a:r>
          </a:p>
          <a:p>
            <a:pPr lvl="1" algn="just"/>
            <a:r>
              <a:rPr lang="en-US" sz="2400">
                <a:latin typeface="+mj-lt"/>
              </a:rPr>
              <a:t>– Same as DSDV</a:t>
            </a:r>
          </a:p>
          <a:p>
            <a:pPr lvl="1" algn="just"/>
            <a:r>
              <a:rPr lang="en-US" sz="2400">
                <a:latin typeface="+mj-lt"/>
              </a:rPr>
              <a:t>– Has faster convergence and fewer table updates</a:t>
            </a:r>
          </a:p>
          <a:p>
            <a:pPr lvl="1" algn="just"/>
            <a:endParaRPr lang="en-US" sz="2400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>
                <a:latin typeface="+mj-lt"/>
              </a:rPr>
              <a:t>Disadvantages:</a:t>
            </a:r>
          </a:p>
          <a:p>
            <a:pPr lvl="1" algn="just"/>
            <a:r>
              <a:rPr lang="en-US" sz="2400">
                <a:latin typeface="+mj-lt"/>
              </a:rPr>
              <a:t>– Need large memory and greater computing power because of the multiple tables</a:t>
            </a:r>
          </a:p>
          <a:p>
            <a:pPr lvl="1" algn="just"/>
            <a:r>
              <a:rPr lang="en-US" sz="2400">
                <a:latin typeface="+mj-lt"/>
              </a:rPr>
              <a:t>– At high mobility, the control overhead for updating table entries is almost the same as DSDV</a:t>
            </a:r>
          </a:p>
          <a:p>
            <a:pPr lvl="1" algn="just"/>
            <a:r>
              <a:rPr lang="en-US" sz="2400"/>
              <a:t>– </a:t>
            </a:r>
            <a:r>
              <a:rPr lang="en-US" sz="2400">
                <a:latin typeface="+mj-lt"/>
              </a:rPr>
              <a:t>Not suitable for highly dynamic and large ad hoc</a:t>
            </a:r>
          </a:p>
          <a:p>
            <a:pPr lvl="1" algn="just"/>
            <a:r>
              <a:rPr lang="en-US" sz="2400">
                <a:latin typeface="+mj-lt"/>
              </a:rPr>
              <a:t>network</a:t>
            </a:r>
            <a:endParaRPr lang="en-US" sz="22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7171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>
                <a:latin typeface="+mj-lt"/>
              </a:rPr>
              <a:t>NAVEEN RAJA.V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66330"/>
            <a:ext cx="838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Proactive routing protocols: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b="1">
                <a:latin typeface="+mj-lt"/>
              </a:rPr>
              <a:t>Cluster head Gateway Switch Routing protocol: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200">
                <a:latin typeface="+mj-lt"/>
              </a:rPr>
              <a:t>It is characterized by the following: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Nodes are organized into clusters, each having an elected cluster-head;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Cluster head provides a coordination within its transmission range (single hop);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Token-based scheduling is used within a cluster for sharing bandwidth between nodes;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All communications pass through the cluster head;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Communication between cluster is done using the common nodes (gateways with two interfaces).</a:t>
            </a:r>
          </a:p>
          <a:p>
            <a:pPr marL="800100" lvl="1" indent="-342900" algn="just">
              <a:buFont typeface="Wingdings" pitchFamily="2" charset="2"/>
              <a:buChar char="ü"/>
            </a:pPr>
            <a:endParaRPr lang="en-US" sz="220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4724400"/>
            <a:ext cx="672475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55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7662" y="444817"/>
            <a:ext cx="803433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u="sng">
                <a:latin typeface="+mj-lt"/>
              </a:rPr>
              <a:t>INTRODUCTION:</a:t>
            </a:r>
          </a:p>
          <a:p>
            <a:pPr algn="just"/>
            <a:endParaRPr lang="en-US" sz="2800" b="1" u="sng">
              <a:latin typeface="+mj-lt"/>
            </a:endParaRPr>
          </a:p>
          <a:p>
            <a:pPr algn="just"/>
            <a:endParaRPr lang="en-US" sz="1400" b="1" u="sng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>
                <a:latin typeface="+mj-lt"/>
              </a:rPr>
              <a:t>Routing protocols used in wired networks cannot be directly applied to ad-hoc wireless networks. Because Ad-hoc networks are</a:t>
            </a:r>
          </a:p>
          <a:p>
            <a:pPr marL="1257300" lvl="2" indent="-342900" algn="just">
              <a:buFont typeface="Wingdings" pitchFamily="2" charset="2"/>
              <a:buChar char="ü"/>
            </a:pPr>
            <a:r>
              <a:rPr lang="en-US" sz="2400">
                <a:latin typeface="+mj-lt"/>
              </a:rPr>
              <a:t>Highly dynamic topology</a:t>
            </a:r>
          </a:p>
          <a:p>
            <a:pPr marL="1257300" lvl="2" indent="-342900" algn="just">
              <a:buFont typeface="Wingdings" pitchFamily="2" charset="2"/>
              <a:buChar char="ü"/>
            </a:pPr>
            <a:r>
              <a:rPr lang="en-US" sz="2400">
                <a:latin typeface="+mj-lt"/>
              </a:rPr>
              <a:t>No infrastructure for centralized administration</a:t>
            </a:r>
          </a:p>
          <a:p>
            <a:pPr marL="1257300" lvl="2" indent="-342900" algn="just">
              <a:buFont typeface="Wingdings" pitchFamily="2" charset="2"/>
              <a:buChar char="ü"/>
            </a:pPr>
            <a:r>
              <a:rPr lang="en-US" sz="2400">
                <a:latin typeface="+mj-lt"/>
              </a:rPr>
              <a:t>Bandwidth constrained</a:t>
            </a:r>
          </a:p>
          <a:p>
            <a:pPr marL="1257300" lvl="2" indent="-342900" algn="just">
              <a:buFont typeface="Wingdings" pitchFamily="2" charset="2"/>
              <a:buChar char="ü"/>
            </a:pPr>
            <a:r>
              <a:rPr lang="en-US" sz="2400">
                <a:latin typeface="+mj-lt"/>
              </a:rPr>
              <a:t>Energy constrained</a:t>
            </a:r>
          </a:p>
          <a:p>
            <a:pPr lvl="2" algn="just"/>
            <a:endParaRPr lang="en-US" sz="2400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>
                <a:latin typeface="+mj-lt"/>
              </a:rPr>
              <a:t>For the above reasons, we need to design new routing protocols for ad hoc networks.</a:t>
            </a:r>
            <a:endParaRPr lang="en-US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164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>
                <a:latin typeface="+mj-lt"/>
              </a:rPr>
              <a:t>NAVEEN RAJA.V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23455"/>
            <a:ext cx="838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Proactive routing protocols: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b="1">
                <a:latin typeface="+mj-lt"/>
              </a:rPr>
              <a:t>Cluster head Gateway Switch Routing protocol: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100">
                <a:latin typeface="+mj-lt"/>
              </a:rPr>
              <a:t>Two tables are used in CGSR: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100">
                <a:latin typeface="+mj-lt"/>
              </a:rPr>
              <a:t>Cluster member table containing the destination cluster head for every node;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100">
                <a:latin typeface="+mj-lt"/>
              </a:rPr>
              <a:t>Routing table containing the next-hop node for every destination cluster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743200"/>
            <a:ext cx="570547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2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02359"/>
            <a:ext cx="8229600" cy="5669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Proactive routing protocols: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b="1">
                <a:latin typeface="+mj-lt"/>
              </a:rPr>
              <a:t>Cluster head Gateway Switch Routing protocol:</a:t>
            </a:r>
            <a:endParaRPr lang="en-US" sz="2400" i="1" u="sng">
              <a:latin typeface="+mj-lt"/>
            </a:endParaRPr>
          </a:p>
          <a:p>
            <a:pPr lvl="1" algn="just"/>
            <a:r>
              <a:rPr lang="en-US" sz="2400" i="1" u="sng">
                <a:latin typeface="+mj-lt"/>
              </a:rPr>
              <a:t>Advantages:</a:t>
            </a:r>
          </a:p>
          <a:p>
            <a:pPr lvl="1" algn="just"/>
            <a:r>
              <a:rPr lang="en-US" sz="2400">
                <a:latin typeface="+mj-lt"/>
              </a:rPr>
              <a:t>–Better bandwidth utilization.</a:t>
            </a:r>
          </a:p>
          <a:p>
            <a:pPr lvl="1" algn="just"/>
            <a:r>
              <a:rPr lang="en-US" sz="2400">
                <a:latin typeface="+mj-lt"/>
              </a:rPr>
              <a:t>–Easy to implement priority scheduling scheme</a:t>
            </a:r>
            <a:endParaRPr lang="en-US" sz="2400" i="1" u="sng">
              <a:latin typeface="+mj-lt"/>
            </a:endParaRPr>
          </a:p>
          <a:p>
            <a:pPr lvl="1" algn="just"/>
            <a:r>
              <a:rPr lang="en-US" sz="2400" i="1" u="sng">
                <a:latin typeface="+mj-lt"/>
              </a:rPr>
              <a:t>Disadvantages:</a:t>
            </a:r>
          </a:p>
          <a:p>
            <a:pPr lvl="1" algn="just"/>
            <a:r>
              <a:rPr lang="en-US" sz="2400">
                <a:latin typeface="+mj-lt"/>
              </a:rPr>
              <a:t>–Increase in path length</a:t>
            </a:r>
          </a:p>
          <a:p>
            <a:pPr lvl="1" algn="just"/>
            <a:r>
              <a:rPr lang="en-US" sz="2400">
                <a:latin typeface="+mj-lt"/>
              </a:rPr>
              <a:t>–Instability when cluster-head are high mobility</a:t>
            </a:r>
          </a:p>
          <a:p>
            <a:pPr lvl="1" algn="just"/>
            <a:r>
              <a:rPr lang="en-US" sz="2400">
                <a:latin typeface="+mj-lt"/>
              </a:rPr>
              <a:t>–Battery-draining rate at cluster-head is more than a normal node.</a:t>
            </a:r>
          </a:p>
          <a:p>
            <a:pPr lvl="1" algn="just"/>
            <a:r>
              <a:rPr lang="en-US" sz="2400"/>
              <a:t>–</a:t>
            </a:r>
            <a:r>
              <a:rPr lang="en-US" sz="2400">
                <a:latin typeface="+mj-lt"/>
              </a:rPr>
              <a:t>Frequent changes in the cluster-head </a:t>
            </a:r>
          </a:p>
          <a:p>
            <a:pPr lvl="1" algn="just"/>
            <a:r>
              <a:rPr lang="en-US" sz="2400">
                <a:latin typeface="+mj-lt"/>
              </a:rPr>
              <a:t>multiple path break</a:t>
            </a:r>
            <a:endParaRPr lang="en-US" sz="2200" b="1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230624"/>
            <a:ext cx="8382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Proactive routing protocols: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b="1">
                <a:latin typeface="+mj-lt"/>
              </a:rPr>
              <a:t>Source-Tree Adaptive Routing protocol (STAR):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>
                <a:latin typeface="+mj-lt"/>
              </a:rPr>
              <a:t>There are two protocols with different aims: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>
                <a:latin typeface="+mj-lt"/>
              </a:rPr>
              <a:t> </a:t>
            </a:r>
            <a:r>
              <a:rPr lang="en-US" sz="2000">
                <a:latin typeface="+mj-lt"/>
              </a:rPr>
              <a:t>Least Overhead Routing Approach (LORA): Minimize control overhead irrespective of optimality.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+mj-lt"/>
              </a:rPr>
              <a:t>Optimum Routing Approach (ORA): Provide optimal routes irrespective of the control overhead.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>
                <a:latin typeface="+mj-lt"/>
              </a:rPr>
              <a:t>The STAR protocol operates as follows: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>
                <a:latin typeface="+mj-lt"/>
              </a:rPr>
              <a:t> </a:t>
            </a:r>
            <a:r>
              <a:rPr lang="en-US" sz="2000">
                <a:latin typeface="+mj-lt"/>
              </a:rPr>
              <a:t>Each node is required to: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>
                <a:latin typeface="+mj-lt"/>
              </a:rPr>
              <a:t>Send an update message to its neighbors during initialization;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>
                <a:latin typeface="+mj-lt"/>
              </a:rPr>
              <a:t>Send update messages about new destinations, chances of routing loops, costs of paths.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>
                <a:latin typeface="+mj-lt"/>
              </a:rPr>
              <a:t> </a:t>
            </a:r>
            <a:r>
              <a:rPr lang="en-US" sz="2000">
                <a:latin typeface="+mj-lt"/>
              </a:rPr>
              <a:t>Every node broadcasts its source-tree information: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>
                <a:latin typeface="+mj-lt"/>
              </a:rPr>
              <a:t>Wireless links used by the node in its preferred path to destinations.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>
                <a:latin typeface="+mj-lt"/>
              </a:rPr>
              <a:t> </a:t>
            </a:r>
            <a:r>
              <a:rPr lang="en-US" sz="2000">
                <a:latin typeface="+mj-lt"/>
              </a:rPr>
              <a:t>Every node builds its partial graph of topology based on: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>
                <a:latin typeface="+mj-lt"/>
              </a:rPr>
              <a:t>Its adjacent links with neighbors, source-tree broadcasts by neighbors.</a:t>
            </a:r>
            <a:endParaRPr lang="en-US" sz="2000" i="1" u="sng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242292"/>
            <a:ext cx="838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Proactive routing protocols: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200" b="1">
                <a:latin typeface="+mj-lt"/>
              </a:rPr>
              <a:t>Source-Tree Adaptive Routing protocol (STAR):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b="1">
              <a:latin typeface="+mj-lt"/>
            </a:endParaRPr>
          </a:p>
          <a:p>
            <a:endParaRPr lang="en-US" sz="2100">
              <a:latin typeface="+mj-lt"/>
            </a:endParaRPr>
          </a:p>
          <a:p>
            <a:r>
              <a:rPr lang="en-US" sz="2100">
                <a:latin typeface="+mj-lt"/>
              </a:rPr>
              <a:t>The following method is used to find paths: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100" i="1">
                <a:latin typeface="+mj-lt"/>
              </a:rPr>
              <a:t> </a:t>
            </a:r>
            <a:r>
              <a:rPr lang="en-US" sz="2100">
                <a:latin typeface="+mj-lt"/>
              </a:rPr>
              <a:t>if a node 1 wishes to send data to node </a:t>
            </a:r>
            <a:r>
              <a:rPr lang="en-US" sz="2100" i="1">
                <a:latin typeface="+mj-lt"/>
              </a:rPr>
              <a:t>N </a:t>
            </a:r>
            <a:r>
              <a:rPr lang="en-US" sz="2100">
                <a:latin typeface="+mj-lt"/>
              </a:rPr>
              <a:t>and does not have path in its source tree: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>
                <a:latin typeface="+mj-lt"/>
              </a:rPr>
              <a:t>It sends update message to all neighbors and indicates that there is no path to </a:t>
            </a:r>
            <a:r>
              <a:rPr lang="en-US" sz="2100" i="1">
                <a:latin typeface="+mj-lt"/>
              </a:rPr>
              <a:t>N</a:t>
            </a:r>
            <a:r>
              <a:rPr lang="en-US" sz="2100">
                <a:latin typeface="+mj-lt"/>
              </a:rPr>
              <a:t>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>
                <a:latin typeface="+mj-lt"/>
              </a:rPr>
              <a:t>Neighbor that have the path, responses with update messages;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00">
                <a:latin typeface="+mj-lt"/>
              </a:rPr>
              <a:t>Node 1 updates its source tree and may begin transmission</a:t>
            </a:r>
            <a:endParaRPr lang="en-US" sz="21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2200" b="1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42239"/>
            <a:ext cx="6096000" cy="231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697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0"/>
            <a:ext cx="8382000" cy="666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300">
                <a:latin typeface="+mj-lt"/>
              </a:rPr>
              <a:t>These protocols find paths to destination only when needed (on-demand) to transmit a packet.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300">
                <a:latin typeface="+mj-lt"/>
              </a:rPr>
              <a:t>We consider: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100" i="1">
                <a:latin typeface="+mj-lt"/>
              </a:rPr>
              <a:t> </a:t>
            </a:r>
            <a:r>
              <a:rPr lang="en-US" sz="2100">
                <a:latin typeface="+mj-lt"/>
              </a:rPr>
              <a:t>Dynamic Source Routing protocol (DSR);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100" i="1">
                <a:latin typeface="+mj-lt"/>
              </a:rPr>
              <a:t> </a:t>
            </a:r>
            <a:r>
              <a:rPr lang="en-US" sz="2100">
                <a:latin typeface="+mj-lt"/>
              </a:rPr>
              <a:t>Ad Hoc On-demand Distance Vector Routing protocol (AODV);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100">
                <a:latin typeface="+mj-lt"/>
              </a:rPr>
              <a:t>Temporally Ordered Algorithm (TORA)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100" i="1">
                <a:latin typeface="+mj-lt"/>
              </a:rPr>
              <a:t> </a:t>
            </a:r>
            <a:r>
              <a:rPr lang="en-US" sz="2100">
                <a:latin typeface="+mj-lt"/>
              </a:rPr>
              <a:t>Location Aided Routing (LAR);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100" i="1">
                <a:latin typeface="+mj-lt"/>
              </a:rPr>
              <a:t> </a:t>
            </a:r>
            <a:r>
              <a:rPr lang="en-US" sz="2100">
                <a:latin typeface="+mj-lt"/>
              </a:rPr>
              <a:t>Associativity-based Routing (ABR);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100" i="1">
                <a:latin typeface="+mj-lt"/>
              </a:rPr>
              <a:t> </a:t>
            </a:r>
            <a:r>
              <a:rPr lang="en-US" sz="2100">
                <a:latin typeface="+mj-lt"/>
              </a:rPr>
              <a:t>Signal Stability-based Adaptive Routing protocol (SSA);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300">
                <a:latin typeface="+mj-lt"/>
              </a:rPr>
              <a:t>These protocols have the following advantages and shortcomings:</a:t>
            </a:r>
          </a:p>
          <a:p>
            <a:r>
              <a:rPr lang="en-US" sz="2300" i="1" u="sng">
                <a:latin typeface="+mj-lt"/>
              </a:rPr>
              <a:t>Negatives:</a:t>
            </a:r>
            <a:r>
              <a:rPr lang="en-US" sz="2300" i="1">
                <a:latin typeface="+mj-lt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>
                <a:latin typeface="+mj-lt"/>
              </a:rPr>
              <a:t>High delay of route setup process: routes are established on-demand.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>
                <a:latin typeface="+mj-lt"/>
              </a:rPr>
              <a:t>Low scalability: no route updates.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>
                <a:latin typeface="+mj-lt"/>
              </a:rPr>
              <a:t>Low storage requirements: only needed routes are in cache</a:t>
            </a:r>
            <a:r>
              <a:rPr lang="en-US" sz="2300" i="1" u="sng">
                <a:latin typeface="+mj-lt"/>
              </a:rPr>
              <a:t>.</a:t>
            </a:r>
            <a:endParaRPr lang="en-US" sz="2300" b="1" i="1" u="sng">
              <a:latin typeface="+mj-lt"/>
            </a:endParaRPr>
          </a:p>
          <a:p>
            <a:r>
              <a:rPr lang="en-US" sz="2300" i="1" u="sng">
                <a:latin typeface="+mj-lt"/>
              </a:rPr>
              <a:t>Positives:</a:t>
            </a:r>
            <a:r>
              <a:rPr lang="en-US" sz="2300">
                <a:latin typeface="+mj-lt"/>
              </a:rPr>
              <a:t> Small control overhead: no route updates;</a:t>
            </a:r>
            <a:endParaRPr lang="en-US" sz="21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039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0"/>
            <a:ext cx="838200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b="1">
                <a:latin typeface="+mj-lt"/>
              </a:rPr>
              <a:t>Dynamic Source Routing protocol (DSR):</a:t>
            </a:r>
            <a:endParaRPr lang="en-US" sz="2400"/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This is a source-based routing protocol.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The difference between DSR and other on-demand routing protocols is that the other on-demand protocols periodically exchange hello packets. 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Hello packets are used to inform neighbors about existence of the node. 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DSR does not use hello packets.</a:t>
            </a:r>
          </a:p>
          <a:p>
            <a:pPr algn="just"/>
            <a:r>
              <a:rPr lang="en-US" sz="2200" i="1" u="sng">
                <a:latin typeface="+mj-lt"/>
              </a:rPr>
              <a:t>The basic approach of this protocol is as follows: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During route contraction DSR floods a Route-Request packets in the network;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Intermediate nodes forward Route-Request if it is not redundant.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The destination node replies with Route-Reply;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The Route-Reply packet contains the path traversed/crossed by Route-Request packet; 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The receiver responds only if this is a first Route-Request (not duplicate).</a:t>
            </a:r>
          </a:p>
        </p:txBody>
      </p:sp>
    </p:spTree>
    <p:extLst>
      <p:ext uri="{BB962C8B-B14F-4D97-AF65-F5344CB8AC3E}">
        <p14:creationId xmlns:p14="http://schemas.microsoft.com/office/powerpoint/2010/main" val="1603359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0"/>
            <a:ext cx="83820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b="1">
                <a:latin typeface="+mj-lt"/>
              </a:rPr>
              <a:t>Dynamic Source Routing protocol (DSR):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219200"/>
            <a:ext cx="7232400" cy="544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64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0"/>
            <a:ext cx="83820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b="1">
                <a:latin typeface="+mj-lt"/>
              </a:rPr>
              <a:t>Dynamic Source Routing protocol (DSR):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41" y="1143000"/>
            <a:ext cx="6787159" cy="5650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575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320457"/>
            <a:ext cx="8382000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b="1">
                <a:latin typeface="+mj-lt"/>
              </a:rPr>
              <a:t>Ad-hoc On-demand Distance Vector routing protocol: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n-US" sz="2100" i="1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100" i="1">
                <a:latin typeface="+mj-lt"/>
              </a:rPr>
              <a:t>The major differences between AODV and DSR are as follows: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In DSR a data packet carries the complete path to be traversed.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In AODV nodes store the next hop information (hop-by-hop routing) for each data flow.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100" i="1">
              <a:latin typeface="+mj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2100" i="1">
                <a:latin typeface="+mj-lt"/>
              </a:rPr>
              <a:t>The Route-Request packet in AODV carries the following information: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The Source identifier (</a:t>
            </a:r>
            <a:r>
              <a:rPr lang="en-US" sz="2100" err="1">
                <a:latin typeface="+mj-lt"/>
              </a:rPr>
              <a:t>SrcID</a:t>
            </a:r>
            <a:r>
              <a:rPr lang="en-US" sz="2100">
                <a:latin typeface="+mj-lt"/>
              </a:rPr>
              <a:t>): This identifies the source;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The Destination identifier (</a:t>
            </a:r>
            <a:r>
              <a:rPr lang="en-US" sz="2100" err="1">
                <a:latin typeface="+mj-lt"/>
              </a:rPr>
              <a:t>DestID</a:t>
            </a:r>
            <a:r>
              <a:rPr lang="en-US" sz="2100">
                <a:latin typeface="+mj-lt"/>
              </a:rPr>
              <a:t>): This identifies the destination to which the route is required;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The Source Sequence Number (</a:t>
            </a:r>
            <a:r>
              <a:rPr lang="en-US" sz="2100" err="1">
                <a:latin typeface="+mj-lt"/>
              </a:rPr>
              <a:t>SrcSeqNum</a:t>
            </a:r>
            <a:r>
              <a:rPr lang="en-US" sz="2100">
                <a:latin typeface="+mj-lt"/>
              </a:rPr>
              <a:t>);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The Destination Sequence Number (</a:t>
            </a:r>
            <a:r>
              <a:rPr lang="en-US" sz="2100" err="1">
                <a:latin typeface="+mj-lt"/>
              </a:rPr>
              <a:t>DestSeqNum</a:t>
            </a:r>
            <a:r>
              <a:rPr lang="en-US" sz="2100">
                <a:latin typeface="+mj-lt"/>
              </a:rPr>
              <a:t>): indicates the freshness of the route.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The Broadcast identifier (</a:t>
            </a:r>
            <a:r>
              <a:rPr lang="en-US" sz="2100" err="1">
                <a:latin typeface="+mj-lt"/>
              </a:rPr>
              <a:t>BcastID</a:t>
            </a:r>
            <a:r>
              <a:rPr lang="en-US" sz="2100">
                <a:latin typeface="+mj-lt"/>
              </a:rPr>
              <a:t>): is used to discard multiple copies of the same Route-Request.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The Time to Live (TTL): this is used to not allow loops.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9392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320457"/>
            <a:ext cx="83820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b="1">
                <a:latin typeface="+mj-lt"/>
              </a:rPr>
              <a:t>Ad hoc On-demand Distance Vector Routing protocol: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  <a:p>
            <a:endParaRPr lang="en-US" sz="240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3" y="1476091"/>
            <a:ext cx="8308477" cy="522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6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350" y="56138"/>
            <a:ext cx="82296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u="sng">
                <a:latin typeface="+mj-lt"/>
              </a:rPr>
              <a:t>Issues in Designing a Routing Protocol: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200">
                <a:latin typeface="+mj-lt"/>
              </a:rPr>
              <a:t>Mobility: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Ad hoc is highly dynamic due to the movement of nodes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Node movement causes frequent path breaks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The path repair in wired network has slow convergence.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200">
                <a:latin typeface="+mj-lt"/>
              </a:rPr>
              <a:t>Bandwidth Constraint: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Wireless has less bandwidth due to the limited radio band, Less data rate and difficult to maintain topology information.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Frequent change of topology causes more overhead of topology maintenance</a:t>
            </a:r>
          </a:p>
          <a:p>
            <a:pPr marL="400050" lvl="1" indent="-342900" algn="just">
              <a:buFont typeface="Wingdings" pitchFamily="2" charset="2"/>
              <a:buChar char="v"/>
            </a:pPr>
            <a:r>
              <a:rPr lang="en-US" sz="2200">
                <a:latin typeface="+mj-lt"/>
              </a:rPr>
              <a:t>Error-prone shared broadcast radio channel: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Wireless links have time varying characteristics in terms of link capacity and link-error probability.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Hidden terminal problem causes packet collision.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Target: Interact with MAC layer to find better-quality link and find routes with less crowding.</a:t>
            </a:r>
          </a:p>
          <a:p>
            <a:pPr marL="400050" lvl="1" indent="-400050" algn="just">
              <a:buFont typeface="Wingdings" pitchFamily="2" charset="2"/>
              <a:buChar char="v"/>
            </a:pPr>
            <a:r>
              <a:rPr lang="en-US" sz="2200">
                <a:latin typeface="+mj-lt"/>
              </a:rPr>
              <a:t>Hidden and exposed terminal problems.</a:t>
            </a:r>
          </a:p>
          <a:p>
            <a:pPr marL="400050" lvl="1" indent="-400050" algn="just">
              <a:buFont typeface="Wingdings" pitchFamily="2" charset="2"/>
              <a:buChar char="v"/>
            </a:pPr>
            <a:r>
              <a:rPr lang="en-US" sz="2200">
                <a:latin typeface="+mj-lt"/>
              </a:rPr>
              <a:t>Resource Constraints:</a:t>
            </a:r>
          </a:p>
          <a:p>
            <a:pPr marL="800100" lvl="2" indent="-342900" algn="just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Limited battery life and limited processing power</a:t>
            </a:r>
          </a:p>
        </p:txBody>
      </p:sp>
    </p:spTree>
    <p:extLst>
      <p:ext uri="{BB962C8B-B14F-4D97-AF65-F5344CB8AC3E}">
        <p14:creationId xmlns:p14="http://schemas.microsoft.com/office/powerpoint/2010/main" val="1810354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320457"/>
            <a:ext cx="83820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b="1">
                <a:latin typeface="+mj-lt"/>
              </a:rPr>
              <a:t>Ad hoc On-demand Distance Vector Routing protocol: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  <a:p>
            <a:endParaRPr 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77747"/>
            <a:ext cx="7198604" cy="541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590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320457"/>
            <a:ext cx="83820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b="1">
                <a:latin typeface="+mj-lt"/>
              </a:rPr>
              <a:t>Ad hoc On-demand Distance Vector Routing protocol: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  <a:p>
            <a:endParaRPr 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086600" cy="535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12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320457"/>
            <a:ext cx="8382000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b="1">
                <a:latin typeface="+mj-lt"/>
              </a:rPr>
              <a:t>Temporally Ordered Algorithm (TORA):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  <a:p>
            <a:endParaRPr lang="en-US" sz="24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7" y="1589283"/>
            <a:ext cx="7772793" cy="420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5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47208"/>
            <a:ext cx="83820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b="1">
                <a:latin typeface="+mj-lt"/>
              </a:rPr>
              <a:t>Location Aided Routing (LAR):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100">
                <a:latin typeface="+mj-lt"/>
              </a:rPr>
              <a:t>LAR uses the location information.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100">
                <a:latin typeface="+mj-lt"/>
              </a:rPr>
              <a:t>LAR designates two zones for selective forwarding of control packets: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100" b="1" i="1" u="sng">
                <a:latin typeface="+mj-lt"/>
              </a:rPr>
              <a:t>Expected Zone</a:t>
            </a:r>
            <a:r>
              <a:rPr lang="en-US" sz="2100">
                <a:latin typeface="+mj-lt"/>
              </a:rPr>
              <a:t>: This is a geographical zone in which the location of the terminal is predicted based on: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location of the terminal in the past.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mobility information of the terminal.</a:t>
            </a:r>
          </a:p>
          <a:p>
            <a:r>
              <a:rPr lang="en-US" sz="2100">
                <a:latin typeface="+mj-lt"/>
              </a:rPr>
              <a:t>       There is no info about previous location of the terminal the whole   </a:t>
            </a:r>
          </a:p>
          <a:p>
            <a:r>
              <a:rPr lang="en-US" sz="2100">
                <a:latin typeface="+mj-lt"/>
              </a:rPr>
              <a:t>        network is the Expected Zone.</a:t>
            </a:r>
          </a:p>
          <a:p>
            <a:endParaRPr lang="en-US" sz="2100">
              <a:latin typeface="+mj-lt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100" b="1" i="1" u="sng">
                <a:latin typeface="+mj-lt"/>
              </a:rPr>
              <a:t> Request Zone:</a:t>
            </a:r>
            <a:r>
              <a:rPr lang="en-US" sz="2100">
                <a:latin typeface="+mj-lt"/>
              </a:rPr>
              <a:t> This is a geographical zone within which control packets are allowed to propagate: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this area is determined by the sender of the data packet;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control packets are forwarded by node within a Request Zone only; 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if the node is not found using the first Request Zone, the size of Request Zone is increased.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15934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47208"/>
            <a:ext cx="8382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b="1">
                <a:latin typeface="+mj-lt"/>
              </a:rPr>
              <a:t>Location Aided Routing (LAR):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  <a:p>
            <a:endParaRPr lang="en-US" sz="2300" b="1">
              <a:latin typeface="+mj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2300">
                <a:latin typeface="+mj-lt"/>
              </a:rPr>
              <a:t>Nodes decide whether to forward or discard packets based on two algorithms: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300">
                <a:latin typeface="+mj-lt"/>
              </a:rPr>
              <a:t>LAR type 1.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300">
                <a:latin typeface="+mj-lt"/>
              </a:rPr>
              <a:t>LAR type 2.</a:t>
            </a:r>
            <a:endParaRPr lang="en-US" sz="2300" b="1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52753"/>
            <a:ext cx="5364699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1817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039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>
                <a:latin typeface="+mj-lt"/>
              </a:rPr>
              <a:t>NAVEEN RAJA.V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0"/>
            <a:ext cx="8382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b="1">
                <a:latin typeface="+mj-lt"/>
              </a:rPr>
              <a:t>Location Aided Routing (LAR):</a:t>
            </a:r>
          </a:p>
          <a:p>
            <a:r>
              <a:rPr lang="en-US" sz="2100" i="1" u="sng">
                <a:latin typeface="+mj-lt"/>
              </a:rPr>
              <a:t>LAR type 1 algorithm works as follows</a:t>
            </a:r>
            <a:r>
              <a:rPr lang="en-US" sz="2100">
                <a:latin typeface="+mj-lt"/>
              </a:rPr>
              <a:t>: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The sender explicitly species the Request-Zone in the Route-Request packet.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The Request-Zone is the smallest rectangle that includes the source and the Expected-Zone.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When the node is in Expected-Zone, the Request-Zone is reduced to the Expected-Zone.</a:t>
            </a:r>
            <a:r>
              <a:rPr lang="en-US" sz="2100" i="1">
                <a:latin typeface="+mj-lt"/>
              </a:rPr>
              <a:t> 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If the Route-Request packet is received by the node within Request-Zone, it forwards it.</a:t>
            </a:r>
            <a:endParaRPr lang="en-US" sz="2300" b="1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7" y="3954150"/>
            <a:ext cx="4810126" cy="292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622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0"/>
            <a:ext cx="8382000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b="1">
                <a:latin typeface="+mj-lt"/>
              </a:rPr>
              <a:t>Location Aided Routing (LAR):</a:t>
            </a:r>
          </a:p>
          <a:p>
            <a:r>
              <a:rPr lang="en-US" sz="2100" i="1" u="sng">
                <a:latin typeface="+mj-lt"/>
              </a:rPr>
              <a:t>LAR type 2 algorithm works as follows</a:t>
            </a:r>
            <a:r>
              <a:rPr lang="en-US" sz="2100">
                <a:latin typeface="+mj-lt"/>
              </a:rPr>
              <a:t>:</a:t>
            </a:r>
            <a:endParaRPr lang="en-US" sz="240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/>
              <a:t>The sender includes the distance to the source in the Route-Request packet;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/>
              <a:t>Intermediate nodes compute the distance to the destination: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400"/>
              <a:t> if this distance is less than the distance between source and destination packet is forwarded;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400"/>
              <a:t>otherwise the packet is discarded.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/>
              <a:t>Distance in the packet is updated at every node with lower distance to destination.</a:t>
            </a:r>
            <a:endParaRPr lang="en-US" sz="2100">
              <a:latin typeface="+mj-lt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69" y="4343400"/>
            <a:ext cx="625553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58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0"/>
            <a:ext cx="83820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b="1">
                <a:latin typeface="+mj-lt"/>
              </a:rPr>
              <a:t>Associativity-Based Routing protocol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100">
                <a:latin typeface="+mj-lt"/>
              </a:rPr>
              <a:t>It is characterized by the following: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On-demand beacon-based protocol;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Routes are selected based on temporal stability of wireless links: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To determine temporal stability, each node maintains the count of its neighbors' beacons.</a:t>
            </a:r>
          </a:p>
          <a:p>
            <a:pPr marL="342900" lvl="1" indent="-342900" algn="just">
              <a:buFont typeface="Wingdings" pitchFamily="2" charset="2"/>
              <a:buChar char="ü"/>
            </a:pPr>
            <a:r>
              <a:rPr lang="en-US" sz="2100">
                <a:latin typeface="+mj-lt"/>
              </a:rPr>
              <a:t>The protocol operates as follows:</a:t>
            </a:r>
          </a:p>
          <a:p>
            <a:pPr marL="800100" lvl="2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source node floods the Route-Request packet, all intermediate nodes forward this packet;</a:t>
            </a:r>
          </a:p>
          <a:p>
            <a:pPr marL="800100" lvl="2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Route-Request packet carries the following:</a:t>
            </a:r>
          </a:p>
          <a:p>
            <a:pPr lvl="3" indent="-457200" algn="just">
              <a:buFont typeface="Courier New" pitchFamily="49" charset="0"/>
              <a:buChar char="o"/>
            </a:pPr>
            <a:r>
              <a:rPr lang="en-US" sz="2100">
                <a:latin typeface="+mj-lt"/>
              </a:rPr>
              <a:t>the path it has traversed;</a:t>
            </a:r>
          </a:p>
          <a:p>
            <a:pPr lvl="3" indent="-457200" algn="just">
              <a:buFont typeface="Courier New" pitchFamily="49" charset="0"/>
              <a:buChar char="o"/>
            </a:pPr>
            <a:r>
              <a:rPr lang="en-US" sz="2100">
                <a:latin typeface="+mj-lt"/>
              </a:rPr>
              <a:t>the beacon count for corresponding node in the path.</a:t>
            </a:r>
          </a:p>
          <a:p>
            <a:pPr marL="342900" lvl="3" indent="-342900" algn="just">
              <a:buFont typeface="Wingdings" pitchFamily="2" charset="2"/>
              <a:buChar char="ü"/>
            </a:pPr>
            <a:r>
              <a:rPr lang="en-US" sz="2100">
                <a:latin typeface="+mj-lt"/>
              </a:rPr>
              <a:t>when the first Route-Request reaches the destination, the destination:</a:t>
            </a:r>
          </a:p>
          <a:p>
            <a:pPr marL="800100" lvl="4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waits for Route-Select time to receive multiple copies of Route-Request;</a:t>
            </a:r>
          </a:p>
          <a:p>
            <a:pPr marL="800100" lvl="4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selects the path that has the maximum number of stable links;</a:t>
            </a:r>
          </a:p>
          <a:p>
            <a:pPr marL="800100" lvl="4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replies to the source with Route-Reply packet.</a:t>
            </a:r>
          </a:p>
        </p:txBody>
      </p:sp>
    </p:spTree>
    <p:extLst>
      <p:ext uri="{BB962C8B-B14F-4D97-AF65-F5344CB8AC3E}">
        <p14:creationId xmlns:p14="http://schemas.microsoft.com/office/powerpoint/2010/main" val="2333479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0"/>
            <a:ext cx="8382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b="1">
                <a:latin typeface="+mj-lt"/>
              </a:rPr>
              <a:t>Associativity-Based Routing protocol: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219200"/>
            <a:ext cx="79248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4194513"/>
            <a:ext cx="82391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en-US" sz="2100">
                <a:latin typeface="+mj-lt"/>
              </a:rPr>
              <a:t>If the link break occurs then the node closer to the source initiates a local link repair as follows: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broadcasts locally route repair packet (local query (LQ)) with limited TTL;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if this node fails to repair, then the next node closer to destination initiates a route repair;</a:t>
            </a:r>
          </a:p>
        </p:txBody>
      </p:sp>
    </p:spTree>
    <p:extLst>
      <p:ext uri="{BB962C8B-B14F-4D97-AF65-F5344CB8AC3E}">
        <p14:creationId xmlns:p14="http://schemas.microsoft.com/office/powerpoint/2010/main" val="2133507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0"/>
            <a:ext cx="8382000" cy="7278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b="1">
                <a:latin typeface="+mj-lt"/>
              </a:rPr>
              <a:t>Associativity-Based Routing protocol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000" b="1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b="1">
                <a:latin typeface="+mj-lt"/>
              </a:rPr>
              <a:t>Signal Stability-based Adaptive Routing protocol(SSA):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100">
                <a:latin typeface="+mj-lt"/>
              </a:rPr>
              <a:t>This protocol is characterized by the following: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On-demand beacon-based protocol;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Routes are selected based on temporal stability of wireless links: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Based on temporal stability, each links is classified to: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sz="2100">
                <a:latin typeface="+mj-lt"/>
              </a:rPr>
              <a:t>Stable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sz="2100">
                <a:latin typeface="+mj-lt"/>
              </a:rPr>
              <a:t>Unstable</a:t>
            </a:r>
          </a:p>
          <a:p>
            <a:pPr marL="800100" lvl="3" indent="-342900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To determine temporal stability, each node measures the signal strength of beacons.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10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204912"/>
            <a:ext cx="5096911" cy="260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54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350" y="56138"/>
            <a:ext cx="82296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u="sng">
                <a:latin typeface="+mj-lt"/>
              </a:rPr>
              <a:t>Characteristics of  a Routing Protocol:</a:t>
            </a:r>
          </a:p>
          <a:p>
            <a:pPr algn="just"/>
            <a:r>
              <a:rPr lang="en-US" sz="2400">
                <a:latin typeface="+mj-lt"/>
              </a:rPr>
              <a:t>The Routing protocol for ad-hoc wireless networks should have the following characteristics:</a:t>
            </a:r>
          </a:p>
          <a:p>
            <a:pPr algn="just"/>
            <a:endParaRPr lang="en-US" sz="1100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>
                <a:latin typeface="+mj-lt"/>
              </a:rPr>
              <a:t>It must be fully distributed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n-US" sz="2400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>
                <a:latin typeface="+mj-lt"/>
              </a:rPr>
              <a:t>It must be adaptive to frequent topology changes caused by the mobility of nodes.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n-US" sz="2400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>
                <a:latin typeface="+mj-lt"/>
              </a:rPr>
              <a:t>Route computation and maintenance must involve a minimum number of nodes. Each node in the network must have quick access to routes, that is, minimum connection setup time is desired.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n-US" sz="2400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>
                <a:latin typeface="+mj-lt"/>
              </a:rPr>
              <a:t>It must be localized, as global state maintenance involves a huge state propagation control overhead.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n-US" sz="2400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>
                <a:latin typeface="+mj-lt"/>
              </a:rPr>
              <a:t>It must be loop-free and free from hard/old routes.</a:t>
            </a:r>
          </a:p>
        </p:txBody>
      </p:sp>
    </p:spTree>
    <p:extLst>
      <p:ext uri="{BB962C8B-B14F-4D97-AF65-F5344CB8AC3E}">
        <p14:creationId xmlns:p14="http://schemas.microsoft.com/office/powerpoint/2010/main" val="2348732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-76200"/>
            <a:ext cx="8382000" cy="700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b="1">
                <a:latin typeface="+mj-lt"/>
              </a:rPr>
              <a:t>Signal Stability-based Adaptive Routing protocol(SSA):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100">
                <a:latin typeface="+mj-lt"/>
              </a:rPr>
              <a:t>The whole protocols consist of the following two parts: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Dynamic Routing Protocol (DRP): Maintains the routing table interacting with DRPs on other hosts.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Forwarding protocol (FP): Responsible for forwarding of packets to destination.</a:t>
            </a:r>
          </a:p>
          <a:p>
            <a:pPr marL="0" lvl="1" algn="just"/>
            <a:r>
              <a:rPr lang="en-US" sz="2100" i="1" u="sng">
                <a:latin typeface="+mj-lt"/>
              </a:rPr>
              <a:t>The protocol operates as follows:</a:t>
            </a:r>
          </a:p>
          <a:p>
            <a:pPr marL="3429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If no route in cache, the node floods the Route-Request packet;</a:t>
            </a:r>
          </a:p>
          <a:p>
            <a:pPr marL="3429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Route-Request packet carries the path it has traversed;</a:t>
            </a:r>
          </a:p>
          <a:p>
            <a:pPr marL="3429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If the intermediate node receives the Route-Request via stable link it forwards it. Otherwise(via unstable link) it drops it.</a:t>
            </a:r>
          </a:p>
          <a:p>
            <a:pPr marL="342900" lvl="1" indent="-342900" algn="just">
              <a:buFont typeface="Wingdings" pitchFamily="2" charset="2"/>
              <a:buChar char="§"/>
            </a:pPr>
            <a:r>
              <a:rPr lang="en-US" sz="2100">
                <a:latin typeface="+mj-lt"/>
              </a:rPr>
              <a:t>When the first Route-Request reaches the destination, the destination:</a:t>
            </a:r>
          </a:p>
          <a:p>
            <a:pPr marL="800100" lvl="2" indent="-342900" algn="just">
              <a:buFont typeface="Courier New" pitchFamily="49" charset="0"/>
              <a:buChar char="o"/>
            </a:pPr>
            <a:r>
              <a:rPr lang="en-US" sz="2100">
                <a:latin typeface="+mj-lt"/>
              </a:rPr>
              <a:t>waits for Route-Select time to receive multiple copies of Route-Request;</a:t>
            </a:r>
          </a:p>
          <a:p>
            <a:pPr marL="800100" lvl="2" indent="-342900" algn="just">
              <a:buFont typeface="Courier New" pitchFamily="49" charset="0"/>
              <a:buChar char="o"/>
            </a:pPr>
            <a:r>
              <a:rPr lang="en-US" sz="2100">
                <a:latin typeface="+mj-lt"/>
              </a:rPr>
              <a:t>selects the path that is most stable-if two or more paths are equal in stability, the shortest path is selected and if two or more shortest paths are available, random path among them is selected.</a:t>
            </a:r>
          </a:p>
        </p:txBody>
      </p:sp>
    </p:spTree>
    <p:extLst>
      <p:ext uri="{BB962C8B-B14F-4D97-AF65-F5344CB8AC3E}">
        <p14:creationId xmlns:p14="http://schemas.microsoft.com/office/powerpoint/2010/main" val="3418797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289917"/>
            <a:ext cx="8382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b="1">
                <a:latin typeface="+mj-lt"/>
              </a:rPr>
              <a:t>Signal Stability-based Adaptive Routing protocol(SSA):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20368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206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213717"/>
            <a:ext cx="8382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b="1">
                <a:latin typeface="+mj-lt"/>
              </a:rPr>
              <a:t>Signal Stability-based Adaptive Routing protocol(SSA):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300" b="1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8423564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359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213717"/>
            <a:ext cx="8477250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>
                <a:latin typeface="+mj-lt"/>
              </a:rPr>
              <a:t>Flow-Oriented Routing Protocol: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>
                <a:latin typeface="+mj-lt"/>
              </a:rPr>
              <a:t>FORP uses the predictive mechanism to estimate Link Expiration Time (LET):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>
                <a:latin typeface="+mj-lt"/>
              </a:rPr>
              <a:t>It is based on location, mobility and transmission range of nodes involved in forwarding;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>
                <a:latin typeface="+mj-lt"/>
              </a:rPr>
              <a:t>The minimum of LET determines the route expiration time (RET).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>
                <a:latin typeface="+mj-lt"/>
              </a:rPr>
              <a:t>It is assumed that GPS is used to make prediction of LET.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400">
              <a:latin typeface="+mj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>
                <a:latin typeface="+mj-lt"/>
              </a:rPr>
              <a:t>Disadvantages: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>
                <a:latin typeface="+mj-lt"/>
              </a:rPr>
              <a:t>Devises are expensive.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>
                <a:latin typeface="+mj-lt"/>
              </a:rPr>
              <a:t>Can only operate at the open air (due to GPS).</a:t>
            </a:r>
            <a:endParaRPr lang="en-US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7275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0"/>
            <a:ext cx="8477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>
                <a:latin typeface="+mj-lt"/>
              </a:rPr>
              <a:t>Flow-Oriented Routing Protocol: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b="1">
              <a:latin typeface="+mj-lt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9" y="1143000"/>
            <a:ext cx="8398931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55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335340"/>
            <a:ext cx="8477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>
                <a:latin typeface="+mj-lt"/>
              </a:rPr>
              <a:t>Flow-Oriented Routing Protocol: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b="1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8161491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2218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335340"/>
            <a:ext cx="8477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Reactive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>
                <a:latin typeface="+mj-lt"/>
              </a:rPr>
              <a:t>Flow-Oriented Routing Protocol: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b="1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5" y="1552574"/>
            <a:ext cx="8369695" cy="507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798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-45660"/>
            <a:ext cx="8477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Hybrid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>
                <a:latin typeface="+mj-lt"/>
              </a:rPr>
              <a:t>Core Extraction Distributed Ad Hoc Routing Protocol: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b="1">
              <a:latin typeface="+mj-lt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63832"/>
            <a:ext cx="8108207" cy="500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713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-45660"/>
            <a:ext cx="8477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Hybrid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>
                <a:latin typeface="+mj-lt"/>
              </a:rPr>
              <a:t>Core Extraction Distributed Ad Hoc Routing Protocol: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b="1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46" y="1143001"/>
            <a:ext cx="7807854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042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-45660"/>
            <a:ext cx="8477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Hybrid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>
                <a:latin typeface="+mj-lt"/>
              </a:rPr>
              <a:t>Core Extraction Distributed Ad Hoc Routing Protocol: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b="1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57" y="1143000"/>
            <a:ext cx="7912643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04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350" y="56138"/>
            <a:ext cx="82296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u="sng">
                <a:latin typeface="+mj-lt"/>
              </a:rPr>
              <a:t>Characteristics of  a Routing Protocol</a:t>
            </a:r>
            <a:r>
              <a:rPr lang="en-US" sz="2800" b="1">
                <a:latin typeface="+mj-lt"/>
              </a:rPr>
              <a:t>:       …</a:t>
            </a:r>
            <a:r>
              <a:rPr lang="en-US" sz="2800" b="1" err="1">
                <a:latin typeface="+mj-lt"/>
              </a:rPr>
              <a:t>Cntd</a:t>
            </a:r>
            <a:endParaRPr lang="en-US" sz="28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endParaRPr lang="en-US" sz="2400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>
                <a:latin typeface="+mj-lt"/>
              </a:rPr>
              <a:t>The number of packet collisions must be kept to a minimum by limiting the number of broadcasts made by each node. 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n-US" sz="2400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>
                <a:latin typeface="+mj-lt"/>
              </a:rPr>
              <a:t>It must converge to optimal routes once the network topology becomes stable. The convergence must be quick.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n-US" sz="2400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>
                <a:latin typeface="+mj-lt"/>
              </a:rPr>
              <a:t>Optimally use scarce resource such as bandwidth, computing power, memory, and battery.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n-US" sz="2400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>
                <a:latin typeface="+mj-lt"/>
              </a:rPr>
              <a:t>Remote parts of the network must not cause updates in the topology information maintained by this node.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n-US" sz="2400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400">
                <a:latin typeface="+mj-lt"/>
              </a:rPr>
              <a:t>Provide quality of service and support for time sensitive traffic.</a:t>
            </a:r>
          </a:p>
        </p:txBody>
      </p:sp>
    </p:spTree>
    <p:extLst>
      <p:ext uri="{BB962C8B-B14F-4D97-AF65-F5344CB8AC3E}">
        <p14:creationId xmlns:p14="http://schemas.microsoft.com/office/powerpoint/2010/main" val="4075804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-45660"/>
            <a:ext cx="8477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Hybrid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>
                <a:latin typeface="+mj-lt"/>
              </a:rPr>
              <a:t>Core Extraction Distributed Ad Hoc Routing Protocol: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b="1">
              <a:latin typeface="+mj-lt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8" y="1156323"/>
            <a:ext cx="8458818" cy="509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215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-45660"/>
            <a:ext cx="8477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Hybrid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>
                <a:latin typeface="+mj-lt"/>
              </a:rPr>
              <a:t>Core Extraction Distributed Ad Hoc Routing Protocol: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b="1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18672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950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-45660"/>
            <a:ext cx="847725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Hybrid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>
                <a:latin typeface="+mj-lt"/>
              </a:rPr>
              <a:t>Zone Routing Protocol (ZRP):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>
                <a:latin typeface="+mj-lt"/>
              </a:rPr>
              <a:t>This protocols uses a combination of proactive and reactive routing protocols: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>
                <a:latin typeface="+mj-lt"/>
              </a:rPr>
              <a:t>Proactive: in the neighborhood of r hops: Intra-zone routing protocol (IARP);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200">
                <a:latin typeface="+mj-lt"/>
              </a:rPr>
              <a:t>Reactive: outside this zone: Inter-zone routing protocol (IERP)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b="1">
              <a:latin typeface="+mj-lt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5600"/>
            <a:ext cx="779910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224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-45660"/>
            <a:ext cx="847725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Hybrid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>
                <a:latin typeface="+mj-lt"/>
              </a:rPr>
              <a:t>Zone Routing Protocol (ZRP):</a:t>
            </a:r>
          </a:p>
          <a:p>
            <a:r>
              <a:rPr lang="en-US" sz="2100" b="1" i="1">
                <a:latin typeface="+mj-lt"/>
              </a:rPr>
              <a:t>The protocol operates as follows: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100" i="1">
                <a:latin typeface="+mj-lt"/>
              </a:rPr>
              <a:t> </a:t>
            </a:r>
            <a:r>
              <a:rPr lang="en-US" sz="2100">
                <a:latin typeface="+mj-lt"/>
              </a:rPr>
              <a:t>if the destination is within the zone, the source sends packets directly;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100" i="1">
                <a:latin typeface="+mj-lt"/>
              </a:rPr>
              <a:t> </a:t>
            </a:r>
            <a:r>
              <a:rPr lang="en-US" sz="2100">
                <a:latin typeface="+mj-lt"/>
              </a:rPr>
              <a:t>if not, the destination sends </a:t>
            </a:r>
            <a:r>
              <a:rPr lang="en-US" sz="2100" err="1">
                <a:latin typeface="+mj-lt"/>
              </a:rPr>
              <a:t>RouteRequest</a:t>
            </a:r>
            <a:r>
              <a:rPr lang="en-US" sz="2100">
                <a:latin typeface="+mj-lt"/>
              </a:rPr>
              <a:t> to peripheral nodes;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100" i="1">
                <a:latin typeface="+mj-lt"/>
              </a:rPr>
              <a:t> </a:t>
            </a:r>
            <a:r>
              <a:rPr lang="en-US" sz="2100">
                <a:latin typeface="+mj-lt"/>
              </a:rPr>
              <a:t>if any peripheral node, has the destination in its zone it replies with </a:t>
            </a:r>
            <a:r>
              <a:rPr lang="en-US" sz="2100" err="1">
                <a:latin typeface="+mj-lt"/>
              </a:rPr>
              <a:t>RouteReply</a:t>
            </a:r>
            <a:r>
              <a:rPr lang="en-US" sz="2100">
                <a:latin typeface="+mj-lt"/>
              </a:rPr>
              <a:t>;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100" i="1">
                <a:latin typeface="+mj-lt"/>
              </a:rPr>
              <a:t> </a:t>
            </a:r>
            <a:r>
              <a:rPr lang="en-US" sz="2100">
                <a:latin typeface="+mj-lt"/>
              </a:rPr>
              <a:t>if not, peripheral nodes sends </a:t>
            </a:r>
            <a:r>
              <a:rPr lang="en-US" sz="2100" err="1">
                <a:latin typeface="+mj-lt"/>
              </a:rPr>
              <a:t>RouteRequest</a:t>
            </a:r>
            <a:r>
              <a:rPr lang="en-US" sz="2100">
                <a:latin typeface="+mj-lt"/>
              </a:rPr>
              <a:t> to their peripheral nodes and so on;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100" i="1">
                <a:latin typeface="+mj-lt"/>
              </a:rPr>
              <a:t> </a:t>
            </a:r>
            <a:r>
              <a:rPr lang="en-US" sz="2100">
                <a:latin typeface="+mj-lt"/>
              </a:rPr>
              <a:t>if multiple </a:t>
            </a:r>
            <a:r>
              <a:rPr lang="en-US" sz="2100" err="1">
                <a:latin typeface="+mj-lt"/>
              </a:rPr>
              <a:t>RouteReply</a:t>
            </a:r>
            <a:r>
              <a:rPr lang="en-US" sz="2100">
                <a:latin typeface="+mj-lt"/>
              </a:rPr>
              <a:t> are received the best is chosen based on some metric.</a:t>
            </a:r>
          </a:p>
          <a:p>
            <a:r>
              <a:rPr lang="en-US" sz="2100" b="1" i="1">
                <a:latin typeface="+mj-lt"/>
              </a:rPr>
              <a:t>If the broken link is detected: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100">
                <a:latin typeface="+mj-lt"/>
              </a:rPr>
              <a:t>Intermediate node repairs the link locally bypassing it (proactive routing)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100">
                <a:latin typeface="+mj-lt"/>
              </a:rPr>
              <a:t>End nodes are informed;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100">
                <a:latin typeface="+mj-lt"/>
              </a:rPr>
              <a:t>Sub-optimal pass but very quick procedure;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100" i="1">
                <a:latin typeface="+mj-lt"/>
              </a:rPr>
              <a:t>A</a:t>
            </a:r>
            <a:r>
              <a:rPr lang="en-US" sz="2100">
                <a:latin typeface="+mj-lt"/>
              </a:rPr>
              <a:t>fter several local reconfiguration, the source initiates global pass finding to find optimal.</a:t>
            </a:r>
            <a:endParaRPr lang="en-US" sz="21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84969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-45660"/>
            <a:ext cx="84772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Hybrid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b="1">
                <a:latin typeface="+mj-lt"/>
              </a:rPr>
              <a:t>Zone-based Hierarchical Link State Routing Protocol(ZHLS):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8458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913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-45660"/>
            <a:ext cx="84772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Hybrid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b="1">
                <a:latin typeface="+mj-lt"/>
              </a:rPr>
              <a:t>Zone-based Hierarchical Link State Routing Protocol(ZHLS):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4" y="1447800"/>
            <a:ext cx="8474404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34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-45660"/>
            <a:ext cx="84772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Hybrid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b="1">
                <a:latin typeface="+mj-lt"/>
              </a:rPr>
              <a:t>Zone-based Hierarchical Link State Routing Protocol(ZHLS):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8458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24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454506"/>
            <a:ext cx="8477250" cy="579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Hierarchical routing protocols: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>
                <a:latin typeface="+mj-lt"/>
              </a:rPr>
              <a:t>These protocols introduce hierarchy in the network to achieve the following benefits: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400" i="1">
                <a:latin typeface="+mj-lt"/>
              </a:rPr>
              <a:t> </a:t>
            </a:r>
            <a:r>
              <a:rPr lang="en-US" sz="2400">
                <a:latin typeface="+mj-lt"/>
              </a:rPr>
              <a:t>reduction in the size of routing tables;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400" i="1">
                <a:latin typeface="+mj-lt"/>
              </a:rPr>
              <a:t> </a:t>
            </a:r>
            <a:r>
              <a:rPr lang="en-US" sz="2400">
                <a:latin typeface="+mj-lt"/>
              </a:rPr>
              <a:t>better scalability.</a:t>
            </a:r>
          </a:p>
          <a:p>
            <a:endParaRPr lang="en-US" sz="1050">
              <a:latin typeface="+mj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>
                <a:latin typeface="+mj-lt"/>
              </a:rPr>
              <a:t>Hierarchical State Routing protocol: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i="1">
                <a:latin typeface="+mj-lt"/>
              </a:rPr>
              <a:t>HSR is characterized by the following:</a:t>
            </a:r>
          </a:p>
          <a:p>
            <a:pPr marL="1257300" lvl="2" indent="-342900" algn="just">
              <a:buFont typeface="Wingdings" pitchFamily="2" charset="2"/>
              <a:buChar char="§"/>
            </a:pPr>
            <a:r>
              <a:rPr lang="en-US" sz="2400">
                <a:latin typeface="+mj-lt"/>
              </a:rPr>
              <a:t>HSR uses multi-clustering to enhance resource allocation and management;</a:t>
            </a:r>
          </a:p>
          <a:p>
            <a:pPr marL="1257300" lvl="2" indent="-342900" algn="just">
              <a:buFont typeface="Wingdings" pitchFamily="2" charset="2"/>
              <a:buChar char="§"/>
            </a:pPr>
            <a:r>
              <a:rPr lang="en-US" sz="2400">
                <a:latin typeface="+mj-lt"/>
              </a:rPr>
              <a:t>HSR denes different levels of clusters;</a:t>
            </a:r>
          </a:p>
          <a:p>
            <a:pPr marL="1257300" lvl="2" indent="-342900" algn="just">
              <a:buFont typeface="Wingdings" pitchFamily="2" charset="2"/>
              <a:buChar char="§"/>
            </a:pPr>
            <a:r>
              <a:rPr lang="en-US" sz="2400">
                <a:latin typeface="+mj-lt"/>
              </a:rPr>
              <a:t>at every level leader is elected;</a:t>
            </a:r>
          </a:p>
          <a:p>
            <a:pPr marL="1257300" lvl="2" indent="-342900" algn="just">
              <a:buFont typeface="Wingdings" pitchFamily="2" charset="2"/>
              <a:buChar char="§"/>
            </a:pPr>
            <a:r>
              <a:rPr lang="en-US" sz="2400">
                <a:latin typeface="+mj-lt"/>
              </a:rPr>
              <a:t>the first level is made of single-hop clusters (physical clustering);</a:t>
            </a:r>
          </a:p>
          <a:p>
            <a:pPr marL="1257300" lvl="2" indent="-342900" algn="just">
              <a:buFont typeface="Wingdings" pitchFamily="2" charset="2"/>
              <a:buChar char="§"/>
            </a:pPr>
            <a:r>
              <a:rPr lang="en-US" sz="2400">
                <a:latin typeface="+mj-lt"/>
              </a:rPr>
              <a:t>the next level is comprised of leaders of clusters.</a:t>
            </a:r>
            <a:endParaRPr lang="en-US" sz="2400" b="1" i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5311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-2694"/>
            <a:ext cx="84772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Hierarchical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>
                <a:latin typeface="+mj-lt"/>
              </a:rPr>
              <a:t>Hierarchical state routing protocol: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400" i="1">
              <a:latin typeface="+mj-lt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2400" i="1">
              <a:latin typeface="+mj-lt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5" y="1143000"/>
            <a:ext cx="827484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171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-2694"/>
            <a:ext cx="84772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Hierarchical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>
                <a:latin typeface="+mj-lt"/>
              </a:rPr>
              <a:t>Hierarchical state routing protocol: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400" i="1">
              <a:latin typeface="+mj-lt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2400" i="1">
              <a:latin typeface="+mj-lt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16" y="1219200"/>
            <a:ext cx="7778584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3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350" y="56138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u="sng">
                <a:latin typeface="+mj-lt"/>
              </a:rPr>
              <a:t>Classifications of Routing Protocols</a:t>
            </a:r>
            <a:r>
              <a:rPr lang="en-US" sz="2800" b="1">
                <a:latin typeface="+mj-lt"/>
              </a:rPr>
              <a:t>: </a:t>
            </a:r>
          </a:p>
          <a:p>
            <a:pPr marL="342900" indent="-342900" algn="just">
              <a:buFont typeface="Wingdings" pitchFamily="2" charset="2"/>
              <a:buChar char="ü"/>
            </a:pPr>
            <a:endParaRPr lang="en-US" sz="2800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800">
                <a:latin typeface="+mj-lt"/>
              </a:rPr>
              <a:t>Routing protocol can be broadly classified into four categories :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>
                <a:latin typeface="+mj-lt"/>
              </a:rPr>
              <a:t>Routing information update mechanism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>
                <a:latin typeface="+mj-lt"/>
              </a:rPr>
              <a:t>Use of temporal information for routing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>
                <a:latin typeface="+mj-lt"/>
              </a:rPr>
              <a:t>Routing topology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>
                <a:latin typeface="+mj-lt"/>
              </a:rPr>
              <a:t>Utilization of specific resource</a:t>
            </a:r>
          </a:p>
          <a:p>
            <a:pPr marL="1371600" lvl="2" indent="-457200" algn="just">
              <a:buFont typeface="+mj-lt"/>
              <a:buAutoNum type="arabicPeriod"/>
            </a:pPr>
            <a:endParaRPr lang="en-US" sz="2800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800">
                <a:latin typeface="+mj-lt"/>
              </a:rPr>
              <a:t>These classification is not mutually exclusive</a:t>
            </a:r>
          </a:p>
        </p:txBody>
      </p:sp>
    </p:spTree>
    <p:extLst>
      <p:ext uri="{BB962C8B-B14F-4D97-AF65-F5344CB8AC3E}">
        <p14:creationId xmlns:p14="http://schemas.microsoft.com/office/powerpoint/2010/main" val="13873451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-2694"/>
            <a:ext cx="84772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Hierarchical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>
                <a:latin typeface="+mj-lt"/>
              </a:rPr>
              <a:t>Hierarchical state routing protocol: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400" i="1">
              <a:latin typeface="+mj-lt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2400" i="1">
              <a:latin typeface="+mj-lt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8" y="1219200"/>
            <a:ext cx="794793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667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-2694"/>
            <a:ext cx="84772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Hierarchical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>
                <a:latin typeface="+mj-lt"/>
              </a:rPr>
              <a:t>Fisheye State Routing protocol: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400" i="1">
              <a:latin typeface="+mj-lt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2400" i="1">
              <a:latin typeface="+mj-lt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" y="1143000"/>
            <a:ext cx="8466727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040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-2694"/>
            <a:ext cx="84772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Hierarchical routing protocols: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>
                <a:latin typeface="+mj-lt"/>
              </a:rPr>
              <a:t>Fisheye State Routing protocol: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400" i="1">
              <a:latin typeface="+mj-lt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2400" i="1">
              <a:latin typeface="+mj-lt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7281991" cy="524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808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9050" y="-2694"/>
            <a:ext cx="8477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>
                <a:latin typeface="+mj-lt"/>
              </a:rPr>
              <a:t>Classifications of Routing Protocols</a:t>
            </a:r>
            <a:r>
              <a:rPr lang="en-US" sz="2400" b="1">
                <a:latin typeface="+mj-lt"/>
              </a:rPr>
              <a:t>:                                …</a:t>
            </a:r>
            <a:r>
              <a:rPr lang="en-US" sz="2400" b="1" err="1">
                <a:latin typeface="+mj-lt"/>
              </a:rPr>
              <a:t>Cntd</a:t>
            </a:r>
            <a:endParaRPr lang="en-US" sz="24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i="1">
                <a:latin typeface="+mj-lt"/>
              </a:rPr>
              <a:t>Power-aware routing protocols: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400" i="1">
              <a:latin typeface="+mj-lt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2400" i="1">
              <a:latin typeface="+mj-lt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3" y="914400"/>
            <a:ext cx="834408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7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350" y="56138"/>
            <a:ext cx="8229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u="sng">
                <a:latin typeface="+mj-lt"/>
              </a:rPr>
              <a:t>Classifications of Routing Protocols</a:t>
            </a:r>
            <a:r>
              <a:rPr lang="en-US" sz="2800" b="1">
                <a:latin typeface="+mj-lt"/>
              </a:rPr>
              <a:t>:               …</a:t>
            </a:r>
            <a:r>
              <a:rPr lang="en-US" sz="2800" b="1" err="1">
                <a:latin typeface="+mj-lt"/>
              </a:rPr>
              <a:t>Cntd</a:t>
            </a:r>
            <a:endParaRPr lang="en-US" sz="28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endParaRPr lang="en-US" sz="2800">
              <a:latin typeface="+mj-lt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400" b="1">
                <a:latin typeface="+mj-lt"/>
              </a:rPr>
              <a:t>Based on the Routing Information Update Mechanism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400" b="1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• Proactive or Table-driven routing protocols</a:t>
            </a:r>
          </a:p>
          <a:p>
            <a:pPr lvl="2"/>
            <a:r>
              <a:rPr lang="en-US" sz="2400">
                <a:latin typeface="+mj-lt"/>
              </a:rPr>
              <a:t>– Maintain routing information in the routing table</a:t>
            </a:r>
          </a:p>
          <a:p>
            <a:pPr lvl="2"/>
            <a:r>
              <a:rPr lang="en-US" sz="2400">
                <a:latin typeface="+mj-lt"/>
              </a:rPr>
              <a:t>– Routing information is flooded in the whole network</a:t>
            </a:r>
          </a:p>
          <a:p>
            <a:pPr lvl="2"/>
            <a:r>
              <a:rPr lang="en-US" sz="2400">
                <a:latin typeface="+mj-lt"/>
              </a:rPr>
              <a:t>– Runs path-finding algorithm with the routing table</a:t>
            </a:r>
          </a:p>
          <a:p>
            <a:pPr lvl="2"/>
            <a:endParaRPr lang="en-US" sz="2400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• Reactive or On-demand routing protocols</a:t>
            </a:r>
          </a:p>
          <a:p>
            <a:pPr lvl="1"/>
            <a:r>
              <a:rPr lang="en-US" sz="2400">
                <a:latin typeface="+mj-lt"/>
              </a:rPr>
              <a:t>	– Obtain the necessary path while required</a:t>
            </a:r>
          </a:p>
          <a:p>
            <a:pPr lvl="1"/>
            <a:endParaRPr lang="en-US" sz="2400">
              <a:latin typeface="+mj-lt"/>
            </a:endParaRPr>
          </a:p>
          <a:p>
            <a:pPr lvl="1"/>
            <a:r>
              <a:rPr lang="en-US" sz="2400">
                <a:latin typeface="+mj-lt"/>
              </a:rPr>
              <a:t>• Hybrid routing protocols</a:t>
            </a:r>
          </a:p>
          <a:p>
            <a:pPr lvl="2"/>
            <a:r>
              <a:rPr lang="en-US" sz="2400">
                <a:latin typeface="+mj-lt"/>
              </a:rPr>
              <a:t>– In the zone of given node : use table-driven</a:t>
            </a:r>
          </a:p>
          <a:p>
            <a:pPr lvl="2"/>
            <a:r>
              <a:rPr lang="en-US" sz="2400">
                <a:latin typeface="+mj-lt"/>
              </a:rPr>
              <a:t>– Out of the zone of given node : use on-demand</a:t>
            </a:r>
          </a:p>
        </p:txBody>
      </p:sp>
    </p:spTree>
    <p:extLst>
      <p:ext uri="{BB962C8B-B14F-4D97-AF65-F5344CB8AC3E}">
        <p14:creationId xmlns:p14="http://schemas.microsoft.com/office/powerpoint/2010/main" val="157190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350" y="56138"/>
            <a:ext cx="82296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u="sng">
                <a:latin typeface="+mj-lt"/>
              </a:rPr>
              <a:t>Classifications of Routing Protocols</a:t>
            </a:r>
            <a:r>
              <a:rPr lang="en-US" sz="2800" b="1">
                <a:latin typeface="+mj-lt"/>
              </a:rPr>
              <a:t>:               …</a:t>
            </a:r>
            <a:r>
              <a:rPr lang="en-US" sz="2800" b="1" err="1">
                <a:latin typeface="+mj-lt"/>
              </a:rPr>
              <a:t>Cntd</a:t>
            </a:r>
            <a:endParaRPr lang="en-US" sz="2800" b="1">
              <a:latin typeface="+mj-lt"/>
            </a:endParaRPr>
          </a:p>
          <a:p>
            <a:pPr marL="342900" indent="-342900" algn="just">
              <a:buFont typeface="Wingdings" pitchFamily="2" charset="2"/>
              <a:buChar char="ü"/>
            </a:pPr>
            <a:endParaRPr lang="en-US" sz="2800">
              <a:latin typeface="+mj-lt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400" b="1">
                <a:latin typeface="+mj-lt"/>
              </a:rPr>
              <a:t>Based on the Use of Temporal Information for Routing</a:t>
            </a:r>
          </a:p>
          <a:p>
            <a:pPr lvl="1" algn="just"/>
            <a:endParaRPr lang="en-US" sz="2400" b="1">
              <a:latin typeface="+mj-lt"/>
            </a:endParaRPr>
          </a:p>
          <a:p>
            <a:pPr lvl="1" algn="just"/>
            <a:r>
              <a:rPr lang="en-US" sz="2400" b="1">
                <a:latin typeface="+mj-lt"/>
              </a:rPr>
              <a:t>• </a:t>
            </a:r>
            <a:r>
              <a:rPr lang="en-US" sz="2400">
                <a:latin typeface="+mj-lt"/>
              </a:rPr>
              <a:t>Using past temporal information</a:t>
            </a:r>
          </a:p>
          <a:p>
            <a:pPr lvl="2" algn="just"/>
            <a:r>
              <a:rPr lang="en-US" sz="2400">
                <a:latin typeface="+mj-lt"/>
              </a:rPr>
              <a:t>– Past status of the links or</a:t>
            </a:r>
          </a:p>
          <a:p>
            <a:pPr lvl="2" algn="just"/>
            <a:r>
              <a:rPr lang="en-US" sz="2400">
                <a:latin typeface="+mj-lt"/>
              </a:rPr>
              <a:t>– the status of links at the time of routing to make routing decision</a:t>
            </a:r>
          </a:p>
          <a:p>
            <a:pPr lvl="1" algn="just"/>
            <a:endParaRPr lang="en-US" sz="2400">
              <a:latin typeface="+mj-lt"/>
            </a:endParaRPr>
          </a:p>
          <a:p>
            <a:pPr lvl="1" algn="just"/>
            <a:r>
              <a:rPr lang="en-US" sz="2400">
                <a:latin typeface="+mj-lt"/>
              </a:rPr>
              <a:t>• Using future temporal information</a:t>
            </a:r>
          </a:p>
          <a:p>
            <a:pPr lvl="2" algn="just"/>
            <a:r>
              <a:rPr lang="en-US" sz="2400">
                <a:latin typeface="+mj-lt"/>
              </a:rPr>
              <a:t>– Expected future status of the links to make decision</a:t>
            </a:r>
          </a:p>
          <a:p>
            <a:pPr lvl="2" algn="just"/>
            <a:r>
              <a:rPr lang="en-US" sz="2400">
                <a:latin typeface="+mj-lt"/>
              </a:rPr>
              <a:t>– Node lifetime is also included</a:t>
            </a:r>
          </a:p>
          <a:p>
            <a:pPr lvl="3" algn="just"/>
            <a:r>
              <a:rPr lang="en-US" sz="2400">
                <a:latin typeface="+mj-lt"/>
              </a:rPr>
              <a:t>Ex: remaining battery charge, prediction of location, and link availability</a:t>
            </a:r>
          </a:p>
        </p:txBody>
      </p:sp>
    </p:spTree>
    <p:extLst>
      <p:ext uri="{BB962C8B-B14F-4D97-AF65-F5344CB8AC3E}">
        <p14:creationId xmlns:p14="http://schemas.microsoft.com/office/powerpoint/2010/main" val="212245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350" y="127575"/>
            <a:ext cx="82296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u="sng">
                <a:latin typeface="+mj-lt"/>
              </a:rPr>
              <a:t>Classifications of Routing Protocols</a:t>
            </a:r>
            <a:r>
              <a:rPr lang="en-US" sz="2800" b="1">
                <a:latin typeface="+mj-lt"/>
              </a:rPr>
              <a:t>:              …</a:t>
            </a:r>
            <a:r>
              <a:rPr lang="en-US" sz="2800" b="1" err="1">
                <a:latin typeface="+mj-lt"/>
              </a:rPr>
              <a:t>Cntd</a:t>
            </a:r>
            <a:endParaRPr lang="en-US" sz="2800" b="1">
              <a:latin typeface="+mj-lt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400" b="1">
                <a:latin typeface="+mj-lt"/>
              </a:rPr>
              <a:t>Based on the Routing Topology</a:t>
            </a:r>
          </a:p>
          <a:p>
            <a:pPr lvl="1"/>
            <a:r>
              <a:rPr lang="en-US" sz="2400" b="1">
                <a:latin typeface="+mj-lt"/>
              </a:rPr>
              <a:t>• </a:t>
            </a:r>
            <a:r>
              <a:rPr lang="en-US" sz="2400">
                <a:latin typeface="+mj-lt"/>
              </a:rPr>
              <a:t>Flat topology routing protocols</a:t>
            </a:r>
          </a:p>
          <a:p>
            <a:pPr lvl="2"/>
            <a:r>
              <a:rPr lang="en-US" sz="2400">
                <a:latin typeface="+mj-lt"/>
              </a:rPr>
              <a:t>– Flat addressing scheme similar to IEEE 802.3 LANs</a:t>
            </a:r>
          </a:p>
          <a:p>
            <a:pPr lvl="2"/>
            <a:r>
              <a:rPr lang="en-US" sz="2400">
                <a:latin typeface="+mj-lt"/>
              </a:rPr>
              <a:t>– Globally unique addressing mechanism for nodes</a:t>
            </a:r>
          </a:p>
          <a:p>
            <a:pPr lvl="1"/>
            <a:r>
              <a:rPr lang="en-US" sz="2400">
                <a:latin typeface="+mj-lt"/>
              </a:rPr>
              <a:t>• Hierarchical topology routing protocols</a:t>
            </a:r>
          </a:p>
          <a:p>
            <a:pPr lvl="2"/>
            <a:r>
              <a:rPr lang="en-US" sz="2400">
                <a:latin typeface="+mj-lt"/>
              </a:rPr>
              <a:t>– Logical hierarchy</a:t>
            </a:r>
          </a:p>
          <a:p>
            <a:pPr lvl="2"/>
            <a:r>
              <a:rPr lang="en-US" sz="2400">
                <a:latin typeface="+mj-lt"/>
              </a:rPr>
              <a:t>– Associated addressing scheme</a:t>
            </a:r>
          </a:p>
          <a:p>
            <a:pPr lvl="2"/>
            <a:r>
              <a:rPr lang="en-US" sz="2400">
                <a:latin typeface="+mj-lt"/>
              </a:rPr>
              <a:t>– May based on geographical information or hop distance</a:t>
            </a:r>
          </a:p>
          <a:p>
            <a:pPr marL="342900" lvl="2" indent="-342900">
              <a:buFont typeface="Wingdings" pitchFamily="2" charset="2"/>
              <a:buChar char="v"/>
            </a:pPr>
            <a:r>
              <a:rPr lang="en-US" sz="2400" b="1">
                <a:latin typeface="+mj-lt"/>
              </a:rPr>
              <a:t>Based on the Utilization of Specific Resource</a:t>
            </a:r>
          </a:p>
          <a:p>
            <a:pPr marL="457200" lvl="2" indent="-457200"/>
            <a:r>
              <a:rPr lang="en-US" sz="2400">
                <a:latin typeface="+mj-lt"/>
              </a:rPr>
              <a:t>	• Power-aware routing</a:t>
            </a:r>
          </a:p>
          <a:p>
            <a:pPr lvl="2"/>
            <a:r>
              <a:rPr lang="en-US" sz="2400">
                <a:latin typeface="+mj-lt"/>
              </a:rPr>
              <a:t>– Minimize consumption of resource</a:t>
            </a:r>
          </a:p>
          <a:p>
            <a:pPr lvl="2"/>
            <a:r>
              <a:rPr lang="en-US" sz="2400">
                <a:latin typeface="+mj-lt"/>
              </a:rPr>
              <a:t>Ex: Battery power</a:t>
            </a:r>
          </a:p>
          <a:p>
            <a:pPr marL="514350" lvl="2" indent="-514350"/>
            <a:r>
              <a:rPr lang="en-US" sz="2400">
                <a:latin typeface="+mj-lt"/>
              </a:rPr>
              <a:t>	• Geographical information assisted routing</a:t>
            </a:r>
          </a:p>
          <a:p>
            <a:pPr lvl="2"/>
            <a:r>
              <a:rPr lang="en-US" sz="2400">
                <a:latin typeface="+mj-lt"/>
              </a:rPr>
              <a:t>– Improve the routing performance</a:t>
            </a:r>
          </a:p>
          <a:p>
            <a:pPr lvl="2"/>
            <a:r>
              <a:rPr lang="en-US" sz="2400">
                <a:latin typeface="+mj-lt"/>
              </a:rPr>
              <a:t>– Reduce control overhead</a:t>
            </a:r>
          </a:p>
          <a:p>
            <a:pPr lvl="2"/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60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515779016B6419F28F0C7176DC809" ma:contentTypeVersion="8" ma:contentTypeDescription="Create a new document." ma:contentTypeScope="" ma:versionID="150b1840f374527e82a3d80d2196bef6">
  <xsd:schema xmlns:xsd="http://www.w3.org/2001/XMLSchema" xmlns:xs="http://www.w3.org/2001/XMLSchema" xmlns:p="http://schemas.microsoft.com/office/2006/metadata/properties" xmlns:ns2="90d73be7-759e-49cf-a8fe-762d3b35f01d" xmlns:ns3="73acf3ba-0018-4406-813b-7b96a9174d55" targetNamespace="http://schemas.microsoft.com/office/2006/metadata/properties" ma:root="true" ma:fieldsID="4e7c6a8d4f36ca0f602196dc36fcd8a2" ns2:_="" ns3:_="">
    <xsd:import namespace="90d73be7-759e-49cf-a8fe-762d3b35f01d"/>
    <xsd:import namespace="73acf3ba-0018-4406-813b-7b96a9174d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73be7-759e-49cf-a8fe-762d3b35f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cf3ba-0018-4406-813b-7b96a9174d5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2887CC-EEE1-47CC-8BE1-88D723ABAE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187EB4-EFB1-490A-B254-EE033F1344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FB7EF32-82CE-4C38-8C02-06E3E8279E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73be7-759e-49cf-a8fe-762d3b35f01d"/>
    <ds:schemaRef ds:uri="73acf3ba-0018-4406-813b-7b96a9174d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63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revision>3</cp:revision>
  <dcterms:created xsi:type="dcterms:W3CDTF">2006-08-16T00:00:00Z</dcterms:created>
  <dcterms:modified xsi:type="dcterms:W3CDTF">2021-07-25T05:15:04Z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0x01010090F515779016B6419F28F0C7176DC809</vt:lpwstr>
  </property>
</Properties>
</file>