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0"/>
  </p:notesMasterIdLst>
  <p:sldIdLst>
    <p:sldId id="450" r:id="rId5"/>
    <p:sldId id="451" r:id="rId6"/>
    <p:sldId id="465" r:id="rId7"/>
    <p:sldId id="466" r:id="rId8"/>
    <p:sldId id="467" r:id="rId9"/>
    <p:sldId id="468" r:id="rId10"/>
    <p:sldId id="452" r:id="rId11"/>
    <p:sldId id="453" r:id="rId12"/>
    <p:sldId id="454" r:id="rId13"/>
    <p:sldId id="455" r:id="rId14"/>
    <p:sldId id="456" r:id="rId15"/>
    <p:sldId id="469" r:id="rId16"/>
    <p:sldId id="470" r:id="rId17"/>
    <p:sldId id="471" r:id="rId18"/>
    <p:sldId id="457" r:id="rId19"/>
    <p:sldId id="477" r:id="rId20"/>
    <p:sldId id="458" r:id="rId21"/>
    <p:sldId id="473" r:id="rId22"/>
    <p:sldId id="488" r:id="rId23"/>
    <p:sldId id="474" r:id="rId24"/>
    <p:sldId id="459" r:id="rId25"/>
    <p:sldId id="472" r:id="rId26"/>
    <p:sldId id="489" r:id="rId27"/>
    <p:sldId id="460" r:id="rId28"/>
    <p:sldId id="475" r:id="rId29"/>
    <p:sldId id="461" r:id="rId30"/>
    <p:sldId id="462" r:id="rId31"/>
    <p:sldId id="479" r:id="rId32"/>
    <p:sldId id="480" r:id="rId33"/>
    <p:sldId id="481" r:id="rId34"/>
    <p:sldId id="478" r:id="rId35"/>
    <p:sldId id="463" r:id="rId36"/>
    <p:sldId id="483" r:id="rId37"/>
    <p:sldId id="484" r:id="rId38"/>
    <p:sldId id="485" r:id="rId39"/>
    <p:sldId id="486" r:id="rId40"/>
    <p:sldId id="487" r:id="rId41"/>
    <p:sldId id="482" r:id="rId42"/>
    <p:sldId id="464" r:id="rId43"/>
    <p:sldId id="490" r:id="rId44"/>
    <p:sldId id="491" r:id="rId45"/>
    <p:sldId id="492" r:id="rId46"/>
    <p:sldId id="493" r:id="rId47"/>
    <p:sldId id="494" r:id="rId48"/>
    <p:sldId id="495" r:id="rId49"/>
    <p:sldId id="496" r:id="rId50"/>
    <p:sldId id="497" r:id="rId51"/>
    <p:sldId id="498" r:id="rId52"/>
    <p:sldId id="499" r:id="rId53"/>
    <p:sldId id="500" r:id="rId54"/>
    <p:sldId id="501" r:id="rId55"/>
    <p:sldId id="502" r:id="rId56"/>
    <p:sldId id="503" r:id="rId57"/>
    <p:sldId id="504" r:id="rId58"/>
    <p:sldId id="505" r:id="rId59"/>
    <p:sldId id="506" r:id="rId60"/>
    <p:sldId id="507" r:id="rId61"/>
    <p:sldId id="508" r:id="rId62"/>
    <p:sldId id="509" r:id="rId63"/>
    <p:sldId id="510" r:id="rId64"/>
    <p:sldId id="511" r:id="rId65"/>
    <p:sldId id="512" r:id="rId66"/>
    <p:sldId id="513" r:id="rId67"/>
    <p:sldId id="514" r:id="rId68"/>
    <p:sldId id="515" r:id="rId69"/>
    <p:sldId id="516" r:id="rId70"/>
    <p:sldId id="517" r:id="rId71"/>
    <p:sldId id="518" r:id="rId72"/>
    <p:sldId id="519" r:id="rId73"/>
    <p:sldId id="520" r:id="rId74"/>
    <p:sldId id="521" r:id="rId75"/>
    <p:sldId id="522" r:id="rId76"/>
    <p:sldId id="523" r:id="rId77"/>
    <p:sldId id="524" r:id="rId78"/>
    <p:sldId id="525" r:id="rId79"/>
    <p:sldId id="526" r:id="rId80"/>
    <p:sldId id="527" r:id="rId81"/>
    <p:sldId id="528" r:id="rId82"/>
    <p:sldId id="529" r:id="rId83"/>
    <p:sldId id="530" r:id="rId84"/>
    <p:sldId id="531" r:id="rId85"/>
    <p:sldId id="532" r:id="rId86"/>
    <p:sldId id="533" r:id="rId87"/>
    <p:sldId id="534" r:id="rId88"/>
    <p:sldId id="535" r:id="rId89"/>
    <p:sldId id="536" r:id="rId90"/>
    <p:sldId id="537" r:id="rId91"/>
    <p:sldId id="538" r:id="rId92"/>
    <p:sldId id="539" r:id="rId93"/>
    <p:sldId id="540" r:id="rId94"/>
    <p:sldId id="541" r:id="rId95"/>
    <p:sldId id="542" r:id="rId96"/>
    <p:sldId id="543" r:id="rId97"/>
    <p:sldId id="544" r:id="rId98"/>
    <p:sldId id="545" r:id="rId99"/>
    <p:sldId id="546" r:id="rId100"/>
    <p:sldId id="547" r:id="rId101"/>
    <p:sldId id="548" r:id="rId102"/>
    <p:sldId id="549" r:id="rId103"/>
    <p:sldId id="550" r:id="rId104"/>
    <p:sldId id="551" r:id="rId105"/>
    <p:sldId id="552" r:id="rId106"/>
    <p:sldId id="553" r:id="rId107"/>
    <p:sldId id="554" r:id="rId108"/>
    <p:sldId id="555" r:id="rId109"/>
    <p:sldId id="556" r:id="rId110"/>
    <p:sldId id="557" r:id="rId111"/>
    <p:sldId id="558" r:id="rId112"/>
    <p:sldId id="559" r:id="rId113"/>
    <p:sldId id="560" r:id="rId114"/>
    <p:sldId id="561" r:id="rId115"/>
    <p:sldId id="562" r:id="rId116"/>
    <p:sldId id="563" r:id="rId117"/>
    <p:sldId id="564" r:id="rId118"/>
    <p:sldId id="565" r:id="rId119"/>
    <p:sldId id="566" r:id="rId120"/>
    <p:sldId id="567" r:id="rId121"/>
    <p:sldId id="568" r:id="rId122"/>
    <p:sldId id="569" r:id="rId123"/>
    <p:sldId id="570" r:id="rId124"/>
    <p:sldId id="571" r:id="rId125"/>
    <p:sldId id="572" r:id="rId126"/>
    <p:sldId id="573" r:id="rId127"/>
    <p:sldId id="574" r:id="rId128"/>
    <p:sldId id="575"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0821C-7BAA-4341-8B15-161691A0E0CD}" v="1" dt="2021-07-07T03:51:10.154"/>
    <p1510:client id="{4B2FD012-4C2B-43DC-9403-4234571E20CE}" v="1" dt="2021-07-07T03:48:20.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notesMaster" Target="notesMasters/notesMaster1.xml"/><Relationship Id="rId135" Type="http://schemas.microsoft.com/office/2016/11/relationships/changesInfo" Target="changesInfos/changesInfo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presProps" Target="presProps.xml"/><Relationship Id="rId136"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BQ1A0421-CH. L. LAKSHMI PRATHYUSHA" userId="S::17bq1a0421@vvit.net::200953ea-d479-43c6-b982-25011937dadf" providerId="AD" clId="Web-{1660821C-7BAA-4341-8B15-161691A0E0CD}"/>
    <pc:docChg chg="modSld">
      <pc:chgData name="17BQ1A0421-CH. L. LAKSHMI PRATHYUSHA" userId="S::17bq1a0421@vvit.net::200953ea-d479-43c6-b982-25011937dadf" providerId="AD" clId="Web-{1660821C-7BAA-4341-8B15-161691A0E0CD}" dt="2021-07-07T03:51:10.154" v="0" actId="1076"/>
      <pc:docMkLst>
        <pc:docMk/>
      </pc:docMkLst>
      <pc:sldChg chg="modSp">
        <pc:chgData name="17BQ1A0421-CH. L. LAKSHMI PRATHYUSHA" userId="S::17bq1a0421@vvit.net::200953ea-d479-43c6-b982-25011937dadf" providerId="AD" clId="Web-{1660821C-7BAA-4341-8B15-161691A0E0CD}" dt="2021-07-07T03:51:10.154" v="0" actId="1076"/>
        <pc:sldMkLst>
          <pc:docMk/>
          <pc:sldMk cId="0" sldId="499"/>
        </pc:sldMkLst>
        <pc:picChg chg="mod">
          <ac:chgData name="17BQ1A0421-CH. L. LAKSHMI PRATHYUSHA" userId="S::17bq1a0421@vvit.net::200953ea-d479-43c6-b982-25011937dadf" providerId="AD" clId="Web-{1660821C-7BAA-4341-8B15-161691A0E0CD}" dt="2021-07-07T03:51:10.154" v="0" actId="1076"/>
          <ac:picMkLst>
            <pc:docMk/>
            <pc:sldMk cId="0" sldId="499"/>
            <ac:picMk id="4" creationId="{00000000-0000-0000-0000-000000000000}"/>
          </ac:picMkLst>
        </pc:picChg>
      </pc:sldChg>
    </pc:docChg>
  </pc:docChgLst>
  <pc:docChgLst>
    <pc:chgData name="17BQ1A0469-KESARI VISHNU PRIYA SRI" userId="S::17bq1a0469@vvit.net::25544775-3e0d-49de-bd64-a21e25d96809" providerId="AD" clId="Web-{4B2FD012-4C2B-43DC-9403-4234571E20CE}"/>
    <pc:docChg chg="modSld">
      <pc:chgData name="17BQ1A0469-KESARI VISHNU PRIYA SRI" userId="S::17bq1a0469@vvit.net::25544775-3e0d-49de-bd64-a21e25d96809" providerId="AD" clId="Web-{4B2FD012-4C2B-43DC-9403-4234571E20CE}" dt="2021-07-07T03:48:20.773" v="0"/>
      <pc:docMkLst>
        <pc:docMk/>
      </pc:docMkLst>
      <pc:sldChg chg="addSp">
        <pc:chgData name="17BQ1A0469-KESARI VISHNU PRIYA SRI" userId="S::17bq1a0469@vvit.net::25544775-3e0d-49de-bd64-a21e25d96809" providerId="AD" clId="Web-{4B2FD012-4C2B-43DC-9403-4234571E20CE}" dt="2021-07-07T03:48:20.773" v="0"/>
        <pc:sldMkLst>
          <pc:docMk/>
          <pc:sldMk cId="0" sldId="450"/>
        </pc:sldMkLst>
        <pc:spChg chg="add">
          <ac:chgData name="17BQ1A0469-KESARI VISHNU PRIYA SRI" userId="S::17bq1a0469@vvit.net::25544775-3e0d-49de-bd64-a21e25d96809" providerId="AD" clId="Web-{4B2FD012-4C2B-43DC-9403-4234571E20CE}" dt="2021-07-07T03:48:20.773" v="0"/>
          <ac:spMkLst>
            <pc:docMk/>
            <pc:sldMk cId="0" sldId="450"/>
            <ac:spMk id="4" creationId="{61C23E68-894A-4B26-9EC3-C09046AA75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267C33-31E8-4552-A991-88792EF3CBFE}" type="datetimeFigureOut">
              <a:rPr lang="en-US" smtClean="0"/>
              <a:pPr/>
              <a:t>7/6/2021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7D4388-277D-4CA6-80BB-B429232FFA5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DC7D4388-277D-4CA6-80BB-B429232FFA56}" type="slidenum">
              <a:rPr lang="en-IN" smtClean="0"/>
              <a:pPr/>
              <a:t>39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b="1"/>
              <a:t>PART-A</a:t>
            </a:r>
            <a:br>
              <a:rPr lang="en-US" b="1"/>
            </a:br>
            <a:r>
              <a:rPr lang="en-US" b="1"/>
              <a:t>SECURITY IN AD HOC WIRELESS NETWORKS</a:t>
            </a:r>
            <a:endParaRPr lang="en-IN"/>
          </a:p>
        </p:txBody>
      </p:sp>
      <p:sp>
        <p:nvSpPr>
          <p:cNvPr id="3" name="Content Placeholder 2"/>
          <p:cNvSpPr>
            <a:spLocks noGrp="1"/>
          </p:cNvSpPr>
          <p:nvPr>
            <p:ph idx="1"/>
          </p:nvPr>
        </p:nvSpPr>
        <p:spPr>
          <a:xfrm>
            <a:off x="381000" y="2332037"/>
            <a:ext cx="8229600" cy="4525963"/>
          </a:xfrm>
        </p:spPr>
        <p:txBody>
          <a:bodyPr/>
          <a:lstStyle/>
          <a:p>
            <a:r>
              <a:rPr lang="en-IN"/>
              <a:t>Security in Ad Hoc Wireless Networks</a:t>
            </a:r>
          </a:p>
          <a:p>
            <a:r>
              <a:rPr lang="en-IN"/>
              <a:t> Network Security Requirements</a:t>
            </a:r>
          </a:p>
          <a:p>
            <a:r>
              <a:rPr lang="en-IN"/>
              <a:t> Issues and Challenges in Security</a:t>
            </a:r>
          </a:p>
          <a:p>
            <a:r>
              <a:rPr lang="en-IN"/>
              <a:t>Provisioning</a:t>
            </a:r>
          </a:p>
          <a:p>
            <a:r>
              <a:rPr lang="en-IN"/>
              <a:t> Network Security Attacks</a:t>
            </a:r>
          </a:p>
          <a:p>
            <a:r>
              <a:rPr lang="en-IN"/>
              <a:t> Key Management</a:t>
            </a:r>
          </a:p>
          <a:p>
            <a:r>
              <a:rPr lang="en-IN"/>
              <a:t>Secure Routing in Ad Hoc Wireless Networks</a:t>
            </a:r>
          </a:p>
        </p:txBody>
      </p:sp>
      <p:sp>
        <p:nvSpPr>
          <p:cNvPr id="4" name="TextBox 3">
            <a:extLst>
              <a:ext uri="{FF2B5EF4-FFF2-40B4-BE49-F238E27FC236}">
                <a16:creationId xmlns:a16="http://schemas.microsoft.com/office/drawing/2014/main" id="{61C23E68-894A-4B26-9EC3-C09046AA7545}"/>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a:t>Contd..</a:t>
            </a:r>
            <a:endParaRPr lang="en-IN"/>
          </a:p>
        </p:txBody>
      </p:sp>
      <p:sp>
        <p:nvSpPr>
          <p:cNvPr id="3" name="Content Placeholder 2"/>
          <p:cNvSpPr>
            <a:spLocks noGrp="1"/>
          </p:cNvSpPr>
          <p:nvPr>
            <p:ph idx="1"/>
          </p:nvPr>
        </p:nvSpPr>
        <p:spPr/>
        <p:txBody>
          <a:bodyPr>
            <a:normAutofit fontScale="77500" lnSpcReduction="20000"/>
          </a:bodyPr>
          <a:lstStyle/>
          <a:p>
            <a:pPr algn="just"/>
            <a:r>
              <a:rPr lang="en-US"/>
              <a:t> Due to the broadcast nature of the radio channel, the attacker can create a wormhole even for packets not addressed to itself. </a:t>
            </a:r>
          </a:p>
          <a:p>
            <a:pPr algn="just"/>
            <a:r>
              <a:rPr lang="en-US"/>
              <a:t>Though no harm is done if the wormhole is used properly for efficient relaying of packets, it puts the attacker in a powerful position compared to other nodes in the network, which the attacker could use in a manner that could compromise the security of the network.</a:t>
            </a:r>
          </a:p>
          <a:p>
            <a:r>
              <a:rPr lang="en-US"/>
              <a:t> If proper mechanisms are not employed to defend the network against wormhole attacks, most of the existing routing protocols for ad hoc wireless networks may fail to find valid routes.</a:t>
            </a:r>
            <a:endParaRPr lang="en-I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a:t>Quality of Service (</a:t>
            </a:r>
            <a:r>
              <a:rPr lang="en-US" b="1" err="1"/>
              <a:t>QoS</a:t>
            </a:r>
            <a:r>
              <a:rPr lang="en-US" b="1"/>
              <a:t>)</a:t>
            </a:r>
            <a:endParaRPr lang="en-IN"/>
          </a:p>
          <a:p>
            <a:pPr algn="just"/>
            <a:r>
              <a:rPr lang="en-US"/>
              <a:t>	Provisioning of </a:t>
            </a:r>
            <a:r>
              <a:rPr lang="en-US" err="1"/>
              <a:t>QoS</a:t>
            </a:r>
            <a:r>
              <a:rPr lang="en-US"/>
              <a:t> is important in supporting time-sensitive traffic such as voice and video. The IEEE802.11e standard which is under consideration is aiming at providing enhanced </a:t>
            </a:r>
            <a:r>
              <a:rPr lang="en-US" err="1"/>
              <a:t>QoS</a:t>
            </a:r>
            <a:r>
              <a:rPr lang="en-US"/>
              <a:t> for Wi-Fi systems.</a:t>
            </a:r>
            <a:endParaRPr lang="en-IN"/>
          </a:p>
          <a:p>
            <a:pPr algn="just"/>
            <a:r>
              <a:rPr lang="en-US" b="1"/>
              <a:t>Economics of Wi-Fi</a:t>
            </a:r>
            <a:endParaRPr lang="en-IN"/>
          </a:p>
          <a:p>
            <a:pPr algn="just"/>
            <a:r>
              <a:rPr lang="en-US"/>
              <a:t>• </a:t>
            </a:r>
            <a:r>
              <a:rPr lang="en-US" b="1"/>
              <a:t>Billing schemes: </a:t>
            </a:r>
            <a:r>
              <a:rPr lang="en-US"/>
              <a:t>Billing for Wi-Fi systems assumes importance as the commercial viability is a major factor for the existence of the Wi-Fi systems. The possible billing schemes include the following. The entity that has the responsibility of customer care and billing can be different from the one which actually provides network access service. Such an agency is referred to as a </a:t>
            </a:r>
            <a:r>
              <a:rPr lang="en-US" i="1"/>
              <a:t>billing agency</a:t>
            </a:r>
            <a:r>
              <a:rPr lang="en-US"/>
              <a:t>. </a:t>
            </a:r>
            <a:endParaRPr lang="en-I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a:t>• </a:t>
            </a:r>
            <a:r>
              <a:rPr lang="en-US" b="1"/>
              <a:t>Revenue sharing model: </a:t>
            </a:r>
            <a:r>
              <a:rPr lang="en-US"/>
              <a:t>In the franchisee-franchisor model and the aggregator model, the sharing of revenue is important as there exist multiple business entities in the process of customer relationship, billing, and providing service. Different revenue-sharing models that include a fixed fraction-sharing model (in which the amount shared among the parties involved is prefixed) and a variable-fraction volume-based sharing model (in which the percentage of revenue that goes to different parties involved varies with the volume of data transferred) can be employed. </a:t>
            </a:r>
            <a:endParaRPr lang="en-I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Spectrum Issues</a:t>
            </a:r>
            <a:endParaRPr lang="en-IN"/>
          </a:p>
          <a:p>
            <a:pPr algn="just"/>
            <a:r>
              <a:rPr lang="en-US"/>
              <a:t>	The issues related to spectrum management are important as Wi-Fi becomes popular with its increasing use as a critical business communication infrastructure. The current allocation of free ISM band in the 2.4 GHz band for 802.11b raises several questions of interference. The source of interferences can be either naturally generated by other devices that are designated to operate at the same band or artificially generated by a rogue interference generator node. Since ISM band is unlicensed, any user with an 802.11 interface can disrupt communication at a specific location without inviting prosecution. </a:t>
            </a:r>
            <a:endParaRPr lang="en-IN"/>
          </a:p>
          <a:p>
            <a:pPr algn="just"/>
            <a:r>
              <a:rPr lang="en-US"/>
              <a:t>	The major interference sources for Wi-Fi systems are the following: (</a:t>
            </a:r>
            <a:r>
              <a:rPr lang="en-US" err="1"/>
              <a:t>i</a:t>
            </a:r>
            <a:r>
              <a:rPr lang="en-US"/>
              <a:t>) interference from cordless phones, microwave ovens, and Bluetooth-enabled devices and (ii) interference from jammers</a:t>
            </a:r>
            <a:endParaRPr lang="en-I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Future Research Directions</a:t>
            </a:r>
            <a:endParaRPr lang="en-IN"/>
          </a:p>
        </p:txBody>
      </p:sp>
      <p:sp>
        <p:nvSpPr>
          <p:cNvPr id="3" name="Content Placeholder 2"/>
          <p:cNvSpPr>
            <a:spLocks noGrp="1"/>
          </p:cNvSpPr>
          <p:nvPr>
            <p:ph idx="1"/>
          </p:nvPr>
        </p:nvSpPr>
        <p:spPr/>
        <p:txBody>
          <a:bodyPr>
            <a:normAutofit fontScale="70000" lnSpcReduction="20000"/>
          </a:bodyPr>
          <a:lstStyle/>
          <a:p>
            <a:pPr algn="just"/>
            <a:r>
              <a:rPr lang="en-US"/>
              <a:t>As sensors, actuators, embedded processing, and wireless become ubiquitous, we need new ways to network, organize, query, and program them. </a:t>
            </a:r>
          </a:p>
          <a:p>
            <a:pPr algn="just">
              <a:buNone/>
            </a:pPr>
            <a:r>
              <a:rPr lang="en-US" b="1"/>
              <a:t>Secure Embedded Systems</a:t>
            </a:r>
            <a:endParaRPr lang="en-IN"/>
          </a:p>
          <a:p>
            <a:pPr algn="just"/>
            <a:r>
              <a:rPr lang="en-US"/>
              <a:t>	Ensuring security and privacy is one of the highest priorities for sensor network systems. Whether they are designed for commercial applications such as vehicle-to-vehicle safety-related communications or for military battlefield monitoring applications, one must authenticate the source of data to prevent the malicious injection of bogus data. We need to adapt existing public key infrastructure (PKI) for sensor networks or develop new protocols that are lightweight and can be implemented on resource-limited sensor nodes. In some cases, asymmetric protocols may be preferable since base stations or cluster leader nodes have more computational capability and energy supply than other sensing nodes.</a:t>
            </a:r>
            <a:endParaRPr lang="en-IN"/>
          </a:p>
          <a:p>
            <a:pPr algn="just"/>
            <a:endParaRPr lang="en-I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b="1"/>
              <a:t> Programming Models and Embedded Operating Systems</a:t>
            </a:r>
            <a:endParaRPr lang="en-IN"/>
          </a:p>
          <a:p>
            <a:pPr algn="just"/>
            <a:r>
              <a:rPr lang="en-US"/>
              <a:t>	In a typical embedded software (</a:t>
            </a:r>
            <a:r>
              <a:rPr lang="en-US" err="1"/>
              <a:t>EmSoft</a:t>
            </a:r>
            <a:r>
              <a:rPr lang="en-US"/>
              <a:t>) application today, half of the code may be dedicated to management of threads, events, messages, or timing issues, and not with the application itself. How can an application developer, without an extensive computer science background in networking and embedded software, easily write software for a network of thousands of embedded devices? Needed is a new breed of embedded operating systems and design environments that provide a mental model closer to the way people think about these applications</a:t>
            </a:r>
            <a:endParaRPr lang="en-I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b="1"/>
              <a:t>Management of Collaborative Groups</a:t>
            </a:r>
            <a:endParaRPr lang="en-IN"/>
          </a:p>
          <a:p>
            <a:pPr algn="just"/>
            <a:r>
              <a:rPr lang="en-US"/>
              <a:t>	The ability to form dynamic, ad hoc groups of nodes according to the requirements of a sensing task and resource availability is at the center of many sensor network systems and applications. We will need networking protocols for nodes participating in a group to maintain communications despite mobility or node and link failure. A key consideration in the design is to minimize unnecessary energy and bandwidth usage. Anticipated usage patterns and data rates may determine whether it should be infrastructure-based or infrastructure-less (e.g., using source-initiated ad hoc routing). </a:t>
            </a:r>
            <a:endParaRPr lang="en-I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b="1"/>
              <a:t> Lightweight Signal Processing</a:t>
            </a:r>
            <a:endParaRPr lang="en-IN"/>
          </a:p>
          <a:p>
            <a:pPr algn="just"/>
            <a:r>
              <a:rPr lang="en-US"/>
              <a:t>	Lightweight signal processing algorithms refer to methods that require relatively little floating-  point computation and less memory storage than those that are floating-point intensive such as Fast Fourier Transform (FFT). This is attractive, since the signal processing algorithms are targeted for resource-limited nodes such as the Berkeley motes.</a:t>
            </a:r>
            <a:endParaRPr lang="en-IN"/>
          </a:p>
          <a:p>
            <a:pPr algn="just"/>
            <a:endParaRPr lang="en-I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Networks of High-Data-Rate Sensors</a:t>
            </a:r>
            <a:endParaRPr lang="en-IN"/>
          </a:p>
          <a:p>
            <a:pPr algn="just"/>
            <a:r>
              <a:rPr lang="en-US"/>
              <a:t>	Though most of the examples we have discussed deal with low data rate sensors, such as acoustic microphones, there is increasing interest in networking high-data-rate sensors as well, such as cameras and other imagers. The sheer volume of data generated by such sensors makes it imperative to extract and transmit high-level descriptions of what is sensed, as opposed to raw signals. Further, the data sensed by nearby sensors is often highly correlated; such redundancy must be detected and removed—here distributed data compression techniques come into play. Unlike the usual compression scenario of, say, broadcasting a video signal, where the compressor can be an expensive algorithm while </a:t>
            </a:r>
            <a:r>
              <a:rPr lang="en-US" err="1"/>
              <a:t>decompressors</a:t>
            </a:r>
            <a:r>
              <a:rPr lang="en-US"/>
              <a:t> must be cheap, here the roles are reversed. </a:t>
            </a:r>
            <a:endParaRPr lang="en-I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a:t>Google® for the Physical World</a:t>
            </a:r>
            <a:endParaRPr lang="en-IN"/>
          </a:p>
          <a:p>
            <a:pPr algn="just"/>
            <a:r>
              <a:rPr lang="en-US"/>
              <a:t>	Interacting with a distributed sensor system requires research in user interface and search engines that are different from those for IP-based networks. Since the primary purpose of a sensing system is to gather information, we’d like to be able to “browse” and ask high-level questions about the physical environment. Instead of asking moisture sensor #153 for its current reading, why not query the lawn to see if it needs more water? What is needed is an XML-like language for sensor networks, and search techniques for matching higher-level queries with physical signals. In some cases, the search may trigger additional sensing actions.</a:t>
            </a:r>
            <a:endParaRPr lang="en-I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b="1"/>
              <a:t>Closing the Loop with Actuators</a:t>
            </a:r>
            <a:endParaRPr lang="en-IN"/>
          </a:p>
          <a:p>
            <a:pPr algn="just"/>
            <a:r>
              <a:rPr lang="en-US"/>
              <a:t>	In many application scenarios, the sensors are the “eyes” that inform the “hands” and “legs” what to do. The hands and legs are the actuators. For example, moisture sensors may sense that a patch of green is dry and use the information to command the sprinklers near that spot. Or, sensors may be on wheels, and can move to different locations, thus providing an extra degree of freedom in sensor placement. Common to these problems are the tight coupling between sensing, decision making, and actuation. </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Contd..</a:t>
            </a:r>
          </a:p>
        </p:txBody>
      </p:sp>
      <p:sp>
        <p:nvSpPr>
          <p:cNvPr id="3" name="Content Placeholder 2"/>
          <p:cNvSpPr>
            <a:spLocks noGrp="1"/>
          </p:cNvSpPr>
          <p:nvPr>
            <p:ph idx="1"/>
          </p:nvPr>
        </p:nvSpPr>
        <p:spPr/>
        <p:txBody>
          <a:bodyPr>
            <a:normAutofit fontScale="92500" lnSpcReduction="10000"/>
          </a:bodyPr>
          <a:lstStyle/>
          <a:p>
            <a:pPr algn="just" hangingPunct="0"/>
            <a:r>
              <a:rPr lang="en-US" b="1" err="1"/>
              <a:t>Blackhole</a:t>
            </a:r>
            <a:r>
              <a:rPr lang="en-US" b="1"/>
              <a:t> attack:</a:t>
            </a:r>
            <a:r>
              <a:rPr lang="en-US"/>
              <a:t> In this attack, a malicious node falsely advertises good paths (</a:t>
            </a:r>
            <a:r>
              <a:rPr lang="en-US" i="1"/>
              <a:t>e.g.,</a:t>
            </a:r>
            <a:r>
              <a:rPr lang="en-US"/>
              <a:t> shortest path or most stable path) to the destination node during the path-finding process (in on-demand routing protocols) or in the route update messages (in table-driven routing protocols). </a:t>
            </a:r>
          </a:p>
          <a:p>
            <a:pPr hangingPunct="0"/>
            <a:r>
              <a:rPr lang="en-US"/>
              <a:t>The intention of the malicious node could be to hinder the path-finding process or to intercept all data packets being sent to the destination node concerned.</a:t>
            </a:r>
            <a:endParaRPr lang="en-I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buNone/>
            </a:pPr>
            <a:r>
              <a:rPr lang="en-US" b="1"/>
              <a:t> Distributed Information Architecture</a:t>
            </a:r>
            <a:endParaRPr lang="en-IN"/>
          </a:p>
          <a:p>
            <a:pPr algn="just"/>
            <a:r>
              <a:rPr lang="en-US"/>
              <a:t>	Distributed information architectures deal with how information is organized and manipulated in a sensor network. An inference task typically is more complex than finding the maximum or average of sensor values. It may involve reasoning about motion or relations about observed phenomena. A key problem is distributed inference, mapping representations and techniques such as graphical models or dynamic Bayesian networks to sensor networks</a:t>
            </a:r>
            <a:endParaRPr lang="en-I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Smart meter</a:t>
            </a:r>
            <a:br>
              <a:rPr lang="en-IN"/>
            </a:br>
            <a:endParaRPr lang="en-IN"/>
          </a:p>
        </p:txBody>
      </p:sp>
      <p:sp>
        <p:nvSpPr>
          <p:cNvPr id="3" name="Content Placeholder 2"/>
          <p:cNvSpPr>
            <a:spLocks noGrp="1"/>
          </p:cNvSpPr>
          <p:nvPr>
            <p:ph idx="1"/>
          </p:nvPr>
        </p:nvSpPr>
        <p:spPr/>
        <p:txBody>
          <a:bodyPr>
            <a:normAutofit fontScale="92500" lnSpcReduction="20000"/>
          </a:bodyPr>
          <a:lstStyle/>
          <a:p>
            <a:pPr algn="just"/>
            <a:r>
              <a:rPr lang="en-US"/>
              <a:t>	A smart meter is usually an electronic device that records consumption of electric energy in intervals of an hour or less and communicates that information at least daily back to the utility for monitoring and billing. Smart meters enable two-way communication between the meter and the central system. Unlike home energy monitors, smart meters can gather data for remote reporting. Such an advanced metering infrastructure (AMI) differs from traditional automatic meter reading (AMR) in that it enables two-way communications with the meter</a:t>
            </a:r>
            <a:endParaRPr lang="en-I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a:t>Overview</a:t>
            </a:r>
            <a:endParaRPr lang="en-IN"/>
          </a:p>
          <a:p>
            <a:pPr algn="just"/>
            <a:r>
              <a:rPr lang="en-US"/>
              <a:t>	The term </a:t>
            </a:r>
            <a:r>
              <a:rPr lang="en-US" i="1"/>
              <a:t>Smart Meter </a:t>
            </a:r>
            <a:r>
              <a:rPr lang="en-US"/>
              <a:t>often refers to an electricity meter, but it also may mean a device measuring natural gas or water consumption. Similar meters, usually referred to as interval or time-of-use meters, have existed for years, but "Smart Meters" usually involve real-time or near real-time sensors, power outage notification, and power quality monitoring. These additional features are more than simple automated meter reading (AMR). They are similar in many respects to Advanced Metering Infrastructure (AMI) meters. Interval and time-of-use meters historically have been installed to measure commercial and industrial customers, but may not have automatic reading.</a:t>
            </a:r>
            <a:endParaRPr lang="en-IN"/>
          </a:p>
          <a:p>
            <a:pPr algn="just"/>
            <a:endParaRPr lang="en-I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Brief history</a:t>
            </a:r>
            <a:endParaRPr lang="en-IN"/>
          </a:p>
          <a:p>
            <a:pPr algn="just"/>
            <a:r>
              <a:rPr lang="en-US"/>
              <a:t>	In 1972, Theodore George “Ted” </a:t>
            </a:r>
            <a:r>
              <a:rPr lang="en-US" err="1"/>
              <a:t>Paraskevakos</a:t>
            </a:r>
            <a:r>
              <a:rPr lang="en-US"/>
              <a:t>, while working with Boeing in Huntsville, Alabama, developed a sensor monitoring system which used digital transmission for security, fire and medical alarm systems as well as meter reading capabilities for all utilities. This technology was a spin-off of the automatic telephone line identification system, now known as Caller ID. In 1974, Mr. </a:t>
            </a:r>
            <a:r>
              <a:rPr lang="en-US" err="1"/>
              <a:t>Paraskevakos</a:t>
            </a:r>
            <a:r>
              <a:rPr lang="en-US"/>
              <a:t> was awarded a U.S. patent for this technology. In 1977, he launched </a:t>
            </a:r>
            <a:r>
              <a:rPr lang="en-US" err="1"/>
              <a:t>Metretek</a:t>
            </a:r>
            <a:r>
              <a:rPr lang="en-US"/>
              <a:t>, Inc., which developed and produced the first fully automated, commercially available remote meter reading and load management system. Since this system was developed pre-Internet, </a:t>
            </a:r>
            <a:r>
              <a:rPr lang="en-US" err="1"/>
              <a:t>Metretek</a:t>
            </a:r>
            <a:r>
              <a:rPr lang="en-US"/>
              <a:t> utilized the IBM series mini-computer. For this approach, Mr. </a:t>
            </a:r>
            <a:r>
              <a:rPr lang="en-US" err="1"/>
              <a:t>Paraskevakos</a:t>
            </a:r>
            <a:r>
              <a:rPr lang="en-US"/>
              <a:t> and </a:t>
            </a:r>
            <a:r>
              <a:rPr lang="en-US" err="1"/>
              <a:t>Metretek</a:t>
            </a:r>
            <a:r>
              <a:rPr lang="en-US"/>
              <a:t> were awarded multiple patents.</a:t>
            </a:r>
            <a:endParaRPr lang="en-IN"/>
          </a:p>
          <a:p>
            <a:pPr algn="just"/>
            <a:endParaRPr lang="en-I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b="1"/>
              <a:t>Purpose	</a:t>
            </a:r>
            <a:endParaRPr lang="en-IN"/>
          </a:p>
          <a:p>
            <a:pPr algn="just"/>
            <a:r>
              <a:rPr lang="en-US"/>
              <a:t>	Since the inception of electricity deregulation and market-driven pricing throughout the world, utilities have been looking for a means to match consumption with generation. Traditional electrical and gas meters only measure total consumption, and so provide no information of when the energy was consumed at each metered site. Smart meters provide a way of measuring this site-specific information, allowing utility companies to introduce different prices for consumption based on the time of day and the season.</a:t>
            </a:r>
            <a:endParaRPr lang="en-IN"/>
          </a:p>
          <a:p>
            <a:pPr algn="just"/>
            <a:endParaRPr lang="en-I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Technology</a:t>
            </a:r>
            <a:endParaRPr lang="en-IN"/>
          </a:p>
          <a:p>
            <a:pPr algn="just"/>
            <a:r>
              <a:rPr lang="en-US"/>
              <a:t>	Of all smart meter technologies, one critical technological problem is communication. Each meter must be able to reliably and securely communicate the information collected to some central location. Considering the varying environments and locations where meters are found, that problem can be daunting. Among the solutions proposed are: the use of cell and pager networks, satellite, licensed radio, combination licensed and unlicensed radio, and power line communication. Not only the medium used for communication purposes, but also the type of network used, is critical. As such, one would find: fixed wireless, mesh network or a combination of the two. There are several other potential network configurations possible, including the use of Wi-Fi and other internet related networks. To date no one solution seems to be optimal for all applications</a:t>
            </a:r>
            <a:endParaRPr lang="en-I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b="1"/>
              <a:t>Protocols</a:t>
            </a:r>
            <a:endParaRPr lang="en-IN"/>
          </a:p>
          <a:p>
            <a:pPr algn="just"/>
            <a:r>
              <a:rPr lang="en-US"/>
              <a:t>	ANSI C12.18 is an ANSI standard that describes a protocol used for two-way communications with a meter, mostly used in North American markets. The C12.18 standard is written specifically for meter communications via an ANSI Type 2 Optical Port, and specifies lower-level protocol details. ANSI C12.19 specifies the data tables that will be used. ANSI C12.21 is an extension of C12.18 written for modem instead of optical communications, so it is better suited to automatic meter reading.</a:t>
            </a:r>
            <a:endParaRPr lang="en-IN"/>
          </a:p>
          <a:p>
            <a:pPr algn="just"/>
            <a:endParaRPr lang="en-I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b="1"/>
              <a:t>Data management</a:t>
            </a:r>
            <a:endParaRPr lang="en-IN"/>
          </a:p>
          <a:p>
            <a:pPr algn="just"/>
            <a:r>
              <a:rPr lang="en-US"/>
              <a:t>	The other critical technology for Smart Meter systems is the information technology at the utility that integrates the Smart Meter networks with the utility applications, such as billing and CIS. This includes the Meter Data Management system. It also is important for Smart Grid implementations that power line communication (PLC) technologies used within the home over a Home Area Network (HAN), are standardized and compatible. The HAN allows HVAC systems and other household appliances to communicate with the smart meter, and from there to the utility</a:t>
            </a:r>
            <a:endParaRPr lang="en-I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b="1"/>
              <a:t>Security</a:t>
            </a:r>
            <a:endParaRPr lang="en-IN"/>
          </a:p>
          <a:p>
            <a:pPr algn="just"/>
            <a:r>
              <a:rPr lang="en-US"/>
              <a:t>	Implementing security protocols that will protect these devices from malicious attacks and new exploits has been a problematic task. One proposed smart meter data verification method involves analyzing the data in real time to detect anomalies. By identifying exploits as they are being leveraged by attackers, this intrusion detection system (IDS) will mitigate the suppliers' risks of energy theft by consumers and denial-of-service attacks by hackers.</a:t>
            </a:r>
            <a:endParaRPr lang="en-IN"/>
          </a:p>
          <a:p>
            <a:pPr algn="just"/>
            <a:endParaRPr lang="en-I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t>Examples of Smart metering applications</a:t>
            </a:r>
            <a:endParaRPr lang="en-IN"/>
          </a:p>
        </p:txBody>
      </p:sp>
      <p:pic>
        <p:nvPicPr>
          <p:cNvPr id="4" name="Picture 3"/>
          <p:cNvPicPr/>
          <p:nvPr/>
        </p:nvPicPr>
        <p:blipFill>
          <a:blip r:embed="rId2">
            <a:lum bright="-20000" contrast="40000"/>
          </a:blip>
          <a:srcRect/>
          <a:stretch>
            <a:fillRect/>
          </a:stretch>
        </p:blipFill>
        <p:spPr bwMode="auto">
          <a:xfrm>
            <a:off x="1447800" y="2362200"/>
            <a:ext cx="6342547" cy="360443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4" name="Content Placeholder 3"/>
          <p:cNvSpPr>
            <a:spLocks noGrp="1"/>
          </p:cNvSpPr>
          <p:nvPr>
            <p:ph idx="1"/>
          </p:nvPr>
        </p:nvSpPr>
        <p:spPr/>
        <p:txBody>
          <a:bodyPr>
            <a:normAutofit fontScale="92500" lnSpcReduction="10000"/>
          </a:bodyPr>
          <a:lstStyle/>
          <a:p>
            <a:pPr algn="just"/>
            <a:r>
              <a:rPr lang="en-US" b="1"/>
              <a:t>Byzantine attack:</a:t>
            </a:r>
            <a:r>
              <a:rPr lang="en-US"/>
              <a:t> Here, a compromised intermediate node or a set of compromised intermediate nodes works in collusion and carries out attacks such as creating routing loops, routing packets on non-optimal paths, and selectively dropping packets.</a:t>
            </a:r>
          </a:p>
          <a:p>
            <a:r>
              <a:rPr lang="en-US"/>
              <a:t> Byzantine failures are hard to detect. </a:t>
            </a:r>
          </a:p>
          <a:p>
            <a:pPr algn="just"/>
            <a:r>
              <a:rPr lang="en-US"/>
              <a:t>The network would seem to be operating normally in the viewpoint of the nodes, though it may actually be exhibiting Byzantine behavior</a:t>
            </a:r>
            <a:endParaRPr lang="en-I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Advanced metering infrastructure</a:t>
            </a:r>
            <a:endParaRPr lang="en-IN"/>
          </a:p>
          <a:p>
            <a:pPr algn="just"/>
            <a:r>
              <a:rPr lang="en-US" i="1"/>
              <a:t>	Advanced Metering Infrastructure (AMI) </a:t>
            </a:r>
            <a:r>
              <a:rPr lang="en-US"/>
              <a:t>are systems that measure, collect, and analyze energy usage, and communicate with metering devices such as electricity meters, gas meters, heat meters, and water meters, either on request or on a schedule. These systems include hardware, software, communications, consumer energy displays and controllers, customer associated systems, Meter Data Management (MDM) software, and supplier business systems. Government agencies and utilities are turning toward advanced metering infrastructure (AMI) systems as part of larger “Smart Grid” initiatives. AMI extends current advanced meter reading (AMR) technology by providing two way meter communications, allowing commands to be sent toward the home for multiple purposes, including “time-of-use” pricing information, demand-response actions, or remote service disconnects.</a:t>
            </a:r>
            <a:endParaRPr lang="en-IN"/>
          </a:p>
          <a:p>
            <a:pPr algn="just"/>
            <a:endParaRPr lang="en-I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a:t>Home automation for the elderly and disabled</a:t>
            </a:r>
            <a:br>
              <a:rPr lang="en-IN" sz="3200"/>
            </a:br>
            <a:endParaRPr lang="en-IN" sz="3200"/>
          </a:p>
        </p:txBody>
      </p:sp>
      <p:sp>
        <p:nvSpPr>
          <p:cNvPr id="3" name="Content Placeholder 2"/>
          <p:cNvSpPr>
            <a:spLocks noGrp="1"/>
          </p:cNvSpPr>
          <p:nvPr>
            <p:ph idx="1"/>
          </p:nvPr>
        </p:nvSpPr>
        <p:spPr/>
        <p:txBody>
          <a:bodyPr>
            <a:normAutofit fontScale="92500" lnSpcReduction="20000"/>
          </a:bodyPr>
          <a:lstStyle/>
          <a:p>
            <a:pPr algn="just"/>
            <a:r>
              <a:rPr lang="en-US"/>
              <a:t>	The form of home automation called assistive domestics focuses on making it possible for older adults and people with disabilities to remain at home, safe and comfortable. Home automation is becoming a viable option for older adults and people with disabilities who would prefer to stay in the comfort of their homes rather than move to a healthcare facility. This field uses much of the same technology and equipment as home automation for security, entertainment, and energy conservation but tailors it towards older adults and people with disabilities</a:t>
            </a:r>
            <a:endParaRPr lang="en-I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Advantages</a:t>
            </a:r>
            <a:endParaRPr lang="en-IN"/>
          </a:p>
          <a:p>
            <a:pPr algn="just"/>
            <a:r>
              <a:rPr lang="en-US"/>
              <a:t>	Home automation is being implemented into more and more homes of older adults and people with disabilities in order to maintain their independence and safety. These smart homes allow older adults and people with disabilities to stay in their homes where they feel comfortable, instead of moving to a costly health care facility. The transition to a health care facility can cause a lot of anxiety and home automation can either prevent or delay this anxiety (Cheek 2005). For the disabled smart homes give them opportunity for independence, which will help them gain confidence and determination. Smart homes can provide both older adults and people with disabilities with many different types of emergency assistance systems, security features, fall prevention, automated timers, and alerts. </a:t>
            </a:r>
            <a:endParaRPr lang="en-I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Systems</a:t>
            </a:r>
            <a:endParaRPr lang="en-IN"/>
          </a:p>
          <a:p>
            <a:pPr algn="just"/>
            <a:r>
              <a:rPr lang="en-US"/>
              <a:t>	Home automation for healthcare can range from very simple alerts to lavish computer controlled network interfaces. Some of the monitoring or safety devices that can be installed in a home include lighting and motion sensors, environmental controls, video cameras, automated timers, emergency assistance systems, and alerts.</a:t>
            </a:r>
            <a:endParaRPr lang="en-IN"/>
          </a:p>
          <a:p>
            <a:pPr algn="just"/>
            <a:r>
              <a:rPr lang="en-US" b="1"/>
              <a:t>Security</a:t>
            </a:r>
            <a:endParaRPr lang="en-IN"/>
          </a:p>
          <a:p>
            <a:pPr algn="just"/>
            <a:r>
              <a:rPr lang="en-US"/>
              <a:t>	In order to maintain the security of the home many home automation systems integrate features such as remote keyless entry systems which will allow seniors to view who is at the door and then remotely open the door. Home networks can also be programmed to automatically lock doors and shut blinds in order to maintain privacy.</a:t>
            </a:r>
            <a:endParaRPr lang="en-IN"/>
          </a:p>
          <a:p>
            <a:pPr algn="just"/>
            <a:endParaRPr lang="en-I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b="1"/>
              <a:t>Reminder systems</a:t>
            </a:r>
            <a:endParaRPr lang="en-IN"/>
          </a:p>
          <a:p>
            <a:pPr algn="just"/>
            <a:r>
              <a:rPr lang="en-US"/>
              <a:t>	Home automation systems may include automatic reminder systems for the elderly (Cheek 2005). Such systems are connected to the Internet and make announcements over an intercom. They can prompt about doctor’s appointments and taking medicine, as well as everyday activities such as turning off the stove, closing the blinds, locking doors, etc. Users choose what activities to be reminded of. The system can be set up to automatically perform tasks based on user activity, such as turning on the lights or adjusting room temperature when the user enters specified areas.</a:t>
            </a:r>
            <a:endParaRPr lang="en-IN"/>
          </a:p>
          <a:p>
            <a:pPr algn="just"/>
            <a:endParaRPr lang="en-I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a:t>Medication Dispensing and Spoon-feeding</a:t>
            </a:r>
            <a:endParaRPr lang="en-IN"/>
          </a:p>
          <a:p>
            <a:pPr algn="just"/>
            <a:r>
              <a:rPr lang="en-US"/>
              <a:t>	Smart homes can implement medication dispensing devices in order to ensure that necessary medications are taken at appropriate times (Cheek 2005). Automated pill dispensers can dispense only the pills that are to be taken at that time and are locked; versions are available for Alzheimer’s patients that have a lock on them (Cheek 2005). For diabetic patients a talking glucose monitor allows the patient to check their blood sugar level and take the appropriate injection (Cheek 2005). Digital thermometers are able to recognize a fever and alert physicians. Blood pressure and pulse monitors dispense hypertensive medications when needed. There are also spoon-feeding robots</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3" name="Content Placeholder 2"/>
          <p:cNvSpPr>
            <a:spLocks noGrp="1"/>
          </p:cNvSpPr>
          <p:nvPr>
            <p:ph idx="1"/>
          </p:nvPr>
        </p:nvSpPr>
        <p:spPr/>
        <p:txBody>
          <a:bodyPr/>
          <a:lstStyle/>
          <a:p>
            <a:pPr algn="just"/>
            <a:r>
              <a:rPr lang="en-US" b="1"/>
              <a:t>Information disclosure:</a:t>
            </a:r>
            <a:r>
              <a:rPr lang="en-US"/>
              <a:t> A compromised node may leak confidential or important information to unauthorized nodes in the network. Such information may include information regarding the network topology, geographic location of nodes, or optimal routes to authorized nodes in the network.</a:t>
            </a:r>
            <a:endParaRPr lang="en-IN"/>
          </a:p>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3" name="Content Placeholder 2"/>
          <p:cNvSpPr>
            <a:spLocks noGrp="1"/>
          </p:cNvSpPr>
          <p:nvPr>
            <p:ph idx="1"/>
          </p:nvPr>
        </p:nvSpPr>
        <p:spPr/>
        <p:txBody>
          <a:bodyPr>
            <a:normAutofit fontScale="77500" lnSpcReduction="20000"/>
          </a:bodyPr>
          <a:lstStyle/>
          <a:p>
            <a:pPr algn="just"/>
            <a:r>
              <a:rPr lang="en-US" b="1"/>
              <a:t>Resource consumption attack:</a:t>
            </a:r>
            <a:r>
              <a:rPr lang="en-US"/>
              <a:t> In this attack, a malicious node tries to consume/waste away resources of other nodes present in the network. </a:t>
            </a:r>
          </a:p>
          <a:p>
            <a:pPr algn="just"/>
            <a:r>
              <a:rPr lang="en-US"/>
              <a:t>The resources that are targeted are battery power, bandwidth, and computational power, which are only limitedly available in ad hoc wireless networks. </a:t>
            </a:r>
          </a:p>
          <a:p>
            <a:pPr algn="just"/>
            <a:r>
              <a:rPr lang="en-US"/>
              <a:t>The attacks could be in the form of unnecessary requests for routes, very frequent generation of beacon packets, or forwarding of stale packets to nodes. </a:t>
            </a:r>
          </a:p>
          <a:p>
            <a:pPr algn="just"/>
            <a:r>
              <a:rPr lang="en-US"/>
              <a:t>Using up the battery power of another node by keeping that node always busy by continuously pumping packets to that node is known as a sleep deprivation attack.</a:t>
            </a:r>
            <a:endParaRPr lang="en-IN"/>
          </a:p>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Contd..</a:t>
            </a:r>
          </a:p>
        </p:txBody>
      </p:sp>
      <p:sp>
        <p:nvSpPr>
          <p:cNvPr id="3" name="Content Placeholder 2"/>
          <p:cNvSpPr>
            <a:spLocks noGrp="1"/>
          </p:cNvSpPr>
          <p:nvPr>
            <p:ph idx="1"/>
          </p:nvPr>
        </p:nvSpPr>
        <p:spPr/>
        <p:txBody>
          <a:bodyPr>
            <a:normAutofit fontScale="62500" lnSpcReduction="20000"/>
          </a:bodyPr>
          <a:lstStyle/>
          <a:p>
            <a:pPr hangingPunct="0"/>
            <a:r>
              <a:rPr lang="en-US" b="1"/>
              <a:t>Routing attacks:</a:t>
            </a:r>
            <a:r>
              <a:rPr lang="en-US"/>
              <a:t> There are several types attacks mounted on the routing protocol which are aimed at disrupting the operation of the network. In what follows, the various attacks on the routing protocol are described briefly</a:t>
            </a:r>
          </a:p>
          <a:p>
            <a:pPr hangingPunct="0">
              <a:buNone/>
            </a:pPr>
            <a:r>
              <a:rPr lang="en-US"/>
              <a:t> </a:t>
            </a:r>
            <a:r>
              <a:rPr lang="en-US" b="1"/>
              <a:t>– Routing table overflow: </a:t>
            </a:r>
            <a:r>
              <a:rPr lang="en-US"/>
              <a:t>In this type of attack, an adversary node advertises</a:t>
            </a:r>
            <a:r>
              <a:rPr lang="en-US" b="1"/>
              <a:t> </a:t>
            </a:r>
            <a:r>
              <a:rPr lang="en-US"/>
              <a:t>routes to non-existent nodes, to the authorized nodes present in the network. The main objective of such an attack is to cause an overflow of the routing tables, which would in turn prevent the creation of entries corresponding to new routes to authorized nodes. Proactive routing protocols are more vulnerable to this attack compared to reactive routing protocols.</a:t>
            </a:r>
            <a:endParaRPr lang="en-IN"/>
          </a:p>
          <a:p>
            <a:pPr hangingPunct="0">
              <a:buNone/>
            </a:pPr>
            <a:r>
              <a:rPr lang="en-US" b="1"/>
              <a:t>– Routing table poisoning: </a:t>
            </a:r>
            <a:r>
              <a:rPr lang="en-US"/>
              <a:t>Here, the compromised nodes in the networks send</a:t>
            </a:r>
            <a:r>
              <a:rPr lang="en-US" b="1"/>
              <a:t> </a:t>
            </a:r>
            <a:r>
              <a:rPr lang="en-US"/>
              <a:t>fictitious routing updates or modify genuine route update packets sent to other uncompromised nodes. Routing table poisoning may result in sub-optimal routing, congestion in portions of the network, or even make some parts of the network inaccessible. </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3" name="Content Placeholder 2"/>
          <p:cNvSpPr>
            <a:spLocks noGrp="1"/>
          </p:cNvSpPr>
          <p:nvPr>
            <p:ph idx="1"/>
          </p:nvPr>
        </p:nvSpPr>
        <p:spPr/>
        <p:txBody>
          <a:bodyPr>
            <a:normAutofit fontScale="70000" lnSpcReduction="20000"/>
          </a:bodyPr>
          <a:lstStyle/>
          <a:p>
            <a:pPr algn="just" hangingPunct="0">
              <a:buNone/>
            </a:pPr>
            <a:r>
              <a:rPr lang="en-US" b="1"/>
              <a:t>– Packet replication: </a:t>
            </a:r>
            <a:r>
              <a:rPr lang="en-US"/>
              <a:t>In this attack, an adversary node replicates stale packets.</a:t>
            </a:r>
            <a:r>
              <a:rPr lang="en-US" b="1"/>
              <a:t> </a:t>
            </a:r>
            <a:r>
              <a:rPr lang="en-US"/>
              <a:t>This consumes additional bandwidth and battery power resources available to the nodes and also causes unnecessary confusion in the routing process. </a:t>
            </a:r>
            <a:endParaRPr lang="en-IN"/>
          </a:p>
          <a:p>
            <a:pPr algn="just" hangingPunct="0">
              <a:buNone/>
            </a:pPr>
            <a:r>
              <a:rPr lang="en-US" b="1"/>
              <a:t>– Route cache poisoning: </a:t>
            </a:r>
            <a:r>
              <a:rPr lang="en-US"/>
              <a:t>In the case of on-demand routing protocols each node maintains a route cache which holds information regarding routes that have become known to the node in the recent past. Similar to routing table poisoning, an adversary can also poison the route cache to achieve similar objectives. </a:t>
            </a:r>
            <a:endParaRPr lang="en-IN"/>
          </a:p>
          <a:p>
            <a:pPr algn="just">
              <a:buNone/>
            </a:pPr>
            <a:r>
              <a:rPr lang="en-US" b="1"/>
              <a:t>– Rushing attack: </a:t>
            </a:r>
            <a:r>
              <a:rPr lang="en-US"/>
              <a:t>On-demand routing protocols that use duplicate suppression</a:t>
            </a:r>
            <a:r>
              <a:rPr lang="en-US" b="1"/>
              <a:t> </a:t>
            </a:r>
            <a:r>
              <a:rPr lang="en-US"/>
              <a:t>during the route discovery process are vulnerable to this attack. An adversary node which receives a </a:t>
            </a:r>
            <a:r>
              <a:rPr lang="en-US" i="1" err="1"/>
              <a:t>RouteRequest</a:t>
            </a:r>
            <a:r>
              <a:rPr lang="en-US" i="1"/>
              <a:t> </a:t>
            </a:r>
            <a:r>
              <a:rPr lang="en-US"/>
              <a:t>packet from the source node floods the packet quickly throughout the network before other nodes which also receive the same </a:t>
            </a:r>
            <a:r>
              <a:rPr lang="en-US" i="1" err="1"/>
              <a:t>RouteRequest</a:t>
            </a:r>
            <a:r>
              <a:rPr lang="en-US"/>
              <a:t> packet can react. </a:t>
            </a:r>
            <a:endParaRPr lang="en-IN"/>
          </a:p>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a:t>Transport Layer Attacks</a:t>
            </a:r>
            <a:endParaRPr lang="en-IN"/>
          </a:p>
        </p:txBody>
      </p:sp>
      <p:sp>
        <p:nvSpPr>
          <p:cNvPr id="3" name="Content Placeholder 2"/>
          <p:cNvSpPr>
            <a:spLocks noGrp="1"/>
          </p:cNvSpPr>
          <p:nvPr>
            <p:ph idx="1"/>
          </p:nvPr>
        </p:nvSpPr>
        <p:spPr/>
        <p:txBody>
          <a:bodyPr>
            <a:normAutofit/>
          </a:bodyPr>
          <a:lstStyle/>
          <a:p>
            <a:pPr hangingPunct="0">
              <a:buNone/>
            </a:pPr>
            <a:r>
              <a:rPr lang="en-US"/>
              <a:t>• </a:t>
            </a:r>
            <a:r>
              <a:rPr lang="en-US" b="1"/>
              <a:t>Session hijacking:</a:t>
            </a:r>
            <a:r>
              <a:rPr lang="en-US"/>
              <a:t> Here, an adversary takes control over a session between two nodes. Since most authentication processes are carried out only at the start of a session, once the session between two nodes gets established, the adversary node masquerades as one of the end nodes of the session and hijacks the session.</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ctr">
              <a:buNone/>
            </a:pPr>
            <a:r>
              <a:rPr lang="en-US" sz="3600" b="1" i="1"/>
              <a:t>Application Layer Attacks</a:t>
            </a:r>
          </a:p>
          <a:p>
            <a:pPr>
              <a:buNone/>
            </a:pPr>
            <a:r>
              <a:rPr lang="en-US" b="1"/>
              <a:t>   </a:t>
            </a:r>
          </a:p>
          <a:p>
            <a:pPr algn="just">
              <a:buNone/>
            </a:pPr>
            <a:r>
              <a:rPr lang="en-US" b="1"/>
              <a:t>Repudiation:</a:t>
            </a:r>
            <a:r>
              <a:rPr lang="en-US"/>
              <a:t> In simple terms, repudiation refers to the denial or attempted denial by a node involved in a communication of having participated in all or part of the communication. As mentioned non-repudiation is one of the important requirements for a security protocol in any communication network.</a:t>
            </a:r>
            <a:endParaRPr lang="en-IN"/>
          </a:p>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a:t>Other Attacks</a:t>
            </a:r>
            <a:br>
              <a:rPr lang="en-IN"/>
            </a:br>
            <a:endParaRPr lang="en-IN"/>
          </a:p>
        </p:txBody>
      </p:sp>
      <p:sp>
        <p:nvSpPr>
          <p:cNvPr id="3" name="Content Placeholder 2"/>
          <p:cNvSpPr>
            <a:spLocks noGrp="1"/>
          </p:cNvSpPr>
          <p:nvPr>
            <p:ph idx="1"/>
          </p:nvPr>
        </p:nvSpPr>
        <p:spPr/>
        <p:txBody>
          <a:bodyPr>
            <a:normAutofit fontScale="70000" lnSpcReduction="20000"/>
          </a:bodyPr>
          <a:lstStyle/>
          <a:p>
            <a:r>
              <a:rPr lang="en-US" b="1"/>
              <a:t>Multi-layer Attacks</a:t>
            </a:r>
            <a:endParaRPr lang="en-IN"/>
          </a:p>
          <a:p>
            <a:pPr hangingPunct="0">
              <a:buNone/>
            </a:pPr>
            <a:r>
              <a:rPr lang="en-US"/>
              <a:t>	Multi-layer attacks are those that could occur in any layer of the network protocol stack. Denial of service and impersonation are some of the common multi-layer attacks. This section discusses some of the multi-layer attacks in ad hoc wireless networks.</a:t>
            </a:r>
            <a:endParaRPr lang="en-IN"/>
          </a:p>
          <a:p>
            <a:pPr hangingPunct="0">
              <a:buNone/>
            </a:pPr>
            <a:r>
              <a:rPr lang="en-US"/>
              <a:t>• </a:t>
            </a:r>
            <a:r>
              <a:rPr lang="en-US" b="1"/>
              <a:t>Denial of Service:</a:t>
            </a:r>
            <a:r>
              <a:rPr lang="en-US"/>
              <a:t> In this type of attack, an adversary attempts to prevent legitimate and authorized users of services offered by the network from accessing those services. A denial of service (</a:t>
            </a:r>
            <a:r>
              <a:rPr lang="en-US" err="1"/>
              <a:t>DoS</a:t>
            </a:r>
            <a:r>
              <a:rPr lang="en-US"/>
              <a:t>) attack can be carried out in many ways. The classic way is to flood packets to any centralized resource (</a:t>
            </a:r>
            <a:r>
              <a:rPr lang="en-US" i="1"/>
              <a:t>e.g</a:t>
            </a:r>
            <a:r>
              <a:rPr lang="en-US"/>
              <a:t>., an access point) used in the network so that the resource is no longer available to nodes in the network, resulting in the network no longer operating in the manner it was designed to operate. </a:t>
            </a:r>
            <a:endParaRPr lang="en-IN"/>
          </a:p>
          <a:p>
            <a:pPr>
              <a:buNone/>
            </a:pPr>
            <a:r>
              <a:rPr lang="en-US"/>
              <a:t>	This may lead to a failure in the delivery of guaranteed services to the end users. </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INTRODUCTION</a:t>
            </a:r>
            <a:endParaRPr lang="en-IN"/>
          </a:p>
        </p:txBody>
      </p:sp>
      <p:sp>
        <p:nvSpPr>
          <p:cNvPr id="3" name="Content Placeholder 2"/>
          <p:cNvSpPr>
            <a:spLocks noGrp="1"/>
          </p:cNvSpPr>
          <p:nvPr>
            <p:ph idx="1"/>
          </p:nvPr>
        </p:nvSpPr>
        <p:spPr/>
        <p:txBody>
          <a:bodyPr>
            <a:normAutofit/>
          </a:bodyPr>
          <a:lstStyle/>
          <a:p>
            <a:pPr algn="just"/>
            <a:r>
              <a:rPr lang="en-US"/>
              <a:t>Due to the unique characteristics of ad hoc wireless networks, such networks are highly vulnerable to security attacks compared to wired networks or infrastructure-based wireless networks</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b="1"/>
              <a:t>– Jamming: </a:t>
            </a:r>
            <a:r>
              <a:rPr lang="en-US"/>
              <a:t>In this form of attack, the adversary initially keeps monitoring the wireless medium in order to determine the frequency at which the receiver node is receiving signals from the sender. It then transmits signals on that frequency so that error-free reception at the receiver is hindered. Frequency hopping spread spectrum (FHSS) and direct sequence spread spectrum (DSSS) (described in detail in the first chapter of this book) are two commonly used techniques that overcome jamming attacks.</a:t>
            </a:r>
            <a:endParaRPr lang="en-IN"/>
          </a:p>
          <a:p>
            <a:pPr hangingPunct="0"/>
            <a:r>
              <a:rPr lang="en-US" b="1"/>
              <a:t>– SYN flooding: </a:t>
            </a:r>
            <a:r>
              <a:rPr lang="en-US"/>
              <a:t>Here, an adversary sends a large number of SYN packets</a:t>
            </a:r>
            <a:r>
              <a:rPr lang="en-US" u="sng" baseline="30000"/>
              <a:t>8</a:t>
            </a:r>
            <a:r>
              <a:rPr lang="en-US" b="1"/>
              <a:t> </a:t>
            </a:r>
            <a:r>
              <a:rPr lang="en-US"/>
              <a:t>to a</a:t>
            </a:r>
            <a:r>
              <a:rPr lang="en-US" b="1"/>
              <a:t> </a:t>
            </a:r>
            <a:r>
              <a:rPr lang="en-US"/>
              <a:t>victim node, spoofing the return addresses of the SYN packets. On receiving the SYN packets, the victim node sends back acknowledgment (SYN-ACK) packets to nodes whose addresses have been specified in the received SYN packets.</a:t>
            </a:r>
          </a:p>
          <a:p>
            <a:pPr hangingPunct="0"/>
            <a:r>
              <a:rPr lang="en-US" b="1"/>
              <a:t>– Distributed </a:t>
            </a:r>
            <a:r>
              <a:rPr lang="en-US" b="1" err="1"/>
              <a:t>DoS</a:t>
            </a:r>
            <a:r>
              <a:rPr lang="en-US" b="1"/>
              <a:t> attack: </a:t>
            </a:r>
            <a:r>
              <a:rPr lang="en-US"/>
              <a:t>A more severe form of the </a:t>
            </a:r>
            <a:r>
              <a:rPr lang="en-US" err="1"/>
              <a:t>DoS</a:t>
            </a:r>
            <a:r>
              <a:rPr lang="en-US"/>
              <a:t> attack is the</a:t>
            </a:r>
            <a:r>
              <a:rPr lang="en-US" b="1"/>
              <a:t> </a:t>
            </a:r>
            <a:r>
              <a:rPr lang="en-US"/>
              <a:t>distributed </a:t>
            </a:r>
            <a:r>
              <a:rPr lang="en-US" err="1"/>
              <a:t>DoS</a:t>
            </a:r>
            <a:r>
              <a:rPr lang="en-US"/>
              <a:t> (</a:t>
            </a:r>
            <a:r>
              <a:rPr lang="en-US" err="1"/>
              <a:t>DDoS</a:t>
            </a:r>
            <a:r>
              <a:rPr lang="en-US"/>
              <a:t>) attack. In this attack, several adversaries that are distributed throughout the network collude and prevent legitimate users from accessing the services offered by the network.</a:t>
            </a:r>
            <a:endParaRPr lang="en-IN"/>
          </a:p>
          <a:p>
            <a:pPr hangingPunct="0"/>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a:p>
        </p:txBody>
      </p:sp>
      <p:sp>
        <p:nvSpPr>
          <p:cNvPr id="3" name="Content Placeholder 2"/>
          <p:cNvSpPr>
            <a:spLocks noGrp="1"/>
          </p:cNvSpPr>
          <p:nvPr>
            <p:ph idx="1"/>
          </p:nvPr>
        </p:nvSpPr>
        <p:spPr/>
        <p:txBody>
          <a:bodyPr>
            <a:normAutofit fontScale="70000" lnSpcReduction="20000"/>
          </a:bodyPr>
          <a:lstStyle/>
          <a:p>
            <a:pPr hangingPunct="0">
              <a:buNone/>
            </a:pPr>
            <a:r>
              <a:rPr lang="en-US"/>
              <a:t>• </a:t>
            </a:r>
            <a:r>
              <a:rPr lang="en-US" b="1"/>
              <a:t>Impersonation:</a:t>
            </a:r>
            <a:r>
              <a:rPr lang="en-US"/>
              <a:t> In impersonation attacks, an adversary assumes the identity and privileges of an authorized node, either to make use of network resources that may not be available to it under normal circumstances, or to disrupt the normal functioning of the network by injecting false routing information into the network. An adversary node could masquerade as an authorized node using several methods. It could by chance guess the identity and authentication details of the authorized node (target node), or it could snoop for information regarding the identity and authentication of the target node from a previous communication, or it could circumvent or disable the authentication mechanism at the target node. </a:t>
            </a:r>
          </a:p>
          <a:p>
            <a:r>
              <a:rPr lang="en-US" b="1"/>
              <a:t>Device Tampering</a:t>
            </a:r>
            <a:endParaRPr lang="en-IN"/>
          </a:p>
          <a:p>
            <a:pPr>
              <a:buNone/>
            </a:pPr>
            <a:r>
              <a:rPr lang="en-US"/>
              <a:t>	Unlike nodes in a wired network, nodes in ad hoc wireless networks are usually compact, soft, and hand-held in nature. They could get damaged or stolen easily</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KEY MANAGEMENT</a:t>
            </a:r>
            <a:endParaRPr lang="en-IN"/>
          </a:p>
        </p:txBody>
      </p:sp>
      <p:sp>
        <p:nvSpPr>
          <p:cNvPr id="3" name="Content Placeholder 2"/>
          <p:cNvSpPr>
            <a:spLocks noGrp="1"/>
          </p:cNvSpPr>
          <p:nvPr>
            <p:ph idx="1"/>
          </p:nvPr>
        </p:nvSpPr>
        <p:spPr/>
        <p:txBody>
          <a:bodyPr>
            <a:normAutofit fontScale="92500" lnSpcReduction="10000"/>
          </a:bodyPr>
          <a:lstStyle/>
          <a:p>
            <a:pPr algn="just"/>
            <a:r>
              <a:rPr lang="en-US"/>
              <a:t>Cryptography is one of the most common and reliable means to ensure security. </a:t>
            </a:r>
          </a:p>
          <a:p>
            <a:pPr algn="just"/>
            <a:r>
              <a:rPr lang="en-US"/>
              <a:t>Cryptography is not specific to ad hoc wireless networks. It can be applied to any communication network.</a:t>
            </a:r>
          </a:p>
          <a:p>
            <a:pPr algn="just"/>
            <a:r>
              <a:rPr lang="en-US"/>
              <a:t> It is the study of the principles, techniques, and algorithms by which information is transformed into a disguised version which no unauthorized person can read, but which can be recovered in its original form by an intended recipient.</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3" name="Content Placeholder 2"/>
          <p:cNvSpPr>
            <a:spLocks noGrp="1"/>
          </p:cNvSpPr>
          <p:nvPr>
            <p:ph idx="1"/>
          </p:nvPr>
        </p:nvSpPr>
        <p:spPr/>
        <p:txBody>
          <a:bodyPr>
            <a:normAutofit fontScale="70000" lnSpcReduction="20000"/>
          </a:bodyPr>
          <a:lstStyle/>
          <a:p>
            <a:r>
              <a:rPr lang="en-US"/>
              <a:t>In the parlance of cryptography, the original information to be sent from one person to another is called </a:t>
            </a:r>
            <a:r>
              <a:rPr lang="en-US" i="1"/>
              <a:t>plaintext.</a:t>
            </a:r>
            <a:r>
              <a:rPr lang="en-US"/>
              <a:t> </a:t>
            </a:r>
          </a:p>
          <a:p>
            <a:r>
              <a:rPr lang="en-US"/>
              <a:t>This plaintext is converted into </a:t>
            </a:r>
            <a:r>
              <a:rPr lang="en-US" i="1" err="1"/>
              <a:t>ciphertext</a:t>
            </a:r>
            <a:r>
              <a:rPr lang="en-US"/>
              <a:t> by the process of encryption, that is, the application of certain algorithms or functions.</a:t>
            </a:r>
          </a:p>
          <a:p>
            <a:r>
              <a:rPr lang="en-US"/>
              <a:t> An authentic receiver can decrypt/decode the </a:t>
            </a:r>
            <a:r>
              <a:rPr lang="en-US" err="1"/>
              <a:t>ciphertext</a:t>
            </a:r>
            <a:r>
              <a:rPr lang="en-US"/>
              <a:t> back into plaintext by the process of decryption. </a:t>
            </a:r>
          </a:p>
          <a:p>
            <a:r>
              <a:rPr lang="en-US"/>
              <a:t>The processes of encryption and decryption are governed by </a:t>
            </a:r>
            <a:r>
              <a:rPr lang="en-US" i="1"/>
              <a:t>keys,</a:t>
            </a:r>
            <a:r>
              <a:rPr lang="en-US"/>
              <a:t> which are small amounts of information used by the cryptographic algorithms. </a:t>
            </a:r>
          </a:p>
          <a:p>
            <a:r>
              <a:rPr lang="en-US"/>
              <a:t>When the key is to be kept secret to ensure the security of the system, it is called a secret key.</a:t>
            </a:r>
          </a:p>
          <a:p>
            <a:r>
              <a:rPr lang="en-US"/>
              <a:t> The secure administration of cryptographic keys is called key management.</a:t>
            </a:r>
            <a:endParaRPr lang="en-IN"/>
          </a:p>
          <a:p>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err="1"/>
              <a:t>Cntd</a:t>
            </a:r>
            <a:r>
              <a:rPr lang="en-IN" b="1"/>
              <a:t>..</a:t>
            </a:r>
            <a:endParaRPr lang="en-IN"/>
          </a:p>
        </p:txBody>
      </p:sp>
      <p:sp>
        <p:nvSpPr>
          <p:cNvPr id="3" name="Content Placeholder 2"/>
          <p:cNvSpPr>
            <a:spLocks noGrp="1"/>
          </p:cNvSpPr>
          <p:nvPr>
            <p:ph idx="1"/>
          </p:nvPr>
        </p:nvSpPr>
        <p:spPr/>
        <p:txBody>
          <a:bodyPr>
            <a:normAutofit fontScale="92500" lnSpcReduction="10000"/>
          </a:bodyPr>
          <a:lstStyle/>
          <a:p>
            <a:pPr algn="just"/>
            <a:r>
              <a:rPr lang="en-US"/>
              <a:t>The four main goals of cryptography are confidentiality, integrity, authentication (the receiver should be able to identify the sender and verify that the message actually came from that sender), and non-repudiation</a:t>
            </a:r>
          </a:p>
          <a:p>
            <a:pPr algn="just"/>
            <a:r>
              <a:rPr lang="en-US"/>
              <a:t>There are two major kinds of cryptographic algorithms: symmetric key algorithms, which use the same key for encryption and decryption, and asymmetric key algorithms, which use two different keys for encryption and decryption</a:t>
            </a: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a:t>Symmetric key algorithms are usually faster to execute electronically, but require a secret key to be shared between the sender and receiver.</a:t>
            </a:r>
          </a:p>
          <a:p>
            <a:r>
              <a:rPr lang="en-US"/>
              <a:t> When communication needs to be established among a group of nodes, each sender-receiver pair should share a key, which makes the system non-scalable. If the same key is used among more than two parties, a breach of security at any one point makes the whole system vulnerable. </a:t>
            </a:r>
            <a:endParaRPr lang="en-IN"/>
          </a:p>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Autofit/>
          </a:bodyPr>
          <a:lstStyle/>
          <a:p>
            <a:pPr hangingPunct="0"/>
            <a:r>
              <a:rPr lang="en-US" sz="2800"/>
              <a:t>The asymmetric key algorithms are based on some mathematical principles which make it infeasible or impossible to obtain one key from another; therefore, one of the keys can be made public while the other is kept secret (private). This is called public key cryptography. </a:t>
            </a:r>
          </a:p>
          <a:p>
            <a:pPr hangingPunct="0"/>
            <a:r>
              <a:rPr lang="en-US" sz="2800"/>
              <a:t>Such systems are used extensively in practice, but are not provably secure. They rely upon the difficulty of solving certain mathematical problems, and the network would be open to attacks once the underlying mathematical problem is solved.</a:t>
            </a:r>
            <a:endParaRPr lang="en-IN"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a:t>Symmetric Key Algorithms</a:t>
            </a:r>
            <a:endParaRPr lang="en-IN"/>
          </a:p>
        </p:txBody>
      </p:sp>
      <p:sp>
        <p:nvSpPr>
          <p:cNvPr id="3" name="Content Placeholder 2"/>
          <p:cNvSpPr>
            <a:spLocks noGrp="1"/>
          </p:cNvSpPr>
          <p:nvPr>
            <p:ph idx="1"/>
          </p:nvPr>
        </p:nvSpPr>
        <p:spPr/>
        <p:txBody>
          <a:bodyPr>
            <a:normAutofit fontScale="77500" lnSpcReduction="20000"/>
          </a:bodyPr>
          <a:lstStyle/>
          <a:p>
            <a:pPr algn="just"/>
            <a:r>
              <a:rPr lang="en-US"/>
              <a:t>Symmetric key algorithms rely on the presence of the shared key at both the sender and receiver, which has been exchanged by some previous arrangement. </a:t>
            </a:r>
          </a:p>
          <a:p>
            <a:pPr algn="just"/>
            <a:r>
              <a:rPr lang="en-US"/>
              <a:t>There are two kinds of symmetric key algorithms, one involving block ciphers and the other stream ciphers. A block cipher is an encryption scheme in which the plaintext is broken into fixed-length segments called blocks, and the blocks are encrypted one at a time. </a:t>
            </a:r>
          </a:p>
          <a:p>
            <a:pPr algn="just"/>
            <a:r>
              <a:rPr lang="en-US"/>
              <a:t>The simplest examples include substitution and transposition. In substitution, each alphabet of the plaintext is substituted by another in the cipher text, and this table mapping the original and the substituted alphabet is available at both the sender and receiver</a:t>
            </a: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p:cNvPicPr>
          <p:nvPr>
            <p:ph idx="1"/>
          </p:nvPr>
        </p:nvPicPr>
        <p:blipFill>
          <a:blip r:embed="rId2">
            <a:lum bright="-20000" contrast="40000"/>
          </a:blip>
          <a:srcRect/>
          <a:stretch>
            <a:fillRect/>
          </a:stretch>
        </p:blipFill>
        <p:spPr bwMode="auto">
          <a:xfrm>
            <a:off x="1219200" y="914400"/>
            <a:ext cx="6172200" cy="49831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hangingPunct="0"/>
            <a:r>
              <a:rPr lang="en-US"/>
              <a:t>A stream cipher is, in effect, a block cipher of block length one.</a:t>
            </a:r>
          </a:p>
          <a:p>
            <a:pPr algn="just" hangingPunct="0"/>
            <a:r>
              <a:rPr lang="en-US"/>
              <a:t> One of the simplest stream ciphers is the </a:t>
            </a:r>
            <a:r>
              <a:rPr lang="en-US" err="1"/>
              <a:t>Vernam</a:t>
            </a:r>
            <a:r>
              <a:rPr lang="en-US"/>
              <a:t> cipher, which uses a key of the same length as the plaintext for encryption.</a:t>
            </a:r>
          </a:p>
          <a:p>
            <a:pPr algn="just" hangingPunct="0"/>
            <a:r>
              <a:rPr lang="en-US"/>
              <a:t> For example, if the plaintext is the binary string 10010100, and the key is 01011001, then the encrypted string is given by the XOR of the plaintext and key, to be 11001101.</a:t>
            </a:r>
          </a:p>
          <a:p>
            <a:pPr algn="just" hangingPunct="0"/>
            <a:r>
              <a:rPr lang="en-US"/>
              <a:t> The plaintext is again recovered by </a:t>
            </a:r>
            <a:r>
              <a:rPr lang="en-US" err="1"/>
              <a:t>XORing</a:t>
            </a:r>
            <a:r>
              <a:rPr lang="en-US"/>
              <a:t> the cipher text with the same key. If the key is randomly chosen, transported securely to the receiver, and used for only one communication, this forms the one-time pad which has proven to be the most secure of all cryptographic systems. </a:t>
            </a:r>
          </a:p>
          <a:p>
            <a:pPr algn="just" hangingPunct="0"/>
            <a:r>
              <a:rPr lang="en-US"/>
              <a:t>The only bottleneck here is to be able to securely send the key to the receiver.</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NETWORK SECURITY REQUIREMENTS</a:t>
            </a:r>
            <a:endParaRPr lang="en-IN"/>
          </a:p>
        </p:txBody>
      </p:sp>
      <p:sp>
        <p:nvSpPr>
          <p:cNvPr id="3" name="Content Placeholder 2"/>
          <p:cNvSpPr>
            <a:spLocks noGrp="1"/>
          </p:cNvSpPr>
          <p:nvPr>
            <p:ph idx="1"/>
          </p:nvPr>
        </p:nvSpPr>
        <p:spPr/>
        <p:txBody>
          <a:bodyPr>
            <a:normAutofit/>
          </a:bodyPr>
          <a:lstStyle/>
          <a:p>
            <a:pPr lvl="0" hangingPunct="0"/>
            <a:r>
              <a:rPr lang="en-US" b="1"/>
              <a:t>Confidentiality: </a:t>
            </a:r>
            <a:r>
              <a:rPr lang="en-US"/>
              <a:t>The data sent by the sender (source node) must be</a:t>
            </a:r>
            <a:r>
              <a:rPr lang="en-US" b="1"/>
              <a:t> </a:t>
            </a:r>
            <a:r>
              <a:rPr lang="en-US"/>
              <a:t>comprehensible only to the intended receiver (destination node). Though an intruder might get hold of the data being sent, he/she must not be able to derive any useful information out of the data. One of the popular techniques used for ensuring confidentiality is data encryption. </a:t>
            </a:r>
            <a:endParaRPr lang="en-IN"/>
          </a:p>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Asymmetric Key Algorithms</a:t>
            </a:r>
            <a:endParaRPr lang="en-IN"/>
          </a:p>
        </p:txBody>
      </p:sp>
      <p:sp>
        <p:nvSpPr>
          <p:cNvPr id="3" name="Content Placeholder 2"/>
          <p:cNvSpPr>
            <a:spLocks noGrp="1"/>
          </p:cNvSpPr>
          <p:nvPr>
            <p:ph idx="1"/>
          </p:nvPr>
        </p:nvSpPr>
        <p:spPr/>
        <p:txBody>
          <a:bodyPr>
            <a:noAutofit/>
          </a:bodyPr>
          <a:lstStyle/>
          <a:p>
            <a:pPr algn="just" hangingPunct="0"/>
            <a:r>
              <a:rPr lang="en-US" sz="2000"/>
              <a:t>Asymmetric key (or public key) algorithms use different keys at the sender and receiver ends for encryption and decryption, respectively.</a:t>
            </a:r>
          </a:p>
          <a:p>
            <a:pPr algn="just" hangingPunct="0"/>
            <a:r>
              <a:rPr lang="en-US" sz="2000"/>
              <a:t> Let the encryption process be represented by a function </a:t>
            </a:r>
            <a:r>
              <a:rPr lang="en-US" sz="2000" i="1"/>
              <a:t>E,</a:t>
            </a:r>
            <a:r>
              <a:rPr lang="en-US" sz="2000"/>
              <a:t> and decryption by </a:t>
            </a:r>
            <a:r>
              <a:rPr lang="en-US" sz="2000" i="1"/>
              <a:t>D.</a:t>
            </a:r>
            <a:r>
              <a:rPr lang="en-US" sz="2000"/>
              <a:t> Then the plaintext </a:t>
            </a:r>
            <a:r>
              <a:rPr lang="en-US" sz="2000" i="1"/>
              <a:t>m</a:t>
            </a:r>
            <a:r>
              <a:rPr lang="en-US" sz="2000"/>
              <a:t> is transformed into the </a:t>
            </a:r>
            <a:r>
              <a:rPr lang="en-US" sz="2000" err="1"/>
              <a:t>ciphertext</a:t>
            </a:r>
            <a:r>
              <a:rPr lang="en-US" sz="2000"/>
              <a:t> </a:t>
            </a:r>
            <a:r>
              <a:rPr lang="en-US" sz="2000" i="1"/>
              <a:t>c</a:t>
            </a:r>
            <a:r>
              <a:rPr lang="en-US" sz="2000"/>
              <a:t> as </a:t>
            </a:r>
            <a:r>
              <a:rPr lang="en-US" sz="2000" i="1"/>
              <a:t>c</a:t>
            </a:r>
            <a:r>
              <a:rPr lang="en-US" sz="2000"/>
              <a:t> = </a:t>
            </a:r>
            <a:r>
              <a:rPr lang="en-US" sz="2000" i="1"/>
              <a:t>E</a:t>
            </a:r>
            <a:r>
              <a:rPr lang="en-US" sz="2000"/>
              <a:t>(</a:t>
            </a:r>
            <a:r>
              <a:rPr lang="en-US" sz="2000" i="1"/>
              <a:t>m</a:t>
            </a:r>
            <a:r>
              <a:rPr lang="en-US" sz="2000"/>
              <a:t>). </a:t>
            </a:r>
          </a:p>
          <a:p>
            <a:pPr algn="just" hangingPunct="0"/>
            <a:r>
              <a:rPr lang="en-US" sz="2000"/>
              <a:t>The receiver then decodes </a:t>
            </a:r>
            <a:r>
              <a:rPr lang="en-US" sz="2000" i="1"/>
              <a:t>c</a:t>
            </a:r>
            <a:r>
              <a:rPr lang="en-US" sz="2000"/>
              <a:t> by applying </a:t>
            </a:r>
            <a:r>
              <a:rPr lang="en-US" sz="2000" i="1"/>
              <a:t>D.</a:t>
            </a:r>
            <a:r>
              <a:rPr lang="en-US" sz="2000"/>
              <a:t> Hence, </a:t>
            </a:r>
            <a:r>
              <a:rPr lang="en-US" sz="2000" i="1"/>
              <a:t>D</a:t>
            </a:r>
            <a:r>
              <a:rPr lang="en-US" sz="2000"/>
              <a:t> is such that </a:t>
            </a:r>
            <a:r>
              <a:rPr lang="en-US" sz="2000" i="1"/>
              <a:t>m</a:t>
            </a:r>
            <a:r>
              <a:rPr lang="en-US" sz="2000"/>
              <a:t> = </a:t>
            </a:r>
            <a:r>
              <a:rPr lang="en-US" sz="2000" i="1"/>
              <a:t>D</a:t>
            </a:r>
            <a:r>
              <a:rPr lang="en-US" sz="2000"/>
              <a:t>(</a:t>
            </a:r>
            <a:r>
              <a:rPr lang="en-US" sz="2000" i="1"/>
              <a:t>c</a:t>
            </a:r>
            <a:r>
              <a:rPr lang="en-US" sz="2000"/>
              <a:t>) = </a:t>
            </a:r>
            <a:r>
              <a:rPr lang="en-US" sz="2000" i="1"/>
              <a:t>D</a:t>
            </a:r>
            <a:r>
              <a:rPr lang="en-US" sz="2000"/>
              <a:t>(</a:t>
            </a:r>
            <a:r>
              <a:rPr lang="en-US" sz="2000" i="1"/>
              <a:t>E</a:t>
            </a:r>
            <a:r>
              <a:rPr lang="en-US" sz="2000"/>
              <a:t>(</a:t>
            </a:r>
            <a:r>
              <a:rPr lang="en-US" sz="2000" i="1"/>
              <a:t>m</a:t>
            </a:r>
            <a:r>
              <a:rPr lang="en-US" sz="2000"/>
              <a:t>)). When this asymmetric key concept is used in public key algorithms, the key </a:t>
            </a:r>
            <a:r>
              <a:rPr lang="en-US" sz="2000" i="1"/>
              <a:t>E</a:t>
            </a:r>
            <a:r>
              <a:rPr lang="en-US" sz="2000"/>
              <a:t> is made public, while </a:t>
            </a:r>
            <a:r>
              <a:rPr lang="en-US" sz="2000" i="1"/>
              <a:t>D</a:t>
            </a:r>
            <a:r>
              <a:rPr lang="en-US" sz="2000"/>
              <a:t> is private, known only to the intended receiver. </a:t>
            </a:r>
          </a:p>
          <a:p>
            <a:pPr algn="just" hangingPunct="0"/>
            <a:r>
              <a:rPr lang="en-US" sz="2000"/>
              <a:t>Anyone who wishes to send a message to this receiver encrypts it using </a:t>
            </a:r>
            <a:r>
              <a:rPr lang="en-US" sz="2000" i="1"/>
              <a:t>E.</a:t>
            </a:r>
            <a:r>
              <a:rPr lang="en-US" sz="2000"/>
              <a:t> Though </a:t>
            </a:r>
            <a:r>
              <a:rPr lang="en-US" sz="2000" i="1"/>
              <a:t>c </a:t>
            </a:r>
            <a:r>
              <a:rPr lang="en-US" sz="2000"/>
              <a:t>can be overheard by adversaries, the function </a:t>
            </a:r>
            <a:r>
              <a:rPr lang="en-US" sz="2000" i="1"/>
              <a:t>E</a:t>
            </a:r>
            <a:r>
              <a:rPr lang="en-US" sz="2000"/>
              <a:t> is based on a computationally difficult mathematical problem, such as the factorization of large prime numbers.</a:t>
            </a:r>
          </a:p>
          <a:p>
            <a:pPr algn="just" hangingPunct="0"/>
            <a:r>
              <a:rPr lang="en-US" sz="2000"/>
              <a:t> Hence, it is not possible for adversaries to derive </a:t>
            </a:r>
            <a:r>
              <a:rPr lang="en-US" sz="2000" i="1"/>
              <a:t>D</a:t>
            </a:r>
            <a:r>
              <a:rPr lang="en-US" sz="2000"/>
              <a:t> given </a:t>
            </a:r>
            <a:r>
              <a:rPr lang="en-US" sz="2000" i="1"/>
              <a:t>E.</a:t>
            </a:r>
            <a:r>
              <a:rPr lang="en-US" sz="2000"/>
              <a:t> Only the receiver can decrypt </a:t>
            </a:r>
            <a:r>
              <a:rPr lang="en-US" sz="2000" i="1"/>
              <a:t>c</a:t>
            </a:r>
            <a:r>
              <a:rPr lang="en-US" sz="2000"/>
              <a:t> using the private key </a:t>
            </a:r>
            <a:r>
              <a:rPr lang="en-US" sz="2000" i="1"/>
              <a:t>D.</a:t>
            </a:r>
            <a:endParaRPr lang="en-IN"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Key Management Approaches</a:t>
            </a:r>
            <a:endParaRPr lang="en-IN"/>
          </a:p>
        </p:txBody>
      </p:sp>
      <p:sp>
        <p:nvSpPr>
          <p:cNvPr id="3" name="Content Placeholder 2"/>
          <p:cNvSpPr>
            <a:spLocks noGrp="1"/>
          </p:cNvSpPr>
          <p:nvPr>
            <p:ph idx="1"/>
          </p:nvPr>
        </p:nvSpPr>
        <p:spPr/>
        <p:txBody>
          <a:bodyPr>
            <a:noAutofit/>
          </a:bodyPr>
          <a:lstStyle/>
          <a:p>
            <a:pPr algn="just"/>
            <a:r>
              <a:rPr lang="en-US" sz="2800"/>
              <a:t>       The primary goal of key management is to share a secret (some information) among a specified set of participants</a:t>
            </a:r>
          </a:p>
          <a:p>
            <a:pPr algn="just"/>
            <a:r>
              <a:rPr lang="en-US" sz="2800"/>
              <a:t>There are several methods that can be employed to perform this operation, all of them requiring varying amounts of initial configuration, communication, and computation. </a:t>
            </a:r>
          </a:p>
          <a:p>
            <a:pPr algn="just"/>
            <a:r>
              <a:rPr lang="en-US" sz="2800"/>
              <a:t>The main approaches to key management are key </a:t>
            </a:r>
            <a:r>
              <a:rPr lang="en-US" sz="2800" err="1"/>
              <a:t>predistribution</a:t>
            </a:r>
            <a:r>
              <a:rPr lang="en-US" sz="2800"/>
              <a:t>, key transport, key arbitration, and key agreement.</a:t>
            </a:r>
            <a:endParaRPr lang="en-IN" sz="2800"/>
          </a:p>
          <a:p>
            <a:pPr algn="just">
              <a:buNone/>
            </a:pPr>
            <a:endParaRPr lang="en-US" sz="2800"/>
          </a:p>
          <a:p>
            <a:pPr algn="just">
              <a:buNone/>
            </a:pPr>
            <a:endParaRPr lang="en-I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a:p>
        </p:txBody>
      </p:sp>
      <p:sp>
        <p:nvSpPr>
          <p:cNvPr id="3" name="Content Placeholder 2"/>
          <p:cNvSpPr>
            <a:spLocks noGrp="1"/>
          </p:cNvSpPr>
          <p:nvPr>
            <p:ph idx="1"/>
          </p:nvPr>
        </p:nvSpPr>
        <p:spPr/>
        <p:txBody>
          <a:bodyPr>
            <a:normAutofit fontScale="70000" lnSpcReduction="20000"/>
          </a:bodyPr>
          <a:lstStyle/>
          <a:p>
            <a:r>
              <a:rPr lang="en-US" b="1"/>
              <a:t>Key </a:t>
            </a:r>
            <a:r>
              <a:rPr lang="en-US" b="1" err="1"/>
              <a:t>Predistribution</a:t>
            </a:r>
            <a:r>
              <a:rPr lang="en-US" b="1"/>
              <a:t>:</a:t>
            </a:r>
          </a:p>
          <a:p>
            <a:pPr algn="just"/>
            <a:r>
              <a:rPr lang="en-US"/>
              <a:t>Key </a:t>
            </a:r>
            <a:r>
              <a:rPr lang="en-US" err="1"/>
              <a:t>predistribution</a:t>
            </a:r>
            <a:r>
              <a:rPr lang="en-US"/>
              <a:t>, as the name suggests, involves distributing keys to all interested parties before the start of communication. </a:t>
            </a:r>
          </a:p>
          <a:p>
            <a:pPr algn="just"/>
            <a:r>
              <a:rPr lang="en-US"/>
              <a:t>This method involves much less communication and computation, but all participants must be known </a:t>
            </a:r>
            <a:r>
              <a:rPr lang="en-US" i="1"/>
              <a:t>a</a:t>
            </a:r>
            <a:r>
              <a:rPr lang="en-US"/>
              <a:t> </a:t>
            </a:r>
            <a:r>
              <a:rPr lang="en-US" i="1"/>
              <a:t>priori</a:t>
            </a:r>
            <a:r>
              <a:rPr lang="en-US"/>
              <a:t>, during the initial configuration. </a:t>
            </a:r>
          </a:p>
          <a:p>
            <a:pPr algn="just"/>
            <a:r>
              <a:rPr lang="en-US"/>
              <a:t>Once deployed, there is no mechanism to</a:t>
            </a:r>
            <a:r>
              <a:rPr lang="en-US" i="1"/>
              <a:t> </a:t>
            </a:r>
            <a:r>
              <a:rPr lang="en-US"/>
              <a:t>include new members in the group or to change the key. </a:t>
            </a:r>
          </a:p>
          <a:p>
            <a:pPr algn="just"/>
            <a:r>
              <a:rPr lang="en-US"/>
              <a:t>As an improvement over the basic </a:t>
            </a:r>
            <a:r>
              <a:rPr lang="en-US" err="1"/>
              <a:t>predistribution</a:t>
            </a:r>
            <a:r>
              <a:rPr lang="en-US"/>
              <a:t> scheme, sub-groups may be formed within the group, and some communication can be restricted to a subgroup. </a:t>
            </a:r>
          </a:p>
          <a:p>
            <a:pPr algn="just"/>
            <a:r>
              <a:rPr lang="en-US"/>
              <a:t>However, the formation of sub-groups is also an </a:t>
            </a:r>
            <a:r>
              <a:rPr lang="en-US" i="1"/>
              <a:t>a priori</a:t>
            </a:r>
            <a:r>
              <a:rPr lang="en-US"/>
              <a:t> decision with no flexibility during the operation.</a:t>
            </a:r>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Key Transport:</a:t>
            </a:r>
            <a:endParaRPr lang="en-IN"/>
          </a:p>
          <a:p>
            <a:pPr algn="just" hangingPunct="0"/>
            <a:r>
              <a:rPr lang="en-US"/>
              <a:t>	In key transport systems, one of the communicating entities generates keys and transports them to the other members. The simplest scheme assumes that a shared key already exists among the participating members. </a:t>
            </a:r>
          </a:p>
          <a:p>
            <a:pPr algn="just" hangingPunct="0"/>
            <a:r>
              <a:rPr lang="en-US"/>
              <a:t>This prior shared key is used to encrypt a new key and is transmitted to all corresponding nodes.</a:t>
            </a:r>
          </a:p>
          <a:p>
            <a:pPr algn="just" hangingPunct="0"/>
            <a:r>
              <a:rPr lang="en-US"/>
              <a:t> Only those nodes which have the prior shared key can decrypt it. This is called the key encrypting key (KEK) method. </a:t>
            </a:r>
          </a:p>
          <a:p>
            <a:pPr algn="just" hangingPunct="0"/>
            <a:r>
              <a:rPr lang="en-US"/>
              <a:t>However, the existence of a prior key cannot always be assumed. If the public key infrastructure (PKI) is present, the key can be encrypted with each participant's public key and transported to it. This assumes the existence of a TTP, which may not be available for ad hoc wireless networks.</a:t>
            </a: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b="1"/>
              <a:t>Key Arbitration:</a:t>
            </a:r>
          </a:p>
          <a:p>
            <a:pPr algn="just"/>
            <a:r>
              <a:rPr lang="en-US"/>
              <a:t>Key arbitration schemes use a central arbitrator to create and distribute keys among all participants. Hence, they are a class of key transport schemes. </a:t>
            </a:r>
          </a:p>
          <a:p>
            <a:pPr algn="just"/>
            <a:r>
              <a:rPr lang="en-US"/>
              <a:t>Networks which have a fixed infrastructure use the AP as an arbitrator, since it does not have stringent power or computation constraints. </a:t>
            </a:r>
          </a:p>
          <a:p>
            <a:pPr algn="just"/>
            <a:r>
              <a:rPr lang="en-US"/>
              <a:t>In ad hoc wireless networks, the problem with implementation of arbitrated protocols is that the arbitrator has to be powered on at all times to be accessible to all nodes.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Key Agreement</a:t>
            </a:r>
            <a:endParaRPr lang="en-IN"/>
          </a:p>
          <a:p>
            <a:pPr algn="just"/>
            <a:r>
              <a:rPr lang="en-US"/>
              <a:t>Most key agreement schemes are based on asymmetric key algorithms.</a:t>
            </a:r>
          </a:p>
          <a:p>
            <a:pPr algn="just"/>
            <a:r>
              <a:rPr lang="en-US"/>
              <a:t> They are used when two or more people want to agree upon a secret key, which will then be used for further communication. </a:t>
            </a:r>
          </a:p>
          <a:p>
            <a:pPr algn="just"/>
            <a:r>
              <a:rPr lang="en-US"/>
              <a:t>Key agreement protocols are used to establish a secure context over which a session can be run, starting with many parties who wish to communicate and an insecure channel. </a:t>
            </a:r>
          </a:p>
          <a:p>
            <a:pPr algn="just"/>
            <a:r>
              <a:rPr lang="en-US"/>
              <a:t>In group key agreement schemes, each participant contributes a part to the secret key. These need the least amount of pre-configuration, but such schemes have high computational complexity. </a:t>
            </a:r>
          </a:p>
          <a:p>
            <a:pPr algn="just"/>
            <a:r>
              <a:rPr lang="en-US"/>
              <a:t>The most popular key agreement schemes use the </a:t>
            </a:r>
            <a:r>
              <a:rPr lang="en-US" err="1"/>
              <a:t>Diffie</a:t>
            </a:r>
            <a:r>
              <a:rPr lang="en-US"/>
              <a:t>-Hellman exchange, an asymmetric key algorithm based on discrete logarithms</a:t>
            </a: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a:t>SECURE ROUTING IN AD HOC WIRELESS NETWORKS</a:t>
            </a:r>
            <a:br>
              <a:rPr lang="en-IN" sz="3200"/>
            </a:br>
            <a:endParaRPr lang="en-IN" sz="3200"/>
          </a:p>
        </p:txBody>
      </p:sp>
      <p:sp>
        <p:nvSpPr>
          <p:cNvPr id="3" name="Content Placeholder 2"/>
          <p:cNvSpPr>
            <a:spLocks noGrp="1"/>
          </p:cNvSpPr>
          <p:nvPr>
            <p:ph idx="1"/>
          </p:nvPr>
        </p:nvSpPr>
        <p:spPr/>
        <p:txBody>
          <a:bodyPr>
            <a:normAutofit/>
          </a:bodyPr>
          <a:lstStyle/>
          <a:p>
            <a:pPr algn="just"/>
            <a:r>
              <a:rPr lang="en-US"/>
              <a:t>Unlike the traditional wired Internet, where dedicated routers controlled by the Internet service providers (ISPs) exist, in ad hoc wireless networks, nodes act both as regular terminals (source or destination) and also as routers for other nodes. In the absence of dedicated routers, providing security becomes a challenging task in these networks</a:t>
            </a: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a:t>Requirements of a Secure Routing Protocol for Ad Hoc Wireless Networks</a:t>
            </a:r>
            <a:endParaRPr lang="en-IN" sz="3200"/>
          </a:p>
        </p:txBody>
      </p:sp>
      <p:sp>
        <p:nvSpPr>
          <p:cNvPr id="3" name="Content Placeholder 2"/>
          <p:cNvSpPr>
            <a:spLocks noGrp="1"/>
          </p:cNvSpPr>
          <p:nvPr>
            <p:ph idx="1"/>
          </p:nvPr>
        </p:nvSpPr>
        <p:spPr/>
        <p:txBody>
          <a:bodyPr>
            <a:noAutofit/>
          </a:bodyPr>
          <a:lstStyle/>
          <a:p>
            <a:pPr algn="just" hangingPunct="0">
              <a:buNone/>
            </a:pPr>
            <a:r>
              <a:rPr lang="en-US" sz="2400"/>
              <a:t>• </a:t>
            </a:r>
            <a:r>
              <a:rPr lang="en-US" sz="2400" b="1"/>
              <a:t>Detection of malicious nodes:</a:t>
            </a:r>
            <a:r>
              <a:rPr lang="en-US" sz="2400"/>
              <a:t> A secure routing protocol should be able to detect the presence of malicious nodes in the network and should avoid the participation of such nodes in the routing process. Even if such malicious nodes participate in the route discovery process, the routing protocol should choose paths that do not include such nodes.</a:t>
            </a:r>
            <a:endParaRPr lang="en-IN" sz="2400"/>
          </a:p>
          <a:p>
            <a:pPr algn="just" hangingPunct="0">
              <a:buNone/>
            </a:pPr>
            <a:r>
              <a:rPr lang="en-US" sz="2400"/>
              <a:t>• </a:t>
            </a:r>
            <a:r>
              <a:rPr lang="en-US" sz="2400" b="1"/>
              <a:t>Guarantee of correct route discovery:</a:t>
            </a:r>
            <a:r>
              <a:rPr lang="en-US" sz="2400"/>
              <a:t> If a route between the source and the destination nodes exists, the routing protocol should be able to find the route, and should also ensure the correctness of the selected route.</a:t>
            </a:r>
            <a:endParaRPr lang="en-IN"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hangingPunct="0">
              <a:buNone/>
            </a:pPr>
            <a:r>
              <a:rPr lang="en-US"/>
              <a:t>• </a:t>
            </a:r>
            <a:r>
              <a:rPr lang="en-US" b="1"/>
              <a:t>Confidentiality of network topology:</a:t>
            </a:r>
            <a:r>
              <a:rPr lang="en-US"/>
              <a:t> an information disclosure attack may lead to the discovery of the network topology by the malicious nodes. Once the network topology is known, the attacker may try to study the traffic pattern in the network. If some of the nodes are found to be more active compared to others, the attacker may try to mount (</a:t>
            </a:r>
            <a:r>
              <a:rPr lang="en-US" i="1"/>
              <a:t>e.g.,</a:t>
            </a:r>
            <a:r>
              <a:rPr lang="en-US"/>
              <a:t> </a:t>
            </a:r>
            <a:r>
              <a:rPr lang="en-US" err="1"/>
              <a:t>DoS</a:t>
            </a:r>
            <a:r>
              <a:rPr lang="en-US"/>
              <a:t>) attacks on such bottleneck nodes. This may ultimately affect the on-going routing process. Hence, the confidentiality of the network topology is an important requirement to be met by the secure routing protocols.</a:t>
            </a:r>
            <a:endParaRPr lang="en-IN"/>
          </a:p>
          <a:p>
            <a:pPr algn="just">
              <a:buNone/>
            </a:pPr>
            <a:r>
              <a:rPr lang="en-US"/>
              <a:t>• </a:t>
            </a:r>
            <a:r>
              <a:rPr lang="en-US" b="1"/>
              <a:t>Stability against attacks:</a:t>
            </a:r>
            <a:r>
              <a:rPr lang="en-US"/>
              <a:t> The routing protocol must be self-stable in the sense that it must be able to revert to its normal operating state within a finite amount of time after a passive or an active attack. The routing protocol should take care that these attacks do not permanently disrupt the routing process</a:t>
            </a:r>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a:t>Security-Aware Ad Hoc Routing Protocol</a:t>
            </a:r>
            <a:endParaRPr lang="en-IN"/>
          </a:p>
        </p:txBody>
      </p:sp>
      <p:sp>
        <p:nvSpPr>
          <p:cNvPr id="4" name="Content Placeholder 3"/>
          <p:cNvSpPr>
            <a:spLocks noGrp="1"/>
          </p:cNvSpPr>
          <p:nvPr>
            <p:ph idx="1"/>
          </p:nvPr>
        </p:nvSpPr>
        <p:spPr/>
        <p:txBody>
          <a:bodyPr>
            <a:normAutofit fontScale="85000" lnSpcReduction="20000"/>
          </a:bodyPr>
          <a:lstStyle/>
          <a:p>
            <a:pPr algn="just"/>
            <a:r>
              <a:rPr lang="en-US"/>
              <a:t>The security-aware ad hoc routing (SAR) protocol uses security as one of the key metrics in path finding. </a:t>
            </a:r>
          </a:p>
          <a:p>
            <a:pPr algn="just"/>
            <a:r>
              <a:rPr lang="en-US"/>
              <a:t>A framework for enforcing and measuring the attributes of the security metric has to be taken into account .</a:t>
            </a:r>
          </a:p>
          <a:p>
            <a:pPr algn="just"/>
            <a:r>
              <a:rPr lang="en-US"/>
              <a:t>This framework also enables the use of different levels of security for different applications that use SAR for routing.</a:t>
            </a:r>
          </a:p>
          <a:p>
            <a:pPr algn="just"/>
            <a:r>
              <a:rPr lang="en-US"/>
              <a:t> In ad hoc wireless networks, communication between end nodes through possibly multiple intermediate nodes is based on the fact that the two end nodes trust the intermediate nodes. </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4" name="Content Placeholder 3"/>
          <p:cNvSpPr>
            <a:spLocks noGrp="1"/>
          </p:cNvSpPr>
          <p:nvPr>
            <p:ph idx="1"/>
          </p:nvPr>
        </p:nvSpPr>
        <p:spPr/>
        <p:txBody>
          <a:bodyPr>
            <a:normAutofit fontScale="70000" lnSpcReduction="20000"/>
          </a:bodyPr>
          <a:lstStyle/>
          <a:p>
            <a:pPr lvl="0" hangingPunct="0"/>
            <a:r>
              <a:rPr lang="en-US" b="1"/>
              <a:t>Integrity: </a:t>
            </a:r>
            <a:r>
              <a:rPr lang="en-US"/>
              <a:t>The data sent by the source node should reach the destination node</a:t>
            </a:r>
            <a:r>
              <a:rPr lang="en-US" b="1"/>
              <a:t> </a:t>
            </a:r>
            <a:r>
              <a:rPr lang="en-US"/>
              <a:t>as it was sent: unaltered. In other words, it should not be possible for any malicious node in the network to tamper with the data during transmission.</a:t>
            </a:r>
            <a:endParaRPr lang="en-IN"/>
          </a:p>
          <a:p>
            <a:pPr hangingPunct="0"/>
            <a:r>
              <a:rPr lang="en-US"/>
              <a:t> </a:t>
            </a:r>
            <a:r>
              <a:rPr lang="en-US" b="1"/>
              <a:t>Availability:</a:t>
            </a:r>
            <a:r>
              <a:rPr lang="en-US"/>
              <a:t> The network should remain operational all the time. It must be robust enough to tolerate link failures and also be capable of surviving various attacks mounted on it. It should be able to provide the guaranteed services whenever an authorized user requires them.</a:t>
            </a:r>
            <a:endParaRPr lang="en-IN"/>
          </a:p>
          <a:p>
            <a:pPr hangingPunct="0"/>
            <a:r>
              <a:rPr lang="en-US"/>
              <a:t> </a:t>
            </a:r>
            <a:r>
              <a:rPr lang="en-US" b="1"/>
              <a:t>Non-repudiation:</a:t>
            </a:r>
            <a:r>
              <a:rPr lang="en-US"/>
              <a:t> Non-repudiation is a mechanism to guarantee that the sender of a message cannot later deny having sent the message and that the recipient cannot deny having received the message. Digital signatures, which function as unique identifiers for each user, much like a written signature, are used commonly for this purpose.</a:t>
            </a:r>
            <a:endParaRPr lang="en-IN"/>
          </a:p>
          <a:p>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a:t>SAR defines </a:t>
            </a:r>
            <a:r>
              <a:rPr lang="en-US" i="1"/>
              <a:t>level of trust</a:t>
            </a:r>
            <a:r>
              <a:rPr lang="en-US"/>
              <a:t> as a metric for routing and as one of the attributes for security to be taken into consideration while routing. </a:t>
            </a:r>
            <a:endParaRPr lang="en-IN"/>
          </a:p>
        </p:txBody>
      </p:sp>
      <p:pic>
        <p:nvPicPr>
          <p:cNvPr id="4" name="Picture 3"/>
          <p:cNvPicPr/>
          <p:nvPr/>
        </p:nvPicPr>
        <p:blipFill>
          <a:blip r:embed="rId2">
            <a:lum bright="-20000" contrast="40000"/>
          </a:blip>
          <a:srcRect/>
          <a:stretch>
            <a:fillRect/>
          </a:stretch>
        </p:blipFill>
        <p:spPr bwMode="auto">
          <a:xfrm>
            <a:off x="3124200" y="3352800"/>
            <a:ext cx="3177589" cy="280172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a:t>PART-B</a:t>
            </a:r>
            <a:br>
              <a:rPr lang="en-IN" sz="3200"/>
            </a:br>
            <a:r>
              <a:rPr lang="en-IN" sz="3200" b="1"/>
              <a:t>SENSOR NETWORK PLATFORMS AND TOOLS</a:t>
            </a:r>
            <a:endParaRPr lang="en-IN" sz="3200"/>
          </a:p>
        </p:txBody>
      </p:sp>
      <p:sp>
        <p:nvSpPr>
          <p:cNvPr id="3" name="Content Placeholder 2"/>
          <p:cNvSpPr>
            <a:spLocks noGrp="1"/>
          </p:cNvSpPr>
          <p:nvPr>
            <p:ph idx="1"/>
          </p:nvPr>
        </p:nvSpPr>
        <p:spPr/>
        <p:txBody>
          <a:bodyPr>
            <a:normAutofit lnSpcReduction="10000"/>
          </a:bodyPr>
          <a:lstStyle/>
          <a:p>
            <a:pPr algn="just">
              <a:buNone/>
            </a:pPr>
            <a:r>
              <a:rPr lang="en-IN"/>
              <a:t>Introduction:</a:t>
            </a:r>
          </a:p>
          <a:p>
            <a:pPr algn="just"/>
            <a:r>
              <a:rPr lang="en-IN"/>
              <a:t>A real-world sensor network application most likely has to incorporate all these elements, subject to energy, bandwidth, computation, storage, and real-time constraints</a:t>
            </a:r>
          </a:p>
          <a:p>
            <a:pPr algn="just"/>
            <a:r>
              <a:rPr lang="en-IN"/>
              <a:t>There are two types of programming for sensor networks, those carried out by end users and those performed by application developers.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a:t>End User:</a:t>
            </a:r>
          </a:p>
          <a:p>
            <a:r>
              <a:rPr lang="en-IN"/>
              <a:t>An end user may view a sensor network as a pool of data and interact with the network via queries.</a:t>
            </a:r>
          </a:p>
          <a:p>
            <a:r>
              <a:rPr lang="en-IN"/>
              <a:t>Just as with query languages for database systems like SQL good sensor network programming language should be expressive enough to encode application logic at a high level of abstraction</a:t>
            </a:r>
          </a:p>
          <a:p>
            <a:r>
              <a:rPr lang="en-IN"/>
              <a:t>At the same time be structured enough to allow efficient execution on the distributed platform.</a:t>
            </a:r>
            <a:br>
              <a:rPr lang="en-IN"/>
            </a:b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IN"/>
              <a:t>Application Developer:</a:t>
            </a:r>
          </a:p>
          <a:p>
            <a:pPr algn="just"/>
            <a:r>
              <a:rPr lang="en-IN"/>
              <a:t>an application developer must provide end users of a sensor network with the capabilities of data acquisition, processing, and storage.</a:t>
            </a:r>
          </a:p>
          <a:p>
            <a:pPr algn="just"/>
            <a:r>
              <a:rPr lang="en-IN"/>
              <a:t>Unlike general distributed or database systems, collaborative signal and information processing (CSIP) software comprises reactive, concurrent, distributed programs running on ad hoc, resource-constrained, unreliable computation and communication platforms.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Sensor Node Hardware</a:t>
            </a:r>
            <a:br>
              <a:rPr lang="en-IN"/>
            </a:br>
            <a:endParaRPr lang="en-IN"/>
          </a:p>
        </p:txBody>
      </p:sp>
      <p:sp>
        <p:nvSpPr>
          <p:cNvPr id="3" name="Content Placeholder 2"/>
          <p:cNvSpPr>
            <a:spLocks noGrp="1"/>
          </p:cNvSpPr>
          <p:nvPr>
            <p:ph idx="1"/>
          </p:nvPr>
        </p:nvSpPr>
        <p:spPr/>
        <p:txBody>
          <a:bodyPr>
            <a:normAutofit fontScale="85000" lnSpcReduction="10000"/>
          </a:bodyPr>
          <a:lstStyle/>
          <a:p>
            <a:pPr algn="just"/>
            <a:r>
              <a:rPr lang="en-US"/>
              <a:t>	Sensor node hardware can be grouped into three categories, each of which entails a different set of trade-offs in the design choices</a:t>
            </a:r>
          </a:p>
          <a:p>
            <a:pPr algn="just">
              <a:buNone/>
            </a:pPr>
            <a:r>
              <a:rPr lang="en-US"/>
              <a:t>• </a:t>
            </a:r>
            <a:r>
              <a:rPr lang="en-US" b="1" i="1"/>
              <a:t>Augmented general-purpose computers</a:t>
            </a:r>
            <a:r>
              <a:rPr lang="en-US" i="1"/>
              <a:t>: </a:t>
            </a:r>
            <a:r>
              <a:rPr lang="en-US"/>
              <a:t>Examples include low power PCs, embedded PCs (e.g., PC104), custom-designed PCs (e.g., </a:t>
            </a:r>
            <a:r>
              <a:rPr lang="en-US" err="1"/>
              <a:t>Sensoria</a:t>
            </a:r>
            <a:r>
              <a:rPr lang="en-US"/>
              <a:t> WINS NG nodes),1 and various personal digital assistants (PDA). These nodes typically run off-the-shelf operating systems such as Win CE, Linux, or real-time operating systems and use standard wireless communication protocols such as Bluetooth or IEEE 802.11. </a:t>
            </a:r>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a:t>Compared with dedicated sensor nodes, PC-like platforms are more power hungry. However, when power is not an issue, these platforms have the advantage that they can leverage the availability of fully supported networking protocols, popular programming languages, middleware, and other off-the-shelf software</a:t>
            </a:r>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a:t>• </a:t>
            </a:r>
            <a:r>
              <a:rPr lang="en-US" i="1"/>
              <a:t>Dedicated embedded sensor nodes: </a:t>
            </a:r>
            <a:r>
              <a:rPr lang="en-US"/>
              <a:t>Examples include the Berkeley mote family, the UCLA Medusa family, Ember nodes,2 and MIT </a:t>
            </a:r>
            <a:r>
              <a:rPr lang="en-US" err="1"/>
              <a:t>μAMP</a:t>
            </a:r>
            <a:r>
              <a:rPr lang="en-US"/>
              <a:t>. These platforms typically use commercial off-the-shelf (COTS) chip sets with emphasis on small form factor, low power processing and communication, and simple sensor interfaces. Because of their COTS CPU, these platforms typically support at least one programming language, such as C. </a:t>
            </a:r>
          </a:p>
          <a:p>
            <a:pPr algn="just"/>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a:t>However, in order to keep the program footprint small to accommodate their small memory size, programmers of these platforms are given full access to hardware but barely any operating system support.</a:t>
            </a:r>
            <a:endParaRPr lang="en-IN"/>
          </a:p>
          <a:p>
            <a:pPr algn="just"/>
            <a:r>
              <a:rPr lang="en-US"/>
              <a:t>	A classical example is the Tiny OS platform and its companion programming language, </a:t>
            </a:r>
            <a:r>
              <a:rPr lang="en-US" err="1"/>
              <a:t>nesC</a:t>
            </a:r>
            <a:r>
              <a:rPr lang="en-US"/>
              <a:t>. We will discuss these platforms in Sections 8.3.1 and 8.3.2.</a:t>
            </a:r>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a:t>• </a:t>
            </a:r>
            <a:r>
              <a:rPr lang="en-US" i="1"/>
              <a:t>System-on-chip (</a:t>
            </a:r>
            <a:r>
              <a:rPr lang="en-US" i="1" err="1"/>
              <a:t>SoC</a:t>
            </a:r>
            <a:r>
              <a:rPr lang="en-US" i="1"/>
              <a:t>) nodes: </a:t>
            </a:r>
            <a:r>
              <a:rPr lang="en-US"/>
              <a:t>Examples of </a:t>
            </a:r>
            <a:r>
              <a:rPr lang="en-US" err="1"/>
              <a:t>SoC</a:t>
            </a:r>
            <a:r>
              <a:rPr lang="en-US"/>
              <a:t> hardware include smart dust, the BWRC </a:t>
            </a:r>
            <a:r>
              <a:rPr lang="en-US" err="1"/>
              <a:t>picoradio</a:t>
            </a:r>
            <a:r>
              <a:rPr lang="en-US"/>
              <a:t> node, and the PASTA node.3 Designers of these platforms try to push the hardware limits by fundamentally rethinking the hardware architecture trade-offs for a sensor node at the chip design level. The goal is to find new ways of integrating CMOS, MEMS, and RF technologies to build extremely low power and small footprint sensor nodes that still provide certain sensing, computation, and communication capabilities.</a:t>
            </a:r>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Berkeley Motes</a:t>
            </a:r>
            <a:endParaRPr lang="en-IN"/>
          </a:p>
        </p:txBody>
      </p:sp>
      <p:sp>
        <p:nvSpPr>
          <p:cNvPr id="3" name="Content Placeholder 2"/>
          <p:cNvSpPr>
            <a:spLocks noGrp="1"/>
          </p:cNvSpPr>
          <p:nvPr>
            <p:ph idx="1"/>
          </p:nvPr>
        </p:nvSpPr>
        <p:spPr/>
        <p:txBody>
          <a:bodyPr/>
          <a:lstStyle/>
          <a:p>
            <a:pPr algn="just"/>
            <a:r>
              <a:rPr lang="en-US"/>
              <a:t>The Berkeley motes are a family of embedded sensor nodes sharing roughly the same architecture.</a:t>
            </a:r>
            <a:endParaRPr lang="en-IN"/>
          </a:p>
        </p:txBody>
      </p:sp>
      <p:pic>
        <p:nvPicPr>
          <p:cNvPr id="4" name="Picture 3"/>
          <p:cNvPicPr/>
          <p:nvPr/>
        </p:nvPicPr>
        <p:blipFill>
          <a:blip r:embed="rId2">
            <a:lum bright="-10000" contrast="30000"/>
          </a:blip>
          <a:srcRect/>
          <a:stretch>
            <a:fillRect/>
          </a:stretch>
        </p:blipFill>
        <p:spPr bwMode="auto">
          <a:xfrm>
            <a:off x="1828800" y="3440604"/>
            <a:ext cx="5614035" cy="309435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ISSUES AND CHALLENGES IN SECURITY PROVISIONING</a:t>
            </a:r>
            <a:endParaRPr lang="en-IN"/>
          </a:p>
        </p:txBody>
      </p:sp>
      <p:sp>
        <p:nvSpPr>
          <p:cNvPr id="4" name="Content Placeholder 3"/>
          <p:cNvSpPr>
            <a:spLocks noGrp="1"/>
          </p:cNvSpPr>
          <p:nvPr>
            <p:ph idx="1"/>
          </p:nvPr>
        </p:nvSpPr>
        <p:spPr/>
        <p:txBody>
          <a:bodyPr>
            <a:normAutofit fontScale="70000" lnSpcReduction="20000"/>
          </a:bodyPr>
          <a:lstStyle/>
          <a:p>
            <a:pPr hangingPunct="0">
              <a:buNone/>
            </a:pPr>
            <a:r>
              <a:rPr lang="en-US"/>
              <a:t>• </a:t>
            </a:r>
            <a:r>
              <a:rPr lang="en-US" b="1"/>
              <a:t>Shared broadcast radio channel:</a:t>
            </a:r>
            <a:r>
              <a:rPr lang="en-US"/>
              <a:t> Unlike in wired networks where a separate dedicated transmission line can be provided between a pair of end users, the radio channel used for communication in ad hoc wireless networks is broadcast in nature and is shared by all nodes in the network. Data transmitted by a node is received by all nodes within its direct transmission range. So a malicious node could easily obtain data being transmitted in the network. This problem can be minimized to a certain extent by using directional antennas.</a:t>
            </a:r>
            <a:endParaRPr lang="en-IN"/>
          </a:p>
          <a:p>
            <a:pPr hangingPunct="0">
              <a:buNone/>
            </a:pPr>
            <a:r>
              <a:rPr lang="en-US"/>
              <a:t>• </a:t>
            </a:r>
            <a:r>
              <a:rPr lang="en-US" b="1"/>
              <a:t>Insecure operational environment:</a:t>
            </a:r>
            <a:r>
              <a:rPr lang="en-US"/>
              <a:t> The operating environments where ad hoc wireless networks are used may not always be secure. One important application of such networks is in battlefields. In such applications, nodes may move in and out of hostile and insecure enemy territory, where they would be highly vulnerable to security attacks.</a:t>
            </a:r>
            <a:endParaRPr lang="en-IN"/>
          </a:p>
          <a:p>
            <a:pPr>
              <a:buNone/>
            </a:pPr>
            <a:r>
              <a:rPr lang="en-US"/>
              <a:t> </a:t>
            </a:r>
            <a:endParaRPr lang="en-IN"/>
          </a:p>
          <a:p>
            <a:endParaRPr lang="en-I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MICA mote architecture</a:t>
            </a:r>
            <a:endParaRPr lang="en-IN"/>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2">
            <a:lum bright="-20000" contrast="40000"/>
          </a:blip>
          <a:srcRect/>
          <a:stretch>
            <a:fillRect/>
          </a:stretch>
        </p:blipFill>
        <p:spPr bwMode="auto">
          <a:xfrm>
            <a:off x="1066800" y="1674628"/>
            <a:ext cx="6781800" cy="419277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Power consumption of MICA motes</a:t>
            </a:r>
            <a:endParaRPr lang="en-IN"/>
          </a:p>
        </p:txBody>
      </p:sp>
      <p:pic>
        <p:nvPicPr>
          <p:cNvPr id="4" name="Content Placeholder 3"/>
          <p:cNvPicPr>
            <a:picLocks noGrp="1"/>
          </p:cNvPicPr>
          <p:nvPr>
            <p:ph idx="1"/>
          </p:nvPr>
        </p:nvPicPr>
        <p:blipFill>
          <a:blip r:embed="rId2">
            <a:lum bright="-10000" contrast="40000"/>
          </a:blip>
          <a:srcRect/>
          <a:stretch>
            <a:fillRect/>
          </a:stretch>
        </p:blipFill>
        <p:spPr bwMode="auto">
          <a:xfrm>
            <a:off x="533400" y="1752600"/>
            <a:ext cx="7696200" cy="3962399"/>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Sensor Network Programming Challenges</a:t>
            </a:r>
            <a:endParaRPr lang="en-IN"/>
          </a:p>
        </p:txBody>
      </p:sp>
      <p:sp>
        <p:nvSpPr>
          <p:cNvPr id="3" name="Content Placeholder 2"/>
          <p:cNvSpPr>
            <a:spLocks noGrp="1"/>
          </p:cNvSpPr>
          <p:nvPr>
            <p:ph idx="1"/>
          </p:nvPr>
        </p:nvSpPr>
        <p:spPr/>
        <p:txBody>
          <a:bodyPr>
            <a:normAutofit fontScale="70000" lnSpcReduction="20000"/>
          </a:bodyPr>
          <a:lstStyle/>
          <a:p>
            <a:pPr algn="just"/>
            <a:r>
              <a:rPr lang="en-US"/>
              <a:t>Traditional programming technologies rely on operating systems to provide abstraction for processing, I/O, networking, and user interaction hardware, When applying such a model to programming networked embedded systems, such as sensor networks, the application programmers need to explicitly deal with message passing, event synchronization, interrupt handing, and sensor reading.</a:t>
            </a:r>
            <a:endParaRPr lang="en-IN"/>
          </a:p>
          <a:p>
            <a:pPr algn="just"/>
            <a:r>
              <a:rPr lang="en-US"/>
              <a:t>	As a result, an application is typically implemented as a finite state machine (FSM) that covers all extreme cases: unreliable communication channels, long delays, irregular arrival of messages, simultaneous events, and so on. In a target tracking application implemented on a Linux operating system and with directed diffusion routing, roughly 40 percent of the code implements the FSM and the glue logic of interfacing computation and communication</a:t>
            </a:r>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a:t>For resource-constrained embedded systems with real-time requirements, several mechanisms are used in embedded operating systems to reduce code size, improve response time, and reduce energy consumption.</a:t>
            </a:r>
          </a:p>
          <a:p>
            <a:r>
              <a:rPr lang="en-US"/>
              <a:t> Microkernel technologies modularize the operating system so that only the necessary parts are deployed with the application.</a:t>
            </a:r>
          </a:p>
          <a:p>
            <a:r>
              <a:rPr lang="en-US"/>
              <a:t> Real-time scheduling allocates resources to more urgent tasks so that they can be finished early. </a:t>
            </a:r>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Traditional embedded system programming interface</a:t>
            </a:r>
            <a:endParaRPr lang="en-IN"/>
          </a:p>
        </p:txBody>
      </p:sp>
      <p:pic>
        <p:nvPicPr>
          <p:cNvPr id="4" name="Content Placeholder 3"/>
          <p:cNvPicPr>
            <a:picLocks noGrp="1"/>
          </p:cNvPicPr>
          <p:nvPr>
            <p:ph idx="1"/>
          </p:nvPr>
        </p:nvPicPr>
        <p:blipFill>
          <a:blip r:embed="rId2">
            <a:lum bright="-10000" contrast="40000"/>
          </a:blip>
          <a:srcRect/>
          <a:stretch>
            <a:fillRect/>
          </a:stretch>
        </p:blipFill>
        <p:spPr bwMode="auto">
          <a:xfrm>
            <a:off x="1695048" y="2277047"/>
            <a:ext cx="5753903" cy="3172268"/>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a:t>• Sensor networks are large-scale distributed systems, where global properties are derivable from program execution in a massive number of distributed nodes. Distributed algorithms themselves are hard to implement, especially when infrastructure support is limited due to the ad hoc formation of the system and constrained power, memory, and bandwidth resources.</a:t>
            </a:r>
            <a:endParaRPr lang="en-IN"/>
          </a:p>
          <a:p>
            <a:r>
              <a:rPr lang="en-US"/>
              <a:t>• As sensor nodes deeply embed into the physical world, a sensor network should be able to respond to multiple concurrent stimuli at the speed of changes of the physical phenomena of interest. In the rest of the chapter, we give several examples of sensor network software design platforms. We discuss them in terms of both </a:t>
            </a:r>
            <a:r>
              <a:rPr lang="en-US" i="1"/>
              <a:t>design methodologies </a:t>
            </a:r>
            <a:r>
              <a:rPr lang="en-US"/>
              <a:t>and </a:t>
            </a:r>
            <a:r>
              <a:rPr lang="en-US" i="1"/>
              <a:t>design platforms</a:t>
            </a:r>
            <a:r>
              <a:rPr lang="en-US"/>
              <a:t>. A design methodology implies a conceptual model for programmers, with associated techniques for problem decomposition for the software designers.</a:t>
            </a:r>
            <a:endParaRPr lang="en-IN"/>
          </a:p>
          <a:p>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Node-Level Software Platforms</a:t>
            </a:r>
            <a:endParaRPr lang="en-IN"/>
          </a:p>
        </p:txBody>
      </p:sp>
      <p:sp>
        <p:nvSpPr>
          <p:cNvPr id="3" name="Content Placeholder 2"/>
          <p:cNvSpPr>
            <a:spLocks noGrp="1"/>
          </p:cNvSpPr>
          <p:nvPr>
            <p:ph idx="1"/>
          </p:nvPr>
        </p:nvSpPr>
        <p:spPr/>
        <p:txBody>
          <a:bodyPr>
            <a:normAutofit fontScale="55000" lnSpcReduction="20000"/>
          </a:bodyPr>
          <a:lstStyle/>
          <a:p>
            <a:pPr algn="just"/>
            <a:r>
              <a:rPr lang="en-US"/>
              <a:t>Most design methodologies for sensor network software are node centric, where programmers think in terms of how a node should behave in the environment. </a:t>
            </a:r>
          </a:p>
          <a:p>
            <a:pPr algn="just"/>
            <a:r>
              <a:rPr lang="en-US"/>
              <a:t>A node-level platform can be a node centric operating system, which provides hardware and networking abstractions of a sensor node to programmers, or it can be a language platform, which provides a library of components to programmers. </a:t>
            </a:r>
          </a:p>
          <a:p>
            <a:pPr algn="just"/>
            <a:r>
              <a:rPr lang="en-US"/>
              <a:t>A typical operating system abstracts the hardware platform by providing a set of services for applications, including file management, memory allocation, task scheduling, peripheral device drivers, and networking. </a:t>
            </a:r>
          </a:p>
          <a:p>
            <a:pPr algn="just"/>
            <a:r>
              <a:rPr lang="en-US"/>
              <a:t>For embedded systems, due to their highly specialized applications and limited resources, their operating systems make different trade-offs when providing these services. </a:t>
            </a:r>
          </a:p>
          <a:p>
            <a:pPr algn="just"/>
            <a:r>
              <a:rPr lang="en-US"/>
              <a:t>For example, if there is no file management requirement, then a file system is obviously not needed. If there is no dynamic memory allocation, then memory management can be simplified. If prioritization among tasks is</a:t>
            </a:r>
            <a:r>
              <a:rPr lang="en-IN"/>
              <a:t> </a:t>
            </a:r>
            <a:r>
              <a:rPr lang="en-US"/>
              <a:t>critical, then a more elaborate priority scheduling mechanism may be added.</a:t>
            </a:r>
            <a:endParaRPr lang="en-IN"/>
          </a:p>
          <a:p>
            <a:pPr algn="just"/>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err="1"/>
              <a:t>TinyOS</a:t>
            </a:r>
            <a:r>
              <a:rPr lang="en-US"/>
              <a:t> and </a:t>
            </a:r>
            <a:r>
              <a:rPr lang="en-US" err="1"/>
              <a:t>TinyGALS</a:t>
            </a:r>
            <a:r>
              <a:rPr lang="en-US"/>
              <a:t> are two representative examples of node-level programming tools that we will cover in detail in this section. Other related software platforms include </a:t>
            </a:r>
            <a:r>
              <a:rPr lang="en-US" err="1"/>
              <a:t>Maté</a:t>
            </a:r>
            <a:r>
              <a:rPr lang="en-US"/>
              <a:t>, a virtual machine for the Berkeley motes. Observing that operations such as polling sensors and accessing internal states are common to all sensor network application, </a:t>
            </a:r>
            <a:r>
              <a:rPr lang="en-US" err="1"/>
              <a:t>Maté</a:t>
            </a:r>
            <a:r>
              <a:rPr lang="en-US"/>
              <a:t> defines virtual machine instructions to abstract those operations. When a new hardware platform is introduced with support for the virtual machine, software written in the </a:t>
            </a:r>
            <a:r>
              <a:rPr lang="en-US" err="1"/>
              <a:t>Maté</a:t>
            </a:r>
            <a:r>
              <a:rPr lang="en-US"/>
              <a:t> instruction set does not have to be rewritten.</a:t>
            </a:r>
            <a:endParaRPr lang="en-IN"/>
          </a:p>
          <a:p>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Operating System: </a:t>
            </a:r>
            <a:r>
              <a:rPr lang="en-US" b="1" err="1"/>
              <a:t>TinyOS</a:t>
            </a:r>
            <a:br>
              <a:rPr lang="en-IN"/>
            </a:br>
            <a:endParaRPr lang="en-IN"/>
          </a:p>
        </p:txBody>
      </p:sp>
      <p:sp>
        <p:nvSpPr>
          <p:cNvPr id="3" name="Content Placeholder 2"/>
          <p:cNvSpPr>
            <a:spLocks noGrp="1"/>
          </p:cNvSpPr>
          <p:nvPr>
            <p:ph idx="1"/>
          </p:nvPr>
        </p:nvSpPr>
        <p:spPr/>
        <p:txBody>
          <a:bodyPr>
            <a:noAutofit/>
          </a:bodyPr>
          <a:lstStyle/>
          <a:p>
            <a:pPr algn="just"/>
            <a:r>
              <a:rPr lang="en-US" sz="2300" err="1"/>
              <a:t>TinyOS</a:t>
            </a:r>
            <a:r>
              <a:rPr lang="en-US" sz="2300"/>
              <a:t> aims at supporting sensor network applications on resource constrained hardware platforms, such as the Berkeley motes.</a:t>
            </a:r>
          </a:p>
          <a:p>
            <a:pPr algn="just"/>
            <a:r>
              <a:rPr lang="en-US" sz="2300"/>
              <a:t> To ensure that an application code has an extremely small footprint, </a:t>
            </a:r>
            <a:r>
              <a:rPr lang="en-US" sz="2300" err="1"/>
              <a:t>TinyOS</a:t>
            </a:r>
            <a:r>
              <a:rPr lang="en-US" sz="2300"/>
              <a:t> chooses to have no file system, supports only static memory allocation, implements a simple task model, and provides minimal device and networking abstractions.</a:t>
            </a:r>
          </a:p>
          <a:p>
            <a:pPr algn="just"/>
            <a:r>
              <a:rPr lang="en-US" sz="2300"/>
              <a:t> Furthermore, it takes a language-based application development approach, to be discussed later, so that only the necessary parts of the operating system are compiled with the application.</a:t>
            </a:r>
          </a:p>
          <a:p>
            <a:pPr algn="just"/>
            <a:r>
              <a:rPr lang="en-US" sz="2300"/>
              <a:t> To a certain extent, each </a:t>
            </a:r>
            <a:r>
              <a:rPr lang="en-US" sz="2300" err="1"/>
              <a:t>TinyOS</a:t>
            </a:r>
            <a:r>
              <a:rPr lang="en-US" sz="2300"/>
              <a:t> application is built into the operating system.</a:t>
            </a:r>
            <a:endParaRPr lang="en-IN" sz="2300"/>
          </a:p>
          <a:p>
            <a:pPr algn="just"/>
            <a:endParaRPr lang="en-IN" sz="23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a:t>Like many operating systems, </a:t>
            </a:r>
            <a:r>
              <a:rPr lang="en-US" err="1"/>
              <a:t>TinyOS</a:t>
            </a:r>
            <a:r>
              <a:rPr lang="en-US"/>
              <a:t> organizes components into layers.</a:t>
            </a:r>
          </a:p>
          <a:p>
            <a:pPr algn="just"/>
            <a:r>
              <a:rPr lang="en-US"/>
              <a:t> Intuitively, the lower a layer is, the “closer” it is to the hardware; the higher a layer is, the “closer” it is to the application.</a:t>
            </a:r>
          </a:p>
          <a:p>
            <a:pPr algn="just"/>
            <a:r>
              <a:rPr lang="en-US"/>
              <a:t> In addition to the layers, </a:t>
            </a:r>
            <a:r>
              <a:rPr lang="en-US" err="1"/>
              <a:t>TinyOS</a:t>
            </a:r>
            <a:r>
              <a:rPr lang="en-US"/>
              <a:t> has a unique component architecture and provides as a library a set of system software components. </a:t>
            </a:r>
          </a:p>
          <a:p>
            <a:pPr algn="just"/>
            <a:r>
              <a:rPr lang="en-US"/>
              <a:t>A component specification is independent of the component implementation. </a:t>
            </a:r>
          </a:p>
          <a:p>
            <a:pPr algn="just"/>
            <a:r>
              <a:rPr lang="en-US"/>
              <a:t>Although most components encapsulate software functionalities, some are just thin wrappers around hardware. </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4" name="Content Placeholder 3"/>
          <p:cNvSpPr>
            <a:spLocks noGrp="1"/>
          </p:cNvSpPr>
          <p:nvPr>
            <p:ph idx="1"/>
          </p:nvPr>
        </p:nvSpPr>
        <p:spPr/>
        <p:txBody>
          <a:bodyPr>
            <a:normAutofit fontScale="70000" lnSpcReduction="20000"/>
          </a:bodyPr>
          <a:lstStyle/>
          <a:p>
            <a:pPr algn="just" hangingPunct="0">
              <a:buNone/>
            </a:pPr>
            <a:r>
              <a:rPr lang="en-US"/>
              <a:t>• </a:t>
            </a:r>
            <a:r>
              <a:rPr lang="en-US" b="1"/>
              <a:t>Lack of central authority:</a:t>
            </a:r>
            <a:r>
              <a:rPr lang="en-US"/>
              <a:t> In wired networks and infrastructure-based wireless networks, it would be possible to monitor the traffic on the network through certain important central points (such as routers, base stations, and access points) and implement security mechanisms at such points. Since ad hoc wireless networks do not have any such central points, these mechanisms cannot be applied in ad hoc wireless networks.</a:t>
            </a:r>
            <a:endParaRPr lang="en-IN"/>
          </a:p>
          <a:p>
            <a:pPr algn="just" hangingPunct="0"/>
            <a:endParaRPr lang="en-US"/>
          </a:p>
          <a:p>
            <a:pPr algn="just" hangingPunct="0"/>
            <a:r>
              <a:rPr lang="en-US"/>
              <a:t> </a:t>
            </a:r>
            <a:r>
              <a:rPr lang="en-US" b="1"/>
              <a:t>Lack of association:</a:t>
            </a:r>
            <a:r>
              <a:rPr lang="en-US"/>
              <a:t> Since these networks are dynamic in nature, a node can join or leave the network at any point of the time. If no proper authentication mechanism is used for associating nodes with a network, an intruder would be able to join into the network quite easily and carry out his/her attacks.</a:t>
            </a:r>
            <a:endParaRPr lang="en-IN"/>
          </a:p>
          <a:p>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FieldMonitor</a:t>
            </a:r>
            <a:r>
              <a:rPr lang="en-US"/>
              <a:t> application for sensing and sending measurements</a:t>
            </a:r>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lum bright="-10000" contrast="30000"/>
          </a:blip>
          <a:srcRect/>
          <a:stretch>
            <a:fillRect/>
          </a:stretch>
        </p:blipFill>
        <p:spPr bwMode="auto">
          <a:xfrm>
            <a:off x="1828800" y="1905000"/>
            <a:ext cx="5334000" cy="37338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 Imperative Language: </a:t>
            </a:r>
            <a:r>
              <a:rPr lang="en-US" b="1" err="1"/>
              <a:t>nesC</a:t>
            </a:r>
            <a:endParaRPr lang="en-IN"/>
          </a:p>
        </p:txBody>
      </p:sp>
      <p:sp>
        <p:nvSpPr>
          <p:cNvPr id="3" name="Content Placeholder 2"/>
          <p:cNvSpPr>
            <a:spLocks noGrp="1"/>
          </p:cNvSpPr>
          <p:nvPr>
            <p:ph idx="1"/>
          </p:nvPr>
        </p:nvSpPr>
        <p:spPr/>
        <p:txBody>
          <a:bodyPr>
            <a:normAutofit fontScale="77500" lnSpcReduction="20000"/>
          </a:bodyPr>
          <a:lstStyle/>
          <a:p>
            <a:pPr algn="just"/>
            <a:r>
              <a:rPr lang="en-US" err="1"/>
              <a:t>nesC</a:t>
            </a:r>
            <a:r>
              <a:rPr lang="en-US"/>
              <a:t> is an extension of C to support and reflect the design of </a:t>
            </a:r>
            <a:r>
              <a:rPr lang="en-US" err="1"/>
              <a:t>TinyOS</a:t>
            </a:r>
            <a:r>
              <a:rPr lang="en-US"/>
              <a:t> v1.0 and above. It provides a set of language constructs and restrictions to implement </a:t>
            </a:r>
            <a:r>
              <a:rPr lang="en-US" err="1"/>
              <a:t>TinyOS</a:t>
            </a:r>
            <a:r>
              <a:rPr lang="en-US"/>
              <a:t> components and applications. </a:t>
            </a:r>
          </a:p>
          <a:p>
            <a:pPr algn="just">
              <a:buNone/>
            </a:pPr>
            <a:r>
              <a:rPr lang="en-US" b="1"/>
              <a:t>Component Interface</a:t>
            </a:r>
            <a:endParaRPr lang="en-IN"/>
          </a:p>
          <a:p>
            <a:pPr algn="just"/>
            <a:r>
              <a:rPr lang="en-US"/>
              <a:t>	A component in </a:t>
            </a:r>
            <a:r>
              <a:rPr lang="en-US" err="1"/>
              <a:t>nesC</a:t>
            </a:r>
            <a:r>
              <a:rPr lang="en-US"/>
              <a:t> has an interface specification and an implementation. To reflect the layered structure of </a:t>
            </a:r>
            <a:r>
              <a:rPr lang="en-US" err="1"/>
              <a:t>TinyOS</a:t>
            </a:r>
            <a:r>
              <a:rPr lang="en-US"/>
              <a:t>, interfaces of a </a:t>
            </a:r>
            <a:r>
              <a:rPr lang="en-US" err="1"/>
              <a:t>nesC</a:t>
            </a:r>
            <a:r>
              <a:rPr lang="en-US"/>
              <a:t> component are classified as </a:t>
            </a:r>
            <a:r>
              <a:rPr lang="en-US" i="1"/>
              <a:t>provides </a:t>
            </a:r>
            <a:r>
              <a:rPr lang="en-US"/>
              <a:t>or </a:t>
            </a:r>
            <a:r>
              <a:rPr lang="en-US" i="1"/>
              <a:t>uses </a:t>
            </a:r>
            <a:r>
              <a:rPr lang="en-US"/>
              <a:t>interfaces. A provides interface is a set of method calls exposed to the upper layers, while a uses interface is a set of method calls hiding the lower layer components. Methods in the interfaces can be grouped and named. </a:t>
            </a:r>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interface definition of the Timer component in </a:t>
            </a:r>
            <a:r>
              <a:rPr lang="en-US" err="1"/>
              <a:t>nesC</a:t>
            </a:r>
            <a:endParaRPr lang="en-IN"/>
          </a:p>
        </p:txBody>
      </p:sp>
      <p:pic>
        <p:nvPicPr>
          <p:cNvPr id="4" name="Content Placeholder 3"/>
          <p:cNvPicPr>
            <a:picLocks noGrp="1"/>
          </p:cNvPicPr>
          <p:nvPr>
            <p:ph idx="1"/>
          </p:nvPr>
        </p:nvPicPr>
        <p:blipFill>
          <a:blip r:embed="rId2">
            <a:lum bright="-20000" contrast="40000"/>
          </a:blip>
          <a:srcRect/>
          <a:stretch>
            <a:fillRect/>
          </a:stretch>
        </p:blipFill>
        <p:spPr bwMode="auto">
          <a:xfrm>
            <a:off x="1752600" y="1676400"/>
            <a:ext cx="5486399" cy="41910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buNone/>
            </a:pPr>
            <a:r>
              <a:rPr lang="en-US" b="1"/>
              <a:t>Component Implementation</a:t>
            </a:r>
            <a:endParaRPr lang="en-IN"/>
          </a:p>
          <a:p>
            <a:pPr algn="just"/>
            <a:r>
              <a:rPr lang="en-US"/>
              <a:t>	There are two types of components in </a:t>
            </a:r>
            <a:r>
              <a:rPr lang="en-US" err="1"/>
              <a:t>nesC</a:t>
            </a:r>
            <a:r>
              <a:rPr lang="en-US"/>
              <a:t>, depending on how they are implemented: </a:t>
            </a:r>
            <a:r>
              <a:rPr lang="en-US" i="1"/>
              <a:t>modules </a:t>
            </a:r>
            <a:r>
              <a:rPr lang="en-US"/>
              <a:t>and </a:t>
            </a:r>
            <a:r>
              <a:rPr lang="en-US" i="1"/>
              <a:t>configurations</a:t>
            </a:r>
            <a:r>
              <a:rPr lang="en-US"/>
              <a:t>. Modules are implemented by application code (written in a C-like syntax). Configurations are implemented by connecting interfaces of existing components. </a:t>
            </a:r>
          </a:p>
          <a:p>
            <a:pPr algn="just"/>
            <a:r>
              <a:rPr lang="en-US"/>
              <a:t>The implementation part of a module is written in C-like code. </a:t>
            </a:r>
          </a:p>
          <a:p>
            <a:pPr algn="just"/>
            <a:r>
              <a:rPr lang="en-US"/>
              <a:t>A command or an event bar in an interface </a:t>
            </a:r>
            <a:r>
              <a:rPr lang="en-US" err="1"/>
              <a:t>foo</a:t>
            </a:r>
            <a:r>
              <a:rPr lang="en-US"/>
              <a:t> is referred as foo.bar. </a:t>
            </a:r>
          </a:p>
          <a:p>
            <a:pPr algn="just"/>
            <a:r>
              <a:rPr lang="en-US"/>
              <a:t>A keyword call indicates the invocation of a command. </a:t>
            </a:r>
          </a:p>
          <a:p>
            <a:pPr algn="just"/>
            <a:r>
              <a:rPr lang="en-US"/>
              <a:t>A keyword signal indicates the triggering by an event.</a:t>
            </a:r>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implementation definition of the Timer component in </a:t>
            </a:r>
            <a:r>
              <a:rPr lang="en-US" err="1"/>
              <a:t>nesC</a:t>
            </a:r>
            <a:r>
              <a:rPr lang="en-US"/>
              <a:t>.</a:t>
            </a:r>
            <a:endParaRPr lang="en-IN"/>
          </a:p>
        </p:txBody>
      </p:sp>
      <p:pic>
        <p:nvPicPr>
          <p:cNvPr id="4" name="Content Placeholder 3"/>
          <p:cNvPicPr>
            <a:picLocks noGrp="1"/>
          </p:cNvPicPr>
          <p:nvPr>
            <p:ph idx="1"/>
          </p:nvPr>
        </p:nvPicPr>
        <p:blipFill>
          <a:blip r:embed="rId2">
            <a:lum bright="-20000" contrast="40000"/>
          </a:blip>
          <a:srcRect/>
          <a:stretch>
            <a:fillRect/>
          </a:stretch>
        </p:blipFill>
        <p:spPr bwMode="auto">
          <a:xfrm>
            <a:off x="1600200" y="1786441"/>
            <a:ext cx="5176562" cy="415348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Concurrency and Atomicity</a:t>
            </a:r>
            <a:endParaRPr lang="en-IN"/>
          </a:p>
          <a:p>
            <a:pPr algn="just"/>
            <a:r>
              <a:rPr lang="en-US"/>
              <a:t>	The language </a:t>
            </a:r>
            <a:r>
              <a:rPr lang="en-US" err="1"/>
              <a:t>nesC</a:t>
            </a:r>
            <a:r>
              <a:rPr lang="en-US"/>
              <a:t> directly reflects the </a:t>
            </a:r>
            <a:r>
              <a:rPr lang="en-US" err="1"/>
              <a:t>TinyOS</a:t>
            </a:r>
            <a:r>
              <a:rPr lang="en-US"/>
              <a:t> execution model through the notion of command and event contexts.</a:t>
            </a:r>
          </a:p>
          <a:p>
            <a:pPr algn="just"/>
            <a:r>
              <a:rPr lang="en-US"/>
              <a:t>To prevent some state from being updated by both scheduled tasks and event-triggered interrupt handlers, </a:t>
            </a:r>
            <a:r>
              <a:rPr lang="en-US" err="1"/>
              <a:t>nesC</a:t>
            </a:r>
            <a:r>
              <a:rPr lang="en-US"/>
              <a:t> provides language facilities to limit the race conditions among these operations.</a:t>
            </a:r>
            <a:endParaRPr lang="en-IN"/>
          </a:p>
          <a:p>
            <a:pPr algn="just">
              <a:buNone/>
            </a:pPr>
            <a:r>
              <a:rPr lang="en-US"/>
              <a:t>In </a:t>
            </a:r>
            <a:r>
              <a:rPr lang="en-US" err="1"/>
              <a:t>nesC</a:t>
            </a:r>
            <a:r>
              <a:rPr lang="en-US"/>
              <a:t>, code can be classified into two types:</a:t>
            </a:r>
            <a:endParaRPr lang="en-IN"/>
          </a:p>
          <a:p>
            <a:pPr algn="just"/>
            <a:r>
              <a:rPr lang="en-US"/>
              <a:t> </a:t>
            </a:r>
            <a:r>
              <a:rPr lang="en-US" i="1"/>
              <a:t>Asynchronous code (AC): </a:t>
            </a:r>
            <a:r>
              <a:rPr lang="en-US"/>
              <a:t>Code that is reachable from at least one interrupt handler.</a:t>
            </a:r>
          </a:p>
          <a:p>
            <a:pPr algn="just"/>
            <a:r>
              <a:rPr lang="en-US" i="1"/>
              <a:t>Synchronous code (SC): </a:t>
            </a:r>
            <a:r>
              <a:rPr lang="en-US"/>
              <a:t>Code that is only reachable from tasks. Because the execution of </a:t>
            </a:r>
            <a:r>
              <a:rPr lang="en-US" err="1"/>
              <a:t>TinyOS</a:t>
            </a:r>
            <a:r>
              <a:rPr lang="en-US"/>
              <a:t> tasks are </a:t>
            </a:r>
            <a:r>
              <a:rPr lang="en-US" err="1"/>
              <a:t>nonpreemptive</a:t>
            </a:r>
            <a:r>
              <a:rPr lang="en-US"/>
              <a:t> and interrupt handlers preempts tasks, SC is always atomic with respect to other SCs. </a:t>
            </a:r>
            <a:endParaRPr lang="en-IN"/>
          </a:p>
          <a:p>
            <a:pPr algn="just"/>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Dataflow-Style Language: </a:t>
            </a:r>
            <a:r>
              <a:rPr lang="en-US" b="1" err="1"/>
              <a:t>TinyGALS</a:t>
            </a:r>
            <a:endParaRPr lang="en-IN"/>
          </a:p>
        </p:txBody>
      </p:sp>
      <p:sp>
        <p:nvSpPr>
          <p:cNvPr id="3" name="Content Placeholder 2"/>
          <p:cNvSpPr>
            <a:spLocks noGrp="1"/>
          </p:cNvSpPr>
          <p:nvPr>
            <p:ph idx="1"/>
          </p:nvPr>
        </p:nvSpPr>
        <p:spPr/>
        <p:txBody>
          <a:bodyPr>
            <a:noAutofit/>
          </a:bodyPr>
          <a:lstStyle/>
          <a:p>
            <a:r>
              <a:rPr lang="en-US" sz="2000"/>
              <a:t>	Dataflow languages are intuitive for expressing computation on interrelated data units by specifying data dependencies among them. </a:t>
            </a:r>
          </a:p>
          <a:p>
            <a:r>
              <a:rPr lang="en-US" sz="2000"/>
              <a:t>A dataflow program has a set of processing units called </a:t>
            </a:r>
            <a:r>
              <a:rPr lang="en-US" sz="2000" i="1"/>
              <a:t>actors</a:t>
            </a:r>
            <a:r>
              <a:rPr lang="en-US" sz="2000"/>
              <a:t>. Actors have ports to receive and produce data, and the directional connections among ports are FIFO queues that mediate the flow of data. </a:t>
            </a:r>
          </a:p>
          <a:p>
            <a:r>
              <a:rPr lang="en-US" sz="2000"/>
              <a:t>Actors in dataflow languages intrinsically capture concurrency in a system, and the FIFO queues give a structured way of decoupling their executions. </a:t>
            </a:r>
          </a:p>
          <a:p>
            <a:r>
              <a:rPr lang="en-US" sz="2000"/>
              <a:t>The execution of an actor is triggered when there are enough input data at the input ports. </a:t>
            </a:r>
          </a:p>
          <a:p>
            <a:r>
              <a:rPr lang="en-US" sz="2000"/>
              <a:t>Asynchronous event-driven execution can be viewed as a special case of dataflow models, where each actor is triggered by every incoming event. The </a:t>
            </a:r>
            <a:r>
              <a:rPr lang="en-US" sz="2000" i="1"/>
              <a:t>globally asynchronous and locally synchronous </a:t>
            </a:r>
            <a:r>
              <a:rPr lang="en-US" sz="2000"/>
              <a:t>(GALS) mechanism is a way of building event-triggered concurrent execution from thread-unsafe components. </a:t>
            </a:r>
            <a:r>
              <a:rPr lang="en-US" sz="2000" err="1"/>
              <a:t>TinyGALS</a:t>
            </a:r>
            <a:r>
              <a:rPr lang="en-US" sz="2000"/>
              <a:t> is such a language for </a:t>
            </a:r>
            <a:r>
              <a:rPr lang="en-US" sz="2000" err="1"/>
              <a:t>TinyOS</a:t>
            </a:r>
            <a:r>
              <a:rPr lang="en-US" sz="2000"/>
              <a:t>.</a:t>
            </a:r>
            <a:endParaRPr lang="en-IN" sz="2000"/>
          </a:p>
          <a:p>
            <a:endParaRPr lang="en-IN"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buNone/>
            </a:pPr>
            <a:r>
              <a:rPr lang="en-US" b="1" err="1"/>
              <a:t>TinyGALS</a:t>
            </a:r>
            <a:r>
              <a:rPr lang="en-US" b="1"/>
              <a:t> Programming Model</a:t>
            </a:r>
            <a:endParaRPr lang="en-IN"/>
          </a:p>
          <a:p>
            <a:pPr algn="just"/>
            <a:r>
              <a:rPr lang="en-US"/>
              <a:t>	</a:t>
            </a:r>
            <a:r>
              <a:rPr lang="en-US" err="1"/>
              <a:t>TinyGALS</a:t>
            </a:r>
            <a:r>
              <a:rPr lang="en-US"/>
              <a:t> supports all </a:t>
            </a:r>
            <a:r>
              <a:rPr lang="en-US" err="1"/>
              <a:t>TinyOS</a:t>
            </a:r>
            <a:r>
              <a:rPr lang="en-US"/>
              <a:t> components, including its interfaces and module implementations. All method calls in a component interface are synchronous method calls—that is, the thread of control enters immediately into the </a:t>
            </a:r>
            <a:r>
              <a:rPr lang="en-US" err="1"/>
              <a:t>callee</a:t>
            </a:r>
            <a:r>
              <a:rPr lang="en-US"/>
              <a:t> component from the caller component. </a:t>
            </a:r>
            <a:endParaRPr lang="en-IN"/>
          </a:p>
          <a:p>
            <a:pPr algn="just">
              <a:buNone/>
            </a:pPr>
            <a:r>
              <a:rPr lang="en-US"/>
              <a:t>An application in </a:t>
            </a:r>
            <a:r>
              <a:rPr lang="en-US" err="1"/>
              <a:t>TinyGALS</a:t>
            </a:r>
            <a:r>
              <a:rPr lang="en-US"/>
              <a:t> is built in two steps: </a:t>
            </a:r>
            <a:endParaRPr lang="en-IN"/>
          </a:p>
          <a:p>
            <a:pPr algn="just">
              <a:buNone/>
            </a:pPr>
            <a:r>
              <a:rPr lang="en-US"/>
              <a:t>(1) constructing asynchronous actors from synchronous components, and </a:t>
            </a:r>
            <a:endParaRPr lang="en-IN"/>
          </a:p>
          <a:p>
            <a:pPr algn="just">
              <a:buNone/>
            </a:pPr>
            <a:r>
              <a:rPr lang="en-US"/>
              <a:t>(2) constructing an application by connecting the asynchronous components though FIFO queues. An actor in </a:t>
            </a:r>
            <a:r>
              <a:rPr lang="en-US" err="1"/>
              <a:t>TinyGALS</a:t>
            </a:r>
            <a:r>
              <a:rPr lang="en-US"/>
              <a:t> has a set of input ports, a set of output ports, and a set of connected </a:t>
            </a:r>
            <a:r>
              <a:rPr lang="en-US" err="1"/>
              <a:t>TinyOS</a:t>
            </a:r>
            <a:r>
              <a:rPr lang="en-US"/>
              <a:t> components. </a:t>
            </a:r>
            <a:endParaRPr lang="en-IN"/>
          </a:p>
          <a:p>
            <a:pPr algn="just"/>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buNone/>
            </a:pPr>
            <a:r>
              <a:rPr lang="en-US" b="1" err="1"/>
              <a:t>TinyGALS</a:t>
            </a:r>
            <a:r>
              <a:rPr lang="en-US" b="1"/>
              <a:t> Code Generation</a:t>
            </a:r>
            <a:endParaRPr lang="en-IN"/>
          </a:p>
          <a:p>
            <a:pPr algn="just"/>
            <a:r>
              <a:rPr lang="en-US"/>
              <a:t>	</a:t>
            </a:r>
            <a:r>
              <a:rPr lang="en-US" err="1"/>
              <a:t>TinyGALS</a:t>
            </a:r>
            <a:r>
              <a:rPr lang="en-US"/>
              <a:t> takes a generative approach to mapping high-level constructs such as FIFO queues and actors into executables on Berkeley motes. Given the highly structured architecture of </a:t>
            </a:r>
            <a:r>
              <a:rPr lang="en-US" err="1"/>
              <a:t>TinyGALS</a:t>
            </a:r>
            <a:r>
              <a:rPr lang="en-US"/>
              <a:t> applications, efficient scheduling and event handling code can be automatically generated to free software developers from writing error-prone concurrency control code. </a:t>
            </a:r>
          </a:p>
          <a:p>
            <a:pPr algn="just"/>
            <a:r>
              <a:rPr lang="en-US"/>
              <a:t>The rest of this section discusses a code generation tool that is implemented based on </a:t>
            </a:r>
            <a:r>
              <a:rPr lang="en-US" err="1"/>
              <a:t>TinyOS</a:t>
            </a:r>
            <a:r>
              <a:rPr lang="en-US"/>
              <a:t> v0.6.1 for Berkeley motes.</a:t>
            </a:r>
          </a:p>
          <a:p>
            <a:pPr algn="just"/>
            <a:r>
              <a:rPr lang="en-US"/>
              <a:t> Given the definitions for the components, actors, and application, the code generator automatically generates all of the necessary code for (1) component links and actor connections, (2) application initialization and start of execution, (3) communication among actors, and (4) global variable reads and writes</a:t>
            </a:r>
            <a:endParaRPr lang="en-I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Node-Level Simulators</a:t>
            </a:r>
            <a:endParaRPr lang="en-IN"/>
          </a:p>
        </p:txBody>
      </p:sp>
      <p:sp>
        <p:nvSpPr>
          <p:cNvPr id="3" name="Content Placeholder 2"/>
          <p:cNvSpPr>
            <a:spLocks noGrp="1"/>
          </p:cNvSpPr>
          <p:nvPr>
            <p:ph idx="1"/>
          </p:nvPr>
        </p:nvSpPr>
        <p:spPr/>
        <p:txBody>
          <a:bodyPr>
            <a:normAutofit fontScale="62500" lnSpcReduction="20000"/>
          </a:bodyPr>
          <a:lstStyle/>
          <a:p>
            <a:pPr algn="just"/>
            <a:r>
              <a:rPr lang="en-US"/>
              <a:t>Node-level design methodologies are usually associated with simulators that simulate the behavior of a sensor network on a per-node basis. Using simulation, designers can quickly study the performance (in terms of timing, power, bandwidth, and scalability) of potential algorithms without implementing them on actual hardware and dealing with the vagaries of actual physical phenomena. A node-level simulator typically has the following components:</a:t>
            </a:r>
            <a:endParaRPr lang="en-IN"/>
          </a:p>
          <a:p>
            <a:pPr algn="just">
              <a:buNone/>
            </a:pPr>
            <a:r>
              <a:rPr lang="en-US"/>
              <a:t>• </a:t>
            </a:r>
            <a:r>
              <a:rPr lang="en-US" i="1"/>
              <a:t>Sensor node model: </a:t>
            </a:r>
            <a:r>
              <a:rPr lang="en-US"/>
              <a:t>A node in a simulator acts as a software execution platform, a sensor host, as well as a communication terminal. In order for designers to focus on the application-level code, a node model typically provides or simulates a communication protocol stack, sensor behaviors (e.g., sensing noise), and operating system services. If the nodes are mobile, then the positions and motion properties of the nodes need to be modeled. If energy characteristics are part of the design considerations, then the power consumption of the nodes needs to be modeled.</a:t>
            </a:r>
            <a:endParaRPr lang="en-IN"/>
          </a:p>
          <a:p>
            <a:pPr algn="just"/>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3" name="Content Placeholder 2"/>
          <p:cNvSpPr>
            <a:spLocks noGrp="1"/>
          </p:cNvSpPr>
          <p:nvPr>
            <p:ph idx="1"/>
          </p:nvPr>
        </p:nvSpPr>
        <p:spPr/>
        <p:txBody>
          <a:bodyPr>
            <a:normAutofit fontScale="92500" lnSpcReduction="10000"/>
          </a:bodyPr>
          <a:lstStyle/>
          <a:p>
            <a:pPr lvl="0" algn="just" hangingPunct="0"/>
            <a:r>
              <a:rPr lang="en-US" b="1"/>
              <a:t>Limited resource availability: </a:t>
            </a:r>
            <a:r>
              <a:rPr lang="en-US"/>
              <a:t>Resources such as bandwidth, battery power,</a:t>
            </a:r>
            <a:r>
              <a:rPr lang="en-US" b="1"/>
              <a:t> </a:t>
            </a:r>
            <a:r>
              <a:rPr lang="en-US"/>
              <a:t>and computational power (to a certain extent) are scarce in ad hoc wireless networks. Hence, it is difficult to implement complex cryptography-based security mechanisms in such networks. </a:t>
            </a:r>
            <a:endParaRPr lang="en-IN"/>
          </a:p>
          <a:p>
            <a:pPr lvl="0" algn="just" hangingPunct="0"/>
            <a:r>
              <a:rPr lang="en-US" b="1"/>
              <a:t>Physical vulnerability: </a:t>
            </a:r>
            <a:r>
              <a:rPr lang="en-US"/>
              <a:t>Nodes in these networks are usually compact and</a:t>
            </a:r>
            <a:r>
              <a:rPr lang="en-US" b="1"/>
              <a:t> </a:t>
            </a:r>
            <a:r>
              <a:rPr lang="en-US"/>
              <a:t>hand-held in nature. They could get damaged easily and are also vulnerable to theft. </a:t>
            </a:r>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i="1"/>
              <a:t>Communication model: </a:t>
            </a:r>
            <a:r>
              <a:rPr lang="en-US"/>
              <a:t>Depending on the details of modeling, communication may be captured at different layers. The most elaborate simulators model the communication media at the physical layer, simulating the RF propagation delay and collision of simultaneous transmissions. </a:t>
            </a:r>
          </a:p>
          <a:p>
            <a:pPr algn="just"/>
            <a:r>
              <a:rPr lang="en-US" i="1"/>
              <a:t>Physical environment model: </a:t>
            </a:r>
            <a:r>
              <a:rPr lang="en-US"/>
              <a:t>A key element of the environment within which a sensor network operates is the physical phenomenon of interest. The environment can also be simulated at various levels of detail. For example, a moving object in the physical world may be abstracted into a point signal source. The motion of the point signal source may be modeled by differential equations or interpolated from a trajectory profile. If the sensor network is passive—that is, it does not impact the behavior of the environment—then the environment can be simulated separately or can even be stored in data files for sensor nodes to read in</a:t>
            </a:r>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i="1"/>
              <a:t>Statistics and visualization: </a:t>
            </a:r>
            <a:r>
              <a:rPr lang="en-US"/>
              <a:t>The simulation results need to be collected for analysis. Since the goal of a simulation is typically to derive global properties from the execution of individual nodes, visualizing global behaviors is extremely important. An ideal visualization tool should allow users to easily observe on demand the spatial distribution and mobility of the nodes, the connectivity among nodes, link qualities, end-to-end communication routes and delays, phenomena and their </a:t>
            </a:r>
            <a:r>
              <a:rPr lang="en-US" err="1"/>
              <a:t>spatio</a:t>
            </a:r>
            <a:r>
              <a:rPr lang="en-US"/>
              <a:t>-temporal dynamics, sensor readings on each node, sensor node states, and node lifetime parameters </a:t>
            </a:r>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The ns-2 Simulator and its Sensor Network Extensions</a:t>
            </a:r>
            <a:endParaRPr lang="en-IN"/>
          </a:p>
        </p:txBody>
      </p:sp>
      <p:sp>
        <p:nvSpPr>
          <p:cNvPr id="3" name="Content Placeholder 2"/>
          <p:cNvSpPr>
            <a:spLocks noGrp="1"/>
          </p:cNvSpPr>
          <p:nvPr>
            <p:ph idx="1"/>
          </p:nvPr>
        </p:nvSpPr>
        <p:spPr/>
        <p:txBody>
          <a:bodyPr>
            <a:normAutofit fontScale="77500" lnSpcReduction="20000"/>
          </a:bodyPr>
          <a:lstStyle/>
          <a:p>
            <a:pPr algn="just"/>
            <a:r>
              <a:rPr lang="en-US"/>
              <a:t>The simulator ns-2 is an open-source network simulator that was originally designed for wired, IP networks. Extensions have been made to simulate wireless/mobile networks (e.g., 802.11 MAC and TDMA MAC) and more recently sensor networks. While the original ns-2 only supports logical addresses for each node, the wireless/mobile extension of it introduces the notion of node locations and a simple wireless channel model. This is not a trivial extension, since once the nodes move, the simulator needs to check for each physical layer event whether the destination node is within the communication range. For a large network, this significantly slows down the simulation speed.</a:t>
            </a:r>
            <a:endParaRPr lang="en-IN"/>
          </a:p>
          <a:p>
            <a:pPr algn="just"/>
            <a:endParaRPr lang="en-I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The Simulator TOSSIM</a:t>
            </a:r>
            <a:endParaRPr lang="en-IN"/>
          </a:p>
          <a:p>
            <a:pPr algn="just"/>
            <a:r>
              <a:rPr lang="en-US"/>
              <a:t>	TOSSIM is a dedicated simulator for </a:t>
            </a:r>
            <a:r>
              <a:rPr lang="en-US" err="1"/>
              <a:t>TinyOS</a:t>
            </a:r>
            <a:r>
              <a:rPr lang="en-US"/>
              <a:t> applications running on one or more Berkeley motes. The key design decisions on building TOSSIM were to make it scalable to a network of potentially thousands of nodes, and to be able to use the actual software code in the simulation. To achieve these goals, TOSSIM takes a cross-compilation approach that compiles the </a:t>
            </a:r>
            <a:r>
              <a:rPr lang="en-US" err="1"/>
              <a:t>nesC</a:t>
            </a:r>
            <a:r>
              <a:rPr lang="en-US"/>
              <a:t> source code into components in the simulation. The event-driven execution model of </a:t>
            </a:r>
            <a:r>
              <a:rPr lang="en-US" err="1"/>
              <a:t>TinyOS</a:t>
            </a:r>
            <a:r>
              <a:rPr lang="en-US"/>
              <a:t> greatly simplifies the design of TOSSIM. By replacing a few low-level components, such as the A/D conversion (ADC), the system clock, and the radio front end, TOSSIM translates hardware interrupts into </a:t>
            </a:r>
            <a:r>
              <a:rPr lang="en-US" err="1"/>
              <a:t>discreteevent</a:t>
            </a:r>
            <a:r>
              <a:rPr lang="en-US"/>
              <a:t> simulator events. The simulator event queue delivers the interrupts that drive the execution of a node. The upper-layer </a:t>
            </a:r>
            <a:r>
              <a:rPr lang="en-US" err="1"/>
              <a:t>TinyOS</a:t>
            </a:r>
            <a:r>
              <a:rPr lang="en-US"/>
              <a:t> code runs unchanged.</a:t>
            </a:r>
            <a:endParaRPr lang="en-IN"/>
          </a:p>
          <a:p>
            <a:pPr algn="just"/>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a:t>Programming Beyond Individual Nodes: State-Centric Programming</a:t>
            </a:r>
            <a:br>
              <a:rPr lang="en-IN" sz="3600"/>
            </a:br>
            <a:endParaRPr lang="en-IN" sz="3600"/>
          </a:p>
        </p:txBody>
      </p:sp>
      <p:sp>
        <p:nvSpPr>
          <p:cNvPr id="3" name="Content Placeholder 2"/>
          <p:cNvSpPr>
            <a:spLocks noGrp="1"/>
          </p:cNvSpPr>
          <p:nvPr>
            <p:ph idx="1"/>
          </p:nvPr>
        </p:nvSpPr>
        <p:spPr/>
        <p:txBody>
          <a:bodyPr>
            <a:normAutofit fontScale="77500" lnSpcReduction="20000"/>
          </a:bodyPr>
          <a:lstStyle/>
          <a:p>
            <a:pPr algn="just"/>
            <a:r>
              <a:rPr lang="en-US"/>
              <a:t>Many sensor network applications, such as target tracking, are not simply generic distributed programs over an ad hoc network of energy-constrained nodes. Deeply rooted in these applications is the notion of states of physical phenomena and models of their evolution over space and time. Some of these states may be represented on a small number of nodes and evolve over time, while others may be represented over a large and spatially distributed number of nodes, as in tracking a temperature contour.</a:t>
            </a:r>
            <a:endParaRPr lang="en-IN"/>
          </a:p>
          <a:p>
            <a:pPr algn="just"/>
            <a:r>
              <a:rPr lang="en-US"/>
              <a:t>	A distinctive property of physical states, such as location, shape, and motion of objects, is their continuity in space and time. Their sensing and control is typically done through sequential state updates</a:t>
            </a:r>
            <a:endParaRPr lang="en-I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a:t>Collaboration Groups</a:t>
            </a:r>
            <a:endParaRPr lang="en-IN"/>
          </a:p>
          <a:p>
            <a:pPr algn="just"/>
            <a:r>
              <a:rPr lang="en-US"/>
              <a:t>	A collaboration group is a set of entities that contribute to a state update. These entities can be physical sensor nodes, or they can be more abstract system components such as virtual sensors or mobile agents hopping among sensors. In this context, they are all referred to as </a:t>
            </a:r>
            <a:r>
              <a:rPr lang="en-US" i="1"/>
              <a:t>agents</a:t>
            </a:r>
            <a:r>
              <a:rPr lang="en-US"/>
              <a:t>. Intuitively, a collaboration group provides two abstractions: its </a:t>
            </a:r>
            <a:r>
              <a:rPr lang="en-US" i="1"/>
              <a:t>scope </a:t>
            </a:r>
            <a:r>
              <a:rPr lang="en-US"/>
              <a:t>to encapsulate network topologies and its </a:t>
            </a:r>
            <a:r>
              <a:rPr lang="en-US" i="1"/>
              <a:t>structure </a:t>
            </a:r>
            <a:r>
              <a:rPr lang="en-US"/>
              <a:t>to encapsulate communication protocols. The scope of a group defines the membership of the nodes with respect to the group. For the discussion of collaboration groups in this chapter, we broaden the notion of nodes to include both physical sensor nodes and virtual sensor nodes that may not be attached to any physical sensor. </a:t>
            </a:r>
            <a:endParaRPr lang="en-IN"/>
          </a:p>
          <a:p>
            <a:pPr algn="just"/>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a:t>Examples of Groups</a:t>
            </a:r>
            <a:endParaRPr lang="en-IN"/>
          </a:p>
          <a:p>
            <a:pPr algn="just"/>
            <a:r>
              <a:rPr lang="en-US"/>
              <a:t>	Combinations of scopes and structures create patterns of groups that may be highly reusable from application to application. Here, we give several examples of groups, though by no means is it a complete list. The goal is to illustrate the wide variety of the kinds of groups, and the importance of mixing and matching them in applications.</a:t>
            </a:r>
            <a:endParaRPr lang="en-IN"/>
          </a:p>
          <a:p>
            <a:pPr algn="just"/>
            <a:r>
              <a:rPr lang="en-US" b="1"/>
              <a:t>Geographically Constrained Group. </a:t>
            </a:r>
            <a:r>
              <a:rPr lang="en-US"/>
              <a:t>A geographically constrained group (GCG) consists of members within a </a:t>
            </a:r>
            <a:r>
              <a:rPr lang="en-US" err="1"/>
              <a:t>prespecified</a:t>
            </a:r>
            <a:r>
              <a:rPr lang="en-US"/>
              <a:t> geographical extent. Since physical signals, especially the ones from point targets, may propagate only to a limited extent in an environment, this kind of group naturally represents all the sensor nodes that can possibly “sense” a phenomenon</a:t>
            </a:r>
            <a:endParaRPr lang="en-I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b="1" i="1"/>
              <a:t>N</a:t>
            </a:r>
            <a:r>
              <a:rPr lang="en-US" b="1"/>
              <a:t>-hop Neighborhood Group. </a:t>
            </a:r>
            <a:r>
              <a:rPr lang="en-US"/>
              <a:t>When the communication topology is more important than the geographical extent, hop counts are useful to constrain group membership. An </a:t>
            </a:r>
            <a:r>
              <a:rPr lang="en-US" i="1"/>
              <a:t>n</a:t>
            </a:r>
            <a:r>
              <a:rPr lang="en-US"/>
              <a:t>-hop neighborhood group (</a:t>
            </a:r>
            <a:r>
              <a:rPr lang="en-US" i="1"/>
              <a:t>n</a:t>
            </a:r>
            <a:r>
              <a:rPr lang="en-US"/>
              <a:t>-HNG) has an anchor node and defines that all nodes within </a:t>
            </a:r>
            <a:r>
              <a:rPr lang="en-US" i="1"/>
              <a:t>n </a:t>
            </a:r>
            <a:r>
              <a:rPr lang="en-US"/>
              <a:t>communication hops are members of the group.</a:t>
            </a:r>
          </a:p>
          <a:p>
            <a:r>
              <a:rPr lang="en-US" b="1"/>
              <a:t>Publish/Subscribe Group. </a:t>
            </a:r>
            <a:r>
              <a:rPr lang="en-US"/>
              <a:t>A group may also be defined more dynamically, by all entities that can provide certain data or services, or that can satisfy certain predicates over their observations or internal states</a:t>
            </a:r>
          </a:p>
          <a:p>
            <a:r>
              <a:rPr lang="en-US" b="1"/>
              <a:t>Acquaintance Group. </a:t>
            </a:r>
            <a:r>
              <a:rPr lang="en-US"/>
              <a:t>An even more dynamic kind of group is the acquaintance group (AG), where a member belongs to the group because it was “invited” by another member in the group. The relationships among the members may not depend on any physical properties at the current time but may be purely logical and historical. </a:t>
            </a:r>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a:t>PIECES: A State-Centric Design Framework</a:t>
            </a:r>
            <a:br>
              <a:rPr lang="en-IN" sz="3600"/>
            </a:br>
            <a:endParaRPr lang="en-IN" sz="3600"/>
          </a:p>
        </p:txBody>
      </p:sp>
      <p:sp>
        <p:nvSpPr>
          <p:cNvPr id="3" name="Content Placeholder 2"/>
          <p:cNvSpPr>
            <a:spLocks noGrp="1"/>
          </p:cNvSpPr>
          <p:nvPr>
            <p:ph idx="1"/>
          </p:nvPr>
        </p:nvSpPr>
        <p:spPr/>
        <p:txBody>
          <a:bodyPr>
            <a:normAutofit fontScale="77500" lnSpcReduction="20000"/>
          </a:bodyPr>
          <a:lstStyle/>
          <a:p>
            <a:pPr algn="just"/>
            <a:r>
              <a:rPr lang="en-US" i="1"/>
              <a:t>	PIECES </a:t>
            </a:r>
            <a:r>
              <a:rPr lang="en-US"/>
              <a:t>(Programming and Interaction Environment for Collaborative Embedded Systems) is a software framework that implements the methodology of state-centric programming over collaboration groups to support the modeling, simulation, and design of sensor network applications. It is implemented in a mixed Java-</a:t>
            </a:r>
            <a:r>
              <a:rPr lang="en-US" err="1"/>
              <a:t>Matlab</a:t>
            </a:r>
            <a:r>
              <a:rPr lang="en-US"/>
              <a:t> environment.</a:t>
            </a:r>
            <a:endParaRPr lang="en-IN"/>
          </a:p>
          <a:p>
            <a:pPr algn="just"/>
            <a:r>
              <a:rPr lang="en-US" b="1"/>
              <a:t>Principals and Port Agents</a:t>
            </a:r>
            <a:endParaRPr lang="en-IN"/>
          </a:p>
          <a:p>
            <a:pPr algn="just"/>
            <a:r>
              <a:rPr lang="en-US"/>
              <a:t>	PIECES comprises </a:t>
            </a:r>
            <a:r>
              <a:rPr lang="en-US" i="1"/>
              <a:t>principals </a:t>
            </a:r>
            <a:r>
              <a:rPr lang="en-US"/>
              <a:t>and </a:t>
            </a:r>
            <a:r>
              <a:rPr lang="en-US" i="1"/>
              <a:t>port agents</a:t>
            </a:r>
            <a:r>
              <a:rPr lang="en-US"/>
              <a:t>. Figure 8.16 shows the basic relations among principals and port agents. A principal is the key component for maintaining a piece of </a:t>
            </a:r>
            <a:r>
              <a:rPr lang="en-US" i="1"/>
              <a:t>state</a:t>
            </a:r>
            <a:r>
              <a:rPr lang="en-US"/>
              <a:t>. Typically, a principal maintains state corresponding to certain aspects of the physical phenomenon of interest.</a:t>
            </a: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b="1"/>
              <a:t>Principal Groups</a:t>
            </a:r>
            <a:endParaRPr lang="en-IN"/>
          </a:p>
          <a:p>
            <a:r>
              <a:rPr lang="en-US"/>
              <a:t>	Principals can form groups. A principal group gives its members a means to find other relevant principals and attaches port agents to them. A principal may belong to multiple groups. A port agent, however, serving as a proxy for a principal in the group, can only be associated with one group</a:t>
            </a:r>
          </a:p>
          <a:p>
            <a:r>
              <a:rPr lang="en-US" b="1"/>
              <a:t>Mobility</a:t>
            </a:r>
            <a:endParaRPr lang="en-IN"/>
          </a:p>
          <a:p>
            <a:r>
              <a:rPr lang="en-US"/>
              <a:t>	A principal is hosted by a specific network node at any given time. The most primitive type of principal is a </a:t>
            </a:r>
            <a:r>
              <a:rPr lang="en-US" i="1"/>
              <a:t>sensing principal</a:t>
            </a:r>
            <a:r>
              <a:rPr lang="en-US"/>
              <a:t>, which is fixed to a sensor node. A sensing principal maintains a piece of (local) state related to the physical phenomenon, based solely on its own local measurement history. </a:t>
            </a:r>
          </a:p>
          <a:p>
            <a:r>
              <a:rPr lang="en-US" b="1"/>
              <a:t>PIECES Simulator</a:t>
            </a:r>
            <a:endParaRPr lang="en-IN"/>
          </a:p>
          <a:p>
            <a:r>
              <a:rPr lang="en-US"/>
              <a:t>	PIECES provides a mixed-signal simulator that simulates sensor network applications at a high level. The simulator is implemented using a combination of Java and </a:t>
            </a:r>
            <a:r>
              <a:rPr lang="en-US" err="1"/>
              <a:t>Matlab</a:t>
            </a:r>
            <a:r>
              <a:rPr lang="en-US"/>
              <a:t>. An event-driven engine is built in Java to simulate network message passing and agent execution at the collaboration-group level. A continuous-time engine is built in </a:t>
            </a:r>
            <a:r>
              <a:rPr lang="en-US" err="1"/>
              <a:t>Matlab</a:t>
            </a:r>
            <a:r>
              <a:rPr lang="en-US"/>
              <a:t> to simulate target trajectories, signals and noise, and sensor front ends. The main control flow is in Java, which maintains the global notion of time. </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NETWORK SECURITY ATTACKS</a:t>
            </a:r>
            <a:endParaRPr lang="en-IN"/>
          </a:p>
        </p:txBody>
      </p:sp>
      <p:pic>
        <p:nvPicPr>
          <p:cNvPr id="4" name="Content Placeholder 3"/>
          <p:cNvPicPr>
            <a:picLocks noGrp="1"/>
          </p:cNvPicPr>
          <p:nvPr>
            <p:ph idx="1"/>
          </p:nvPr>
        </p:nvPicPr>
        <p:blipFill>
          <a:blip r:embed="rId2">
            <a:lum bright="-10000" contrast="40000"/>
          </a:blip>
          <a:srcRect/>
          <a:stretch>
            <a:fillRect/>
          </a:stretch>
        </p:blipFill>
        <p:spPr bwMode="auto">
          <a:xfrm>
            <a:off x="688553" y="1600200"/>
            <a:ext cx="7766893" cy="4525963"/>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err="1"/>
              <a:t>Multitarget</a:t>
            </a:r>
            <a:r>
              <a:rPr lang="en-US" sz="3600" b="1"/>
              <a:t> Tracking Problem Revisited</a:t>
            </a:r>
            <a:br>
              <a:rPr lang="en-IN" sz="3600"/>
            </a:br>
            <a:endParaRPr lang="en-IN" sz="3600"/>
          </a:p>
        </p:txBody>
      </p:sp>
      <p:sp>
        <p:nvSpPr>
          <p:cNvPr id="3" name="Content Placeholder 2"/>
          <p:cNvSpPr>
            <a:spLocks noGrp="1"/>
          </p:cNvSpPr>
          <p:nvPr>
            <p:ph idx="1"/>
          </p:nvPr>
        </p:nvSpPr>
        <p:spPr/>
        <p:txBody>
          <a:bodyPr>
            <a:normAutofit fontScale="92500" lnSpcReduction="20000"/>
          </a:bodyPr>
          <a:lstStyle/>
          <a:p>
            <a:pPr algn="just"/>
            <a:r>
              <a:rPr lang="en-US"/>
              <a:t>	Using the state-centric model, programmers decouple a global state into a set of independently maintained pieces, each of which is assigned a principal. To update the state, principals may look for inputs from other principals, with sensing principals supporting the lowest-level sensing and estimation tasks. Communication patterns are specified by defining collaboration groups over principals and assigning corresponding roles for each principal through port agents.</a:t>
            </a:r>
            <a:endParaRPr lang="en-IN"/>
          </a:p>
          <a:p>
            <a:pPr algn="just"/>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PART-C</a:t>
            </a:r>
            <a:br>
              <a:rPr lang="en-IN" b="1"/>
            </a:br>
            <a:r>
              <a:rPr lang="en-IN" b="1"/>
              <a:t>APPLICATIONS of WSN</a:t>
            </a:r>
          </a:p>
        </p:txBody>
      </p:sp>
      <p:sp>
        <p:nvSpPr>
          <p:cNvPr id="3" name="Content Placeholder 2"/>
          <p:cNvSpPr>
            <a:spLocks noGrp="1"/>
          </p:cNvSpPr>
          <p:nvPr>
            <p:ph idx="1"/>
          </p:nvPr>
        </p:nvSpPr>
        <p:spPr/>
        <p:txBody>
          <a:bodyPr>
            <a:normAutofit fontScale="62500" lnSpcReduction="20000"/>
          </a:bodyPr>
          <a:lstStyle/>
          <a:p>
            <a:pPr algn="just"/>
            <a:r>
              <a:rPr lang="en-US" b="1"/>
              <a:t>INTRODUCTION:</a:t>
            </a:r>
          </a:p>
          <a:p>
            <a:pPr algn="just"/>
            <a:r>
              <a:rPr lang="en-US" b="1"/>
              <a:t> </a:t>
            </a:r>
            <a:r>
              <a:rPr lang="en-US"/>
              <a:t>It is expected that by the end of this decade, the predominant mode of Internet access will be over wireless networks. In order to support high data rates on short ranges, new promising technologies such as the ultra-wide band (UWB) transmission scheme and optical wireless wavelength division multiplexing (WDM) networks are currently under research. </a:t>
            </a:r>
          </a:p>
          <a:p>
            <a:pPr algn="just"/>
            <a:r>
              <a:rPr lang="en-US"/>
              <a:t>In addition to the demands on increasing the performance of the lower layers of the system, pressure is on to efficiently reuse the existing frequencies, which also demands allocation of newer bands for commercial wireless communications.</a:t>
            </a:r>
          </a:p>
          <a:p>
            <a:pPr algn="just"/>
            <a:r>
              <a:rPr lang="en-US"/>
              <a:t> The additional areas of interest in next-generation wireless networks include freedom in selection of a particular network from a set of heterogeneous wireless networks, seamless handoff across such networks, support for multimedia traffic, and all the above services at an affordable cost. </a:t>
            </a:r>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ULTRA-WIDE-BAND RADIO COMMUNICATION</a:t>
            </a:r>
            <a:endParaRPr lang="en-IN"/>
          </a:p>
        </p:txBody>
      </p:sp>
      <p:sp>
        <p:nvSpPr>
          <p:cNvPr id="3" name="Content Placeholder 2"/>
          <p:cNvSpPr>
            <a:spLocks noGrp="1"/>
          </p:cNvSpPr>
          <p:nvPr>
            <p:ph idx="1"/>
          </p:nvPr>
        </p:nvSpPr>
        <p:spPr/>
        <p:txBody>
          <a:bodyPr>
            <a:normAutofit fontScale="70000" lnSpcReduction="20000"/>
          </a:bodyPr>
          <a:lstStyle/>
          <a:p>
            <a:pPr algn="just"/>
            <a:r>
              <a:rPr lang="en-US"/>
              <a:t>The major differences between the ultra-wide band (UWB) technology and the existing narrow-band and wide-band technologies are the following: </a:t>
            </a:r>
          </a:p>
          <a:p>
            <a:pPr algn="just"/>
            <a:r>
              <a:rPr lang="en-US"/>
              <a:t>(</a:t>
            </a:r>
            <a:r>
              <a:rPr lang="en-US" err="1"/>
              <a:t>i</a:t>
            </a:r>
            <a:r>
              <a:rPr lang="en-US"/>
              <a:t>) The bandwidth of UWB systems, as defined by the Federal Communications Commission (FCC), is more than 25% of the center frequency or a bandwidth greater than 500 </a:t>
            </a:r>
            <a:r>
              <a:rPr lang="en-US" err="1"/>
              <a:t>MHz.</a:t>
            </a:r>
            <a:endParaRPr lang="en-US"/>
          </a:p>
          <a:p>
            <a:pPr algn="just"/>
            <a:r>
              <a:rPr lang="en-US"/>
              <a:t> (ii) The narrow-band and wide-band technologies make use of a radio frequency (RF) carrier to shift the base band signal to the center of the carrier frequency, whereas the UWB systems are implemented in a carrier less fashion in which the modulation scheme can directly modulate base band signals into an impulse with very sharp rise and fall time, thus resulting in a waveform ranging several GHz of bandwidth. </a:t>
            </a:r>
            <a:endParaRPr lang="en-I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a:t>A simple example of UWB transmission is any radio frequency (RF) transmission with a bandwidth of 500 MHz at a center frequency of 2GHz. </a:t>
            </a:r>
          </a:p>
          <a:p>
            <a:pPr algn="just"/>
            <a:r>
              <a:rPr lang="en-US"/>
              <a:t>The principles behind the operation of UWB technology had been applied in radar applications since the 1980s. </a:t>
            </a:r>
          </a:p>
          <a:p>
            <a:pPr algn="just"/>
            <a:r>
              <a:rPr lang="en-US"/>
              <a:t>With proper emission restrictions (restrictions on the upper limit on the transmission power) in place, the UWB spectrum can overlay the existing narrow-band spectrum, resulting in much more efficient use of the existing radio spectrum.</a:t>
            </a:r>
            <a:endParaRPr lang="en-IN"/>
          </a:p>
          <a:p>
            <a:pPr algn="just"/>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000"/>
              <a:t>Figure shown illustrates the upper limits of transmission power permitted for the UWB system in comparison with the IEEE 802.11a. The 802.11a standard has three bands, each with 100 MHz bandwidth with an upper limit of effective </a:t>
            </a:r>
            <a:r>
              <a:rPr lang="en-US" sz="2000" err="1"/>
              <a:t>isotropically</a:t>
            </a:r>
            <a:r>
              <a:rPr lang="en-US" sz="2000"/>
              <a:t> radiated power (EIRP)</a:t>
            </a:r>
            <a:endParaRPr lang="en-IN" sz="2000"/>
          </a:p>
        </p:txBody>
      </p:sp>
      <p:pic>
        <p:nvPicPr>
          <p:cNvPr id="4" name="Picture 3"/>
          <p:cNvPicPr/>
          <p:nvPr/>
        </p:nvPicPr>
        <p:blipFill>
          <a:blip r:embed="rId2">
            <a:lum bright="-20000" contrast="40000"/>
          </a:blip>
          <a:srcRect/>
          <a:stretch>
            <a:fillRect/>
          </a:stretch>
        </p:blipFill>
        <p:spPr bwMode="auto">
          <a:xfrm>
            <a:off x="1676400" y="3048000"/>
            <a:ext cx="5867400" cy="30480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000" b="1" i="1"/>
              <a:t>Operation of UWB Systems</a:t>
            </a:r>
          </a:p>
          <a:p>
            <a:pPr algn="just"/>
            <a:r>
              <a:rPr lang="en-US" sz="2000"/>
              <a:t>The operation of UWB systems is based on transmission of ultra-short pulses (that yields a wide-band bandwidth signal) which are also called monocycles. Each monocycle is similar to a single cycle of an ultra-high frequency sine wave and is a single ultra-short pulse. The pulse widths of monocycles range from 0.10 to 1.6 ns with pulse-to-pulse intervals of between 25 and 1,000 ns. A single monocycle of width 0.5 ns is shown in Figure below</a:t>
            </a:r>
            <a:endParaRPr lang="en-IN" sz="2000"/>
          </a:p>
        </p:txBody>
      </p:sp>
      <p:pic>
        <p:nvPicPr>
          <p:cNvPr id="4" name="Picture 3"/>
          <p:cNvPicPr/>
          <p:nvPr/>
        </p:nvPicPr>
        <p:blipFill>
          <a:blip r:embed="rId2">
            <a:lum bright="-20000" contrast="40000"/>
          </a:blip>
          <a:srcRect/>
          <a:stretch>
            <a:fillRect/>
          </a:stretch>
        </p:blipFill>
        <p:spPr bwMode="auto">
          <a:xfrm>
            <a:off x="2057400" y="4419600"/>
            <a:ext cx="4752975" cy="1786255"/>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i="1"/>
              <a:t>Comparison of UWB with Other Technologies</a:t>
            </a:r>
            <a:endParaRPr lang="en-IN"/>
          </a:p>
          <a:p>
            <a:pPr algn="just"/>
            <a:r>
              <a:rPr lang="en-US"/>
              <a:t>	The trends that drive the short-range wireless technologies, including UWB technology, are the following: </a:t>
            </a:r>
          </a:p>
          <a:p>
            <a:pPr algn="just"/>
            <a:r>
              <a:rPr lang="en-US"/>
              <a:t>(</a:t>
            </a:r>
            <a:r>
              <a:rPr lang="en-US" err="1"/>
              <a:t>i</a:t>
            </a:r>
            <a:r>
              <a:rPr lang="en-US"/>
              <a:t>) The growing demand for data and multimedia capability in portable devices at high data rate but at low cost and power consumption. </a:t>
            </a:r>
          </a:p>
          <a:p>
            <a:pPr algn="just"/>
            <a:r>
              <a:rPr lang="en-US"/>
              <a:t>(ii) Increasing pressure on the wireless spectrum demanding higher reuse. </a:t>
            </a:r>
          </a:p>
          <a:p>
            <a:pPr algn="just"/>
            <a:r>
              <a:rPr lang="en-US"/>
              <a:t>(iii) Decreasing semiconductor cost and availability of low-power devices. Some of the competing technologies for such wireless access scenario are IEEE 802.11b, IEEE 802.11a, and Bluetooth.</a:t>
            </a:r>
            <a:endParaRPr lang="en-IN"/>
          </a:p>
          <a:p>
            <a:pPr algn="just"/>
            <a:endParaRPr lang="en-I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b="1" i="1"/>
              <a:t>Major Issues in UWB</a:t>
            </a:r>
            <a:endParaRPr lang="en-IN"/>
          </a:p>
          <a:p>
            <a:pPr algn="just"/>
            <a:r>
              <a:rPr lang="en-US"/>
              <a:t>	With the evolution of wireless networks with higher data rates, similar advancement in all the layers of protocol stack is required to make use of the high data rates provided by the physical layers. The increasing application space for multimedia communications puts additional requirements on latency and delay performances. The error-prone and time-varying nature of wireless link results in large delay, delay variations, and </a:t>
            </a:r>
            <a:r>
              <a:rPr lang="en-US" err="1"/>
              <a:t>misordering</a:t>
            </a:r>
            <a:r>
              <a:rPr lang="en-US"/>
              <a:t> of packets. In this section, the major issues at the physical and MAC layers are discussed</a:t>
            </a:r>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a:t>The most important issues in the design of MAC-layer protocol for UWB systems are the following: </a:t>
            </a:r>
          </a:p>
          <a:p>
            <a:pPr algn="just"/>
            <a:r>
              <a:rPr lang="en-US"/>
              <a:t>(</a:t>
            </a:r>
            <a:r>
              <a:rPr lang="en-US" err="1"/>
              <a:t>i</a:t>
            </a:r>
            <a:r>
              <a:rPr lang="en-US"/>
              <a:t>) controlling channel access </a:t>
            </a:r>
          </a:p>
          <a:p>
            <a:pPr algn="just"/>
            <a:r>
              <a:rPr lang="en-US"/>
              <a:t>(ii) maintaining </a:t>
            </a:r>
            <a:r>
              <a:rPr lang="en-US" err="1"/>
              <a:t>QoS</a:t>
            </a:r>
            <a:endParaRPr lang="en-US"/>
          </a:p>
          <a:p>
            <a:pPr algn="just"/>
            <a:r>
              <a:rPr lang="en-US"/>
              <a:t> (iii) providing security. In addition to these, the design of MAC protocols for UWB systems is dictated by other properties of UWB. For example, UWB systems have unique features such as precise timing or position information. The position information can be obtained by the following feature. A 10 GHz UWB system can distinguish signal </a:t>
            </a:r>
            <a:r>
              <a:rPr lang="en-US" err="1"/>
              <a:t>echos</a:t>
            </a:r>
            <a:r>
              <a:rPr lang="en-US"/>
              <a:t> (signal </a:t>
            </a:r>
            <a:r>
              <a:rPr lang="en-US" err="1"/>
              <a:t>echos</a:t>
            </a:r>
            <a:r>
              <a:rPr lang="en-US"/>
              <a:t> refer to the multipath signals that arrive at the receiver through different paths with corresponding delays) that differ by 100 picoseconds. </a:t>
            </a:r>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i="1"/>
              <a:t>Advantages and Disadvantages of UWB</a:t>
            </a:r>
          </a:p>
          <a:p>
            <a:pPr algn="just"/>
            <a:r>
              <a:rPr lang="en-US"/>
              <a:t>Promising applications of UWB in communication include cable-free audio/video devices, broadband WPANs, and high-speed wireless links. UWB systems are potential candidates for high data rate, low power, and short- to medium-range communication applications. UWB systems have a wide range of applications other than communications, some of which are automobile collision-detection devices, medical imaging similar to x-rays and ultrasound scans, through-wall imaging for detecting people and objects in law enforcement applications, and ground-penetrating radars </a:t>
            </a:r>
          </a:p>
          <a:p>
            <a:pPr algn="just"/>
            <a:r>
              <a:rPr lang="en-US"/>
              <a:t>The major advantages of UWB systems include simplicity of implementation, high data rate, inherent robustness to multipath fading, flexibility of operation, low power consumption, and low cost of implementation. The disadvantages of UWB systems include stringent design requirements of communication subsystems and chances of interference from the existing technologies.</a:t>
            </a:r>
            <a:endParaRPr lang="en-IN"/>
          </a:p>
          <a:p>
            <a:pPr algn="just"/>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a:t>Network Layer Attacks</a:t>
            </a:r>
            <a:endParaRPr lang="en-IN"/>
          </a:p>
        </p:txBody>
      </p:sp>
      <p:sp>
        <p:nvSpPr>
          <p:cNvPr id="4" name="Content Placeholder 3"/>
          <p:cNvSpPr>
            <a:spLocks noGrp="1"/>
          </p:cNvSpPr>
          <p:nvPr>
            <p:ph idx="1"/>
          </p:nvPr>
        </p:nvSpPr>
        <p:spPr/>
        <p:txBody>
          <a:bodyPr>
            <a:normAutofit fontScale="92500" lnSpcReduction="10000"/>
          </a:bodyPr>
          <a:lstStyle/>
          <a:p>
            <a:pPr algn="just"/>
            <a:r>
              <a:rPr lang="en-US" b="1"/>
              <a:t>Wormhole attack:</a:t>
            </a:r>
            <a:r>
              <a:rPr lang="en-US"/>
              <a:t> In this attack, an attacker receives packets at one location in the network and tunnels them (possibly selectively) to another location in the network, where the packets are resent into the network. </a:t>
            </a:r>
          </a:p>
          <a:p>
            <a:r>
              <a:rPr lang="en-US"/>
              <a:t>This tunnel between two colluding attackers is referred to as a wormhole. It could be established through a single long-range wireless link or even through a wired link between the two colluding attackers.</a:t>
            </a:r>
          </a:p>
          <a:p>
            <a:endParaRPr lang="en-I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 WIRELESS FIDELITY SYSTEMS</a:t>
            </a:r>
            <a:endParaRPr lang="en-IN"/>
          </a:p>
        </p:txBody>
      </p:sp>
      <p:sp>
        <p:nvSpPr>
          <p:cNvPr id="3" name="Content Placeholder 2"/>
          <p:cNvSpPr>
            <a:spLocks noGrp="1"/>
          </p:cNvSpPr>
          <p:nvPr>
            <p:ph idx="1"/>
          </p:nvPr>
        </p:nvSpPr>
        <p:spPr/>
        <p:txBody>
          <a:bodyPr>
            <a:normAutofit fontScale="77500" lnSpcReduction="20000"/>
          </a:bodyPr>
          <a:lstStyle/>
          <a:p>
            <a:pPr algn="just"/>
            <a:r>
              <a:rPr lang="en-US"/>
              <a:t>Wireless fidelity (Wi-Fi) system is the high-speed wireless LAN that was originally intended to extend the wired Ethernet in offices to wireless clients. </a:t>
            </a:r>
          </a:p>
          <a:p>
            <a:pPr algn="just"/>
            <a:r>
              <a:rPr lang="en-US"/>
              <a:t>The coverage area and ability to support high bit rates are the two major reasons behind the name Wi-Fi. </a:t>
            </a:r>
          </a:p>
          <a:p>
            <a:pPr algn="just"/>
            <a:r>
              <a:rPr lang="en-US"/>
              <a:t>Though the popular wireless LAN standards IEEE802.11b and 802.11a are considered as the standard Wi-Fi candidates, conceptually any high-speed wireless LAN protocol such as </a:t>
            </a:r>
            <a:r>
              <a:rPr lang="en-US" err="1"/>
              <a:t>HiperLAN</a:t>
            </a:r>
            <a:r>
              <a:rPr lang="en-US"/>
              <a:t> can be used. </a:t>
            </a:r>
          </a:p>
          <a:p>
            <a:pPr algn="just"/>
            <a:r>
              <a:rPr lang="en-US"/>
              <a:t>The integration of </a:t>
            </a:r>
            <a:r>
              <a:rPr lang="en-US" i="1"/>
              <a:t>Wi-Fi hotspots </a:t>
            </a:r>
            <a:r>
              <a:rPr lang="en-US"/>
              <a:t>(wireless LAN access points) with wide area wireless networking technologies such as GSM and GPRS provides an added advantage for the mobile nodes.</a:t>
            </a:r>
            <a:endParaRPr lang="en-I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lgn="just"/>
            <a:r>
              <a:rPr lang="en-US" b="1" i="1"/>
              <a:t>The Service Provider Models for Wi-Fi Systems</a:t>
            </a:r>
            <a:endParaRPr lang="en-IN"/>
          </a:p>
          <a:p>
            <a:pPr algn="just"/>
            <a:r>
              <a:rPr lang="en-US"/>
              <a:t>• </a:t>
            </a:r>
            <a:r>
              <a:rPr lang="en-US" b="1"/>
              <a:t>The Wi-Fi micro carrier model: </a:t>
            </a:r>
            <a:r>
              <a:rPr lang="en-US"/>
              <a:t>In this model, small business operators can set up their own access points (APs) and maintain customer relations and billing with subscribers. An example of this category is a restaurant operating a small Wi-Fi system with a set of APs on its premises.</a:t>
            </a:r>
            <a:endParaRPr lang="en-IN"/>
          </a:p>
          <a:p>
            <a:pPr algn="just"/>
            <a:r>
              <a:rPr lang="en-US"/>
              <a:t>• </a:t>
            </a:r>
            <a:r>
              <a:rPr lang="en-US" b="1"/>
              <a:t>The franchisee-franchisor model: </a:t>
            </a:r>
            <a:r>
              <a:rPr lang="en-US"/>
              <a:t>This model for Wi-Fi systems is that a franchisor company making an agreement with a franchisee (</a:t>
            </a:r>
            <a:r>
              <a:rPr lang="en-US" i="1"/>
              <a:t>e.g., </a:t>
            </a:r>
            <a:r>
              <a:rPr lang="en-US"/>
              <a:t>a restaurant which has an inbuilt Wi-Fi system for its internal purposes) for providing Wi-Fi connectivity on a revenue-sharing basis. The external communication, access network costs, and back-office </a:t>
            </a:r>
            <a:r>
              <a:rPr lang="en-US" err="1"/>
              <a:t>softwares</a:t>
            </a:r>
            <a:r>
              <a:rPr lang="en-US"/>
              <a:t> may be supplied and maintained by the franchisor. Hence, the franchisor company can extend its services to the public.</a:t>
            </a:r>
            <a:endParaRPr lang="en-IN"/>
          </a:p>
          <a:p>
            <a:pPr algn="just"/>
            <a:r>
              <a:rPr lang="en-US"/>
              <a:t>• </a:t>
            </a:r>
            <a:r>
              <a:rPr lang="en-US" b="1"/>
              <a:t>The Wi-Fi carrier model: </a:t>
            </a:r>
            <a:r>
              <a:rPr lang="en-US"/>
              <a:t>In this model, a particular company referred to as Wi-Fi carrier can own, deploy, and operate a number of Wi-Fi system-enabled APs at public places. The subscribers can utilize the designated carrier's network services in their coverage area based on acceptable billing models.</a:t>
            </a:r>
            <a:endParaRPr lang="en-I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a:t>• </a:t>
            </a:r>
            <a:r>
              <a:rPr lang="en-US" b="1"/>
              <a:t>The Wi-Fi aggregator model: </a:t>
            </a:r>
            <a:r>
              <a:rPr lang="en-US"/>
              <a:t>This model refers to an abstract service provider which strikes wholesale partnerships with Wi-Fi operators. Such aggregators mainly focus on two major things: (</a:t>
            </a:r>
            <a:r>
              <a:rPr lang="en-US" err="1"/>
              <a:t>i</a:t>
            </a:r>
            <a:r>
              <a:rPr lang="en-US"/>
              <a:t>) reselling of the services provided by the Wi-Fi operators and (ii) giving their subscribers access to a large number of networks. The advantages of this model are easy scale-up of network coverage as the aggregator does not own the infrastructure and hence, by having more partnerships, a service provider can increase the coverage area and the customer base.</a:t>
            </a:r>
            <a:endParaRPr lang="en-IN"/>
          </a:p>
          <a:p>
            <a:pPr algn="just"/>
            <a:r>
              <a:rPr lang="en-US"/>
              <a:t>• </a:t>
            </a:r>
            <a:r>
              <a:rPr lang="en-US" b="1"/>
              <a:t>The extended service provider model: </a:t>
            </a:r>
            <a:r>
              <a:rPr lang="en-US"/>
              <a:t>The synergistic operation of Wi-Fi systems with existing cellular systems, especially with the 3G systems, can increase profits for cellular operators. This can even lead to reduction in the deployment cost of 3G systems. The widespread deployment of Wi-Fi systems can be considered as complementing the 3G systems. </a:t>
            </a:r>
            <a:endParaRPr lang="en-IN"/>
          </a:p>
          <a:p>
            <a:pPr algn="just"/>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b="1"/>
              <a:t>The extended service provider model: </a:t>
            </a:r>
            <a:r>
              <a:rPr lang="en-US"/>
              <a:t>The synergistic operation of Wi-Fi systems with existing cellular systems, especially with the 3G systems, can increase profits for cellular operators. This can even lead to reduction in the deployment cost of 3G systems. The widespread deployment of Wi-Fi systems can be considered as complementing the 3G systems. Also, the availability of wireless devices equipped with Wi-Fi and cellular interfaces encourages the possibility of switching to the Wi-Fi systems whenever an AP is detected. </a:t>
            </a:r>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Issues in Wi-Fi Systems</a:t>
            </a:r>
            <a:endParaRPr lang="en-IN"/>
          </a:p>
        </p:txBody>
      </p:sp>
      <p:sp>
        <p:nvSpPr>
          <p:cNvPr id="3" name="Content Placeholder 2"/>
          <p:cNvSpPr>
            <a:spLocks noGrp="1"/>
          </p:cNvSpPr>
          <p:nvPr>
            <p:ph idx="1"/>
          </p:nvPr>
        </p:nvSpPr>
        <p:spPr/>
        <p:txBody>
          <a:bodyPr/>
          <a:lstStyle/>
          <a:p>
            <a:pPr algn="just"/>
            <a:r>
              <a:rPr lang="en-US" b="1"/>
              <a:t>Security </a:t>
            </a:r>
            <a:endParaRPr lang="en-IN"/>
          </a:p>
          <a:p>
            <a:pPr algn="just"/>
            <a:r>
              <a:rPr lang="en-US"/>
              <a:t>	Security in Wi-Fi systems is important and requires viable solutions. The IEEE has proposed a long-term security architecture for 802.11, which is referred to as robust security network (RSN). The major objectives of RSN, which is based on IEEE 802.1x, are access control, authentication, and key management.</a:t>
            </a:r>
            <a:endParaRPr lang="en-I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a:t> A typical scenario </a:t>
            </a:r>
          </a:p>
          <a:p>
            <a:pPr>
              <a:buNone/>
            </a:pPr>
            <a:r>
              <a:rPr lang="en-US" b="1"/>
              <a:t>of a Wi-Fi system.</a:t>
            </a:r>
            <a:endParaRPr lang="en-IN"/>
          </a:p>
        </p:txBody>
      </p:sp>
      <p:pic>
        <p:nvPicPr>
          <p:cNvPr id="4" name="Picture 3"/>
          <p:cNvPicPr/>
          <p:nvPr/>
        </p:nvPicPr>
        <p:blipFill>
          <a:blip r:embed="rId2">
            <a:lum bright="-20000" contrast="40000"/>
          </a:blip>
          <a:srcRect/>
          <a:stretch>
            <a:fillRect/>
          </a:stretch>
        </p:blipFill>
        <p:spPr bwMode="auto">
          <a:xfrm>
            <a:off x="4648200" y="1600200"/>
            <a:ext cx="3876837" cy="4327452"/>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b="1"/>
              <a:t>The eavesdropper: </a:t>
            </a:r>
            <a:r>
              <a:rPr lang="en-US"/>
              <a:t>Wireless medium is inherently broadcast, making it trivial for the adversary with a good receiver to eavesdrop on other stations' traffic. The use of a single key for encryption proved inadequate for this purpose. Dynamic changing of the encryption key is a must for making the eavesdropping a difficult task. Since the majority of the Wi-Fi systems are not WEP (wired equivalent privacy – any privacy solution in which the effort required to break the cipher is expected to be roughly equivalent to the effort required by an intruder to tap into a wired Ethernet)-enabled, it is easier for an inexperienced hacker to snoop on valuable information such as credit card number, PIN numbers, or social security numbers from a public hot spot Wi-Fi system</a:t>
            </a:r>
            <a:endParaRPr lang="en-I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lgn="just"/>
            <a:r>
              <a:rPr lang="en-US" b="1"/>
              <a:t>The rogue client: </a:t>
            </a:r>
            <a:r>
              <a:rPr lang="en-US"/>
              <a:t>The authenticated client that has intentions of acting against the organization is another problem aggravated by the wireless environment. A Wi-Fi client running a routing protocol and an additional wired interface can easily use its authentication information on its corporate wireless network infrastructure to transfer valuable information. This problem is extremely difficult to trace and prevent as the loss incurred cannot easily be detected.</a:t>
            </a:r>
            <a:endParaRPr lang="en-IN"/>
          </a:p>
          <a:p>
            <a:pPr algn="just"/>
            <a:r>
              <a:rPr lang="en-US"/>
              <a:t>• </a:t>
            </a:r>
            <a:r>
              <a:rPr lang="en-US" b="1"/>
              <a:t>The rogue AP: </a:t>
            </a:r>
            <a:r>
              <a:rPr lang="en-US"/>
              <a:t>The rogue AP is the unauthorized AP attached to an organization's network, either on its premises or in its authorized employee's home. An AP without the necessary security provisions, or in situations where the security is disabled temporarily, can act as a rogue AP. Even with security features such as WEP, organizations that use virtual private network (VPN) to secure their wireless LANs may be compromising valuable data. A VPN is a communication network between two or more machines or networks, built for the private use of an organization over a shared public infrastructure such as the Internet. </a:t>
            </a:r>
            <a:endParaRPr lang="en-I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a:r>
              <a:rPr lang="en-US" b="1"/>
              <a:t>Session hijack attack: </a:t>
            </a:r>
            <a:r>
              <a:rPr lang="en-US"/>
              <a:t>In this case, a hijacker node waits until the successful completion of a node's authentication process with an AP. On completion of the authentication, the hijacker sends a forged disassociate message that appears to be originated by the AP. On reception of the message, the original node gets disassociated. The AP continues to consider the node as part of the network. Now the hijacker, using the originally authenticated node's address, can utilize network services until the session expires. </a:t>
            </a:r>
            <a:endParaRPr lang="en-IN"/>
          </a:p>
          <a:p>
            <a:pPr algn="just"/>
            <a:r>
              <a:rPr lang="en-US"/>
              <a:t>• </a:t>
            </a:r>
            <a:r>
              <a:rPr lang="en-US" b="1"/>
              <a:t>Man-in-the-middle attack: </a:t>
            </a:r>
            <a:r>
              <a:rPr lang="en-US"/>
              <a:t>When an adversary spoofs messages to represent itself as AP to a node under attack, it can obtain the victim's authentication information. Using this information, the adversary authenticates with another AP masquerading as the victim node. This attack is known as man-in the-middle attack. This attack is particularly effective when the victim node is not present within the transmission range of the AP.</a:t>
            </a:r>
            <a:endParaRPr lang="en-IN"/>
          </a:p>
          <a:p>
            <a:pPr algn="just"/>
            <a:endParaRPr lang="en-I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b="1"/>
              <a:t>Authentication</a:t>
            </a:r>
            <a:endParaRPr lang="en-IN"/>
          </a:p>
          <a:p>
            <a:pPr algn="just"/>
            <a:r>
              <a:rPr lang="en-US"/>
              <a:t>	The IEEE 802.1x standard is proposed for providing authentication and controlling traffic to a protected network, as well as for dynamically changing encryption keys. The use of the extendible authentication protocol (EAP) as a framework for wired and wireless network provides a mechanism for multiple authentication methods such as certificate-based authentication</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F515779016B6419F28F0C7176DC809" ma:contentTypeVersion="8" ma:contentTypeDescription="Create a new document." ma:contentTypeScope="" ma:versionID="150b1840f374527e82a3d80d2196bef6">
  <xsd:schema xmlns:xsd="http://www.w3.org/2001/XMLSchema" xmlns:xs="http://www.w3.org/2001/XMLSchema" xmlns:p="http://schemas.microsoft.com/office/2006/metadata/properties" xmlns:ns2="90d73be7-759e-49cf-a8fe-762d3b35f01d" xmlns:ns3="73acf3ba-0018-4406-813b-7b96a9174d55" targetNamespace="http://schemas.microsoft.com/office/2006/metadata/properties" ma:root="true" ma:fieldsID="4e7c6a8d4f36ca0f602196dc36fcd8a2" ns2:_="" ns3:_="">
    <xsd:import namespace="90d73be7-759e-49cf-a8fe-762d3b35f01d"/>
    <xsd:import namespace="73acf3ba-0018-4406-813b-7b96a9174d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73be7-759e-49cf-a8fe-762d3b35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acf3ba-0018-4406-813b-7b96a9174d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8DC23D-5B63-45E9-A409-F59D29F994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121901E-6FBF-4E73-8EAE-F174305DBDBF}">
  <ds:schemaRefs>
    <ds:schemaRef ds:uri="http://schemas.microsoft.com/sharepoint/v3/contenttype/forms"/>
  </ds:schemaRefs>
</ds:datastoreItem>
</file>

<file path=customXml/itemProps3.xml><?xml version="1.0" encoding="utf-8"?>
<ds:datastoreItem xmlns:ds="http://schemas.openxmlformats.org/officeDocument/2006/customXml" ds:itemID="{A7F20754-B715-4EBA-B3B1-6085AD26E980}">
  <ds:schemaRefs>
    <ds:schemaRef ds:uri="73acf3ba-0018-4406-813b-7b96a9174d55"/>
    <ds:schemaRef ds:uri="90d73be7-759e-49cf-a8fe-762d3b35f0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125</Slides>
  <Notes>1</Notes>
  <HiddenSlides>1</HiddenSlide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Office Theme</vt:lpstr>
      <vt:lpstr>PART-A SECURITY IN AD HOC WIRELESS NETWORKS</vt:lpstr>
      <vt:lpstr>INTRODUCTION</vt:lpstr>
      <vt:lpstr>NETWORK SECURITY REQUIREMENTS</vt:lpstr>
      <vt:lpstr>Contd..</vt:lpstr>
      <vt:lpstr>ISSUES AND CHALLENGES IN SECURITY PROVISIONING</vt:lpstr>
      <vt:lpstr>Contd..</vt:lpstr>
      <vt:lpstr>Contd..</vt:lpstr>
      <vt:lpstr>NETWORK SECURITY ATTACKS</vt:lpstr>
      <vt:lpstr>Network Layer Attacks</vt:lpstr>
      <vt:lpstr>Contd..</vt:lpstr>
      <vt:lpstr>Contd..</vt:lpstr>
      <vt:lpstr>Contd..</vt:lpstr>
      <vt:lpstr>Contd..</vt:lpstr>
      <vt:lpstr>Contd..</vt:lpstr>
      <vt:lpstr>Contd..</vt:lpstr>
      <vt:lpstr>Contd..</vt:lpstr>
      <vt:lpstr>Transport Layer Attacks</vt:lpstr>
      <vt:lpstr>PowerPoint Presentation</vt:lpstr>
      <vt:lpstr>Other Attacks </vt:lpstr>
      <vt:lpstr>PowerPoint Presentation</vt:lpstr>
      <vt:lpstr>PowerPoint Presentation</vt:lpstr>
      <vt:lpstr>KEY MANAGEMENT</vt:lpstr>
      <vt:lpstr>Contd..</vt:lpstr>
      <vt:lpstr>Cntd..</vt:lpstr>
      <vt:lpstr>PowerPoint Presentation</vt:lpstr>
      <vt:lpstr>PowerPoint Presentation</vt:lpstr>
      <vt:lpstr>Symmetric Key Algorithms</vt:lpstr>
      <vt:lpstr>PowerPoint Presentation</vt:lpstr>
      <vt:lpstr>PowerPoint Presentation</vt:lpstr>
      <vt:lpstr>Asymmetric Key Algorithms</vt:lpstr>
      <vt:lpstr>Key Management Approaches</vt:lpstr>
      <vt:lpstr>PowerPoint Presentation</vt:lpstr>
      <vt:lpstr>PowerPoint Presentation</vt:lpstr>
      <vt:lpstr>PowerPoint Presentation</vt:lpstr>
      <vt:lpstr>PowerPoint Presentation</vt:lpstr>
      <vt:lpstr>SECURE ROUTING IN AD HOC WIRELESS NETWORKS </vt:lpstr>
      <vt:lpstr>Requirements of a Secure Routing Protocol for Ad Hoc Wireless Networks</vt:lpstr>
      <vt:lpstr>PowerPoint Presentation</vt:lpstr>
      <vt:lpstr>Security-Aware Ad Hoc Routing Protocol</vt:lpstr>
      <vt:lpstr>PowerPoint Presentation</vt:lpstr>
      <vt:lpstr>PART-B SENSOR NETWORK PLATFORMS AND TOOLS</vt:lpstr>
      <vt:lpstr>PowerPoint Presentation</vt:lpstr>
      <vt:lpstr>PowerPoint Presentation</vt:lpstr>
      <vt:lpstr>Sensor Node Hardware </vt:lpstr>
      <vt:lpstr>PowerPoint Presentation</vt:lpstr>
      <vt:lpstr>PowerPoint Presentation</vt:lpstr>
      <vt:lpstr>PowerPoint Presentation</vt:lpstr>
      <vt:lpstr>PowerPoint Presentation</vt:lpstr>
      <vt:lpstr>Berkeley Motes</vt:lpstr>
      <vt:lpstr>MICA mote architecture</vt:lpstr>
      <vt:lpstr>Power consumption of MICA motes</vt:lpstr>
      <vt:lpstr>Sensor Network Programming Challenges</vt:lpstr>
      <vt:lpstr>PowerPoint Presentation</vt:lpstr>
      <vt:lpstr>Traditional embedded system programming interface</vt:lpstr>
      <vt:lpstr>PowerPoint Presentation</vt:lpstr>
      <vt:lpstr>Node-Level Software Platforms</vt:lpstr>
      <vt:lpstr>PowerPoint Presentation</vt:lpstr>
      <vt:lpstr>Operating System: TinyOS </vt:lpstr>
      <vt:lpstr>PowerPoint Presentation</vt:lpstr>
      <vt:lpstr>FieldMonitor application for sensing and sending measurements</vt:lpstr>
      <vt:lpstr> Imperative Language: nesC</vt:lpstr>
      <vt:lpstr>The interface definition of the Timer component in nesC</vt:lpstr>
      <vt:lpstr>PowerPoint Presentation</vt:lpstr>
      <vt:lpstr>The implementation definition of the Timer component in nesC.</vt:lpstr>
      <vt:lpstr>PowerPoint Presentation</vt:lpstr>
      <vt:lpstr>Dataflow-Style Language: TinyGALS</vt:lpstr>
      <vt:lpstr>PowerPoint Presentation</vt:lpstr>
      <vt:lpstr>PowerPoint Presentation</vt:lpstr>
      <vt:lpstr>Node-Level Simulators</vt:lpstr>
      <vt:lpstr>PowerPoint Presentation</vt:lpstr>
      <vt:lpstr>PowerPoint Presentation</vt:lpstr>
      <vt:lpstr>The ns-2 Simulator and its Sensor Network Extensions</vt:lpstr>
      <vt:lpstr>PowerPoint Presentation</vt:lpstr>
      <vt:lpstr>Programming Beyond Individual Nodes: State-Centric Programming </vt:lpstr>
      <vt:lpstr>PowerPoint Presentation</vt:lpstr>
      <vt:lpstr>PowerPoint Presentation</vt:lpstr>
      <vt:lpstr>PowerPoint Presentation</vt:lpstr>
      <vt:lpstr>PIECES: A State-Centric Design Framework </vt:lpstr>
      <vt:lpstr>PowerPoint Presentation</vt:lpstr>
      <vt:lpstr>Multitarget Tracking Problem Revisited </vt:lpstr>
      <vt:lpstr>PART-C APPLICATIONS of WSN</vt:lpstr>
      <vt:lpstr>ULTRA-WIDE-BAND RADIO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WIRELESS FIDELITY SYSTEMS</vt:lpstr>
      <vt:lpstr>PowerPoint Presentation</vt:lpstr>
      <vt:lpstr>PowerPoint Presentation</vt:lpstr>
      <vt:lpstr>PowerPoint Presentation</vt:lpstr>
      <vt:lpstr>Issues in Wi-Fi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Research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Smart meter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automation for the elderly and disabled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revision>1</cp:revision>
  <dcterms:created xsi:type="dcterms:W3CDTF">2006-08-16T00:00:00Z</dcterms:created>
  <dcterms:modified xsi:type="dcterms:W3CDTF">2021-07-07T03:51:10Z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0x01010090F515779016B6419F28F0C7176DC809</vt:lpwstr>
  </property>
</Properties>
</file>