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jpeg" ContentType="image/jpeg"/>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51" r:id="rId2"/>
    <p:sldId id="352" r:id="rId3"/>
    <p:sldId id="258" r:id="rId4"/>
    <p:sldId id="427" r:id="rId5"/>
    <p:sldId id="429" r:id="rId6"/>
    <p:sldId id="259" r:id="rId7"/>
    <p:sldId id="260" r:id="rId8"/>
    <p:sldId id="261" r:id="rId9"/>
    <p:sldId id="353" r:id="rId10"/>
    <p:sldId id="354" r:id="rId11"/>
    <p:sldId id="355" r:id="rId12"/>
    <p:sldId id="448" r:id="rId13"/>
    <p:sldId id="455" r:id="rId14"/>
    <p:sldId id="450" r:id="rId15"/>
    <p:sldId id="451" r:id="rId16"/>
    <p:sldId id="453" r:id="rId17"/>
    <p:sldId id="452" r:id="rId18"/>
    <p:sldId id="454" r:id="rId19"/>
    <p:sldId id="434" r:id="rId20"/>
    <p:sldId id="438" r:id="rId21"/>
    <p:sldId id="500" r:id="rId22"/>
    <p:sldId id="501" r:id="rId23"/>
    <p:sldId id="458" r:id="rId24"/>
    <p:sldId id="459" r:id="rId25"/>
    <p:sldId id="460" r:id="rId26"/>
    <p:sldId id="461" r:id="rId27"/>
    <p:sldId id="387" r:id="rId28"/>
    <p:sldId id="388" r:id="rId29"/>
    <p:sldId id="389" r:id="rId30"/>
    <p:sldId id="390" r:id="rId31"/>
    <p:sldId id="401" r:id="rId32"/>
    <p:sldId id="490" r:id="rId33"/>
    <p:sldId id="491" r:id="rId34"/>
    <p:sldId id="492" r:id="rId35"/>
    <p:sldId id="493" r:id="rId36"/>
    <p:sldId id="494" r:id="rId37"/>
    <p:sldId id="424" r:id="rId38"/>
    <p:sldId id="425" r:id="rId39"/>
    <p:sldId id="495" r:id="rId40"/>
    <p:sldId id="408" r:id="rId41"/>
    <p:sldId id="534" r:id="rId42"/>
    <p:sldId id="412" r:id="rId43"/>
    <p:sldId id="415" r:id="rId44"/>
    <p:sldId id="416" r:id="rId45"/>
    <p:sldId id="502" r:id="rId46"/>
    <p:sldId id="504" r:id="rId47"/>
    <p:sldId id="418" r:id="rId48"/>
    <p:sldId id="421" r:id="rId49"/>
    <p:sldId id="391" r:id="rId50"/>
    <p:sldId id="393" r:id="rId51"/>
    <p:sldId id="394" r:id="rId52"/>
    <p:sldId id="520" r:id="rId53"/>
    <p:sldId id="521" r:id="rId54"/>
    <p:sldId id="522" r:id="rId55"/>
    <p:sldId id="523" r:id="rId56"/>
    <p:sldId id="524" r:id="rId57"/>
    <p:sldId id="525" r:id="rId58"/>
    <p:sldId id="526" r:id="rId59"/>
    <p:sldId id="527" r:id="rId60"/>
    <p:sldId id="528" r:id="rId61"/>
    <p:sldId id="529" r:id="rId62"/>
    <p:sldId id="530" r:id="rId63"/>
    <p:sldId id="531" r:id="rId64"/>
    <p:sldId id="532" r:id="rId65"/>
    <p:sldId id="53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4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57BC9F-68F7-4B19-BFB8-A30B467A8B6B}" type="datetimeFigureOut">
              <a:rPr lang="en-US" smtClean="0"/>
              <a:pPr/>
              <a:t>5/12/2021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53403E-282D-4B6D-9CEB-1646843F1D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4613" y="0"/>
            <a:ext cx="2973387" cy="457200"/>
          </a:xfrm>
          <a:prstGeom prst="rect">
            <a:avLst/>
          </a:prstGeom>
          <a:noFill/>
          <a:ln w="12700">
            <a:noFill/>
            <a:miter lim="800000"/>
            <a:headEnd/>
            <a:tailEnd/>
          </a:ln>
        </p:spPr>
        <p:txBody>
          <a:bodyPr wrap="none" anchor="ctr"/>
          <a:lstStyle/>
          <a:p>
            <a:endParaRPr lang="en-US"/>
          </a:p>
        </p:txBody>
      </p:sp>
      <p:sp>
        <p:nvSpPr>
          <p:cNvPr id="113667" name="Rectangle 3"/>
          <p:cNvSpPr>
            <a:spLocks noChangeArrowheads="1"/>
          </p:cNvSpPr>
          <p:nvPr/>
        </p:nvSpPr>
        <p:spPr bwMode="auto">
          <a:xfrm>
            <a:off x="3884613" y="8685213"/>
            <a:ext cx="2973387" cy="457200"/>
          </a:xfrm>
          <a:prstGeom prst="rect">
            <a:avLst/>
          </a:prstGeom>
          <a:noFill/>
          <a:ln w="12700">
            <a:noFill/>
            <a:miter lim="800000"/>
            <a:headEnd/>
            <a:tailEnd/>
          </a:ln>
        </p:spPr>
        <p:txBody>
          <a:bodyPr lIns="19050" tIns="0" rIns="19050" bIns="0" anchor="b"/>
          <a:lstStyle/>
          <a:p>
            <a:pPr algn="r" defTabSz="942975"/>
            <a:r>
              <a:rPr lang="en-US" sz="1000" i="1"/>
              <a:t>1</a:t>
            </a:r>
          </a:p>
        </p:txBody>
      </p:sp>
      <p:sp>
        <p:nvSpPr>
          <p:cNvPr id="113668" name="Rectangle 4"/>
          <p:cNvSpPr>
            <a:spLocks noChangeArrowheads="1"/>
          </p:cNvSpPr>
          <p:nvPr/>
        </p:nvSpPr>
        <p:spPr bwMode="auto">
          <a:xfrm>
            <a:off x="0" y="8685213"/>
            <a:ext cx="2970213" cy="457200"/>
          </a:xfrm>
          <a:prstGeom prst="rect">
            <a:avLst/>
          </a:prstGeom>
          <a:noFill/>
          <a:ln w="12700">
            <a:noFill/>
            <a:miter lim="800000"/>
            <a:headEnd/>
            <a:tailEnd/>
          </a:ln>
        </p:spPr>
        <p:txBody>
          <a:bodyPr wrap="none" anchor="ctr"/>
          <a:lstStyle/>
          <a:p>
            <a:endParaRPr lang="en-US"/>
          </a:p>
        </p:txBody>
      </p:sp>
      <p:sp>
        <p:nvSpPr>
          <p:cNvPr id="113669" name="Rectangle 5"/>
          <p:cNvSpPr>
            <a:spLocks noChangeArrowheads="1"/>
          </p:cNvSpPr>
          <p:nvPr/>
        </p:nvSpPr>
        <p:spPr bwMode="auto">
          <a:xfrm>
            <a:off x="0" y="0"/>
            <a:ext cx="2970213" cy="457200"/>
          </a:xfrm>
          <a:prstGeom prst="rect">
            <a:avLst/>
          </a:prstGeom>
          <a:noFill/>
          <a:ln w="12700">
            <a:noFill/>
            <a:miter lim="800000"/>
            <a:headEnd/>
            <a:tailEnd/>
          </a:ln>
        </p:spPr>
        <p:txBody>
          <a:bodyPr wrap="none" anchor="ctr"/>
          <a:lstStyle/>
          <a:p>
            <a:endParaRPr lang="en-US"/>
          </a:p>
        </p:txBody>
      </p:sp>
      <p:sp>
        <p:nvSpPr>
          <p:cNvPr id="113670" name="Rectangle 6"/>
          <p:cNvSpPr>
            <a:spLocks noChangeArrowheads="1"/>
          </p:cNvSpPr>
          <p:nvPr/>
        </p:nvSpPr>
        <p:spPr bwMode="auto">
          <a:xfrm>
            <a:off x="3884613" y="0"/>
            <a:ext cx="2973387" cy="457200"/>
          </a:xfrm>
          <a:prstGeom prst="rect">
            <a:avLst/>
          </a:prstGeom>
          <a:noFill/>
          <a:ln w="12700">
            <a:noFill/>
            <a:miter lim="800000"/>
            <a:headEnd/>
            <a:tailEnd/>
          </a:ln>
        </p:spPr>
        <p:txBody>
          <a:bodyPr wrap="none" anchor="ctr"/>
          <a:lstStyle/>
          <a:p>
            <a:endParaRPr lang="en-US"/>
          </a:p>
        </p:txBody>
      </p:sp>
      <p:sp>
        <p:nvSpPr>
          <p:cNvPr id="113671" name="Rectangle 7"/>
          <p:cNvSpPr>
            <a:spLocks noChangeArrowheads="1"/>
          </p:cNvSpPr>
          <p:nvPr/>
        </p:nvSpPr>
        <p:spPr bwMode="auto">
          <a:xfrm>
            <a:off x="3884613" y="8685213"/>
            <a:ext cx="2973387" cy="457200"/>
          </a:xfrm>
          <a:prstGeom prst="rect">
            <a:avLst/>
          </a:prstGeom>
          <a:noFill/>
          <a:ln w="12700">
            <a:noFill/>
            <a:miter lim="800000"/>
            <a:headEnd/>
            <a:tailEnd/>
          </a:ln>
        </p:spPr>
        <p:txBody>
          <a:bodyPr lIns="19050" tIns="0" rIns="19050" bIns="0" anchor="b"/>
          <a:lstStyle/>
          <a:p>
            <a:pPr algn="r" defTabSz="942975"/>
            <a:r>
              <a:rPr lang="en-US" sz="1000" i="1"/>
              <a:t>1</a:t>
            </a:r>
          </a:p>
        </p:txBody>
      </p:sp>
      <p:sp>
        <p:nvSpPr>
          <p:cNvPr id="113672" name="Rectangle 8"/>
          <p:cNvSpPr>
            <a:spLocks noChangeArrowheads="1"/>
          </p:cNvSpPr>
          <p:nvPr/>
        </p:nvSpPr>
        <p:spPr bwMode="auto">
          <a:xfrm>
            <a:off x="0" y="8685213"/>
            <a:ext cx="2970213" cy="457200"/>
          </a:xfrm>
          <a:prstGeom prst="rect">
            <a:avLst/>
          </a:prstGeom>
          <a:noFill/>
          <a:ln w="12700">
            <a:noFill/>
            <a:miter lim="800000"/>
            <a:headEnd/>
            <a:tailEnd/>
          </a:ln>
        </p:spPr>
        <p:txBody>
          <a:bodyPr wrap="none" anchor="ctr"/>
          <a:lstStyle/>
          <a:p>
            <a:endParaRPr lang="en-US"/>
          </a:p>
        </p:txBody>
      </p:sp>
      <p:sp>
        <p:nvSpPr>
          <p:cNvPr id="113673" name="Rectangle 9"/>
          <p:cNvSpPr>
            <a:spLocks noChangeArrowheads="1"/>
          </p:cNvSpPr>
          <p:nvPr/>
        </p:nvSpPr>
        <p:spPr bwMode="auto">
          <a:xfrm>
            <a:off x="0" y="0"/>
            <a:ext cx="2970213" cy="457200"/>
          </a:xfrm>
          <a:prstGeom prst="rect">
            <a:avLst/>
          </a:prstGeom>
          <a:noFill/>
          <a:ln w="12700">
            <a:noFill/>
            <a:miter lim="800000"/>
            <a:headEnd/>
            <a:tailEnd/>
          </a:ln>
        </p:spPr>
        <p:txBody>
          <a:bodyPr wrap="none" anchor="ctr"/>
          <a:lstStyle/>
          <a:p>
            <a:endParaRPr lang="en-US"/>
          </a:p>
        </p:txBody>
      </p:sp>
      <p:sp>
        <p:nvSpPr>
          <p:cNvPr id="113674" name="Rectangle 10"/>
          <p:cNvSpPr>
            <a:spLocks noGrp="1" noRot="1" noChangeAspect="1" noChangeArrowheads="1" noTextEdit="1"/>
          </p:cNvSpPr>
          <p:nvPr>
            <p:ph type="sldImg"/>
          </p:nvPr>
        </p:nvSpPr>
        <p:spPr>
          <a:xfrm>
            <a:off x="1150938" y="692150"/>
            <a:ext cx="4556125" cy="3416300"/>
          </a:xfrm>
          <a:ln cap="flat"/>
        </p:spPr>
      </p:sp>
      <p:sp>
        <p:nvSpPr>
          <p:cNvPr id="113675" name="Rectangle 11"/>
          <p:cNvSpPr>
            <a:spLocks noGrp="1" noChangeArrowheads="1"/>
          </p:cNvSpPr>
          <p:nvPr>
            <p:ph type="body" idx="1"/>
          </p:nvPr>
        </p:nvSpPr>
        <p:spPr>
          <a:noFill/>
          <a:ln w="9525"/>
        </p:spPr>
        <p:txBody>
          <a:bodyPr lIns="95250" tIns="49212" rIns="95250" bIns="49212"/>
          <a:lstStyle/>
          <a:p>
            <a:endParaRPr lang="pl-P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4613" y="0"/>
            <a:ext cx="2973387" cy="457200"/>
          </a:xfrm>
          <a:prstGeom prst="rect">
            <a:avLst/>
          </a:prstGeom>
          <a:noFill/>
          <a:ln w="12700">
            <a:noFill/>
            <a:miter lim="800000"/>
            <a:headEnd/>
            <a:tailEnd/>
          </a:ln>
        </p:spPr>
        <p:txBody>
          <a:bodyPr wrap="none" anchor="ctr"/>
          <a:lstStyle/>
          <a:p>
            <a:endParaRPr lang="en-US"/>
          </a:p>
        </p:txBody>
      </p:sp>
      <p:sp>
        <p:nvSpPr>
          <p:cNvPr id="114691" name="Rectangle 3"/>
          <p:cNvSpPr>
            <a:spLocks noChangeArrowheads="1"/>
          </p:cNvSpPr>
          <p:nvPr/>
        </p:nvSpPr>
        <p:spPr bwMode="auto">
          <a:xfrm>
            <a:off x="3884613" y="8685213"/>
            <a:ext cx="2973387" cy="457200"/>
          </a:xfrm>
          <a:prstGeom prst="rect">
            <a:avLst/>
          </a:prstGeom>
          <a:noFill/>
          <a:ln w="12700">
            <a:noFill/>
            <a:miter lim="800000"/>
            <a:headEnd/>
            <a:tailEnd/>
          </a:ln>
        </p:spPr>
        <p:txBody>
          <a:bodyPr lIns="19050" tIns="0" rIns="19050" bIns="0" anchor="b"/>
          <a:lstStyle/>
          <a:p>
            <a:pPr algn="r" defTabSz="942975"/>
            <a:r>
              <a:rPr lang="en-US" sz="1000" i="1"/>
              <a:t>3</a:t>
            </a:r>
          </a:p>
        </p:txBody>
      </p:sp>
      <p:sp>
        <p:nvSpPr>
          <p:cNvPr id="114692" name="Rectangle 4"/>
          <p:cNvSpPr>
            <a:spLocks noChangeArrowheads="1"/>
          </p:cNvSpPr>
          <p:nvPr/>
        </p:nvSpPr>
        <p:spPr bwMode="auto">
          <a:xfrm>
            <a:off x="0" y="8685213"/>
            <a:ext cx="2970213" cy="457200"/>
          </a:xfrm>
          <a:prstGeom prst="rect">
            <a:avLst/>
          </a:prstGeom>
          <a:noFill/>
          <a:ln w="12700">
            <a:noFill/>
            <a:miter lim="800000"/>
            <a:headEnd/>
            <a:tailEnd/>
          </a:ln>
        </p:spPr>
        <p:txBody>
          <a:bodyPr wrap="none" anchor="ctr"/>
          <a:lstStyle/>
          <a:p>
            <a:endParaRPr lang="en-US"/>
          </a:p>
        </p:txBody>
      </p:sp>
      <p:sp>
        <p:nvSpPr>
          <p:cNvPr id="114693" name="Rectangle 5"/>
          <p:cNvSpPr>
            <a:spLocks noChangeArrowheads="1"/>
          </p:cNvSpPr>
          <p:nvPr/>
        </p:nvSpPr>
        <p:spPr bwMode="auto">
          <a:xfrm>
            <a:off x="0" y="0"/>
            <a:ext cx="2970213" cy="457200"/>
          </a:xfrm>
          <a:prstGeom prst="rect">
            <a:avLst/>
          </a:prstGeom>
          <a:noFill/>
          <a:ln w="12700">
            <a:noFill/>
            <a:miter lim="800000"/>
            <a:headEnd/>
            <a:tailEnd/>
          </a:ln>
        </p:spPr>
        <p:txBody>
          <a:bodyPr wrap="none" anchor="ctr"/>
          <a:lstStyle/>
          <a:p>
            <a:endParaRPr lang="en-US"/>
          </a:p>
        </p:txBody>
      </p:sp>
      <p:sp>
        <p:nvSpPr>
          <p:cNvPr id="114694" name="Rectangle 6"/>
          <p:cNvSpPr>
            <a:spLocks noChangeArrowheads="1"/>
          </p:cNvSpPr>
          <p:nvPr/>
        </p:nvSpPr>
        <p:spPr bwMode="auto">
          <a:xfrm>
            <a:off x="3884613" y="0"/>
            <a:ext cx="2973387" cy="457200"/>
          </a:xfrm>
          <a:prstGeom prst="rect">
            <a:avLst/>
          </a:prstGeom>
          <a:noFill/>
          <a:ln w="12700">
            <a:noFill/>
            <a:miter lim="800000"/>
            <a:headEnd/>
            <a:tailEnd/>
          </a:ln>
        </p:spPr>
        <p:txBody>
          <a:bodyPr wrap="none" anchor="ctr"/>
          <a:lstStyle/>
          <a:p>
            <a:endParaRPr lang="en-US"/>
          </a:p>
        </p:txBody>
      </p:sp>
      <p:sp>
        <p:nvSpPr>
          <p:cNvPr id="114695" name="Rectangle 7"/>
          <p:cNvSpPr>
            <a:spLocks noChangeArrowheads="1"/>
          </p:cNvSpPr>
          <p:nvPr/>
        </p:nvSpPr>
        <p:spPr bwMode="auto">
          <a:xfrm>
            <a:off x="3884613" y="8685213"/>
            <a:ext cx="2973387" cy="457200"/>
          </a:xfrm>
          <a:prstGeom prst="rect">
            <a:avLst/>
          </a:prstGeom>
          <a:noFill/>
          <a:ln w="12700">
            <a:noFill/>
            <a:miter lim="800000"/>
            <a:headEnd/>
            <a:tailEnd/>
          </a:ln>
        </p:spPr>
        <p:txBody>
          <a:bodyPr lIns="19050" tIns="0" rIns="19050" bIns="0" anchor="b"/>
          <a:lstStyle/>
          <a:p>
            <a:pPr algn="r" defTabSz="942975"/>
            <a:r>
              <a:rPr lang="en-US" sz="1000" i="1"/>
              <a:t>3</a:t>
            </a:r>
          </a:p>
        </p:txBody>
      </p:sp>
      <p:sp>
        <p:nvSpPr>
          <p:cNvPr id="114696" name="Rectangle 8"/>
          <p:cNvSpPr>
            <a:spLocks noChangeArrowheads="1"/>
          </p:cNvSpPr>
          <p:nvPr/>
        </p:nvSpPr>
        <p:spPr bwMode="auto">
          <a:xfrm>
            <a:off x="0" y="8685213"/>
            <a:ext cx="2970213" cy="457200"/>
          </a:xfrm>
          <a:prstGeom prst="rect">
            <a:avLst/>
          </a:prstGeom>
          <a:noFill/>
          <a:ln w="12700">
            <a:noFill/>
            <a:miter lim="800000"/>
            <a:headEnd/>
            <a:tailEnd/>
          </a:ln>
        </p:spPr>
        <p:txBody>
          <a:bodyPr wrap="none" anchor="ctr"/>
          <a:lstStyle/>
          <a:p>
            <a:endParaRPr lang="en-US"/>
          </a:p>
        </p:txBody>
      </p:sp>
      <p:sp>
        <p:nvSpPr>
          <p:cNvPr id="114697" name="Rectangle 9"/>
          <p:cNvSpPr>
            <a:spLocks noChangeArrowheads="1"/>
          </p:cNvSpPr>
          <p:nvPr/>
        </p:nvSpPr>
        <p:spPr bwMode="auto">
          <a:xfrm>
            <a:off x="0" y="0"/>
            <a:ext cx="2970213" cy="457200"/>
          </a:xfrm>
          <a:prstGeom prst="rect">
            <a:avLst/>
          </a:prstGeom>
          <a:noFill/>
          <a:ln w="12700">
            <a:noFill/>
            <a:miter lim="800000"/>
            <a:headEnd/>
            <a:tailEnd/>
          </a:ln>
        </p:spPr>
        <p:txBody>
          <a:bodyPr wrap="none" anchor="ctr"/>
          <a:lstStyle/>
          <a:p>
            <a:endParaRPr lang="en-US"/>
          </a:p>
        </p:txBody>
      </p:sp>
      <p:sp>
        <p:nvSpPr>
          <p:cNvPr id="114698" name="Rectangle 10"/>
          <p:cNvSpPr>
            <a:spLocks noGrp="1" noRot="1" noChangeAspect="1" noChangeArrowheads="1" noTextEdit="1"/>
          </p:cNvSpPr>
          <p:nvPr>
            <p:ph type="sldImg"/>
          </p:nvPr>
        </p:nvSpPr>
        <p:spPr>
          <a:xfrm>
            <a:off x="1150938" y="692150"/>
            <a:ext cx="4556125" cy="3416300"/>
          </a:xfrm>
          <a:ln cap="flat"/>
        </p:spPr>
      </p:sp>
      <p:sp>
        <p:nvSpPr>
          <p:cNvPr id="114699" name="Rectangle 11"/>
          <p:cNvSpPr>
            <a:spLocks noGrp="1" noChangeArrowheads="1"/>
          </p:cNvSpPr>
          <p:nvPr>
            <p:ph type="body" idx="1"/>
          </p:nvPr>
        </p:nvSpPr>
        <p:spPr>
          <a:noFill/>
          <a:ln w="9525"/>
        </p:spPr>
        <p:txBody>
          <a:bodyPr lIns="95250" tIns="49212" rIns="95250" bIns="49212"/>
          <a:lstStyle/>
          <a:p>
            <a:endParaRPr lang="pl-PL"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53403E-282D-4B6D-9CEB-1646843F1D2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71DCBA-0F4D-47F9-8CF4-92797AE87DBF}"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CC507-A022-455B-A17B-C2A7C1ABBB0E}"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E65E6-6069-4529-A387-5A265EF077A9}"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82346-865C-41D7-AB99-22AE4FB5D208}"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42858-D61C-41FB-9EB3-FE66349B1E14}" type="datetime1">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847A4-3261-41BF-BF94-4CE69B1031D7}" type="datetime1">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856F25-8664-436A-A892-9D4CB3B78C69}" type="datetime1">
              <a:rPr lang="en-US" smtClean="0"/>
              <a:pPr/>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5D8748-103B-40CF-901B-4A5989DC325C}" type="datetime1">
              <a:rPr lang="en-US" smtClean="0"/>
              <a:pPr/>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BEF45-03D0-415C-8FF2-AFB8930946B3}" type="datetime1">
              <a:rPr lang="en-US" smtClean="0"/>
              <a:pPr/>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204ED-2D85-4A09-9DE0-13A6E811D2FB}" type="datetime1">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75017-74B5-493F-AF1E-4CAE1CB4CC48}" type="datetime1">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3371-20C1-46B7-857C-A2AFD3D95F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308A0-4B6A-4F5C-9AE8-F59191C4F34B}" type="datetime1">
              <a:rPr lang="en-US" smtClean="0"/>
              <a:pPr/>
              <a:t>5/12/2021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53371-20C1-46B7-857C-A2AFD3D95F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a:hlinkClick r:id="" action="ppaction://ole?verb=0"/>
          </p:cNvPr>
          <p:cNvGraphicFramePr>
            <a:graphicFrameLocks/>
          </p:cNvGraphicFramePr>
          <p:nvPr/>
        </p:nvGraphicFramePr>
        <p:xfrm>
          <a:off x="381000" y="1676400"/>
          <a:ext cx="7837487" cy="4879975"/>
        </p:xfrm>
        <a:graphic>
          <a:graphicData uri="http://schemas.openxmlformats.org/presentationml/2006/ole">
            <p:oleObj spid="_x0000_s1026" name="ClipArt" r:id="rId4" imgW="7843680" imgH="4886280" progId="">
              <p:embed/>
            </p:oleObj>
          </a:graphicData>
        </a:graphic>
      </p:graphicFrame>
      <p:sp>
        <p:nvSpPr>
          <p:cNvPr id="1029" name="Rectangle 5"/>
          <p:cNvSpPr>
            <a:spLocks noChangeArrowheads="1"/>
          </p:cNvSpPr>
          <p:nvPr/>
        </p:nvSpPr>
        <p:spPr bwMode="auto">
          <a:xfrm>
            <a:off x="457200" y="285750"/>
            <a:ext cx="8534400" cy="705321"/>
          </a:xfrm>
          <a:prstGeom prst="rect">
            <a:avLst/>
          </a:prstGeom>
          <a:noFill/>
          <a:ln w="12700">
            <a:noFill/>
            <a:miter lim="800000"/>
            <a:headEnd/>
            <a:tailEnd/>
          </a:ln>
        </p:spPr>
        <p:txBody>
          <a:bodyPr wrap="square" lIns="90488" tIns="44450" rIns="90488" bIns="44450">
            <a:spAutoFit/>
          </a:bodyPr>
          <a:lstStyle/>
          <a:p>
            <a:pPr algn="ctr">
              <a:spcBef>
                <a:spcPct val="50000"/>
              </a:spcBef>
            </a:pPr>
            <a:r>
              <a:rPr lang="en-US" sz="4000" b="1" smtClean="0"/>
              <a:t>UNIT-II</a:t>
            </a:r>
            <a:r>
              <a:rPr lang="en-US" sz="4000" b="1" dirty="0" smtClean="0"/>
              <a:t>: SATELLITE SUBSYSTEMS</a:t>
            </a:r>
            <a:endParaRPr lang="en-US" sz="4000" b="1"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Autofit/>
          </a:bodyPr>
          <a:lstStyle/>
          <a:p>
            <a:r>
              <a:rPr lang="en-US" sz="3600" dirty="0" smtClean="0">
                <a:solidFill>
                  <a:srgbClr val="FF0000"/>
                </a:solidFill>
              </a:rPr>
              <a:t>Communications Subsystems…. cont</a:t>
            </a:r>
            <a:endParaRPr lang="en-US" sz="3600" dirty="0">
              <a:solidFill>
                <a:srgbClr val="FF0000"/>
              </a:solidFill>
            </a:endParaRPr>
          </a:p>
        </p:txBody>
      </p:sp>
      <p:sp>
        <p:nvSpPr>
          <p:cNvPr id="3" name="Subtitle 2"/>
          <p:cNvSpPr>
            <a:spLocks noGrp="1"/>
          </p:cNvSpPr>
          <p:nvPr>
            <p:ph type="subTitle" idx="1"/>
          </p:nvPr>
        </p:nvSpPr>
        <p:spPr>
          <a:xfrm>
            <a:off x="152400" y="762000"/>
            <a:ext cx="8686800" cy="6096000"/>
          </a:xfrm>
        </p:spPr>
        <p:txBody>
          <a:bodyPr>
            <a:normAutofit/>
          </a:bodyPr>
          <a:lstStyle/>
          <a:p>
            <a:pPr algn="just">
              <a:lnSpc>
                <a:spcPct val="150000"/>
              </a:lnSpc>
              <a:buFont typeface="Arial" pitchFamily="34" charset="0"/>
              <a:buChar char="•"/>
            </a:pPr>
            <a:r>
              <a:rPr lang="en-US" sz="3500" b="1"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There are </a:t>
            </a:r>
            <a:r>
              <a:rPr lang="en-US" sz="2400" b="1" dirty="0" smtClean="0">
                <a:solidFill>
                  <a:srgbClr val="0070C0"/>
                </a:solidFill>
                <a:latin typeface="Times New Roman" pitchFamily="18" charset="0"/>
                <a:cs typeface="Times New Roman" pitchFamily="18" charset="0"/>
              </a:rPr>
              <a:t>two types of  transponder </a:t>
            </a:r>
            <a:r>
              <a:rPr lang="en-US" sz="2200" b="1" dirty="0" smtClean="0">
                <a:solidFill>
                  <a:schemeClr val="tx1"/>
                </a:solidFill>
                <a:latin typeface="Times New Roman" pitchFamily="18" charset="0"/>
                <a:cs typeface="Times New Roman" pitchFamily="18" charset="0"/>
              </a:rPr>
              <a:t>in use on satellites:</a:t>
            </a:r>
          </a:p>
          <a:p>
            <a:pPr algn="just">
              <a:lnSpc>
                <a:spcPct val="150000"/>
              </a:lnSpc>
            </a:pPr>
            <a:endParaRPr lang="en-US" sz="1200" b="1" dirty="0" smtClean="0">
              <a:solidFill>
                <a:schemeClr val="tx1"/>
              </a:solidFill>
              <a:latin typeface="Times New Roman" pitchFamily="18" charset="0"/>
              <a:cs typeface="Times New Roman" pitchFamily="18" charset="0"/>
            </a:endParaRPr>
          </a:p>
          <a:p>
            <a:pPr algn="just">
              <a:lnSpc>
                <a:spcPct val="150000"/>
              </a:lnSpc>
              <a:buFont typeface="Arial" pitchFamily="34" charset="0"/>
              <a:buChar char="•"/>
            </a:pPr>
            <a:r>
              <a:rPr lang="en-US" sz="2200" b="1" dirty="0" smtClean="0">
                <a:solidFill>
                  <a:schemeClr val="tx1"/>
                </a:solidFill>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linear or bent pipe transponder </a:t>
            </a:r>
            <a:r>
              <a:rPr lang="en-US" sz="2200" b="1" dirty="0" smtClean="0">
                <a:solidFill>
                  <a:schemeClr val="tx1"/>
                </a:solidFill>
                <a:latin typeface="Times New Roman" pitchFamily="18" charset="0"/>
                <a:cs typeface="Times New Roman" pitchFamily="18" charset="0"/>
              </a:rPr>
              <a:t>that </a:t>
            </a:r>
            <a:r>
              <a:rPr lang="en-US" sz="2200" b="1" dirty="0" smtClean="0">
                <a:solidFill>
                  <a:srgbClr val="00B050"/>
                </a:solidFill>
                <a:latin typeface="Times New Roman" pitchFamily="18" charset="0"/>
                <a:cs typeface="Times New Roman" pitchFamily="18" charset="0"/>
              </a:rPr>
              <a:t>amplifies the received signal </a:t>
            </a:r>
            <a:r>
              <a:rPr lang="en-US" sz="2200" b="1" dirty="0" smtClean="0">
                <a:solidFill>
                  <a:schemeClr val="tx1"/>
                </a:solidFill>
                <a:latin typeface="Times New Roman" pitchFamily="18" charset="0"/>
                <a:cs typeface="Times New Roman" pitchFamily="18" charset="0"/>
              </a:rPr>
              <a:t>and </a:t>
            </a:r>
            <a:r>
              <a:rPr lang="en-US" sz="2200" b="1" dirty="0" smtClean="0">
                <a:solidFill>
                  <a:srgbClr val="00B0F0"/>
                </a:solidFill>
                <a:latin typeface="Times New Roman" pitchFamily="18" charset="0"/>
                <a:cs typeface="Times New Roman" pitchFamily="18" charset="0"/>
              </a:rPr>
              <a:t>retransmits it at a different</a:t>
            </a:r>
            <a:r>
              <a:rPr lang="en-US" sz="2200" b="1" dirty="0" smtClean="0">
                <a:solidFill>
                  <a:schemeClr val="tx1"/>
                </a:solidFill>
                <a:latin typeface="Times New Roman" pitchFamily="18" charset="0"/>
                <a:cs typeface="Times New Roman" pitchFamily="18" charset="0"/>
              </a:rPr>
              <a:t>, usually lower frequency and </a:t>
            </a:r>
          </a:p>
          <a:p>
            <a:pPr algn="just">
              <a:lnSpc>
                <a:spcPct val="150000"/>
              </a:lnSpc>
              <a:buFont typeface="Arial" pitchFamily="34" charset="0"/>
              <a:buChar char="•"/>
            </a:pPr>
            <a:endParaRPr lang="en-US" sz="2200" b="1" dirty="0" smtClean="0">
              <a:solidFill>
                <a:schemeClr val="tx1"/>
              </a:solidFill>
              <a:latin typeface="Times New Roman" pitchFamily="18" charset="0"/>
              <a:cs typeface="Times New Roman" pitchFamily="18" charset="0"/>
            </a:endParaRPr>
          </a:p>
          <a:p>
            <a:pPr algn="just">
              <a:lnSpc>
                <a:spcPct val="150000"/>
              </a:lnSpc>
              <a:buFont typeface="Arial" pitchFamily="34" charset="0"/>
              <a:buChar char="•"/>
            </a:pPr>
            <a:r>
              <a:rPr lang="en-US" sz="2200" b="1" dirty="0" smtClean="0">
                <a:solidFill>
                  <a:schemeClr val="tx1"/>
                </a:solidFill>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baseband processing transponder </a:t>
            </a:r>
            <a:r>
              <a:rPr lang="en-US" sz="2200" b="1" dirty="0" smtClean="0">
                <a:solidFill>
                  <a:schemeClr val="tx1"/>
                </a:solidFill>
                <a:latin typeface="Times New Roman" pitchFamily="18" charset="0"/>
                <a:cs typeface="Times New Roman" pitchFamily="18" charset="0"/>
              </a:rPr>
              <a:t>which is </a:t>
            </a:r>
            <a:r>
              <a:rPr lang="en-US" sz="2200" b="1" dirty="0" smtClean="0">
                <a:solidFill>
                  <a:srgbClr val="00B050"/>
                </a:solidFill>
                <a:latin typeface="Times New Roman" pitchFamily="18" charset="0"/>
                <a:cs typeface="Times New Roman" pitchFamily="18" charset="0"/>
              </a:rPr>
              <a:t>used only with digital signals</a:t>
            </a:r>
            <a:r>
              <a:rPr lang="en-US" sz="2200" b="1" dirty="0" smtClean="0">
                <a:solidFill>
                  <a:schemeClr val="tx1"/>
                </a:solidFill>
                <a:latin typeface="Times New Roman" pitchFamily="18" charset="0"/>
                <a:cs typeface="Times New Roman" pitchFamily="18" charset="0"/>
              </a:rPr>
              <a:t>, that </a:t>
            </a:r>
            <a:r>
              <a:rPr lang="en-US" sz="2200" b="1" dirty="0" smtClean="0">
                <a:solidFill>
                  <a:srgbClr val="0070C0"/>
                </a:solidFill>
                <a:latin typeface="Times New Roman" pitchFamily="18" charset="0"/>
                <a:cs typeface="Times New Roman" pitchFamily="18" charset="0"/>
              </a:rPr>
              <a:t>converts the received signal to baseband</a:t>
            </a:r>
            <a:r>
              <a:rPr lang="en-US" sz="2200" b="1" dirty="0" smtClean="0">
                <a:solidFill>
                  <a:schemeClr val="tx1"/>
                </a:solidFill>
                <a:latin typeface="Times New Roman" pitchFamily="18" charset="0"/>
                <a:cs typeface="Times New Roman" pitchFamily="18" charset="0"/>
              </a:rPr>
              <a:t>, processes it, and then </a:t>
            </a:r>
            <a:r>
              <a:rPr lang="en-US" sz="2200" b="1" dirty="0" smtClean="0">
                <a:solidFill>
                  <a:srgbClr val="FF0000"/>
                </a:solidFill>
                <a:latin typeface="Times New Roman" pitchFamily="18" charset="0"/>
                <a:cs typeface="Times New Roman" pitchFamily="18" charset="0"/>
              </a:rPr>
              <a:t>retransmits a digital signal.</a:t>
            </a:r>
          </a:p>
          <a:p>
            <a:pPr algn="just">
              <a:lnSpc>
                <a:spcPct val="150000"/>
              </a:lnSpc>
              <a:buFont typeface="Arial" pitchFamily="34" charset="0"/>
              <a:buChar char="•"/>
            </a:pPr>
            <a:endParaRPr lang="en-US" sz="2200" b="1" dirty="0">
              <a:solidFill>
                <a:schemeClr val="tx1"/>
              </a:solidFill>
              <a:latin typeface="Times New Roman" pitchFamily="18" charset="0"/>
              <a:cs typeface="Times New Roman" pitchFamily="18" charset="0"/>
            </a:endParaRPr>
          </a:p>
          <a:p>
            <a:pPr algn="just">
              <a:lnSpc>
                <a:spcPct val="150000"/>
              </a:lnSpc>
              <a:buFont typeface="Arial" pitchFamily="34" charset="0"/>
              <a:buChar char="•"/>
            </a:pPr>
            <a:endParaRPr lang="en-US" sz="2200" b="1" dirty="0">
              <a:solidFill>
                <a:schemeClr val="tx1"/>
              </a:solidFill>
              <a:latin typeface="Times New Roman" pitchFamily="18" charset="0"/>
              <a:cs typeface="Times New Roman" pitchFamily="18" charset="0"/>
            </a:endParaRPr>
          </a:p>
          <a:p>
            <a:pPr algn="l">
              <a:lnSpc>
                <a:spcPct val="150000"/>
              </a:lnSpc>
              <a:buFont typeface="Arial" pitchFamily="34" charset="0"/>
              <a:buChar char="•"/>
            </a:pPr>
            <a:endParaRPr lang="en-US" sz="2400" b="1" dirty="0" smtClean="0">
              <a:solidFill>
                <a:schemeClr val="tx1"/>
              </a:solidFill>
              <a:latin typeface="Times New Roman" pitchFamily="18" charset="0"/>
              <a:cs typeface="Times New Roman" pitchFamily="18" charset="0"/>
            </a:endParaRPr>
          </a:p>
          <a:p>
            <a:pPr algn="l">
              <a:lnSpc>
                <a:spcPct val="150000"/>
              </a:lnSpc>
              <a:buFont typeface="Arial" pitchFamily="34" charset="0"/>
              <a:buChar char="•"/>
            </a:pPr>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457200"/>
          </a:xfrm>
        </p:spPr>
        <p:txBody>
          <a:bodyPr>
            <a:noAutofit/>
          </a:bodyPr>
          <a:lstStyle/>
          <a:p>
            <a:r>
              <a:rPr lang="en-US" sz="3600" dirty="0" smtClean="0">
                <a:solidFill>
                  <a:srgbClr val="FF0000"/>
                </a:solidFill>
              </a:rPr>
              <a:t>Satellite Antennas</a:t>
            </a:r>
            <a:endParaRPr lang="en-US" sz="3600" dirty="0">
              <a:solidFill>
                <a:srgbClr val="FF0000"/>
              </a:solidFill>
            </a:endParaRPr>
          </a:p>
        </p:txBody>
      </p:sp>
      <p:sp>
        <p:nvSpPr>
          <p:cNvPr id="3" name="Subtitle 2"/>
          <p:cNvSpPr>
            <a:spLocks noGrp="1"/>
          </p:cNvSpPr>
          <p:nvPr>
            <p:ph type="subTitle" idx="1"/>
          </p:nvPr>
        </p:nvSpPr>
        <p:spPr>
          <a:xfrm>
            <a:off x="152400" y="609600"/>
            <a:ext cx="8686800" cy="6248400"/>
          </a:xfrm>
        </p:spPr>
        <p:txBody>
          <a:bodyPr>
            <a:normAutofit/>
          </a:bodyPr>
          <a:lstStyle/>
          <a:p>
            <a:pPr algn="just">
              <a:lnSpc>
                <a:spcPct val="110000"/>
              </a:lnSpc>
              <a:buFont typeface="Arial" pitchFamily="34" charset="0"/>
              <a:buChar char="•"/>
            </a:pPr>
            <a:r>
              <a:rPr lang="en-US" sz="3500" b="1"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Although these form </a:t>
            </a:r>
            <a:r>
              <a:rPr lang="en-US" sz="2200" b="1" dirty="0" smtClean="0">
                <a:solidFill>
                  <a:srgbClr val="FF0000"/>
                </a:solidFill>
                <a:latin typeface="Times New Roman" pitchFamily="18" charset="0"/>
                <a:cs typeface="Times New Roman" pitchFamily="18" charset="0"/>
              </a:rPr>
              <a:t>part of </a:t>
            </a:r>
            <a:r>
              <a:rPr lang="en-US" sz="2200" b="1" dirty="0" smtClean="0">
                <a:solidFill>
                  <a:schemeClr val="tx1"/>
                </a:solidFill>
                <a:latin typeface="Times New Roman" pitchFamily="18" charset="0"/>
                <a:cs typeface="Times New Roman" pitchFamily="18" charset="0"/>
              </a:rPr>
              <a:t>the complete </a:t>
            </a:r>
            <a:r>
              <a:rPr lang="en-US" sz="2200" b="1" dirty="0" smtClean="0">
                <a:solidFill>
                  <a:srgbClr val="FF0000"/>
                </a:solidFill>
                <a:latin typeface="Times New Roman" pitchFamily="18" charset="0"/>
                <a:cs typeface="Times New Roman" pitchFamily="18" charset="0"/>
              </a:rPr>
              <a:t>communication system, </a:t>
            </a:r>
            <a:r>
              <a:rPr lang="en-US" sz="2200" b="1" dirty="0" smtClean="0">
                <a:solidFill>
                  <a:schemeClr val="tx1"/>
                </a:solidFill>
                <a:latin typeface="Times New Roman" pitchFamily="18" charset="0"/>
                <a:cs typeface="Times New Roman" pitchFamily="18" charset="0"/>
              </a:rPr>
              <a:t>they can be considered separately from the transponders.</a:t>
            </a:r>
          </a:p>
          <a:p>
            <a:pPr algn="just">
              <a:lnSpc>
                <a:spcPct val="110000"/>
              </a:lnSpc>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algn="just">
              <a:lnSpc>
                <a:spcPct val="110000"/>
              </a:lnSpc>
              <a:buFont typeface="Arial" pitchFamily="34" charset="0"/>
              <a:buChar char="•"/>
            </a:pPr>
            <a:r>
              <a:rPr lang="en-US" sz="2200" b="1" dirty="0" smtClean="0">
                <a:solidFill>
                  <a:schemeClr val="tx1"/>
                </a:solidFill>
                <a:latin typeface="Times New Roman" pitchFamily="18" charset="0"/>
                <a:cs typeface="Times New Roman" pitchFamily="18" charset="0"/>
              </a:rPr>
              <a:t>On </a:t>
            </a:r>
            <a:r>
              <a:rPr lang="en-US" sz="2200" b="1" dirty="0" smtClean="0">
                <a:solidFill>
                  <a:srgbClr val="92D050"/>
                </a:solidFill>
                <a:latin typeface="Times New Roman" pitchFamily="18" charset="0"/>
                <a:cs typeface="Times New Roman" pitchFamily="18" charset="0"/>
              </a:rPr>
              <a:t>large GEO satellites </a:t>
            </a:r>
            <a:r>
              <a:rPr lang="en-US" sz="2200" b="1" dirty="0" smtClean="0">
                <a:solidFill>
                  <a:schemeClr val="tx1"/>
                </a:solidFill>
                <a:latin typeface="Times New Roman" pitchFamily="18" charset="0"/>
                <a:cs typeface="Times New Roman" pitchFamily="18" charset="0"/>
              </a:rPr>
              <a:t>the </a:t>
            </a:r>
            <a:r>
              <a:rPr lang="en-US" sz="2200" b="1" dirty="0" smtClean="0">
                <a:solidFill>
                  <a:srgbClr val="FF0000"/>
                </a:solidFill>
                <a:latin typeface="Times New Roman" pitchFamily="18" charset="0"/>
                <a:cs typeface="Times New Roman" pitchFamily="18" charset="0"/>
              </a:rPr>
              <a:t>antenna systems are very complex </a:t>
            </a:r>
            <a:r>
              <a:rPr lang="en-US" sz="2200" b="1" dirty="0" smtClean="0">
                <a:solidFill>
                  <a:schemeClr val="tx1"/>
                </a:solidFill>
                <a:latin typeface="Times New Roman" pitchFamily="18" charset="0"/>
                <a:cs typeface="Times New Roman" pitchFamily="18" charset="0"/>
              </a:rPr>
              <a:t>and </a:t>
            </a:r>
            <a:r>
              <a:rPr lang="en-US" sz="2200" b="1" dirty="0" smtClean="0">
                <a:solidFill>
                  <a:srgbClr val="0070C0"/>
                </a:solidFill>
                <a:latin typeface="Times New Roman" pitchFamily="18" charset="0"/>
                <a:cs typeface="Times New Roman" pitchFamily="18" charset="0"/>
              </a:rPr>
              <a:t>produce beams with shapes carefully tailored to match the areas on the earth’s surface served by the satellite.</a:t>
            </a:r>
          </a:p>
          <a:p>
            <a:pPr algn="just">
              <a:lnSpc>
                <a:spcPct val="110000"/>
              </a:lnSpc>
              <a:buFont typeface="Arial" pitchFamily="34" charset="0"/>
              <a:buChar char="•"/>
            </a:pPr>
            <a:endParaRPr lang="en-US" sz="2000" b="1" dirty="0" smtClean="0">
              <a:solidFill>
                <a:srgbClr val="0070C0"/>
              </a:solidFill>
              <a:latin typeface="Times New Roman" pitchFamily="18" charset="0"/>
              <a:cs typeface="Times New Roman" pitchFamily="18" charset="0"/>
            </a:endParaRPr>
          </a:p>
          <a:p>
            <a:pPr algn="just">
              <a:lnSpc>
                <a:spcPct val="110000"/>
              </a:lnSpc>
              <a:buFont typeface="Arial" pitchFamily="34" charset="0"/>
              <a:buChar char="•"/>
            </a:pPr>
            <a:r>
              <a:rPr lang="en-US" sz="2200" b="1" dirty="0" smtClean="0">
                <a:solidFill>
                  <a:schemeClr val="tx1"/>
                </a:solidFill>
                <a:latin typeface="Times New Roman" pitchFamily="18" charset="0"/>
                <a:cs typeface="Times New Roman" pitchFamily="18" charset="0"/>
              </a:rPr>
              <a:t>Most satellite </a:t>
            </a:r>
            <a:r>
              <a:rPr lang="en-US" sz="2200" b="1" dirty="0" smtClean="0">
                <a:solidFill>
                  <a:srgbClr val="00B050"/>
                </a:solidFill>
                <a:latin typeface="Times New Roman" pitchFamily="18" charset="0"/>
                <a:cs typeface="Times New Roman" pitchFamily="18" charset="0"/>
              </a:rPr>
              <a:t>antennas are designed to operate in a single frequency band</a:t>
            </a:r>
            <a:r>
              <a:rPr lang="en-US" sz="2200" b="1" dirty="0" smtClean="0">
                <a:solidFill>
                  <a:schemeClr val="tx1"/>
                </a:solidFill>
                <a:latin typeface="Times New Roman" pitchFamily="18" charset="0"/>
                <a:cs typeface="Times New Roman" pitchFamily="18" charset="0"/>
              </a:rPr>
              <a:t>, for example, </a:t>
            </a:r>
            <a:r>
              <a:rPr lang="en-US" sz="2200" b="1" dirty="0" smtClean="0">
                <a:solidFill>
                  <a:srgbClr val="FF0000"/>
                </a:solidFill>
                <a:latin typeface="Times New Roman" pitchFamily="18" charset="0"/>
                <a:cs typeface="Times New Roman" pitchFamily="18" charset="0"/>
              </a:rPr>
              <a:t>C band(4 to 8GHz) or Ku(12-18GHz) band</a:t>
            </a:r>
            <a:r>
              <a:rPr lang="en-US" sz="2200" b="1" dirty="0" smtClean="0">
                <a:solidFill>
                  <a:schemeClr val="tx1"/>
                </a:solidFill>
                <a:latin typeface="Times New Roman" pitchFamily="18" charset="0"/>
                <a:cs typeface="Times New Roman" pitchFamily="18" charset="0"/>
              </a:rPr>
              <a:t>.</a:t>
            </a:r>
          </a:p>
          <a:p>
            <a:pPr algn="just">
              <a:lnSpc>
                <a:spcPct val="110000"/>
              </a:lnSpc>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algn="just">
              <a:lnSpc>
                <a:spcPct val="110000"/>
              </a:lnSpc>
              <a:buFont typeface="Arial" pitchFamily="34" charset="0"/>
              <a:buChar char="•"/>
            </a:pPr>
            <a:r>
              <a:rPr lang="en-US" sz="2200" b="1" dirty="0" smtClean="0">
                <a:solidFill>
                  <a:schemeClr val="tx1"/>
                </a:solidFill>
                <a:latin typeface="Times New Roman" pitchFamily="18" charset="0"/>
                <a:cs typeface="Times New Roman" pitchFamily="18" charset="0"/>
              </a:rPr>
              <a:t>A satellite which </a:t>
            </a:r>
            <a:r>
              <a:rPr lang="en-US" sz="2200" b="1" dirty="0" smtClean="0">
                <a:solidFill>
                  <a:srgbClr val="FF0000"/>
                </a:solidFill>
                <a:latin typeface="Times New Roman" pitchFamily="18" charset="0"/>
                <a:cs typeface="Times New Roman" pitchFamily="18" charset="0"/>
              </a:rPr>
              <a:t>uses multiple frequency bands </a:t>
            </a:r>
            <a:r>
              <a:rPr lang="en-US" sz="2200" b="1" dirty="0" smtClean="0">
                <a:solidFill>
                  <a:schemeClr val="tx1"/>
                </a:solidFill>
                <a:latin typeface="Times New Roman" pitchFamily="18" charset="0"/>
                <a:cs typeface="Times New Roman" pitchFamily="18" charset="0"/>
              </a:rPr>
              <a:t>usually has </a:t>
            </a:r>
            <a:r>
              <a:rPr lang="en-US" sz="2200" b="1" dirty="0" smtClean="0">
                <a:solidFill>
                  <a:srgbClr val="00B050"/>
                </a:solidFill>
                <a:latin typeface="Times New Roman" pitchFamily="18" charset="0"/>
                <a:cs typeface="Times New Roman" pitchFamily="18" charset="0"/>
              </a:rPr>
              <a:t>four or more antennas.</a:t>
            </a:r>
          </a:p>
          <a:p>
            <a:pPr algn="just">
              <a:lnSpc>
                <a:spcPct val="110000"/>
              </a:lnSpc>
              <a:buFont typeface="Arial" pitchFamily="34" charset="0"/>
              <a:buChar char="•"/>
            </a:pPr>
            <a:endParaRPr lang="en-US" sz="2000" b="1" dirty="0" smtClean="0">
              <a:solidFill>
                <a:srgbClr val="00B050"/>
              </a:solidFill>
              <a:latin typeface="Times New Roman" pitchFamily="18" charset="0"/>
              <a:cs typeface="Times New Roman" pitchFamily="18" charset="0"/>
            </a:endParaRPr>
          </a:p>
          <a:p>
            <a:pPr algn="just">
              <a:lnSpc>
                <a:spcPct val="110000"/>
              </a:lnSpc>
              <a:buFont typeface="Arial" pitchFamily="34" charset="0"/>
              <a:buChar char="•"/>
            </a:pPr>
            <a:r>
              <a:rPr lang="en-US" sz="2400" b="1" dirty="0" smtClean="0">
                <a:solidFill>
                  <a:schemeClr val="tx1"/>
                </a:solidFill>
                <a:latin typeface="Times New Roman" pitchFamily="18" charset="0"/>
                <a:cs typeface="Times New Roman" pitchFamily="18" charset="0"/>
              </a:rPr>
              <a:t>The operation of Satellite -T</a:t>
            </a:r>
            <a:r>
              <a:rPr lang="en-US" sz="2000" b="1" dirty="0" smtClean="0">
                <a:solidFill>
                  <a:schemeClr val="tx1"/>
                </a:solidFill>
                <a:latin typeface="Times New Roman" pitchFamily="18" charset="0"/>
                <a:cs typeface="Times New Roman" pitchFamily="18" charset="0"/>
              </a:rPr>
              <a:t>he </a:t>
            </a:r>
            <a:r>
              <a:rPr lang="en-US" sz="2000" b="1" dirty="0" smtClean="0">
                <a:solidFill>
                  <a:srgbClr val="FF0000"/>
                </a:solidFill>
                <a:latin typeface="Times New Roman" pitchFamily="18" charset="0"/>
                <a:cs typeface="Times New Roman" pitchFamily="18" charset="0"/>
              </a:rPr>
              <a:t>thermal control system </a:t>
            </a:r>
            <a:r>
              <a:rPr lang="en-US" sz="2000" b="1" dirty="0" smtClean="0">
                <a:solidFill>
                  <a:schemeClr val="tx1"/>
                </a:solidFill>
                <a:latin typeface="Times New Roman" pitchFamily="18" charset="0"/>
                <a:cs typeface="Times New Roman" pitchFamily="18" charset="0"/>
              </a:rPr>
              <a:t>that regulates the </a:t>
            </a:r>
            <a:r>
              <a:rPr lang="en-US" sz="2000" b="1" dirty="0" smtClean="0">
                <a:solidFill>
                  <a:srgbClr val="0070C0"/>
                </a:solidFill>
                <a:latin typeface="Times New Roman" pitchFamily="18" charset="0"/>
                <a:cs typeface="Times New Roman" pitchFamily="18" charset="0"/>
              </a:rPr>
              <a:t>temperature inside a satellite</a:t>
            </a:r>
            <a:r>
              <a:rPr lang="en-US" sz="2000" b="1" dirty="0" smtClean="0">
                <a:solidFill>
                  <a:schemeClr val="tx1"/>
                </a:solidFill>
                <a:latin typeface="Times New Roman" pitchFamily="18" charset="0"/>
                <a:cs typeface="Times New Roman" pitchFamily="18" charset="0"/>
              </a:rPr>
              <a:t>, for example.</a:t>
            </a:r>
            <a:endParaRPr lang="en-US" sz="2200" b="1" dirty="0" smtClean="0">
              <a:solidFill>
                <a:schemeClr val="tx1"/>
              </a:solidFill>
              <a:latin typeface="Times New Roman" pitchFamily="18" charset="0"/>
              <a:cs typeface="Times New Roman" pitchFamily="18" charset="0"/>
            </a:endParaRPr>
          </a:p>
          <a:p>
            <a:pPr algn="just">
              <a:lnSpc>
                <a:spcPct val="150000"/>
              </a:lnSpc>
              <a:buFont typeface="Arial" pitchFamily="34" charset="0"/>
              <a:buChar char="•"/>
            </a:pPr>
            <a:endParaRPr lang="en-US" sz="2200" b="1" dirty="0">
              <a:solidFill>
                <a:schemeClr val="tx1"/>
              </a:solidFill>
              <a:latin typeface="Times New Roman" pitchFamily="18" charset="0"/>
              <a:cs typeface="Times New Roman" pitchFamily="18" charset="0"/>
            </a:endParaRPr>
          </a:p>
          <a:p>
            <a:pPr algn="just">
              <a:lnSpc>
                <a:spcPct val="150000"/>
              </a:lnSpc>
              <a:buFont typeface="Arial" pitchFamily="34" charset="0"/>
              <a:buChar char="•"/>
            </a:pPr>
            <a:endParaRPr lang="en-US" sz="2200" b="1" dirty="0">
              <a:solidFill>
                <a:schemeClr val="tx1"/>
              </a:solidFill>
              <a:latin typeface="Times New Roman" pitchFamily="18" charset="0"/>
              <a:cs typeface="Times New Roman" pitchFamily="18" charset="0"/>
            </a:endParaRPr>
          </a:p>
          <a:p>
            <a:pPr algn="l">
              <a:lnSpc>
                <a:spcPct val="150000"/>
              </a:lnSpc>
              <a:buFont typeface="Arial" pitchFamily="34" charset="0"/>
              <a:buChar char="•"/>
            </a:pPr>
            <a:endParaRPr lang="en-US" sz="2400" b="1" dirty="0" smtClean="0">
              <a:solidFill>
                <a:schemeClr val="tx1"/>
              </a:solidFill>
              <a:latin typeface="Times New Roman" pitchFamily="18" charset="0"/>
              <a:cs typeface="Times New Roman" pitchFamily="18" charset="0"/>
            </a:endParaRPr>
          </a:p>
          <a:p>
            <a:pPr algn="l">
              <a:lnSpc>
                <a:spcPct val="150000"/>
              </a:lnSpc>
              <a:buFont typeface="Arial" pitchFamily="34" charset="0"/>
              <a:buChar char="•"/>
            </a:pPr>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sz="3600" b="1" dirty="0" smtClean="0">
                <a:solidFill>
                  <a:srgbClr val="FF0000"/>
                </a:solidFill>
                <a:latin typeface="Times New Roman" pitchFamily="18" charset="0"/>
                <a:cs typeface="Times New Roman" pitchFamily="18" charset="0"/>
              </a:rPr>
              <a:t>Attitude and Orbit Control System (AOCS)</a:t>
            </a:r>
            <a:r>
              <a:rPr lang="en-US" b="1" dirty="0" smtClean="0">
                <a:solidFill>
                  <a:srgbClr val="FF0000"/>
                </a:solidFill>
              </a:rPr>
              <a:t/>
            </a:r>
            <a:br>
              <a:rPr lang="en-US" b="1" dirty="0" smtClean="0">
                <a:solidFill>
                  <a:srgbClr val="FF0000"/>
                </a:solidFill>
              </a:rPr>
            </a:br>
            <a:endParaRPr lang="en-US" dirty="0"/>
          </a:p>
        </p:txBody>
      </p:sp>
      <p:sp>
        <p:nvSpPr>
          <p:cNvPr id="3" name="Content Placeholder 2"/>
          <p:cNvSpPr>
            <a:spLocks noGrp="1"/>
          </p:cNvSpPr>
          <p:nvPr>
            <p:ph idx="1"/>
          </p:nvPr>
        </p:nvSpPr>
        <p:spPr>
          <a:xfrm>
            <a:off x="0" y="838200"/>
            <a:ext cx="8915400" cy="6019800"/>
          </a:xfrm>
        </p:spPr>
        <p:txBody>
          <a:bodyPr>
            <a:normAutofit fontScale="70000" lnSpcReduction="20000"/>
          </a:bodyPr>
          <a:lstStyle/>
          <a:p>
            <a:r>
              <a:rPr lang="en-US" sz="3400" b="1" dirty="0" smtClean="0">
                <a:latin typeface="Times New Roman" pitchFamily="18" charset="0"/>
                <a:cs typeface="Times New Roman" pitchFamily="18" charset="0"/>
              </a:rPr>
              <a:t>AOCS is needed to get the satellite into the correct orbit and keep it there</a:t>
            </a:r>
          </a:p>
          <a:p>
            <a:endParaRPr lang="en-US" sz="3400" b="1"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Orbit insertion</a:t>
            </a:r>
          </a:p>
          <a:p>
            <a:endParaRPr lang="en-US" sz="3400" b="1"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Orbit maintenance</a:t>
            </a:r>
          </a:p>
          <a:p>
            <a:endParaRPr lang="en-US" sz="3400" b="1"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Fine pointing</a:t>
            </a:r>
          </a:p>
          <a:p>
            <a:endParaRPr lang="en-US" sz="3400" b="1"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Major parts</a:t>
            </a:r>
          </a:p>
          <a:p>
            <a:endParaRPr lang="en-US" sz="3400" b="1"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 Attitude Control System</a:t>
            </a:r>
          </a:p>
          <a:p>
            <a:endParaRPr lang="en-US" sz="3400" b="1" dirty="0" smtClean="0">
              <a:latin typeface="Times New Roman" pitchFamily="18" charset="0"/>
              <a:cs typeface="Times New Roman" pitchFamily="18" charset="0"/>
            </a:endParaRPr>
          </a:p>
          <a:p>
            <a:r>
              <a:rPr lang="en-US" sz="3400" b="1" dirty="0" smtClean="0">
                <a:latin typeface="Times New Roman" pitchFamily="18" charset="0"/>
                <a:cs typeface="Times New Roman" pitchFamily="18" charset="0"/>
              </a:rPr>
              <a:t>Orbit Control System</a:t>
            </a:r>
          </a:p>
          <a:p>
            <a:pPr>
              <a:buNone/>
            </a:pPr>
            <a:endParaRPr lang="en-US" dirty="0" smtClean="0"/>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ORBIT INSERTION - GEO</a:t>
            </a:r>
            <a:r>
              <a:rPr lang="en-US" dirty="0" smtClean="0"/>
              <a:t/>
            </a:r>
            <a:br>
              <a:rPr lang="en-US" dirty="0" smtClean="0"/>
            </a:br>
            <a:endParaRPr lang="en-US" dirty="0"/>
          </a:p>
        </p:txBody>
      </p:sp>
      <p:sp>
        <p:nvSpPr>
          <p:cNvPr id="3" name="Content Placeholder 2"/>
          <p:cNvSpPr>
            <a:spLocks noGrp="1"/>
          </p:cNvSpPr>
          <p:nvPr>
            <p:ph idx="1"/>
          </p:nvPr>
        </p:nvSpPr>
        <p:spPr>
          <a:xfrm>
            <a:off x="228600" y="685800"/>
            <a:ext cx="8915400" cy="5867400"/>
          </a:xfrm>
        </p:spPr>
        <p:txBody>
          <a:bodyPr>
            <a:normAutofit/>
          </a:bodyPr>
          <a:lstStyle/>
          <a:p>
            <a:r>
              <a:rPr lang="en-US" dirty="0" smtClean="0">
                <a:solidFill>
                  <a:srgbClr val="FF0000"/>
                </a:solidFill>
              </a:rPr>
              <a:t>TWO BASIC TYPES OF GEO INSERTION:</a:t>
            </a:r>
          </a:p>
          <a:p>
            <a:r>
              <a:rPr lang="en-US" dirty="0" smtClean="0"/>
              <a:t>High-Energy Apogee Kick Motor firing</a:t>
            </a:r>
          </a:p>
          <a:p>
            <a:pPr>
              <a:buNone/>
            </a:pPr>
            <a:r>
              <a:rPr lang="en-US" dirty="0" smtClean="0"/>
              <a:t>      . A few minutes, symmetrical about apogee</a:t>
            </a:r>
          </a:p>
          <a:p>
            <a:endParaRPr lang="en-US" dirty="0" smtClean="0"/>
          </a:p>
          <a:p>
            <a:r>
              <a:rPr lang="en-US" dirty="0" smtClean="0"/>
              <a:t>Low-Energy AOCS burn</a:t>
            </a:r>
          </a:p>
          <a:p>
            <a:pPr>
              <a:buNone/>
            </a:pPr>
            <a:r>
              <a:rPr lang="en-US" dirty="0" smtClean="0"/>
              <a:t>      .Tens of minutes to &gt; one hour burns, symmetrical about apogee</a:t>
            </a:r>
          </a:p>
          <a:p>
            <a:pPr>
              <a:buNone/>
            </a:pPr>
            <a:r>
              <a:rPr lang="en-US" dirty="0" smtClean="0"/>
              <a:t>      .Uses Dual-Mode thrusters; i.e. thrusters used for</a:t>
            </a:r>
          </a:p>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Autofit/>
          </a:bodyPr>
          <a:lstStyle/>
          <a:p>
            <a:r>
              <a:rPr lang="en-US" sz="3200" b="1" dirty="0" smtClean="0"/>
              <a:t>ORBIT MAINTENANCE - 1</a:t>
            </a:r>
            <a:endParaRPr lang="en-US" sz="3200" dirty="0"/>
          </a:p>
        </p:txBody>
      </p:sp>
      <p:sp>
        <p:nvSpPr>
          <p:cNvPr id="3" name="Content Placeholder 2"/>
          <p:cNvSpPr>
            <a:spLocks noGrp="1"/>
          </p:cNvSpPr>
          <p:nvPr>
            <p:ph idx="1"/>
          </p:nvPr>
        </p:nvSpPr>
        <p:spPr>
          <a:xfrm>
            <a:off x="152400" y="762000"/>
            <a:ext cx="8991600" cy="5364163"/>
          </a:xfrm>
        </p:spPr>
        <p:txBody>
          <a:bodyPr>
            <a:normAutofit fontScale="85000" lnSpcReduction="20000"/>
          </a:bodyPr>
          <a:lstStyle/>
          <a:p>
            <a:r>
              <a:rPr lang="en-US" sz="3900" dirty="0" smtClean="0">
                <a:latin typeface="Times New Roman" pitchFamily="18" charset="0"/>
                <a:cs typeface="Times New Roman" pitchFamily="18" charset="0"/>
              </a:rPr>
              <a:t>Must Control Location In GEO &amp;Position Within Constellation</a:t>
            </a:r>
          </a:p>
          <a:p>
            <a:endParaRPr lang="en-US" sz="3900" dirty="0" smtClean="0">
              <a:latin typeface="Times New Roman" pitchFamily="18" charset="0"/>
              <a:cs typeface="Times New Roman" pitchFamily="18" charset="0"/>
            </a:endParaRPr>
          </a:p>
          <a:p>
            <a:r>
              <a:rPr lang="en-US" sz="3900" dirty="0" smtClean="0">
                <a:latin typeface="Times New Roman" pitchFamily="18" charset="0"/>
                <a:cs typeface="Times New Roman" pitchFamily="18" charset="0"/>
              </a:rPr>
              <a:t>Satellites Need In-plane (E-W) &amp; Out-of-plane (N-S) Maneuvers To Maintain The correct Orbit</a:t>
            </a:r>
          </a:p>
          <a:p>
            <a:endParaRPr lang="en-US" sz="3900" dirty="0" smtClean="0">
              <a:latin typeface="Times New Roman" pitchFamily="18" charset="0"/>
              <a:cs typeface="Times New Roman" pitchFamily="18" charset="0"/>
            </a:endParaRPr>
          </a:p>
          <a:p>
            <a:r>
              <a:rPr lang="en-US" sz="3900" dirty="0" smtClean="0">
                <a:latin typeface="Times New Roman" pitchFamily="18" charset="0"/>
                <a:cs typeface="Times New Roman" pitchFamily="18" charset="0"/>
              </a:rPr>
              <a:t>Leo Systems Less Affected By Sun  and moon But may need more Orbit-phasing control</a:t>
            </a:r>
          </a:p>
          <a:p>
            <a:pPr>
              <a:buNone/>
            </a:pP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ORBIT MAINTENANCE - 2</a:t>
            </a:r>
            <a:endParaRPr lang="en-US" dirty="0"/>
          </a:p>
        </p:txBody>
      </p:sp>
      <p:sp>
        <p:nvSpPr>
          <p:cNvPr id="3" name="Content Placeholder 2"/>
          <p:cNvSpPr>
            <a:spLocks noGrp="1"/>
          </p:cNvSpPr>
          <p:nvPr>
            <p:ph idx="1"/>
          </p:nvPr>
        </p:nvSpPr>
        <p:spPr>
          <a:xfrm>
            <a:off x="0" y="914400"/>
            <a:ext cx="9144000" cy="5638800"/>
          </a:xfrm>
        </p:spPr>
        <p:txBody>
          <a:bodyPr>
            <a:normAutofit lnSpcReduction="10000"/>
          </a:bodyPr>
          <a:lstStyle/>
          <a:p>
            <a:r>
              <a:rPr lang="en-US" dirty="0" smtClean="0"/>
              <a:t>GEO STATION-KEEPING BURNS ABOUT EVERY 4 WEEKS FOR +-0.05</a:t>
            </a:r>
          </a:p>
          <a:p>
            <a:pPr>
              <a:buNone/>
            </a:pPr>
            <a:endParaRPr lang="en-US" dirty="0" smtClean="0"/>
          </a:p>
          <a:p>
            <a:endParaRPr lang="en-US" dirty="0" smtClean="0"/>
          </a:p>
          <a:p>
            <a:r>
              <a:rPr lang="en-US" dirty="0" smtClean="0"/>
              <a:t>DO N-S AND E-W ALTERNATELY </a:t>
            </a:r>
          </a:p>
          <a:p>
            <a:endParaRPr lang="en-US" dirty="0" smtClean="0"/>
          </a:p>
          <a:p>
            <a:r>
              <a:rPr lang="en-US" dirty="0" smtClean="0"/>
              <a:t>N-S REQUIRES ^10x E-W ENERGY </a:t>
            </a:r>
          </a:p>
          <a:p>
            <a:endParaRPr lang="en-US" dirty="0" smtClean="0"/>
          </a:p>
          <a:p>
            <a:r>
              <a:rPr lang="en-US" dirty="0" smtClean="0"/>
              <a:t>RECENT APPROACH USES DIFFERENT THRUSTERS FOR E-W AND N-S</a:t>
            </a:r>
          </a:p>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FINE POINTING</a:t>
            </a:r>
            <a:endParaRPr lang="en-US" dirty="0"/>
          </a:p>
        </p:txBody>
      </p:sp>
      <p:sp>
        <p:nvSpPr>
          <p:cNvPr id="3" name="Content Placeholder 2"/>
          <p:cNvSpPr>
            <a:spLocks noGrp="1"/>
          </p:cNvSpPr>
          <p:nvPr>
            <p:ph idx="1"/>
          </p:nvPr>
        </p:nvSpPr>
        <p:spPr>
          <a:xfrm>
            <a:off x="152400" y="990600"/>
            <a:ext cx="8763000" cy="5638800"/>
          </a:xfrm>
        </p:spPr>
        <p:txBody>
          <a:bodyPr>
            <a:normAutofit/>
          </a:bodyPr>
          <a:lstStyle/>
          <a:p>
            <a:r>
              <a:rPr lang="en-US" sz="2400" dirty="0" smtClean="0">
                <a:latin typeface="Times New Roman" pitchFamily="18" charset="0"/>
                <a:cs typeface="Times New Roman" pitchFamily="18" charset="0"/>
              </a:rPr>
              <a:t>SATELLITE MUST BE STABILIZED TO PREVENT NUTATION (WOBBLE)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 ARE TWO PRINCIPAL FORMS OF ATTITUDE STABILIZATION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BODY STABILIZED (SPINNERS, SUCH AS INTELSAT VI)</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THREE-AXIS STABILIZED (SUCH AS THE ACTS,GPS, ETC.)</a:t>
            </a:r>
          </a:p>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DEFINITION OF AXES - 1</a:t>
            </a:r>
            <a:endParaRPr lang="en-US" dirty="0"/>
          </a:p>
        </p:txBody>
      </p:sp>
      <p:sp>
        <p:nvSpPr>
          <p:cNvPr id="3" name="Content Placeholder 2"/>
          <p:cNvSpPr>
            <a:spLocks noGrp="1"/>
          </p:cNvSpPr>
          <p:nvPr>
            <p:ph idx="1"/>
          </p:nvPr>
        </p:nvSpPr>
        <p:spPr>
          <a:xfrm>
            <a:off x="228600" y="914400"/>
            <a:ext cx="8915400" cy="5715000"/>
          </a:xfrm>
        </p:spPr>
        <p:txBody>
          <a:bodyPr>
            <a:normAutofit fontScale="92500" lnSpcReduction="10000"/>
          </a:bodyPr>
          <a:lstStyle/>
          <a:p>
            <a:r>
              <a:rPr lang="en-US" dirty="0" smtClean="0"/>
              <a:t>ROLL AXIS</a:t>
            </a:r>
          </a:p>
          <a:p>
            <a:r>
              <a:rPr lang="en-US" dirty="0" smtClean="0"/>
              <a:t>   Rotates around the axis tangent to the orbital plane</a:t>
            </a:r>
          </a:p>
          <a:p>
            <a:pPr>
              <a:buNone/>
            </a:pPr>
            <a:r>
              <a:rPr lang="en-US" dirty="0" smtClean="0"/>
              <a:t>       ( N-S on the earth)</a:t>
            </a:r>
          </a:p>
          <a:p>
            <a:endParaRPr lang="en-US" dirty="0" smtClean="0"/>
          </a:p>
          <a:p>
            <a:r>
              <a:rPr lang="en-US" dirty="0" smtClean="0"/>
              <a:t>PITCH AXIS</a:t>
            </a:r>
          </a:p>
          <a:p>
            <a:r>
              <a:rPr lang="en-US" dirty="0" smtClean="0"/>
              <a:t>    Moves around the axis perpendicular to the orbital </a:t>
            </a:r>
          </a:p>
          <a:p>
            <a:pPr>
              <a:buNone/>
            </a:pPr>
            <a:r>
              <a:rPr lang="en-US" dirty="0" smtClean="0"/>
              <a:t>       plane (E-W on the earth)</a:t>
            </a:r>
          </a:p>
          <a:p>
            <a:endParaRPr lang="en-US" dirty="0" smtClean="0"/>
          </a:p>
          <a:p>
            <a:r>
              <a:rPr lang="en-US" dirty="0" smtClean="0"/>
              <a:t> YAW AXIS</a:t>
            </a:r>
          </a:p>
          <a:p>
            <a:endParaRPr lang="en-US" dirty="0" smtClean="0"/>
          </a:p>
          <a:p>
            <a:r>
              <a:rPr lang="en-US" dirty="0" smtClean="0"/>
              <a:t>Moves around the axis of the </a:t>
            </a:r>
            <a:r>
              <a:rPr lang="en-US" dirty="0" err="1" smtClean="0"/>
              <a:t>subsatellite</a:t>
            </a:r>
            <a:r>
              <a:rPr lang="en-US" dirty="0" smtClean="0"/>
              <a:t> point</a:t>
            </a:r>
          </a:p>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DEFINITION OF AXES</a:t>
            </a:r>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18</a:t>
            </a:fld>
            <a:endParaRPr lang="en-US"/>
          </a:p>
        </p:txBody>
      </p:sp>
      <p:pic>
        <p:nvPicPr>
          <p:cNvPr id="93186" name="Picture 2"/>
          <p:cNvPicPr>
            <a:picLocks noGrp="1" noChangeAspect="1" noChangeArrowheads="1"/>
          </p:cNvPicPr>
          <p:nvPr>
            <p:ph idx="1"/>
          </p:nvPr>
        </p:nvPicPr>
        <p:blipFill>
          <a:blip r:embed="rId2"/>
          <a:srcRect/>
          <a:stretch>
            <a:fillRect/>
          </a:stretch>
        </p:blipFill>
        <p:spPr bwMode="auto">
          <a:xfrm>
            <a:off x="762001" y="1295400"/>
            <a:ext cx="7696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a:srcRect/>
          <a:stretch>
            <a:fillRect/>
          </a:stretch>
        </p:blipFill>
        <p:spPr bwMode="auto">
          <a:xfrm>
            <a:off x="228600" y="228600"/>
            <a:ext cx="3276600" cy="4267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5562600" y="228600"/>
            <a:ext cx="3352800" cy="4572000"/>
          </a:xfrm>
          <a:prstGeom prst="rect">
            <a:avLst/>
          </a:prstGeom>
          <a:noFill/>
          <a:ln w="9525">
            <a:noFill/>
            <a:miter lim="800000"/>
            <a:headEnd/>
            <a:tailEnd/>
          </a:ln>
          <a:effectLst/>
        </p:spPr>
      </p:pic>
      <p:sp>
        <p:nvSpPr>
          <p:cNvPr id="6" name="Title 1"/>
          <p:cNvSpPr>
            <a:spLocks noGrp="1"/>
          </p:cNvSpPr>
          <p:nvPr>
            <p:ph type="title"/>
          </p:nvPr>
        </p:nvSpPr>
        <p:spPr>
          <a:xfrm>
            <a:off x="0" y="5105400"/>
            <a:ext cx="8763000" cy="1219200"/>
          </a:xfrm>
        </p:spPr>
        <p:txBody>
          <a:bodyPr>
            <a:normAutofit/>
          </a:bodyPr>
          <a:lstStyle/>
          <a:p>
            <a:r>
              <a:rPr lang="en-US" sz="3200" dirty="0" smtClean="0">
                <a:solidFill>
                  <a:schemeClr val="tx1">
                    <a:lumMod val="85000"/>
                    <a:lumOff val="15000"/>
                  </a:schemeClr>
                </a:solidFill>
              </a:rPr>
              <a:t>Figure 3.3 (a) A Spinner satellite, INTELSAT IV A</a:t>
            </a:r>
            <a:br>
              <a:rPr lang="en-US" sz="3200" dirty="0" smtClean="0">
                <a:solidFill>
                  <a:schemeClr val="tx1">
                    <a:lumMod val="85000"/>
                    <a:lumOff val="15000"/>
                  </a:schemeClr>
                </a:solidFill>
              </a:rPr>
            </a:br>
            <a:r>
              <a:rPr lang="en-US" sz="3200" dirty="0" smtClean="0">
                <a:solidFill>
                  <a:schemeClr val="tx1">
                    <a:lumMod val="85000"/>
                    <a:lumOff val="15000"/>
                  </a:schemeClr>
                </a:solidFill>
              </a:rPr>
              <a:t>(b) A three-axis stabilized satellite, INTELSAT V </a:t>
            </a:r>
            <a:endParaRPr lang="en-US" sz="3200" dirty="0">
              <a:solidFill>
                <a:schemeClr val="tx1">
                  <a:lumMod val="85000"/>
                  <a:lumOff val="15000"/>
                </a:schemeClr>
              </a:solidFill>
            </a:endParaRPr>
          </a:p>
        </p:txBody>
      </p:sp>
      <p:sp>
        <p:nvSpPr>
          <p:cNvPr id="5" name="Slide Number Placeholder 4"/>
          <p:cNvSpPr>
            <a:spLocks noGrp="1"/>
          </p:cNvSpPr>
          <p:nvPr>
            <p:ph type="sldNum" sz="quarter" idx="12"/>
          </p:nvPr>
        </p:nvSpPr>
        <p:spPr/>
        <p:txBody>
          <a:bodyPr/>
          <a:lstStyle/>
          <a:p>
            <a:fld id="{F0353371-20C1-46B7-857C-A2AFD3D95FC2}" type="slidenum">
              <a:rPr lang="en-US" smtClean="0"/>
              <a:pPr/>
              <a:t>19</a:t>
            </a:fld>
            <a:endParaRPr lang="en-US"/>
          </a:p>
        </p:txBody>
      </p:sp>
      <p:pic>
        <p:nvPicPr>
          <p:cNvPr id="7" name="Picture 2"/>
          <p:cNvPicPr>
            <a:picLocks noChangeAspect="1" noChangeArrowheads="1"/>
          </p:cNvPicPr>
          <p:nvPr/>
        </p:nvPicPr>
        <p:blipFill>
          <a:blip r:embed="rId4"/>
          <a:srcRect/>
          <a:stretch>
            <a:fillRect/>
          </a:stretch>
        </p:blipFill>
        <p:spPr bwMode="auto">
          <a:xfrm>
            <a:off x="3276600" y="685800"/>
            <a:ext cx="22860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5939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9396" name="Rectangle 4"/>
          <p:cNvSpPr>
            <a:spLocks noChangeArrowheads="1"/>
          </p:cNvSpPr>
          <p:nvPr/>
        </p:nvSpPr>
        <p:spPr bwMode="auto">
          <a:xfrm>
            <a:off x="685800" y="6400800"/>
            <a:ext cx="1905000" cy="457200"/>
          </a:xfrm>
          <a:prstGeom prst="rect">
            <a:avLst/>
          </a:prstGeom>
          <a:noFill/>
          <a:ln w="12700">
            <a:noFill/>
            <a:miter lim="800000"/>
            <a:headEnd/>
            <a:tailEnd/>
          </a:ln>
        </p:spPr>
        <p:txBody>
          <a:bodyPr wrap="none" anchor="ctr"/>
          <a:lstStyle/>
          <a:p>
            <a:endParaRPr lang="en-US"/>
          </a:p>
        </p:txBody>
      </p:sp>
      <p:sp>
        <p:nvSpPr>
          <p:cNvPr id="59397" name="Rectangle 5"/>
          <p:cNvSpPr>
            <a:spLocks noChangeArrowheads="1"/>
          </p:cNvSpPr>
          <p:nvPr/>
        </p:nvSpPr>
        <p:spPr bwMode="auto">
          <a:xfrm>
            <a:off x="3124200" y="6400800"/>
            <a:ext cx="2895600" cy="457200"/>
          </a:xfrm>
          <a:prstGeom prst="rect">
            <a:avLst/>
          </a:prstGeom>
          <a:noFill/>
          <a:ln w="12700">
            <a:noFill/>
            <a:miter lim="800000"/>
            <a:headEnd/>
            <a:tailEnd/>
          </a:ln>
        </p:spPr>
        <p:txBody>
          <a:bodyPr wrap="none" anchor="ctr"/>
          <a:lstStyle/>
          <a:p>
            <a:endParaRPr lang="en-US"/>
          </a:p>
        </p:txBody>
      </p:sp>
      <p:sp>
        <p:nvSpPr>
          <p:cNvPr id="59398" name="Rectangle 6"/>
          <p:cNvSpPr>
            <a:spLocks noGrp="1" noChangeArrowheads="1"/>
          </p:cNvSpPr>
          <p:nvPr>
            <p:ph type="title"/>
          </p:nvPr>
        </p:nvSpPr>
        <p:spPr>
          <a:xfrm>
            <a:off x="0" y="228601"/>
            <a:ext cx="9144000" cy="533400"/>
          </a:xfrm>
          <a:noFill/>
        </p:spPr>
        <p:txBody>
          <a:bodyPr/>
          <a:lstStyle/>
          <a:p>
            <a:r>
              <a:rPr lang="en-US" sz="2800" b="1" i="1" u="sng" dirty="0" smtClean="0">
                <a:solidFill>
                  <a:srgbClr val="FF0000"/>
                </a:solidFill>
              </a:rPr>
              <a:t>UNIT-II</a:t>
            </a:r>
            <a:r>
              <a:rPr lang="en-US" sz="2800" b="1" i="1" u="sng" dirty="0" smtClean="0">
                <a:solidFill>
                  <a:srgbClr val="FF0000"/>
                </a:solidFill>
              </a:rPr>
              <a:t>: SATELLITE SUBSYSTEMS</a:t>
            </a:r>
            <a:endParaRPr lang="en-US" sz="4000" b="1" i="1" u="sng" dirty="0" smtClean="0">
              <a:solidFill>
                <a:srgbClr val="FF0000"/>
              </a:solidFill>
            </a:endParaRPr>
          </a:p>
        </p:txBody>
      </p:sp>
      <p:sp>
        <p:nvSpPr>
          <p:cNvPr id="59399" name="Rectangle 7"/>
          <p:cNvSpPr>
            <a:spLocks noGrp="1" noChangeArrowheads="1"/>
          </p:cNvSpPr>
          <p:nvPr>
            <p:ph type="body" idx="1"/>
          </p:nvPr>
        </p:nvSpPr>
        <p:spPr>
          <a:xfrm>
            <a:off x="357188" y="928688"/>
            <a:ext cx="8405812" cy="5700712"/>
          </a:xfrm>
          <a:noFill/>
        </p:spPr>
        <p:txBody>
          <a:bodyPr>
            <a:normAutofit/>
          </a:bodyPr>
          <a:lstStyle/>
          <a:p>
            <a:pPr algn="just">
              <a:lnSpc>
                <a:spcPct val="200000"/>
              </a:lnSpc>
              <a:buNone/>
            </a:pPr>
            <a:r>
              <a:rPr lang="en-US" sz="2800" b="1" dirty="0" smtClean="0">
                <a:solidFill>
                  <a:srgbClr val="FFCC00"/>
                </a:solidFill>
              </a:rPr>
              <a:t>1. Attitude and orbit control system (AOCS)</a:t>
            </a:r>
          </a:p>
          <a:p>
            <a:pPr algn="just">
              <a:lnSpc>
                <a:spcPct val="200000"/>
              </a:lnSpc>
              <a:buNone/>
            </a:pPr>
            <a:r>
              <a:rPr lang="en-US" sz="2800" b="1" dirty="0" smtClean="0"/>
              <a:t>2. Telemetry tracking, Command and monitoring</a:t>
            </a:r>
          </a:p>
          <a:p>
            <a:pPr algn="just">
              <a:lnSpc>
                <a:spcPct val="200000"/>
              </a:lnSpc>
              <a:buNone/>
            </a:pPr>
            <a:r>
              <a:rPr lang="en-US" sz="2800" b="1" dirty="0" smtClean="0">
                <a:solidFill>
                  <a:srgbClr val="00B050"/>
                </a:solidFill>
              </a:rPr>
              <a:t>3. Power systems</a:t>
            </a:r>
            <a:endParaRPr lang="pl-PL" sz="2800" b="1" dirty="0" smtClean="0">
              <a:solidFill>
                <a:srgbClr val="00B050"/>
              </a:solidFill>
            </a:endParaRPr>
          </a:p>
          <a:p>
            <a:pPr algn="just">
              <a:lnSpc>
                <a:spcPct val="200000"/>
              </a:lnSpc>
              <a:buNone/>
            </a:pPr>
            <a:r>
              <a:rPr lang="en-US" sz="2800" b="1" dirty="0" smtClean="0">
                <a:solidFill>
                  <a:schemeClr val="accent1">
                    <a:lumMod val="75000"/>
                  </a:schemeClr>
                </a:solidFill>
              </a:rPr>
              <a:t>4. Communication subsystems</a:t>
            </a:r>
          </a:p>
          <a:p>
            <a:pPr algn="just">
              <a:lnSpc>
                <a:spcPct val="200000"/>
              </a:lnSpc>
              <a:buNone/>
            </a:pPr>
            <a:r>
              <a:rPr lang="en-US" sz="2800" b="1" dirty="0" smtClean="0">
                <a:solidFill>
                  <a:srgbClr val="FF0000"/>
                </a:solidFill>
              </a:rPr>
              <a:t>5. Satellite antennas</a:t>
            </a:r>
          </a:p>
          <a:p>
            <a:pPr algn="just">
              <a:lnSpc>
                <a:spcPct val="200000"/>
              </a:lnSpc>
              <a:buNone/>
            </a:pPr>
            <a:r>
              <a:rPr lang="en-US" sz="2800" b="1" dirty="0" smtClean="0">
                <a:solidFill>
                  <a:srgbClr val="FF0000"/>
                </a:solidFill>
              </a:rPr>
              <a:t>6. Equipment reliability and Space qualification</a:t>
            </a:r>
          </a:p>
        </p:txBody>
      </p:sp>
      <p:sp>
        <p:nvSpPr>
          <p:cNvPr id="8" name="Slide Number Placeholder 7"/>
          <p:cNvSpPr>
            <a:spLocks noGrp="1"/>
          </p:cNvSpPr>
          <p:nvPr>
            <p:ph type="sldNum" sz="quarter" idx="12"/>
          </p:nvPr>
        </p:nvSpPr>
        <p:spPr/>
        <p:txBody>
          <a:bodyPr/>
          <a:lstStyle/>
          <a:p>
            <a:fld id="{F0353371-20C1-46B7-857C-A2AFD3D95FC2}" type="slidenum">
              <a:rPr lang="en-US" smtClean="0"/>
              <a:pPr/>
              <a:t>2</a:t>
            </a:fld>
            <a:endParaRPr 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a:srcRect/>
          <a:stretch>
            <a:fillRect/>
          </a:stretch>
        </p:blipFill>
        <p:spPr bwMode="auto">
          <a:xfrm>
            <a:off x="381000" y="228600"/>
            <a:ext cx="7391400" cy="3276600"/>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685800" y="3581400"/>
            <a:ext cx="6781800" cy="2667000"/>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a:srcRect/>
          <a:stretch>
            <a:fillRect/>
          </a:stretch>
        </p:blipFill>
        <p:spPr bwMode="auto">
          <a:xfrm>
            <a:off x="762000" y="6400800"/>
            <a:ext cx="8077200" cy="32967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0353371-20C1-46B7-857C-A2AFD3D95FC2}"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21</a:t>
            </a:fld>
            <a:endParaRPr lang="en-US"/>
          </a:p>
        </p:txBody>
      </p:sp>
      <p:pic>
        <p:nvPicPr>
          <p:cNvPr id="20482" name="Picture 2"/>
          <p:cNvPicPr>
            <a:picLocks noChangeAspect="1" noChangeArrowheads="1"/>
          </p:cNvPicPr>
          <p:nvPr/>
        </p:nvPicPr>
        <p:blipFill>
          <a:blip r:embed="rId2"/>
          <a:srcRect/>
          <a:stretch>
            <a:fillRect/>
          </a:stretch>
        </p:blipFill>
        <p:spPr bwMode="auto">
          <a:xfrm>
            <a:off x="381000" y="152400"/>
            <a:ext cx="8382000" cy="37338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57200" y="4191000"/>
            <a:ext cx="8305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0353371-20C1-46B7-857C-A2AFD3D95FC2}" type="slidenum">
              <a:rPr lang="en-US" smtClean="0"/>
              <a:pPr/>
              <a:t>22</a:t>
            </a:fld>
            <a:endParaRPr lang="en-US"/>
          </a:p>
        </p:txBody>
      </p:sp>
      <p:pic>
        <p:nvPicPr>
          <p:cNvPr id="21506" name="Picture 2"/>
          <p:cNvPicPr>
            <a:picLocks noChangeAspect="1" noChangeArrowheads="1"/>
          </p:cNvPicPr>
          <p:nvPr/>
        </p:nvPicPr>
        <p:blipFill>
          <a:blip r:embed="rId3"/>
          <a:srcRect/>
          <a:stretch>
            <a:fillRect/>
          </a:stretch>
        </p:blipFill>
        <p:spPr bwMode="auto">
          <a:xfrm>
            <a:off x="381000" y="762000"/>
            <a:ext cx="8382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b="1" i="1" u="sng" dirty="0" smtClean="0">
                <a:solidFill>
                  <a:srgbClr val="FF0000"/>
                </a:solidFill>
              </a:rPr>
              <a:t>TTC&amp; M</a:t>
            </a:r>
            <a:endParaRPr lang="en-US" sz="3200" b="1" i="1" u="sng"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srcRect/>
          <a:stretch>
            <a:fillRect/>
          </a:stretch>
        </p:blipFill>
        <p:spPr bwMode="auto">
          <a:xfrm>
            <a:off x="990600" y="457200"/>
            <a:ext cx="6934200" cy="25908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914400" y="3048000"/>
            <a:ext cx="7696200" cy="3505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0353371-20C1-46B7-857C-A2AFD3D95FC2}"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40000" lnSpcReduction="20000"/>
          </a:bodyPr>
          <a:lstStyle/>
          <a:p>
            <a:pPr fontAlgn="base"/>
            <a:r>
              <a:rPr lang="en-US" sz="4200" b="1" i="1" u="sng" dirty="0" smtClean="0">
                <a:solidFill>
                  <a:srgbClr val="FF0000"/>
                </a:solidFill>
                <a:latin typeface="Times New Roman" pitchFamily="18" charset="0"/>
                <a:cs typeface="Times New Roman" pitchFamily="18" charset="0"/>
              </a:rPr>
              <a:t>Telemetry System:</a:t>
            </a:r>
            <a:r>
              <a:rPr lang="en-US" dirty="0" smtClean="0"/>
              <a:t> </a:t>
            </a:r>
          </a:p>
          <a:p>
            <a:pPr algn="just" fontAlgn="base"/>
            <a:r>
              <a:rPr lang="en-US" sz="4300" b="1" dirty="0" smtClean="0">
                <a:solidFill>
                  <a:srgbClr val="00B050"/>
                </a:solidFill>
                <a:latin typeface="Times New Roman" pitchFamily="18" charset="0"/>
                <a:cs typeface="Times New Roman" pitchFamily="18" charset="0"/>
              </a:rPr>
              <a:t>TTC&amp;M subsystems are located partly on satellite and partly on earth station.</a:t>
            </a:r>
          </a:p>
          <a:p>
            <a:pPr algn="just" fontAlgn="base">
              <a:buNone/>
            </a:pPr>
            <a:r>
              <a:rPr lang="en-US" sz="4300" b="1" dirty="0" smtClean="0">
                <a:latin typeface="Times New Roman" pitchFamily="18" charset="0"/>
                <a:cs typeface="Times New Roman" pitchFamily="18" charset="0"/>
              </a:rPr>
              <a:t> </a:t>
            </a:r>
          </a:p>
          <a:p>
            <a:pPr algn="just" fontAlgn="base"/>
            <a:r>
              <a:rPr lang="en-US" sz="4300" b="1" dirty="0" smtClean="0">
                <a:solidFill>
                  <a:srgbClr val="0070C0"/>
                </a:solidFill>
                <a:latin typeface="Times New Roman" pitchFamily="18" charset="0"/>
                <a:cs typeface="Times New Roman" pitchFamily="18" charset="0"/>
              </a:rPr>
              <a:t>The telemetry link sends the data about satellite’s health to the earth station.</a:t>
            </a:r>
          </a:p>
          <a:p>
            <a:pPr algn="just" fontAlgn="base">
              <a:buNone/>
            </a:pPr>
            <a:r>
              <a:rPr lang="en-US" sz="4300" b="1" dirty="0" smtClean="0">
                <a:latin typeface="Times New Roman" pitchFamily="18" charset="0"/>
                <a:cs typeface="Times New Roman" pitchFamily="18" charset="0"/>
              </a:rPr>
              <a:t> </a:t>
            </a:r>
          </a:p>
          <a:p>
            <a:pPr algn="just" fontAlgn="base"/>
            <a:r>
              <a:rPr lang="en-US" sz="4300" b="1" dirty="0" smtClean="0">
                <a:solidFill>
                  <a:srgbClr val="FF0000"/>
                </a:solidFill>
                <a:latin typeface="Times New Roman" pitchFamily="18" charset="0"/>
                <a:cs typeface="Times New Roman" pitchFamily="18" charset="0"/>
              </a:rPr>
              <a:t>At the ground station the tracking system provides the information about the range, azimuth and elevation angles of the satellite.</a:t>
            </a:r>
          </a:p>
          <a:p>
            <a:pPr algn="just" fontAlgn="base">
              <a:buNone/>
            </a:pPr>
            <a:r>
              <a:rPr lang="en-US" sz="4300" b="1" dirty="0" smtClean="0">
                <a:latin typeface="Times New Roman" pitchFamily="18" charset="0"/>
                <a:cs typeface="Times New Roman" pitchFamily="18" charset="0"/>
              </a:rPr>
              <a:t> </a:t>
            </a:r>
          </a:p>
          <a:p>
            <a:pPr algn="just" fontAlgn="base"/>
            <a:r>
              <a:rPr lang="en-US" sz="4300" b="1" dirty="0" smtClean="0">
                <a:solidFill>
                  <a:srgbClr val="0070C0"/>
                </a:solidFill>
                <a:latin typeface="Times New Roman" pitchFamily="18" charset="0"/>
                <a:cs typeface="Times New Roman" pitchFamily="18" charset="0"/>
              </a:rPr>
              <a:t>By repeated measurement of these data, the changes in the orbit can be optimized.</a:t>
            </a:r>
          </a:p>
          <a:p>
            <a:pPr algn="just" fontAlgn="base">
              <a:buNone/>
            </a:pPr>
            <a:r>
              <a:rPr lang="en-US" sz="4300" b="1" dirty="0" smtClean="0">
                <a:latin typeface="Times New Roman" pitchFamily="18" charset="0"/>
                <a:cs typeface="Times New Roman" pitchFamily="18" charset="0"/>
              </a:rPr>
              <a:t> </a:t>
            </a:r>
          </a:p>
          <a:p>
            <a:pPr algn="just" fontAlgn="base"/>
            <a:r>
              <a:rPr lang="en-US" sz="4300" b="1" dirty="0" smtClean="0">
                <a:solidFill>
                  <a:srgbClr val="92D050"/>
                </a:solidFill>
                <a:latin typeface="Times New Roman" pitchFamily="18" charset="0"/>
                <a:cs typeface="Times New Roman" pitchFamily="18" charset="0"/>
              </a:rPr>
              <a:t>The telemetry data from satellite and orbital data from earth station are used to correct the position and attitude of the satellite and also to control the antenna pointing and communication system configuration.</a:t>
            </a:r>
          </a:p>
          <a:p>
            <a:pPr algn="just" fontAlgn="base">
              <a:buNone/>
            </a:pPr>
            <a:r>
              <a:rPr lang="en-US" sz="4300" b="1" dirty="0" smtClean="0">
                <a:solidFill>
                  <a:srgbClr val="92D050"/>
                </a:solidFill>
                <a:latin typeface="Times New Roman" pitchFamily="18" charset="0"/>
                <a:cs typeface="Times New Roman" pitchFamily="18" charset="0"/>
              </a:rPr>
              <a:t> </a:t>
            </a:r>
          </a:p>
          <a:p>
            <a:pPr algn="just" fontAlgn="base"/>
            <a:r>
              <a:rPr lang="en-US" sz="4300" b="1" dirty="0" smtClean="0">
                <a:solidFill>
                  <a:srgbClr val="FF0000"/>
                </a:solidFill>
                <a:latin typeface="Times New Roman" pitchFamily="18" charset="0"/>
                <a:cs typeface="Times New Roman" pitchFamily="18" charset="0"/>
              </a:rPr>
              <a:t>Large no. of sensors located within the satellite sends data to the controlled computer at the earth station used to monitor, store and decode the telemetry data.</a:t>
            </a:r>
          </a:p>
          <a:p>
            <a:pPr algn="just" fontAlgn="base">
              <a:buNone/>
            </a:pPr>
            <a:r>
              <a:rPr lang="en-US" sz="4300" b="1" dirty="0" smtClean="0">
                <a:latin typeface="Times New Roman" pitchFamily="18" charset="0"/>
                <a:cs typeface="Times New Roman" pitchFamily="18" charset="0"/>
              </a:rPr>
              <a:t> </a:t>
            </a:r>
          </a:p>
          <a:p>
            <a:pPr algn="just" fontAlgn="base"/>
            <a:r>
              <a:rPr lang="en-US" sz="4300" b="1" dirty="0" smtClean="0">
                <a:solidFill>
                  <a:srgbClr val="00B0F0"/>
                </a:solidFill>
                <a:latin typeface="Times New Roman" pitchFamily="18" charset="0"/>
                <a:cs typeface="Times New Roman" pitchFamily="18" charset="0"/>
              </a:rPr>
              <a:t>The sensors usually monitor pressure in the fuel tanks, voltage and current in the power conditioning unit, current drawn by each subsystem, critical voltages and currents in the communication circuits, temperature rise in different subsystems.</a:t>
            </a:r>
          </a:p>
          <a:p>
            <a:pPr algn="just" fontAlgn="base">
              <a:buNone/>
            </a:pPr>
            <a:r>
              <a:rPr lang="en-US" sz="4300" b="1" dirty="0" smtClean="0">
                <a:solidFill>
                  <a:srgbClr val="00B0F0"/>
                </a:solidFill>
                <a:latin typeface="Times New Roman" pitchFamily="18" charset="0"/>
                <a:cs typeface="Times New Roman" pitchFamily="18" charset="0"/>
              </a:rPr>
              <a:t> </a:t>
            </a:r>
          </a:p>
          <a:p>
            <a:pPr algn="just" fontAlgn="base"/>
            <a:r>
              <a:rPr lang="en-US" sz="4300" b="1" dirty="0" smtClean="0">
                <a:solidFill>
                  <a:srgbClr val="FF0000"/>
                </a:solidFill>
                <a:latin typeface="Times New Roman" pitchFamily="18" charset="0"/>
                <a:cs typeface="Times New Roman" pitchFamily="18" charset="0"/>
              </a:rPr>
              <a:t>Telemetry system used during the launching and also when the satellite in GEO orbit, a highly directive antenna and PSK modulated and TDM multiplex digital data are sent to the earth station.</a:t>
            </a:r>
          </a:p>
          <a:p>
            <a:pPr algn="just" fontAlgn="base">
              <a:buNone/>
            </a:pPr>
            <a:r>
              <a:rPr lang="en-US" sz="4300" b="1" dirty="0" smtClean="0">
                <a:solidFill>
                  <a:srgbClr val="FF0000"/>
                </a:solidFill>
                <a:latin typeface="Times New Roman" pitchFamily="18" charset="0"/>
                <a:cs typeface="Times New Roman" pitchFamily="18" charset="0"/>
              </a:rPr>
              <a:t> </a:t>
            </a:r>
          </a:p>
          <a:p>
            <a:pPr algn="just" fontAlgn="base"/>
            <a:r>
              <a:rPr lang="en-US" sz="4300" b="1" dirty="0" smtClean="0">
                <a:solidFill>
                  <a:srgbClr val="92D050"/>
                </a:solidFill>
                <a:latin typeface="Times New Roman" pitchFamily="18" charset="0"/>
                <a:cs typeface="Times New Roman" pitchFamily="18" charset="0"/>
              </a:rPr>
              <a:t>Low data rate used such that the receiver bandwidth is a narrow bandwidth and high carrier to noise ration.</a:t>
            </a:r>
          </a:p>
          <a:p>
            <a:endParaRPr lang="en-US" sz="4300"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normAutofit fontScale="47500" lnSpcReduction="20000"/>
          </a:bodyPr>
          <a:lstStyle/>
          <a:p>
            <a:pPr fontAlgn="base"/>
            <a:r>
              <a:rPr lang="en-US" sz="3600" b="1" i="1" u="sng" dirty="0" smtClean="0">
                <a:solidFill>
                  <a:srgbClr val="FF0000"/>
                </a:solidFill>
                <a:latin typeface="Times New Roman" pitchFamily="18" charset="0"/>
                <a:cs typeface="Times New Roman" pitchFamily="18" charset="0"/>
              </a:rPr>
              <a:t>Tracking System:</a:t>
            </a:r>
          </a:p>
          <a:p>
            <a:pPr fontAlgn="base">
              <a:buNone/>
            </a:pPr>
            <a:endParaRPr lang="en-US" sz="3600" b="1" i="1" u="sng" dirty="0" smtClean="0">
              <a:solidFill>
                <a:srgbClr val="FF0000"/>
              </a:solidFill>
              <a:latin typeface="Times New Roman" pitchFamily="18" charset="0"/>
              <a:cs typeface="Times New Roman" pitchFamily="18" charset="0"/>
            </a:endParaRPr>
          </a:p>
          <a:p>
            <a:pPr algn="just" fontAlgn="base"/>
            <a:r>
              <a:rPr lang="en-US" sz="4400" b="1" dirty="0" smtClean="0">
                <a:solidFill>
                  <a:srgbClr val="92D050"/>
                </a:solidFill>
                <a:latin typeface="Times New Roman" pitchFamily="18" charset="0"/>
                <a:cs typeface="Times New Roman" pitchFamily="18" charset="0"/>
              </a:rPr>
              <a:t>Tracking system in the TTC&amp;M subsystem is used to determine the satellite’s orbit during launching and then to track the satellite. It determines the current orbit of a satellite.</a:t>
            </a:r>
          </a:p>
          <a:p>
            <a:pPr algn="just" fontAlgn="base">
              <a:buNone/>
            </a:pPr>
            <a:r>
              <a:rPr lang="en-US" sz="4400" b="1" dirty="0" smtClean="0">
                <a:latin typeface="Times New Roman" pitchFamily="18" charset="0"/>
                <a:cs typeface="Times New Roman" pitchFamily="18" charset="0"/>
              </a:rPr>
              <a:t> </a:t>
            </a:r>
          </a:p>
          <a:p>
            <a:pPr algn="just" fontAlgn="base"/>
            <a:r>
              <a:rPr lang="en-US" sz="4400" b="1" dirty="0" smtClean="0">
                <a:latin typeface="Times New Roman" pitchFamily="18" charset="0"/>
                <a:cs typeface="Times New Roman" pitchFamily="18" charset="0"/>
              </a:rPr>
              <a:t>Various techniques for tracking of a satellite.</a:t>
            </a:r>
          </a:p>
          <a:p>
            <a:pPr algn="just" fontAlgn="base">
              <a:buNone/>
            </a:pPr>
            <a:r>
              <a:rPr lang="en-US" sz="4400" b="1" dirty="0" smtClean="0">
                <a:latin typeface="Times New Roman" pitchFamily="18" charset="0"/>
                <a:cs typeface="Times New Roman" pitchFamily="18" charset="0"/>
              </a:rPr>
              <a:t> </a:t>
            </a:r>
          </a:p>
          <a:p>
            <a:pPr algn="just" fontAlgn="base"/>
            <a:r>
              <a:rPr lang="en-US" sz="4400" b="1" dirty="0" smtClean="0">
                <a:solidFill>
                  <a:srgbClr val="FF0000"/>
                </a:solidFill>
                <a:latin typeface="Times New Roman" pitchFamily="18" charset="0"/>
                <a:cs typeface="Times New Roman" pitchFamily="18" charset="0"/>
              </a:rPr>
              <a:t>Velocity and acceleration sensors on the satellites can be used to establish the change in orbit. Doppler shift of the telemetry carrier from the earth station or beacon transmitter may be measured to determine the rate at which the range is changing. Ranging tones may be used for measurement.</a:t>
            </a:r>
          </a:p>
          <a:p>
            <a:pPr algn="just" fontAlgn="base">
              <a:buNone/>
            </a:pPr>
            <a:endParaRPr lang="en-US" sz="4400" b="1" dirty="0" smtClean="0">
              <a:latin typeface="Times New Roman" pitchFamily="18" charset="0"/>
              <a:cs typeface="Times New Roman" pitchFamily="18" charset="0"/>
            </a:endParaRPr>
          </a:p>
          <a:p>
            <a:pPr algn="just" fontAlgn="base"/>
            <a:r>
              <a:rPr lang="en-US" sz="4400" b="1" dirty="0" smtClean="0">
                <a:solidFill>
                  <a:srgbClr val="00B0F0"/>
                </a:solidFill>
                <a:latin typeface="Times New Roman" pitchFamily="18" charset="0"/>
                <a:cs typeface="Times New Roman" pitchFamily="18" charset="0"/>
              </a:rPr>
              <a:t>Active determination can be achieved by sending pulse or sequence of pulses and measure their delay at the earth station.</a:t>
            </a:r>
          </a:p>
          <a:p>
            <a:pPr algn="just" fontAlgn="base">
              <a:buNone/>
            </a:pPr>
            <a:r>
              <a:rPr lang="en-US" sz="4400" b="1" dirty="0" smtClean="0">
                <a:solidFill>
                  <a:srgbClr val="00B0F0"/>
                </a:solidFill>
                <a:latin typeface="Times New Roman" pitchFamily="18" charset="0"/>
                <a:cs typeface="Times New Roman" pitchFamily="18" charset="0"/>
              </a:rPr>
              <a:t> </a:t>
            </a:r>
          </a:p>
          <a:p>
            <a:pPr algn="just" fontAlgn="base"/>
            <a:r>
              <a:rPr lang="en-US" sz="4400" b="1" dirty="0" smtClean="0">
                <a:solidFill>
                  <a:srgbClr val="00B050"/>
                </a:solidFill>
                <a:latin typeface="Times New Roman" pitchFamily="18" charset="0"/>
                <a:cs typeface="Times New Roman" pitchFamily="18" charset="0"/>
              </a:rPr>
              <a:t>Triangular methods may be apply when sufficient no of earth station are observing, which can precisely determine the position accurately even within 10 meters.</a:t>
            </a:r>
          </a:p>
          <a:p>
            <a:pPr algn="just" fontAlgn="base">
              <a:buNone/>
            </a:pPr>
            <a:r>
              <a:rPr lang="en-US" sz="4400" b="1" dirty="0" smtClean="0">
                <a:latin typeface="Times New Roman" pitchFamily="18" charset="0"/>
                <a:cs typeface="Times New Roman" pitchFamily="18" charset="0"/>
              </a:rPr>
              <a:t> </a:t>
            </a:r>
            <a:endParaRPr lang="en-US" sz="3600" b="1"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477000"/>
          </a:xfrm>
        </p:spPr>
        <p:txBody>
          <a:bodyPr>
            <a:normAutofit fontScale="62500" lnSpcReduction="20000"/>
          </a:bodyPr>
          <a:lstStyle/>
          <a:p>
            <a:pPr fontAlgn="base"/>
            <a:r>
              <a:rPr lang="en-US" sz="3600" b="1" i="1" u="sng" dirty="0" smtClean="0">
                <a:solidFill>
                  <a:srgbClr val="FF0000"/>
                </a:solidFill>
                <a:latin typeface="Times New Roman" pitchFamily="18" charset="0"/>
                <a:cs typeface="Times New Roman" pitchFamily="18" charset="0"/>
              </a:rPr>
              <a:t>Command System</a:t>
            </a:r>
          </a:p>
          <a:p>
            <a:pPr fontAlgn="base">
              <a:buNone/>
            </a:pPr>
            <a:endParaRPr lang="en-US" sz="1900" dirty="0" smtClean="0"/>
          </a:p>
          <a:p>
            <a:pPr algn="just" fontAlgn="base"/>
            <a:r>
              <a:rPr lang="en-US" b="1" dirty="0" smtClean="0">
                <a:solidFill>
                  <a:srgbClr val="00B050"/>
                </a:solidFill>
              </a:rPr>
              <a:t>Command system is used to make changes in attitude and corrections to the orbit and to control the communication system.</a:t>
            </a:r>
          </a:p>
          <a:p>
            <a:pPr algn="just" fontAlgn="base">
              <a:buNone/>
            </a:pPr>
            <a:r>
              <a:rPr lang="en-US" b="1" dirty="0" smtClean="0">
                <a:solidFill>
                  <a:srgbClr val="00B050"/>
                </a:solidFill>
              </a:rPr>
              <a:t> </a:t>
            </a:r>
          </a:p>
          <a:p>
            <a:pPr algn="just" fontAlgn="base"/>
            <a:r>
              <a:rPr lang="en-US" b="1" dirty="0" smtClean="0">
                <a:solidFill>
                  <a:srgbClr val="00B0F0"/>
                </a:solidFill>
              </a:rPr>
              <a:t>It is also used to spin-stabilized satellite and also to extend the solar sails and antennas of a three axis stabilized satellite.</a:t>
            </a:r>
          </a:p>
          <a:p>
            <a:pPr algn="just" fontAlgn="base">
              <a:buNone/>
            </a:pPr>
            <a:r>
              <a:rPr lang="en-US" b="1" dirty="0" smtClean="0"/>
              <a:t> </a:t>
            </a:r>
          </a:p>
          <a:p>
            <a:pPr algn="just" fontAlgn="base"/>
            <a:r>
              <a:rPr lang="en-US" b="1" dirty="0" smtClean="0">
                <a:solidFill>
                  <a:srgbClr val="FF0000"/>
                </a:solidFill>
              </a:rPr>
              <a:t>Encrypted command and responses used to provide security sends from the controlled computer of the TTC&amp;M system.</a:t>
            </a:r>
          </a:p>
          <a:p>
            <a:pPr algn="just" fontAlgn="base">
              <a:buNone/>
            </a:pPr>
            <a:r>
              <a:rPr lang="en-US" b="1" dirty="0" smtClean="0"/>
              <a:t> </a:t>
            </a:r>
          </a:p>
          <a:p>
            <a:pPr algn="just" fontAlgn="base"/>
            <a:r>
              <a:rPr lang="en-US" b="1" dirty="0" smtClean="0">
                <a:solidFill>
                  <a:srgbClr val="00B0F0"/>
                </a:solidFill>
              </a:rPr>
              <a:t>Usually earth-coverage horn antennas are used as TTC &amp; M antenna in the 6/4 GHz system.</a:t>
            </a:r>
          </a:p>
          <a:p>
            <a:pPr algn="just" fontAlgn="base">
              <a:buNone/>
            </a:pPr>
            <a:r>
              <a:rPr lang="en-US" b="1" dirty="0" smtClean="0"/>
              <a:t> </a:t>
            </a:r>
          </a:p>
          <a:p>
            <a:pPr algn="just" fontAlgn="base"/>
            <a:r>
              <a:rPr lang="en-US" b="1" dirty="0" smtClean="0">
                <a:solidFill>
                  <a:srgbClr val="00B050"/>
                </a:solidFill>
              </a:rPr>
              <a:t>A back-up TTC&amp;M system is used during the launching and injection into the geo-stationary orbit of the satellite, which control the apogee kick motor, the attitude control system and orbit control thrusters, the solar sail deployment mechanism and the power conditioning unit.</a:t>
            </a:r>
          </a:p>
          <a:p>
            <a:pPr algn="just" fontAlgn="base">
              <a:buNone/>
            </a:pPr>
            <a:r>
              <a:rPr lang="en-US" b="1" dirty="0" smtClean="0"/>
              <a:t> </a:t>
            </a:r>
          </a:p>
          <a:p>
            <a:pPr algn="just" fontAlgn="base"/>
            <a:r>
              <a:rPr lang="en-US" b="1" dirty="0" smtClean="0">
                <a:solidFill>
                  <a:srgbClr val="0070C0"/>
                </a:solidFill>
              </a:rPr>
              <a:t>The back-up system is used to keep the satellite on station in the event of failure of the main TTC &amp; M system. It is also used to eject the satellite from GEO orbit and to switch off all transmitters when the satellite reaches the end of life</a:t>
            </a:r>
          </a:p>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543800" cy="609600"/>
          </a:xfrm>
        </p:spPr>
        <p:txBody>
          <a:bodyPr>
            <a:normAutofit fontScale="90000"/>
          </a:bodyPr>
          <a:lstStyle/>
          <a:p>
            <a:r>
              <a:rPr lang="en-US" sz="3600" dirty="0" smtClean="0">
                <a:solidFill>
                  <a:srgbClr val="FF0000"/>
                </a:solidFill>
              </a:rPr>
              <a:t>Command</a:t>
            </a:r>
            <a:endParaRPr lang="en-US" sz="3600" dirty="0">
              <a:solidFill>
                <a:srgbClr val="FF0000"/>
              </a:solidFill>
            </a:endParaRPr>
          </a:p>
        </p:txBody>
      </p:sp>
      <p:sp>
        <p:nvSpPr>
          <p:cNvPr id="3" name="Content Placeholder 2"/>
          <p:cNvSpPr>
            <a:spLocks noGrp="1"/>
          </p:cNvSpPr>
          <p:nvPr>
            <p:ph idx="1"/>
          </p:nvPr>
        </p:nvSpPr>
        <p:spPr>
          <a:xfrm>
            <a:off x="304800" y="609600"/>
            <a:ext cx="8610600" cy="6248400"/>
          </a:xfrm>
        </p:spPr>
        <p:txBody>
          <a:bodyPr>
            <a:normAutofit/>
          </a:bodyPr>
          <a:lstStyle/>
          <a:p>
            <a:pPr algn="just"/>
            <a:r>
              <a:rPr lang="en-US" sz="2400" dirty="0" smtClean="0">
                <a:latin typeface="Times New Roman" pitchFamily="18" charset="0"/>
                <a:cs typeface="Times New Roman" pitchFamily="18" charset="0"/>
              </a:rPr>
              <a:t>A secure and effective command structure is vital to the successful launch and operation of any communications satellite.</a:t>
            </a:r>
          </a:p>
          <a:p>
            <a:pPr algn="just"/>
            <a:endParaRPr lang="en-US" sz="1200" dirty="0" smtClean="0">
              <a:latin typeface="Times New Roman" pitchFamily="18" charset="0"/>
              <a:cs typeface="Times New Roman" pitchFamily="18" charset="0"/>
            </a:endParaRPr>
          </a:p>
          <a:p>
            <a:pPr algn="just"/>
            <a:r>
              <a:rPr lang="en-US" sz="2400" dirty="0" smtClean="0">
                <a:solidFill>
                  <a:srgbClr val="FF0000"/>
                </a:solidFill>
                <a:latin typeface="Times New Roman" pitchFamily="18" charset="0"/>
                <a:cs typeface="Times New Roman" pitchFamily="18" charset="0"/>
              </a:rPr>
              <a:t>The command system is used to make changes in attitude and corrections to the orbit and to control the communication system</a:t>
            </a:r>
            <a:r>
              <a:rPr lang="en-US" sz="2400" dirty="0" smtClean="0">
                <a:latin typeface="Times New Roman" pitchFamily="18" charset="0"/>
                <a:cs typeface="Times New Roman" pitchFamily="18" charset="0"/>
              </a:rPr>
              <a:t>.</a:t>
            </a:r>
          </a:p>
          <a:p>
            <a:pPr algn="just"/>
            <a:endParaRPr lang="en-US" sz="1200" dirty="0" smtClean="0">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During launch, it is used to control the firing of the apogee kick motor and spin up a spinner or extend the solar sails and antennas of a three-axis stabilized satellite.</a:t>
            </a:r>
          </a:p>
          <a:p>
            <a:pPr algn="just"/>
            <a:endParaRPr lang="en-US" sz="1200" dirty="0" smtClean="0">
              <a:latin typeface="Times New Roman" pitchFamily="18" charset="0"/>
              <a:cs typeface="Times New Roman" pitchFamily="18" charset="0"/>
            </a:endParaRPr>
          </a:p>
          <a:p>
            <a:pPr algn="just"/>
            <a:r>
              <a:rPr lang="en-US" sz="2400" dirty="0" smtClean="0">
                <a:solidFill>
                  <a:srgbClr val="0070C0"/>
                </a:solidFill>
                <a:latin typeface="Times New Roman" pitchFamily="18" charset="0"/>
                <a:cs typeface="Times New Roman" pitchFamily="18" charset="0"/>
              </a:rPr>
              <a:t>The command structure must posses safeguards against unauthorized attempts to make changes to the satellite’s operation, and also against inadvertent operation of a control due to error in a received command.</a:t>
            </a:r>
          </a:p>
          <a:p>
            <a:pPr algn="just"/>
            <a:endParaRPr lang="en-US" sz="16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Encryption of commands and responses is used to provide security in the command system.</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858000"/>
          </a:xfrm>
        </p:spPr>
        <p:txBody>
          <a:bodyPr>
            <a:normAutofit lnSpcReduction="10000"/>
          </a:bodyPr>
          <a:lstStyle/>
          <a:p>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typical system of the type shown in Fig. 3.8. will originate commands at the control terminal of the computer.</a:t>
            </a:r>
          </a:p>
          <a:p>
            <a:pPr algn="just"/>
            <a:endParaRPr lang="en-US" sz="1200" dirty="0" smtClean="0">
              <a:latin typeface="Times New Roman" pitchFamily="18" charset="0"/>
              <a:cs typeface="Times New Roman" pitchFamily="18" charset="0"/>
            </a:endParaRPr>
          </a:p>
          <a:p>
            <a:pPr algn="just"/>
            <a:r>
              <a:rPr lang="en-US" sz="2400" dirty="0" smtClean="0">
                <a:solidFill>
                  <a:srgbClr val="0070C0"/>
                </a:solidFill>
                <a:latin typeface="Times New Roman" pitchFamily="18" charset="0"/>
                <a:cs typeface="Times New Roman" pitchFamily="18" charset="0"/>
              </a:rPr>
              <a:t>The control code is converted into a command word, which is sent in a TDM frame to the satellite.</a:t>
            </a:r>
          </a:p>
          <a:p>
            <a:pPr algn="just"/>
            <a:endParaRPr lang="en-US" sz="1200" dirty="0" smtClean="0">
              <a:latin typeface="Times New Roman" pitchFamily="18" charset="0"/>
              <a:cs typeface="Times New Roman" pitchFamily="18" charset="0"/>
            </a:endParaRPr>
          </a:p>
          <a:p>
            <a:pPr algn="just"/>
            <a:r>
              <a:rPr lang="en-US" sz="2400" dirty="0" smtClean="0">
                <a:solidFill>
                  <a:srgbClr val="FF0000"/>
                </a:solidFill>
                <a:latin typeface="Times New Roman" pitchFamily="18" charset="0"/>
                <a:cs typeface="Times New Roman" pitchFamily="18" charset="0"/>
              </a:rPr>
              <a:t>After checking for validity in the satellite, the word is sent back to the control station via the telemetry link where it is checked again in the computer.</a:t>
            </a:r>
          </a:p>
          <a:p>
            <a:pPr algn="just"/>
            <a:endParaRPr lang="en-US" sz="1200" dirty="0" smtClean="0">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If it is found to have been received correctly, an execute instruction will be sent to the satellite so that the command is executed.</a:t>
            </a:r>
          </a:p>
          <a:p>
            <a:pPr algn="just"/>
            <a:endParaRPr lang="en-US" sz="1200" dirty="0" smtClean="0">
              <a:latin typeface="Times New Roman" pitchFamily="18" charset="0"/>
              <a:cs typeface="Times New Roman" pitchFamily="18" charset="0"/>
            </a:endParaRPr>
          </a:p>
          <a:p>
            <a:pPr algn="just"/>
            <a:r>
              <a:rPr lang="en-US" sz="2400" dirty="0" smtClean="0">
                <a:solidFill>
                  <a:srgbClr val="002060"/>
                </a:solidFill>
                <a:latin typeface="Times New Roman" pitchFamily="18" charset="0"/>
                <a:cs typeface="Times New Roman" pitchFamily="18" charset="0"/>
              </a:rPr>
              <a:t>The entire process may take 5 or 10 s, but minimizes the risk of erroneous commands causing a satellite malfunction. </a:t>
            </a:r>
          </a:p>
          <a:p>
            <a:pPr algn="just"/>
            <a:endParaRPr lang="en-US" sz="2000" dirty="0" smtClean="0">
              <a:latin typeface="Times New Roman" pitchFamily="18" charset="0"/>
              <a:cs typeface="Times New Roman" pitchFamily="18" charset="0"/>
            </a:endParaRPr>
          </a:p>
          <a:p>
            <a:pPr algn="just"/>
            <a:r>
              <a:rPr lang="en-US" sz="2400" dirty="0" smtClean="0">
                <a:solidFill>
                  <a:srgbClr val="C00000"/>
                </a:solidFill>
                <a:latin typeface="Times New Roman" pitchFamily="18" charset="0"/>
                <a:cs typeface="Times New Roman" pitchFamily="18" charset="0"/>
              </a:rPr>
              <a:t>The command and telemetry links are usually separate from the communication system, although they may operate in the same frequency  band (6 and 4 GHz).</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629400"/>
          </a:xfrm>
        </p:spPr>
        <p:txBody>
          <a:bodyPr>
            <a:normAutofit lnSpcReduction="10000"/>
          </a:bodyPr>
          <a:lstStyle/>
          <a:p>
            <a:pPr algn="just"/>
            <a:r>
              <a:rPr lang="en-US" sz="2400" dirty="0" smtClean="0">
                <a:solidFill>
                  <a:srgbClr val="C00000"/>
                </a:solidFill>
                <a:latin typeface="Times New Roman" pitchFamily="18" charset="0"/>
                <a:cs typeface="Times New Roman" pitchFamily="18" charset="0"/>
              </a:rPr>
              <a:t>Two levels of command system are used in the Intelsat: the main system operates in the 6 GHz band, in a gap between the communication channel frequencies; the main telemetry  system uses a similar gap in the 4-GHz band.</a:t>
            </a:r>
          </a:p>
          <a:p>
            <a:pPr>
              <a:buNone/>
            </a:pPr>
            <a:endParaRPr lang="en-US" sz="1200" dirty="0" smtClean="0">
              <a:latin typeface="Times New Roman" pitchFamily="18" charset="0"/>
              <a:cs typeface="Times New Roman" pitchFamily="18" charset="0"/>
            </a:endParaRPr>
          </a:p>
          <a:p>
            <a:r>
              <a:rPr lang="en-US" sz="2400" dirty="0" smtClean="0">
                <a:solidFill>
                  <a:srgbClr val="92D050"/>
                </a:solidFill>
                <a:latin typeface="Times New Roman" pitchFamily="18" charset="0"/>
                <a:cs typeface="Times New Roman" pitchFamily="18" charset="0"/>
              </a:rPr>
              <a:t>The TTC&amp;M antennas for the 6/4 GHz system can seen in Fig 3.1. on the satellite.</a:t>
            </a:r>
          </a:p>
          <a:p>
            <a:pPr>
              <a:buNone/>
            </a:pPr>
            <a:endParaRPr lang="en-US" sz="1200" dirty="0" smtClean="0">
              <a:latin typeface="Times New Roman" pitchFamily="18" charset="0"/>
              <a:cs typeface="Times New Roman" pitchFamily="18" charset="0"/>
            </a:endParaRPr>
          </a:p>
          <a:p>
            <a:r>
              <a:rPr lang="en-US" sz="2400" dirty="0" smtClean="0">
                <a:solidFill>
                  <a:srgbClr val="0070C0"/>
                </a:solidFill>
                <a:latin typeface="Times New Roman" pitchFamily="18" charset="0"/>
                <a:cs typeface="Times New Roman" pitchFamily="18" charset="0"/>
              </a:rPr>
              <a:t>These are earth-coverage horns, so the main system can be used only after correct attitude of the satellite is achieved</a:t>
            </a:r>
            <a:r>
              <a:rPr lang="en-US" sz="2400" dirty="0" smtClean="0">
                <a:latin typeface="Times New Roman" pitchFamily="18" charset="0"/>
                <a:cs typeface="Times New Roman" pitchFamily="18" charset="0"/>
              </a:rPr>
              <a:t>.  </a:t>
            </a:r>
          </a:p>
          <a:p>
            <a:pPr>
              <a:buNone/>
            </a:pPr>
            <a:endParaRPr lang="en-US" sz="1200" dirty="0" smtClean="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During the launch phase and injection into geostationary orbit, the main TTC&amp;M system may be inoperable because the satellite does not have the correct attitude or has not extended its solar sails. </a:t>
            </a:r>
          </a:p>
          <a:p>
            <a:pPr>
              <a:buNone/>
            </a:pPr>
            <a:endParaRPr lang="en-US" sz="1100" dirty="0" smtClean="0">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A backup system is used at this time, which controls only the most important sections of the satellite.</a:t>
            </a:r>
          </a:p>
          <a:p>
            <a:pPr algn="just">
              <a:buNone/>
            </a:pPr>
            <a:endParaRPr lang="en-US" sz="1400" dirty="0" smtClean="0">
              <a:latin typeface="Times New Roman" pitchFamily="18" charset="0"/>
              <a:cs typeface="Times New Roman" pitchFamily="18" charset="0"/>
            </a:endParaRPr>
          </a:p>
          <a:p>
            <a:pPr algn="just"/>
            <a:r>
              <a:rPr lang="en-US" sz="2400" dirty="0" smtClean="0">
                <a:solidFill>
                  <a:srgbClr val="002060"/>
                </a:solidFill>
                <a:latin typeface="Times New Roman" pitchFamily="18" charset="0"/>
                <a:cs typeface="Times New Roman" pitchFamily="18" charset="0"/>
              </a:rPr>
              <a:t>A great deal of redundancy is built into this system, since its failure will jeopardize the entire mission.</a:t>
            </a: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199"/>
          </a:xfrm>
        </p:spPr>
        <p:txBody>
          <a:bodyPr>
            <a:normAutofit fontScale="90000"/>
          </a:bodyPr>
          <a:lstStyle/>
          <a:p>
            <a:r>
              <a:rPr lang="en-US" sz="3600" b="1" i="1" u="sng" dirty="0" smtClean="0">
                <a:solidFill>
                  <a:srgbClr val="FF0000"/>
                </a:solidFill>
                <a:latin typeface="Times New Roman" pitchFamily="18" charset="0"/>
                <a:cs typeface="Times New Roman" pitchFamily="18" charset="0"/>
              </a:rPr>
              <a:t>Introduction to Satellite subsystems</a:t>
            </a:r>
            <a:endParaRPr lang="en-US" sz="3600" b="1" i="1" u="sng"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28600" y="838200"/>
            <a:ext cx="8915400" cy="5715000"/>
          </a:xfrm>
        </p:spPr>
        <p:txBody>
          <a:bodyPr>
            <a:noAutofit/>
          </a:bodyPr>
          <a:lstStyle/>
          <a:p>
            <a:pPr algn="just"/>
            <a:r>
              <a:rPr lang="en-US" sz="2600" dirty="0" smtClean="0">
                <a:solidFill>
                  <a:schemeClr val="tx1"/>
                </a:solidFill>
                <a:latin typeface="Times New Roman" pitchFamily="18" charset="0"/>
                <a:cs typeface="Times New Roman" pitchFamily="18" charset="0"/>
              </a:rPr>
              <a:t>The major subsystems required on the satellite  are given below. </a:t>
            </a:r>
          </a:p>
          <a:p>
            <a:pPr algn="just"/>
            <a:endParaRPr lang="en-US" sz="2000" dirty="0" smtClean="0">
              <a:solidFill>
                <a:schemeClr val="tx1"/>
              </a:solidFill>
              <a:latin typeface="Times New Roman" pitchFamily="18" charset="0"/>
              <a:cs typeface="Times New Roman" pitchFamily="18" charset="0"/>
            </a:endParaRPr>
          </a:p>
          <a:p>
            <a:pPr marL="457200" indent="-457200" algn="l">
              <a:buAutoNum type="alphaLcParenR"/>
            </a:pPr>
            <a:r>
              <a:rPr lang="en-US" sz="2800" dirty="0" smtClean="0">
                <a:solidFill>
                  <a:srgbClr val="00B050"/>
                </a:solidFill>
                <a:latin typeface="Times New Roman" pitchFamily="18" charset="0"/>
                <a:cs typeface="Times New Roman" pitchFamily="18" charset="0"/>
              </a:rPr>
              <a:t>Attitude and Orbit Control System (AOCS).</a:t>
            </a:r>
          </a:p>
          <a:p>
            <a:pPr marL="457200" indent="-457200" algn="l"/>
            <a:endParaRPr lang="en-US" sz="1600" dirty="0" smtClean="0">
              <a:solidFill>
                <a:schemeClr val="tx1"/>
              </a:solidFill>
              <a:latin typeface="Times New Roman" pitchFamily="18" charset="0"/>
              <a:cs typeface="Times New Roman" pitchFamily="18" charset="0"/>
            </a:endParaRPr>
          </a:p>
          <a:p>
            <a:pPr marL="457200" indent="-457200" algn="l"/>
            <a:r>
              <a:rPr lang="en-US" sz="2800" dirty="0" smtClean="0">
                <a:solidFill>
                  <a:schemeClr val="tx1"/>
                </a:solidFill>
                <a:latin typeface="Times New Roman" pitchFamily="18" charset="0"/>
                <a:cs typeface="Times New Roman" pitchFamily="18" charset="0"/>
              </a:rPr>
              <a:t>b)  </a:t>
            </a:r>
            <a:r>
              <a:rPr lang="en-US" sz="2800" dirty="0" smtClean="0">
                <a:solidFill>
                  <a:srgbClr val="FF0000"/>
                </a:solidFill>
                <a:latin typeface="Times New Roman" pitchFamily="18" charset="0"/>
                <a:cs typeface="Times New Roman" pitchFamily="18" charset="0"/>
              </a:rPr>
              <a:t>Telemetry, Tracking, Command, and Monitoring </a:t>
            </a:r>
            <a:r>
              <a:rPr lang="en-US" sz="2000" dirty="0" smtClean="0">
                <a:solidFill>
                  <a:srgbClr val="FF0000"/>
                </a:solidFill>
                <a:latin typeface="Times New Roman" pitchFamily="18" charset="0"/>
                <a:cs typeface="Times New Roman" pitchFamily="18" charset="0"/>
              </a:rPr>
              <a:t>(</a:t>
            </a:r>
            <a:r>
              <a:rPr lang="en-US" sz="2000" b="1" dirty="0" smtClean="0">
                <a:solidFill>
                  <a:srgbClr val="FF0000"/>
                </a:solidFill>
                <a:latin typeface="Times New Roman" pitchFamily="18" charset="0"/>
                <a:cs typeface="Times New Roman" pitchFamily="18" charset="0"/>
              </a:rPr>
              <a:t>TTC&amp;M</a:t>
            </a:r>
            <a:r>
              <a:rPr lang="en-US" sz="2000" dirty="0" smtClean="0">
                <a:solidFill>
                  <a:srgbClr val="FF0000"/>
                </a:solidFill>
                <a:latin typeface="Times New Roman" pitchFamily="18" charset="0"/>
                <a:cs typeface="Times New Roman" pitchFamily="18" charset="0"/>
              </a:rPr>
              <a:t>).</a:t>
            </a:r>
            <a:endParaRPr lang="en-US" sz="2800" dirty="0" smtClean="0">
              <a:solidFill>
                <a:srgbClr val="FF0000"/>
              </a:solidFill>
              <a:latin typeface="Times New Roman" pitchFamily="18" charset="0"/>
              <a:cs typeface="Times New Roman" pitchFamily="18" charset="0"/>
            </a:endParaRPr>
          </a:p>
          <a:p>
            <a:pPr marL="457200" indent="-457200" algn="l"/>
            <a:endParaRPr lang="en-US" sz="1600" dirty="0" smtClean="0">
              <a:solidFill>
                <a:schemeClr val="tx1"/>
              </a:solidFill>
              <a:latin typeface="Times New Roman" pitchFamily="18" charset="0"/>
              <a:cs typeface="Times New Roman" pitchFamily="18" charset="0"/>
            </a:endParaRPr>
          </a:p>
          <a:p>
            <a:pPr marL="457200" indent="-457200" algn="l">
              <a:buAutoNum type="alphaLcParenR" startAt="3"/>
            </a:pPr>
            <a:r>
              <a:rPr lang="en-US" sz="2800" dirty="0" smtClean="0">
                <a:solidFill>
                  <a:srgbClr val="00B0F0"/>
                </a:solidFill>
                <a:latin typeface="Times New Roman" pitchFamily="18" charset="0"/>
                <a:cs typeface="Times New Roman" pitchFamily="18" charset="0"/>
              </a:rPr>
              <a:t>Power System</a:t>
            </a:r>
          </a:p>
          <a:p>
            <a:pPr marL="457200" indent="-457200" algn="l"/>
            <a:endParaRPr lang="en-US" sz="1600" dirty="0">
              <a:solidFill>
                <a:schemeClr val="tx1"/>
              </a:solidFill>
              <a:latin typeface="Times New Roman" pitchFamily="18" charset="0"/>
              <a:cs typeface="Times New Roman" pitchFamily="18" charset="0"/>
            </a:endParaRPr>
          </a:p>
          <a:p>
            <a:pPr marL="457200" indent="-457200" algn="l">
              <a:buAutoNum type="alphaLcParenR" startAt="4"/>
            </a:pPr>
            <a:r>
              <a:rPr lang="en-US" sz="2800" dirty="0" smtClean="0">
                <a:solidFill>
                  <a:srgbClr val="FFC000"/>
                </a:solidFill>
                <a:latin typeface="Times New Roman" pitchFamily="18" charset="0"/>
                <a:cs typeface="Times New Roman" pitchFamily="18" charset="0"/>
              </a:rPr>
              <a:t>Communication Subsystems</a:t>
            </a:r>
          </a:p>
          <a:p>
            <a:pPr marL="457200" indent="-457200" algn="l"/>
            <a:endParaRPr lang="en-US" sz="2000" dirty="0" smtClean="0">
              <a:solidFill>
                <a:schemeClr val="tx1"/>
              </a:solidFill>
              <a:latin typeface="Times New Roman" pitchFamily="18" charset="0"/>
              <a:cs typeface="Times New Roman" pitchFamily="18" charset="0"/>
            </a:endParaRPr>
          </a:p>
          <a:p>
            <a:pPr marL="457200" indent="-457200" algn="l"/>
            <a:r>
              <a:rPr lang="en-US" sz="2800" dirty="0" smtClean="0">
                <a:solidFill>
                  <a:schemeClr val="tx1"/>
                </a:solidFill>
                <a:latin typeface="Times New Roman" pitchFamily="18" charset="0"/>
                <a:cs typeface="Times New Roman" pitchFamily="18" charset="0"/>
              </a:rPr>
              <a:t>e</a:t>
            </a:r>
            <a:r>
              <a:rPr lang="en-US" sz="2800" dirty="0" smtClean="0">
                <a:solidFill>
                  <a:srgbClr val="7030A0"/>
                </a:solidFill>
                <a:latin typeface="Times New Roman" pitchFamily="18" charset="0"/>
                <a:cs typeface="Times New Roman" pitchFamily="18" charset="0"/>
              </a:rPr>
              <a:t>)   Satellite Antennas</a:t>
            </a:r>
            <a:endParaRPr lang="en-US" sz="2800" dirty="0">
              <a:solidFill>
                <a:srgbClr val="7030A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a:bodyPr>
          <a:lstStyle/>
          <a:p>
            <a:pPr algn="just"/>
            <a:r>
              <a:rPr lang="en-US" sz="2400" dirty="0" smtClean="0">
                <a:solidFill>
                  <a:srgbClr val="FF0000"/>
                </a:solidFill>
                <a:latin typeface="Times New Roman" pitchFamily="18" charset="0"/>
                <a:cs typeface="Times New Roman" pitchFamily="18" charset="0"/>
              </a:rPr>
              <a:t>Near </a:t>
            </a:r>
            <a:r>
              <a:rPr lang="en-US" sz="2400" dirty="0" err="1" smtClean="0">
                <a:solidFill>
                  <a:srgbClr val="FF0000"/>
                </a:solidFill>
                <a:latin typeface="Times New Roman" pitchFamily="18" charset="0"/>
                <a:cs typeface="Times New Roman" pitchFamily="18" charset="0"/>
              </a:rPr>
              <a:t>omnidirectional</a:t>
            </a:r>
            <a:r>
              <a:rPr lang="en-US" sz="2400" dirty="0" smtClean="0">
                <a:solidFill>
                  <a:srgbClr val="FF0000"/>
                </a:solidFill>
                <a:latin typeface="Times New Roman" pitchFamily="18" charset="0"/>
                <a:cs typeface="Times New Roman" pitchFamily="18" charset="0"/>
              </a:rPr>
              <a:t> antennas are used at either UHF or S band (2-4 GHz), and sufficient margin is allowed in the signal-to-noise ratio(S/N) at the satellite receiver to guarantee control under the most adverse conditions.</a:t>
            </a:r>
          </a:p>
          <a:p>
            <a:pPr algn="just">
              <a:buNone/>
            </a:pPr>
            <a:endParaRPr lang="en-US" sz="11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solidFill>
                  <a:srgbClr val="92D050"/>
                </a:solidFill>
                <a:latin typeface="Times New Roman" pitchFamily="18" charset="0"/>
                <a:cs typeface="Times New Roman" pitchFamily="18" charset="0"/>
              </a:rPr>
              <a:t>The backup system provides control of the apogee kick motor, the attitude control system and orbit control thrusters, the solar sail deployment mechanism, and the power conditioning unit.  With these controls, the satellite can be injected into geostationary orbit, turned to face the earth, and switched to full electrical power so that handover to the main TTC&amp;M system is possible. </a:t>
            </a:r>
          </a:p>
          <a:p>
            <a:pPr algn="just">
              <a:buNone/>
            </a:pPr>
            <a:endParaRPr lang="en-US" sz="1200" dirty="0" smtClean="0">
              <a:latin typeface="Times New Roman" pitchFamily="18" charset="0"/>
              <a:cs typeface="Times New Roman" pitchFamily="18" charset="0"/>
            </a:endParaRPr>
          </a:p>
          <a:p>
            <a:pPr algn="just"/>
            <a:r>
              <a:rPr lang="en-US" sz="2400" dirty="0" smtClean="0">
                <a:solidFill>
                  <a:srgbClr val="0070C0"/>
                </a:solidFill>
                <a:latin typeface="Times New Roman" pitchFamily="18" charset="0"/>
                <a:cs typeface="Times New Roman" pitchFamily="18" charset="0"/>
              </a:rPr>
              <a:t>In the event of failure of the main TTC&amp;M system, the backup system can be used to keep the satellite on station.</a:t>
            </a:r>
          </a:p>
          <a:p>
            <a:pPr algn="just">
              <a:buNone/>
            </a:pPr>
            <a:endParaRPr lang="en-US" sz="11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is also used to eject the satellite from geostationary orbit and to switch off all transmitters when the satellite eventually reaches the end of its useful life.</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Autofit/>
          </a:bodyPr>
          <a:lstStyle/>
          <a:p>
            <a:pPr>
              <a:lnSpc>
                <a:spcPct val="150000"/>
              </a:lnSpc>
            </a:pPr>
            <a:r>
              <a:rPr lang="en-US" sz="2800" b="1" dirty="0" smtClean="0">
                <a:solidFill>
                  <a:srgbClr val="00B050"/>
                </a:solidFill>
              </a:rPr>
              <a:t>3. Power systems</a:t>
            </a:r>
            <a:r>
              <a:rPr lang="pl-PL" sz="2800" b="1" dirty="0" smtClean="0">
                <a:solidFill>
                  <a:srgbClr val="00B050"/>
                </a:solidFill>
              </a:rPr>
              <a:t/>
            </a:r>
            <a:br>
              <a:rPr lang="pl-PL" sz="2800" b="1" dirty="0" smtClean="0">
                <a:solidFill>
                  <a:srgbClr val="00B050"/>
                </a:solidFill>
              </a:rPr>
            </a:br>
            <a:endParaRPr lang="en-US" sz="2800" dirty="0"/>
          </a:p>
        </p:txBody>
      </p:sp>
      <p:sp>
        <p:nvSpPr>
          <p:cNvPr id="3" name="Content Placeholder 2"/>
          <p:cNvSpPr>
            <a:spLocks noGrp="1"/>
          </p:cNvSpPr>
          <p:nvPr>
            <p:ph idx="1"/>
          </p:nvPr>
        </p:nvSpPr>
        <p:spPr>
          <a:xfrm>
            <a:off x="152400" y="457200"/>
            <a:ext cx="8763000" cy="6248400"/>
          </a:xfrm>
        </p:spPr>
        <p:txBody>
          <a:bodyPr>
            <a:normAutofit fontScale="92500" lnSpcReduction="10000"/>
          </a:bodyPr>
          <a:lstStyle/>
          <a:p>
            <a:pPr algn="just"/>
            <a:r>
              <a:rPr lang="en-US" sz="2400" b="1" dirty="0" smtClean="0">
                <a:solidFill>
                  <a:srgbClr val="FF0000"/>
                </a:solidFill>
                <a:latin typeface="Times New Roman" pitchFamily="18" charset="0"/>
                <a:cs typeface="Times New Roman" pitchFamily="18" charset="0"/>
              </a:rPr>
              <a:t>All communications satellites obtain their electrical power from solar cells, which convert  incident sunlight into electrical energy.</a:t>
            </a:r>
          </a:p>
          <a:p>
            <a:pPr algn="just"/>
            <a:r>
              <a:rPr lang="en-US" sz="2400" b="1" dirty="0" smtClean="0">
                <a:solidFill>
                  <a:srgbClr val="0070C0"/>
                </a:solidFill>
                <a:latin typeface="Times New Roman" pitchFamily="18" charset="0"/>
                <a:cs typeface="Times New Roman" pitchFamily="18" charset="0"/>
              </a:rPr>
              <a:t>Some deep space planetary research satellites have used thermonuclear generators to supply electrical power, but because of the danger to people on the earth if the </a:t>
            </a:r>
            <a:r>
              <a:rPr lang="en-US" sz="2400" b="1" dirty="0" smtClean="0">
                <a:solidFill>
                  <a:srgbClr val="FF0000"/>
                </a:solidFill>
                <a:latin typeface="Times New Roman" pitchFamily="18" charset="0"/>
                <a:cs typeface="Times New Roman" pitchFamily="18" charset="0"/>
              </a:rPr>
              <a:t>launch should fail </a:t>
            </a:r>
            <a:r>
              <a:rPr lang="en-US" sz="2400" b="1" dirty="0" smtClean="0">
                <a:solidFill>
                  <a:srgbClr val="0070C0"/>
                </a:solidFill>
                <a:latin typeface="Times New Roman" pitchFamily="18" charset="0"/>
                <a:cs typeface="Times New Roman" pitchFamily="18" charset="0"/>
              </a:rPr>
              <a:t>and the nuclear fuel be spread over an inhabited area, communications satellites have </a:t>
            </a:r>
            <a:r>
              <a:rPr lang="en-US" sz="2400" b="1" dirty="0" smtClean="0">
                <a:solidFill>
                  <a:srgbClr val="FF0000"/>
                </a:solidFill>
                <a:latin typeface="Times New Roman" pitchFamily="18" charset="0"/>
                <a:cs typeface="Times New Roman" pitchFamily="18" charset="0"/>
              </a:rPr>
              <a:t>not  used </a:t>
            </a:r>
            <a:r>
              <a:rPr lang="en-US" sz="2400" b="1" dirty="0" smtClean="0">
                <a:solidFill>
                  <a:srgbClr val="0070C0"/>
                </a:solidFill>
                <a:latin typeface="Times New Roman" pitchFamily="18" charset="0"/>
                <a:cs typeface="Times New Roman" pitchFamily="18" charset="0"/>
              </a:rPr>
              <a:t>nuclear generators.</a:t>
            </a:r>
          </a:p>
          <a:p>
            <a:pPr algn="just"/>
            <a:endParaRPr lang="en-US" sz="1700" b="1" dirty="0" smtClean="0">
              <a:solidFill>
                <a:srgbClr val="0070C0"/>
              </a:solidFill>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sun</a:t>
            </a:r>
            <a:r>
              <a:rPr lang="en-US" sz="2400" b="1" dirty="0" smtClean="0">
                <a:solidFill>
                  <a:srgbClr val="00B050"/>
                </a:solidFill>
                <a:latin typeface="Times New Roman" pitchFamily="18" charset="0"/>
                <a:cs typeface="Times New Roman" pitchFamily="18" charset="0"/>
              </a:rPr>
              <a:t> is a powerful </a:t>
            </a:r>
            <a:r>
              <a:rPr lang="en-US" sz="2400" b="1" dirty="0" smtClean="0">
                <a:solidFill>
                  <a:srgbClr val="FF0000"/>
                </a:solidFill>
                <a:latin typeface="Times New Roman" pitchFamily="18" charset="0"/>
                <a:cs typeface="Times New Roman" pitchFamily="18" charset="0"/>
              </a:rPr>
              <a:t>source</a:t>
            </a:r>
            <a:r>
              <a:rPr lang="en-US" sz="2400" b="1" dirty="0" smtClean="0">
                <a:solidFill>
                  <a:srgbClr val="00B050"/>
                </a:solidFill>
                <a:latin typeface="Times New Roman" pitchFamily="18" charset="0"/>
                <a:cs typeface="Times New Roman" pitchFamily="18" charset="0"/>
              </a:rPr>
              <a:t> of energy. In the total vacuum of outer space, at geostationary altitude, the radiation falling on a satellite has an intensity of 1.39 kW/m2.</a:t>
            </a:r>
          </a:p>
          <a:p>
            <a:pPr algn="just"/>
            <a:endParaRPr lang="en-US" sz="1500" b="1" dirty="0" smtClean="0">
              <a:solidFill>
                <a:srgbClr val="00B05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Solar cells do not convert all this incident energy into electrical power, their efficiency is typically 20 to 25% at the Beginning of life(BOL) but falls with time because of</a:t>
            </a:r>
            <a:r>
              <a:rPr lang="en-US" sz="2400" b="1" dirty="0" smtClean="0">
                <a:solidFill>
                  <a:srgbClr val="FF0000"/>
                </a:solidFill>
                <a:latin typeface="Times New Roman" pitchFamily="18" charset="0"/>
                <a:cs typeface="Times New Roman" pitchFamily="18" charset="0"/>
              </a:rPr>
              <a:t> aging </a:t>
            </a:r>
            <a:r>
              <a:rPr lang="en-US" sz="2400" b="1" dirty="0" smtClean="0">
                <a:solidFill>
                  <a:srgbClr val="0070C0"/>
                </a:solidFill>
                <a:latin typeface="Times New Roman" pitchFamily="18" charset="0"/>
                <a:cs typeface="Times New Roman" pitchFamily="18" charset="0"/>
              </a:rPr>
              <a:t>of the </a:t>
            </a:r>
            <a:r>
              <a:rPr lang="en-US" sz="2400" b="1" dirty="0" smtClean="0">
                <a:solidFill>
                  <a:srgbClr val="FF0000"/>
                </a:solidFill>
                <a:latin typeface="Times New Roman" pitchFamily="18" charset="0"/>
                <a:cs typeface="Times New Roman" pitchFamily="18" charset="0"/>
              </a:rPr>
              <a:t>cells</a:t>
            </a:r>
            <a:r>
              <a:rPr lang="en-US" sz="2400" b="1" dirty="0" smtClean="0">
                <a:solidFill>
                  <a:srgbClr val="0070C0"/>
                </a:solidFill>
                <a:latin typeface="Times New Roman" pitchFamily="18" charset="0"/>
                <a:cs typeface="Times New Roman" pitchFamily="18" charset="0"/>
              </a:rPr>
              <a:t> and etching of the surface by </a:t>
            </a:r>
            <a:r>
              <a:rPr lang="en-US" sz="2400" b="1" dirty="0" err="1" smtClean="0">
                <a:solidFill>
                  <a:srgbClr val="0070C0"/>
                </a:solidFill>
                <a:latin typeface="Times New Roman" pitchFamily="18" charset="0"/>
                <a:cs typeface="Times New Roman" pitchFamily="18" charset="0"/>
              </a:rPr>
              <a:t>micrometeor</a:t>
            </a:r>
            <a:r>
              <a:rPr lang="en-US" sz="2400" b="1" dirty="0" smtClean="0">
                <a:solidFill>
                  <a:srgbClr val="0070C0"/>
                </a:solidFill>
                <a:latin typeface="Times New Roman" pitchFamily="18" charset="0"/>
                <a:cs typeface="Times New Roman" pitchFamily="18" charset="0"/>
              </a:rPr>
              <a:t> impacts.</a:t>
            </a:r>
          </a:p>
          <a:p>
            <a:pPr algn="just"/>
            <a:endParaRPr lang="en-US" sz="1500" b="1" dirty="0" smtClean="0">
              <a:solidFill>
                <a:srgbClr val="0070C0"/>
              </a:solidFill>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Since sufficient power must be available at the </a:t>
            </a:r>
            <a:r>
              <a:rPr lang="en-US" sz="2400" b="1" dirty="0" smtClean="0">
                <a:solidFill>
                  <a:srgbClr val="FF0000"/>
                </a:solidFill>
                <a:latin typeface="Times New Roman" pitchFamily="18" charset="0"/>
                <a:cs typeface="Times New Roman" pitchFamily="18" charset="0"/>
              </a:rPr>
              <a:t>end of life(EOL) </a:t>
            </a:r>
            <a:r>
              <a:rPr lang="en-US" sz="2400" b="1" dirty="0" smtClean="0">
                <a:solidFill>
                  <a:srgbClr val="00B050"/>
                </a:solidFill>
                <a:latin typeface="Times New Roman" pitchFamily="18" charset="0"/>
                <a:cs typeface="Times New Roman" pitchFamily="18" charset="0"/>
              </a:rPr>
              <a:t>of the satellite to supply all the systems on board, about </a:t>
            </a:r>
            <a:r>
              <a:rPr lang="en-US" sz="2400" b="1" dirty="0" smtClean="0">
                <a:solidFill>
                  <a:srgbClr val="FF0000"/>
                </a:solidFill>
                <a:latin typeface="Times New Roman" pitchFamily="18" charset="0"/>
                <a:cs typeface="Times New Roman" pitchFamily="18" charset="0"/>
              </a:rPr>
              <a:t>15% extra area </a:t>
            </a:r>
            <a:r>
              <a:rPr lang="en-US" sz="2400" b="1" dirty="0" smtClean="0">
                <a:solidFill>
                  <a:srgbClr val="00B050"/>
                </a:solidFill>
                <a:latin typeface="Times New Roman" pitchFamily="18" charset="0"/>
                <a:cs typeface="Times New Roman" pitchFamily="18" charset="0"/>
              </a:rPr>
              <a:t>of solar cells is usually provided as an allowance for aging. </a:t>
            </a:r>
            <a:endParaRPr lang="en-US" sz="2400" b="1" dirty="0">
              <a:solidFill>
                <a:srgbClr val="00B05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
          </a:xfrm>
        </p:spPr>
        <p:txBody>
          <a:bodyPr>
            <a:normAutofit fontScale="90000"/>
          </a:bodyPr>
          <a:lstStyle/>
          <a:p>
            <a:endParaRPr lang="en-US" dirty="0"/>
          </a:p>
        </p:txBody>
      </p:sp>
      <p:sp>
        <p:nvSpPr>
          <p:cNvPr id="3" name="Content Placeholder 2"/>
          <p:cNvSpPr>
            <a:spLocks noGrp="1"/>
          </p:cNvSpPr>
          <p:nvPr>
            <p:ph idx="1"/>
          </p:nvPr>
        </p:nvSpPr>
        <p:spPr>
          <a:xfrm>
            <a:off x="0" y="152400"/>
            <a:ext cx="8991600" cy="6553200"/>
          </a:xfrm>
        </p:spPr>
        <p:txBody>
          <a:bodyPr>
            <a:normAutofit fontScale="92500"/>
          </a:bodyPr>
          <a:lstStyle/>
          <a:p>
            <a:pPr algn="just"/>
            <a:r>
              <a:rPr lang="en-US" sz="2400" b="1" dirty="0" smtClean="0">
                <a:solidFill>
                  <a:srgbClr val="00B050"/>
                </a:solidFill>
                <a:latin typeface="Times New Roman" pitchFamily="18" charset="0"/>
                <a:cs typeface="Times New Roman" pitchFamily="18" charset="0"/>
              </a:rPr>
              <a:t>A spin-stabilized satellite usually has a </a:t>
            </a:r>
            <a:r>
              <a:rPr lang="en-US" sz="2400" b="1" dirty="0" smtClean="0">
                <a:solidFill>
                  <a:srgbClr val="FF0000"/>
                </a:solidFill>
                <a:latin typeface="Times New Roman" pitchFamily="18" charset="0"/>
                <a:cs typeface="Times New Roman" pitchFamily="18" charset="0"/>
              </a:rPr>
              <a:t>cylindrical body </a:t>
            </a:r>
            <a:r>
              <a:rPr lang="en-US" sz="2400" b="1" dirty="0" smtClean="0">
                <a:solidFill>
                  <a:srgbClr val="00B050"/>
                </a:solidFill>
                <a:latin typeface="Times New Roman" pitchFamily="18" charset="0"/>
                <a:cs typeface="Times New Roman" pitchFamily="18" charset="0"/>
              </a:rPr>
              <a:t>covered in solar cells. Because the solar cells are on a cylindrical </a:t>
            </a:r>
            <a:r>
              <a:rPr lang="en-US" sz="2400" b="1" dirty="0" smtClean="0">
                <a:solidFill>
                  <a:srgbClr val="FF0000"/>
                </a:solidFill>
                <a:latin typeface="Times New Roman" pitchFamily="18" charset="0"/>
                <a:cs typeface="Times New Roman" pitchFamily="18" charset="0"/>
              </a:rPr>
              <a:t>surface</a:t>
            </a:r>
            <a:r>
              <a:rPr lang="en-US" sz="2400" b="1" dirty="0" smtClean="0">
                <a:solidFill>
                  <a:srgbClr val="00B05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half</a:t>
            </a:r>
            <a:r>
              <a:rPr lang="en-US" sz="2400" b="1" dirty="0" smtClean="0">
                <a:solidFill>
                  <a:srgbClr val="00B050"/>
                </a:solidFill>
                <a:latin typeface="Times New Roman" pitchFamily="18" charset="0"/>
                <a:cs typeface="Times New Roman" pitchFamily="18" charset="0"/>
              </a:rPr>
              <a:t> of the </a:t>
            </a:r>
            <a:r>
              <a:rPr lang="en-US" sz="2400" b="1" dirty="0" smtClean="0">
                <a:solidFill>
                  <a:srgbClr val="FF0000"/>
                </a:solidFill>
                <a:latin typeface="Times New Roman" pitchFamily="18" charset="0"/>
                <a:cs typeface="Times New Roman" pitchFamily="18" charset="0"/>
              </a:rPr>
              <a:t>cells are not </a:t>
            </a:r>
            <a:r>
              <a:rPr lang="en-US" sz="2400" b="1" dirty="0" smtClean="0">
                <a:solidFill>
                  <a:srgbClr val="00B050"/>
                </a:solidFill>
                <a:latin typeface="Times New Roman" pitchFamily="18" charset="0"/>
                <a:cs typeface="Times New Roman" pitchFamily="18" charset="0"/>
              </a:rPr>
              <a:t>illuminated at all, and at the edges of the illuminated half, the low angle of incidence results in </a:t>
            </a:r>
            <a:r>
              <a:rPr lang="en-US" sz="2400" b="1" dirty="0" smtClean="0">
                <a:solidFill>
                  <a:srgbClr val="FF0000"/>
                </a:solidFill>
                <a:latin typeface="Times New Roman" pitchFamily="18" charset="0"/>
                <a:cs typeface="Times New Roman" pitchFamily="18" charset="0"/>
              </a:rPr>
              <a:t>little</a:t>
            </a:r>
            <a:r>
              <a:rPr lang="en-US" sz="2400" b="1" dirty="0" smtClean="0">
                <a:solidFill>
                  <a:srgbClr val="00B050"/>
                </a:solidFill>
                <a:latin typeface="Times New Roman" pitchFamily="18" charset="0"/>
                <a:cs typeface="Times New Roman" pitchFamily="18" charset="0"/>
              </a:rPr>
              <a:t> electrical </a:t>
            </a:r>
            <a:r>
              <a:rPr lang="en-US" sz="2400" b="1" dirty="0" smtClean="0">
                <a:solidFill>
                  <a:srgbClr val="FF0000"/>
                </a:solidFill>
                <a:latin typeface="Times New Roman" pitchFamily="18" charset="0"/>
                <a:cs typeface="Times New Roman" pitchFamily="18" charset="0"/>
              </a:rPr>
              <a:t>power</a:t>
            </a:r>
            <a:r>
              <a:rPr lang="en-US" sz="2400" b="1" dirty="0" smtClean="0">
                <a:solidFill>
                  <a:srgbClr val="00B050"/>
                </a:solidFill>
                <a:latin typeface="Times New Roman" pitchFamily="18" charset="0"/>
                <a:cs typeface="Times New Roman" pitchFamily="18" charset="0"/>
              </a:rPr>
              <a:t> being </a:t>
            </a:r>
            <a:r>
              <a:rPr lang="en-US" sz="2400" b="1" dirty="0" smtClean="0">
                <a:solidFill>
                  <a:srgbClr val="FF0000"/>
                </a:solidFill>
                <a:latin typeface="Times New Roman" pitchFamily="18" charset="0"/>
                <a:cs typeface="Times New Roman" pitchFamily="18" charset="0"/>
              </a:rPr>
              <a:t>generated</a:t>
            </a:r>
            <a:r>
              <a:rPr lang="en-US" sz="2400" b="1" dirty="0" smtClean="0">
                <a:solidFill>
                  <a:srgbClr val="00B050"/>
                </a:solidFill>
                <a:latin typeface="Times New Roman" pitchFamily="18" charset="0"/>
                <a:cs typeface="Times New Roman" pitchFamily="18" charset="0"/>
              </a:rPr>
              <a:t>.</a:t>
            </a:r>
          </a:p>
          <a:p>
            <a:pPr algn="just"/>
            <a:endParaRPr lang="en-US" sz="1600" b="1" dirty="0" smtClean="0">
              <a:solidFill>
                <a:srgbClr val="00B050"/>
              </a:solidFill>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output</a:t>
            </a:r>
            <a:r>
              <a:rPr lang="en-US" sz="2400" b="1" dirty="0" smtClean="0">
                <a:latin typeface="Times New Roman" pitchFamily="18" charset="0"/>
                <a:cs typeface="Times New Roman" pitchFamily="18" charset="0"/>
              </a:rPr>
              <a:t> from the solar cells is </a:t>
            </a:r>
            <a:r>
              <a:rPr lang="en-US" sz="2400" b="1" dirty="0" smtClean="0">
                <a:solidFill>
                  <a:srgbClr val="FF0000"/>
                </a:solidFill>
                <a:latin typeface="Times New Roman" pitchFamily="18" charset="0"/>
                <a:cs typeface="Times New Roman" pitchFamily="18" charset="0"/>
              </a:rPr>
              <a:t>slightly higher </a:t>
            </a:r>
            <a:r>
              <a:rPr lang="en-US" sz="2400" b="1" dirty="0" smtClean="0">
                <a:latin typeface="Times New Roman" pitchFamily="18" charset="0"/>
                <a:cs typeface="Times New Roman" pitchFamily="18" charset="0"/>
              </a:rPr>
              <a:t>than would be obtained with </a:t>
            </a:r>
            <a:r>
              <a:rPr lang="en-US" sz="2400" b="1" dirty="0" smtClean="0">
                <a:solidFill>
                  <a:srgbClr val="FF0000"/>
                </a:solidFill>
                <a:latin typeface="Times New Roman" pitchFamily="18" charset="0"/>
                <a:cs typeface="Times New Roman" pitchFamily="18" charset="0"/>
              </a:rPr>
              <a:t>normal incidence </a:t>
            </a:r>
            <a:r>
              <a:rPr lang="en-US" sz="2400" b="1" dirty="0" smtClean="0">
                <a:latin typeface="Times New Roman" pitchFamily="18" charset="0"/>
                <a:cs typeface="Times New Roman" pitchFamily="18" charset="0"/>
              </a:rPr>
              <a:t>on a </a:t>
            </a:r>
            <a:r>
              <a:rPr lang="en-US" sz="2400" b="1" dirty="0" smtClean="0">
                <a:solidFill>
                  <a:srgbClr val="FF0000"/>
                </a:solidFill>
                <a:latin typeface="Times New Roman" pitchFamily="18" charset="0"/>
                <a:cs typeface="Times New Roman" pitchFamily="18" charset="0"/>
              </a:rPr>
              <a:t>flat panel </a:t>
            </a:r>
            <a:r>
              <a:rPr lang="en-US" sz="2400" b="1" dirty="0" smtClean="0">
                <a:latin typeface="Times New Roman" pitchFamily="18" charset="0"/>
                <a:cs typeface="Times New Roman" pitchFamily="18" charset="0"/>
              </a:rPr>
              <a:t>equal in area to the projected area of the cylinder, that is, its width times its height.</a:t>
            </a:r>
          </a:p>
          <a:p>
            <a:pPr algn="just"/>
            <a:endParaRPr lang="en-US" sz="1400" b="1" dirty="0" smtClean="0">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The cells that are </a:t>
            </a:r>
            <a:r>
              <a:rPr lang="en-US" sz="2400" b="1" dirty="0" smtClean="0">
                <a:solidFill>
                  <a:srgbClr val="FF0000"/>
                </a:solidFill>
                <a:latin typeface="Times New Roman" pitchFamily="18" charset="0"/>
                <a:cs typeface="Times New Roman" pitchFamily="18" charset="0"/>
              </a:rPr>
              <a:t>not illuminated by sunlight face cold space</a:t>
            </a:r>
            <a:r>
              <a:rPr lang="en-US" sz="2400" b="1" dirty="0" smtClean="0">
                <a:solidFill>
                  <a:srgbClr val="00B050"/>
                </a:solidFill>
                <a:latin typeface="Times New Roman" pitchFamily="18" charset="0"/>
                <a:cs typeface="Times New Roman" pitchFamily="18" charset="0"/>
              </a:rPr>
              <a:t>, which causes them to cool down. The solar cells on a spinner satellite have a </a:t>
            </a:r>
            <a:r>
              <a:rPr lang="en-US" sz="2400" b="1" dirty="0" smtClean="0">
                <a:solidFill>
                  <a:srgbClr val="FF0000"/>
                </a:solidFill>
                <a:latin typeface="Times New Roman" pitchFamily="18" charset="0"/>
                <a:cs typeface="Times New Roman" pitchFamily="18" charset="0"/>
              </a:rPr>
              <a:t>lower temperate </a:t>
            </a:r>
            <a:r>
              <a:rPr lang="en-US" sz="2400" b="1" dirty="0" smtClean="0">
                <a:solidFill>
                  <a:srgbClr val="00B050"/>
                </a:solidFill>
                <a:latin typeface="Times New Roman" pitchFamily="18" charset="0"/>
                <a:cs typeface="Times New Roman" pitchFamily="18" charset="0"/>
              </a:rPr>
              <a:t>than those on solar sails, which increases their efficiency somewhat.</a:t>
            </a:r>
          </a:p>
          <a:p>
            <a:pPr algn="just"/>
            <a:endParaRPr lang="en-US" sz="1600" b="1" dirty="0" smtClean="0">
              <a:solidFill>
                <a:srgbClr val="00B050"/>
              </a:solidFill>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Early satellites were of small dimensions and had relatively </a:t>
            </a:r>
            <a:r>
              <a:rPr lang="en-US" sz="2400" b="1" dirty="0" smtClean="0">
                <a:solidFill>
                  <a:srgbClr val="FF0000"/>
                </a:solidFill>
                <a:latin typeface="Times New Roman" pitchFamily="18" charset="0"/>
                <a:cs typeface="Times New Roman" pitchFamily="18" charset="0"/>
              </a:rPr>
              <a:t>small areas </a:t>
            </a:r>
            <a:r>
              <a:rPr lang="en-US" sz="2400" b="1" dirty="0" smtClean="0">
                <a:latin typeface="Times New Roman" pitchFamily="18" charset="0"/>
                <a:cs typeface="Times New Roman" pitchFamily="18" charset="0"/>
              </a:rPr>
              <a:t>of solar cells. More </a:t>
            </a:r>
            <a:r>
              <a:rPr lang="en-US" sz="2400" b="1" dirty="0" smtClean="0">
                <a:solidFill>
                  <a:srgbClr val="FF0000"/>
                </a:solidFill>
                <a:latin typeface="Times New Roman" pitchFamily="18" charset="0"/>
                <a:cs typeface="Times New Roman" pitchFamily="18" charset="0"/>
              </a:rPr>
              <a:t>recently, large </a:t>
            </a:r>
            <a:r>
              <a:rPr lang="en-US" sz="2400" b="1" dirty="0" smtClean="0">
                <a:latin typeface="Times New Roman" pitchFamily="18" charset="0"/>
                <a:cs typeface="Times New Roman" pitchFamily="18" charset="0"/>
              </a:rPr>
              <a:t>communications satellites for direct broadcast operation </a:t>
            </a:r>
            <a:r>
              <a:rPr lang="en-US" sz="2400" b="1" dirty="0" smtClean="0">
                <a:solidFill>
                  <a:srgbClr val="FF0000"/>
                </a:solidFill>
                <a:latin typeface="Times New Roman" pitchFamily="18" charset="0"/>
                <a:cs typeface="Times New Roman" pitchFamily="18" charset="0"/>
              </a:rPr>
              <a:t>generate</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upto</a:t>
            </a:r>
            <a:r>
              <a:rPr lang="en-US" sz="2400" b="1"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6 kW </a:t>
            </a:r>
            <a:r>
              <a:rPr lang="en-US" sz="2400" b="1" dirty="0" smtClean="0">
                <a:latin typeface="Times New Roman" pitchFamily="18" charset="0"/>
                <a:cs typeface="Times New Roman" pitchFamily="18" charset="0"/>
              </a:rPr>
              <a:t>from solar power.</a:t>
            </a:r>
          </a:p>
          <a:p>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685800"/>
            <a:ext cx="8763000" cy="5364163"/>
          </a:xfrm>
        </p:spPr>
        <p:txBody>
          <a:bodyPr>
            <a:normAutofit lnSpcReduction="10000"/>
          </a:bodyPr>
          <a:lstStyle/>
          <a:p>
            <a:pPr algn="just"/>
            <a:r>
              <a:rPr lang="en-US" sz="2400" b="1" dirty="0" smtClean="0">
                <a:solidFill>
                  <a:srgbClr val="00B050"/>
                </a:solidFill>
                <a:latin typeface="Times New Roman" pitchFamily="18" charset="0"/>
                <a:cs typeface="Times New Roman" pitchFamily="18" charset="0"/>
              </a:rPr>
              <a:t>A three-axis stabilized satellite can make better use of its solar cell area, since the cells can be arranged on flat panels that can be </a:t>
            </a:r>
            <a:r>
              <a:rPr lang="en-US" sz="2400" b="1" dirty="0" smtClean="0">
                <a:solidFill>
                  <a:srgbClr val="FF0000"/>
                </a:solidFill>
                <a:latin typeface="Times New Roman" pitchFamily="18" charset="0"/>
                <a:cs typeface="Times New Roman" pitchFamily="18" charset="0"/>
              </a:rPr>
              <a:t>rotated</a:t>
            </a:r>
            <a:r>
              <a:rPr lang="en-US" sz="2400" b="1" dirty="0" smtClean="0">
                <a:solidFill>
                  <a:srgbClr val="00B050"/>
                </a:solidFill>
                <a:latin typeface="Times New Roman" pitchFamily="18" charset="0"/>
                <a:cs typeface="Times New Roman" pitchFamily="18" charset="0"/>
              </a:rPr>
              <a:t> to maintain normal incidence of the sunlight.</a:t>
            </a:r>
          </a:p>
          <a:p>
            <a:pPr algn="just"/>
            <a:endParaRPr lang="en-US" sz="2400" b="1" dirty="0" smtClean="0">
              <a:solidFill>
                <a:srgbClr val="00B05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Only </a:t>
            </a:r>
            <a:r>
              <a:rPr lang="en-US" sz="2400" b="1" dirty="0" smtClean="0">
                <a:solidFill>
                  <a:srgbClr val="FF0000"/>
                </a:solidFill>
                <a:latin typeface="Times New Roman" pitchFamily="18" charset="0"/>
                <a:cs typeface="Times New Roman" pitchFamily="18" charset="0"/>
              </a:rPr>
              <a:t>one-third</a:t>
            </a:r>
            <a:r>
              <a:rPr lang="en-US" sz="2400" b="1" dirty="0" smtClean="0">
                <a:solidFill>
                  <a:srgbClr val="0070C0"/>
                </a:solidFill>
                <a:latin typeface="Times New Roman" pitchFamily="18" charset="0"/>
                <a:cs typeface="Times New Roman" pitchFamily="18" charset="0"/>
              </a:rPr>
              <a:t> of the total area of solar cells is needed relative to a spinner, with some saving in weight. </a:t>
            </a:r>
          </a:p>
          <a:p>
            <a:pPr algn="just"/>
            <a:endParaRPr lang="en-US" sz="2400" b="1" dirty="0" smtClean="0">
              <a:solidFill>
                <a:srgbClr val="0070C0"/>
              </a:solidFill>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A primary advantage, however, is that by unfurling a </a:t>
            </a:r>
            <a:r>
              <a:rPr lang="en-US" sz="2400" b="1" dirty="0" smtClean="0">
                <a:solidFill>
                  <a:srgbClr val="FF0000"/>
                </a:solidFill>
                <a:latin typeface="Times New Roman" pitchFamily="18" charset="0"/>
                <a:cs typeface="Times New Roman" pitchFamily="18" charset="0"/>
              </a:rPr>
              <a:t>folded</a:t>
            </a:r>
            <a:r>
              <a:rPr lang="en-US" sz="2400" b="1" dirty="0" smtClean="0">
                <a:solidFill>
                  <a:srgbClr val="00B050"/>
                </a:solidFill>
                <a:latin typeface="Times New Roman" pitchFamily="18" charset="0"/>
                <a:cs typeface="Times New Roman" pitchFamily="18" charset="0"/>
              </a:rPr>
              <a:t> solar array when the satellite reaches geostationary orbit, power in excess of 10kW can be generated with large arrays.</a:t>
            </a:r>
          </a:p>
          <a:p>
            <a:pPr algn="just"/>
            <a:endParaRPr lang="en-US" sz="2400" b="1" dirty="0" smtClean="0">
              <a:solidFill>
                <a:srgbClr val="00B05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To obtain 10kW from a </a:t>
            </a:r>
            <a:r>
              <a:rPr lang="en-US" sz="2400" b="1" dirty="0" smtClean="0">
                <a:solidFill>
                  <a:srgbClr val="FF0000"/>
                </a:solidFill>
                <a:latin typeface="Times New Roman" pitchFamily="18" charset="0"/>
                <a:cs typeface="Times New Roman" pitchFamily="18" charset="0"/>
              </a:rPr>
              <a:t>spinner requires a very large body </a:t>
            </a:r>
            <a:r>
              <a:rPr lang="en-US" sz="2400" b="1" dirty="0" smtClean="0">
                <a:solidFill>
                  <a:srgbClr val="0070C0"/>
                </a:solidFill>
                <a:latin typeface="Times New Roman" pitchFamily="18" charset="0"/>
                <a:cs typeface="Times New Roman" pitchFamily="18" charset="0"/>
              </a:rPr>
              <a:t>on which to place the solar cells, which may then exceed the maximum payload dimensions of the launch vehicle.</a:t>
            </a:r>
            <a:endParaRPr lang="en-US" sz="2400" b="1"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228600"/>
            <a:ext cx="8839200" cy="6400800"/>
          </a:xfrm>
        </p:spPr>
        <p:txBody>
          <a:bodyPr>
            <a:normAutofit lnSpcReduction="10000"/>
          </a:bodyPr>
          <a:lstStyle/>
          <a:p>
            <a:pPr algn="just"/>
            <a:r>
              <a:rPr lang="en-US" sz="2400" b="1" dirty="0" smtClean="0">
                <a:solidFill>
                  <a:srgbClr val="0070C0"/>
                </a:solidFill>
                <a:latin typeface="Times New Roman" pitchFamily="18" charset="0"/>
                <a:cs typeface="Times New Roman" pitchFamily="18" charset="0"/>
              </a:rPr>
              <a:t>Solar sails must </a:t>
            </a:r>
            <a:r>
              <a:rPr lang="en-US" sz="2400" b="1" dirty="0" smtClean="0">
                <a:solidFill>
                  <a:srgbClr val="FF0000"/>
                </a:solidFill>
                <a:latin typeface="Times New Roman" pitchFamily="18" charset="0"/>
                <a:cs typeface="Times New Roman" pitchFamily="18" charset="0"/>
              </a:rPr>
              <a:t>be rotated by an electric motor </a:t>
            </a:r>
            <a:r>
              <a:rPr lang="en-US" sz="2400" b="1" dirty="0" smtClean="0">
                <a:solidFill>
                  <a:srgbClr val="0070C0"/>
                </a:solidFill>
                <a:latin typeface="Times New Roman" pitchFamily="18" charset="0"/>
                <a:cs typeface="Times New Roman" pitchFamily="18" charset="0"/>
              </a:rPr>
              <a:t>once per </a:t>
            </a:r>
            <a:r>
              <a:rPr lang="en-US" sz="2400" b="1" dirty="0" smtClean="0">
                <a:solidFill>
                  <a:srgbClr val="FF0000"/>
                </a:solidFill>
                <a:latin typeface="Times New Roman" pitchFamily="18" charset="0"/>
                <a:cs typeface="Times New Roman" pitchFamily="18" charset="0"/>
              </a:rPr>
              <a:t>24h </a:t>
            </a:r>
            <a:r>
              <a:rPr lang="en-US" sz="2400" b="1" dirty="0" smtClean="0">
                <a:solidFill>
                  <a:srgbClr val="0070C0"/>
                </a:solidFill>
                <a:latin typeface="Times New Roman" pitchFamily="18" charset="0"/>
                <a:cs typeface="Times New Roman" pitchFamily="18" charset="0"/>
              </a:rPr>
              <a:t>to keep the cells in </a:t>
            </a:r>
            <a:r>
              <a:rPr lang="en-US" sz="2400" b="1" dirty="0" smtClean="0">
                <a:solidFill>
                  <a:srgbClr val="FF0000"/>
                </a:solidFill>
                <a:latin typeface="Times New Roman" pitchFamily="18" charset="0"/>
                <a:cs typeface="Times New Roman" pitchFamily="18" charset="0"/>
              </a:rPr>
              <a:t>full sunlight</a:t>
            </a:r>
            <a:r>
              <a:rPr lang="en-US" sz="2400" b="1" dirty="0" smtClean="0">
                <a:solidFill>
                  <a:srgbClr val="0070C0"/>
                </a:solidFill>
                <a:latin typeface="Times New Roman" pitchFamily="18" charset="0"/>
                <a:cs typeface="Times New Roman" pitchFamily="18" charset="0"/>
              </a:rPr>
              <a:t>. This causes the cells to heat up, typically to 50 to 80 degrees Centigrade, which causes a </a:t>
            </a:r>
            <a:r>
              <a:rPr lang="en-US" sz="2400" b="1" dirty="0" smtClean="0">
                <a:solidFill>
                  <a:srgbClr val="FF0000"/>
                </a:solidFill>
                <a:latin typeface="Times New Roman" pitchFamily="18" charset="0"/>
                <a:cs typeface="Times New Roman" pitchFamily="18" charset="0"/>
              </a:rPr>
              <a:t>drop</a:t>
            </a:r>
            <a:r>
              <a:rPr lang="en-US" sz="2400" b="1" dirty="0" smtClean="0">
                <a:solidFill>
                  <a:srgbClr val="0070C0"/>
                </a:solidFill>
                <a:latin typeface="Times New Roman" pitchFamily="18" charset="0"/>
                <a:cs typeface="Times New Roman" pitchFamily="18" charset="0"/>
              </a:rPr>
              <a:t> in output voltage. </a:t>
            </a:r>
          </a:p>
          <a:p>
            <a:pPr algn="just"/>
            <a:endParaRPr lang="en-US" sz="1600" b="1" dirty="0" smtClean="0">
              <a:solidFill>
                <a:srgbClr val="0070C0"/>
              </a:solidFill>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In the spinner design, the cells cool down when in </a:t>
            </a:r>
            <a:r>
              <a:rPr lang="en-US" sz="2400" b="1" dirty="0" smtClean="0">
                <a:solidFill>
                  <a:srgbClr val="FF0000"/>
                </a:solidFill>
                <a:latin typeface="Times New Roman" pitchFamily="18" charset="0"/>
                <a:cs typeface="Times New Roman" pitchFamily="18" charset="0"/>
              </a:rPr>
              <a:t>shadow</a:t>
            </a:r>
            <a:r>
              <a:rPr lang="en-US" sz="2400" b="1" dirty="0" smtClean="0">
                <a:solidFill>
                  <a:srgbClr val="00B050"/>
                </a:solidFill>
                <a:latin typeface="Times New Roman" pitchFamily="18" charset="0"/>
                <a:cs typeface="Times New Roman" pitchFamily="18" charset="0"/>
              </a:rPr>
              <a:t> and run at 20 to 30 </a:t>
            </a:r>
            <a:r>
              <a:rPr lang="en-US" sz="1200" b="1" dirty="0" smtClean="0">
                <a:solidFill>
                  <a:srgbClr val="00B050"/>
                </a:solidFill>
                <a:latin typeface="Times New Roman" pitchFamily="18" charset="0"/>
                <a:cs typeface="Times New Roman" pitchFamily="18" charset="0"/>
              </a:rPr>
              <a:t>0</a:t>
            </a:r>
            <a:r>
              <a:rPr lang="en-US" sz="2400" b="1" dirty="0" smtClean="0">
                <a:solidFill>
                  <a:srgbClr val="00B050"/>
                </a:solidFill>
                <a:latin typeface="Times New Roman" pitchFamily="18" charset="0"/>
                <a:cs typeface="Times New Roman" pitchFamily="18" charset="0"/>
              </a:rPr>
              <a:t>C, with somewhat higher efficiency.</a:t>
            </a:r>
          </a:p>
          <a:p>
            <a:pPr algn="just"/>
            <a:endParaRPr lang="en-US" sz="1600" b="1" dirty="0" smtClean="0">
              <a:solidFill>
                <a:srgbClr val="00B05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The bombardment of the sails by protons and electrons is also more severe, and a thicker layer of glass may be needed to slow down deterioration of the cells, with a consequent weight penalty.</a:t>
            </a:r>
          </a:p>
          <a:p>
            <a:pPr algn="just"/>
            <a:endParaRPr lang="en-US" sz="1600" b="1" dirty="0" smtClean="0">
              <a:solidFill>
                <a:srgbClr val="0070C0"/>
              </a:solidFill>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A </a:t>
            </a:r>
            <a:r>
              <a:rPr lang="en-US" sz="2400" b="1" dirty="0" smtClean="0">
                <a:solidFill>
                  <a:srgbClr val="FF0000"/>
                </a:solidFill>
                <a:latin typeface="Times New Roman" pitchFamily="18" charset="0"/>
                <a:cs typeface="Times New Roman" pitchFamily="18" charset="0"/>
              </a:rPr>
              <a:t>rotary joint </a:t>
            </a:r>
            <a:r>
              <a:rPr lang="en-US" sz="2400" b="1" dirty="0" smtClean="0">
                <a:solidFill>
                  <a:srgbClr val="00B050"/>
                </a:solidFill>
                <a:latin typeface="Times New Roman" pitchFamily="18" charset="0"/>
                <a:cs typeface="Times New Roman" pitchFamily="18" charset="0"/>
              </a:rPr>
              <a:t>must be used with each solar sail to transfer current from the rotating sail to the body of the satellite.</a:t>
            </a:r>
          </a:p>
          <a:p>
            <a:pPr algn="just"/>
            <a:endParaRPr lang="en-US" sz="1700" b="1" dirty="0" smtClean="0">
              <a:solidFill>
                <a:srgbClr val="00B05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The satellite must carry batteries to power the subsystems during launch and during eclipses.</a:t>
            </a:r>
          </a:p>
          <a:p>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248400"/>
          </a:xfrm>
        </p:spPr>
        <p:txBody>
          <a:bodyPr>
            <a:normAutofit lnSpcReduction="10000"/>
          </a:bodyPr>
          <a:lstStyle/>
          <a:p>
            <a:pPr algn="just"/>
            <a:r>
              <a:rPr lang="en-US" sz="2000" b="1" dirty="0" smtClean="0">
                <a:solidFill>
                  <a:srgbClr val="00B050"/>
                </a:solidFill>
                <a:latin typeface="Times New Roman" pitchFamily="18" charset="0"/>
                <a:cs typeface="Times New Roman" pitchFamily="18" charset="0"/>
              </a:rPr>
              <a:t>Eclipses occur </a:t>
            </a:r>
            <a:r>
              <a:rPr lang="en-US" sz="2000" b="1" dirty="0" smtClean="0">
                <a:solidFill>
                  <a:srgbClr val="FF0000"/>
                </a:solidFill>
                <a:latin typeface="Times New Roman" pitchFamily="18" charset="0"/>
                <a:cs typeface="Times New Roman" pitchFamily="18" charset="0"/>
              </a:rPr>
              <a:t>twice per year</a:t>
            </a:r>
            <a:r>
              <a:rPr lang="en-US" sz="2000" b="1" dirty="0" smtClean="0">
                <a:solidFill>
                  <a:srgbClr val="00B050"/>
                </a:solidFill>
                <a:latin typeface="Times New Roman" pitchFamily="18" charset="0"/>
                <a:cs typeface="Times New Roman" pitchFamily="18" charset="0"/>
              </a:rPr>
              <a:t>, around the </a:t>
            </a:r>
            <a:r>
              <a:rPr lang="en-US" sz="2000" b="1" dirty="0" smtClean="0">
                <a:solidFill>
                  <a:srgbClr val="FF0000"/>
                </a:solidFill>
                <a:latin typeface="Times New Roman" pitchFamily="18" charset="0"/>
                <a:cs typeface="Times New Roman" pitchFamily="18" charset="0"/>
              </a:rPr>
              <a:t>spring</a:t>
            </a:r>
            <a:r>
              <a:rPr lang="en-US" sz="2000" b="1" dirty="0" smtClean="0">
                <a:solidFill>
                  <a:srgbClr val="00B050"/>
                </a:solidFill>
                <a:latin typeface="Times New Roman" pitchFamily="18" charset="0"/>
                <a:cs typeface="Times New Roman" pitchFamily="18" charset="0"/>
              </a:rPr>
              <a:t> and </a:t>
            </a:r>
            <a:r>
              <a:rPr lang="en-US" sz="2000" b="1" dirty="0" smtClean="0">
                <a:solidFill>
                  <a:srgbClr val="FF0000"/>
                </a:solidFill>
                <a:latin typeface="Times New Roman" pitchFamily="18" charset="0"/>
                <a:cs typeface="Times New Roman" pitchFamily="18" charset="0"/>
              </a:rPr>
              <a:t>fall</a:t>
            </a:r>
            <a:r>
              <a:rPr lang="en-US" sz="2000" b="1" dirty="0" smtClean="0">
                <a:solidFill>
                  <a:srgbClr val="00B050"/>
                </a:solidFill>
                <a:latin typeface="Times New Roman" pitchFamily="18" charset="0"/>
                <a:cs typeface="Times New Roman" pitchFamily="18" charset="0"/>
              </a:rPr>
              <a:t> equinoxes, when the earth’s </a:t>
            </a:r>
            <a:r>
              <a:rPr lang="en-US" sz="2000" b="1" dirty="0" smtClean="0">
                <a:solidFill>
                  <a:srgbClr val="FF0000"/>
                </a:solidFill>
                <a:latin typeface="Times New Roman" pitchFamily="18" charset="0"/>
                <a:cs typeface="Times New Roman" pitchFamily="18" charset="0"/>
              </a:rPr>
              <a:t>shadow</a:t>
            </a:r>
            <a:r>
              <a:rPr lang="en-US" sz="2000" b="1" dirty="0" smtClean="0">
                <a:solidFill>
                  <a:srgbClr val="00B050"/>
                </a:solidFill>
                <a:latin typeface="Times New Roman" pitchFamily="18" charset="0"/>
                <a:cs typeface="Times New Roman" pitchFamily="18" charset="0"/>
              </a:rPr>
              <a:t> passes across the satellite, as illustrated in Figures 2.21 and 2.22.</a:t>
            </a:r>
          </a:p>
          <a:p>
            <a:pPr algn="just"/>
            <a:endParaRPr lang="en-US" sz="1400" b="1" dirty="0" smtClean="0">
              <a:solidFill>
                <a:srgbClr val="002060"/>
              </a:solidFill>
              <a:latin typeface="Times New Roman" pitchFamily="18" charset="0"/>
              <a:cs typeface="Times New Roman" pitchFamily="18" charset="0"/>
            </a:endParaRPr>
          </a:p>
          <a:p>
            <a:pPr algn="just"/>
            <a:r>
              <a:rPr lang="en-US" sz="2200" b="1" dirty="0" smtClean="0">
                <a:solidFill>
                  <a:srgbClr val="002060"/>
                </a:solidFill>
                <a:latin typeface="Times New Roman" pitchFamily="18" charset="0"/>
                <a:cs typeface="Times New Roman" pitchFamily="18" charset="0"/>
              </a:rPr>
              <a:t>The longest duration of eclipse is 70 min, occurring around March 21 and September 21 each year.</a:t>
            </a:r>
          </a:p>
          <a:p>
            <a:pPr algn="just"/>
            <a:endParaRPr lang="en-US" sz="1800" b="1" dirty="0" smtClean="0">
              <a:solidFill>
                <a:srgbClr val="002060"/>
              </a:solidFill>
              <a:latin typeface="Times New Roman" pitchFamily="18" charset="0"/>
              <a:cs typeface="Times New Roman" pitchFamily="18" charset="0"/>
            </a:endParaRPr>
          </a:p>
          <a:p>
            <a:pPr algn="just"/>
            <a:r>
              <a:rPr lang="en-US" sz="2200" b="1" dirty="0" smtClean="0">
                <a:solidFill>
                  <a:srgbClr val="00B050"/>
                </a:solidFill>
                <a:latin typeface="Times New Roman" pitchFamily="18" charset="0"/>
                <a:cs typeface="Times New Roman" pitchFamily="18" charset="0"/>
              </a:rPr>
              <a:t>To </a:t>
            </a:r>
            <a:r>
              <a:rPr lang="en-US" sz="2200" b="1" dirty="0" smtClean="0">
                <a:solidFill>
                  <a:srgbClr val="FF0000"/>
                </a:solidFill>
                <a:latin typeface="Times New Roman" pitchFamily="18" charset="0"/>
                <a:cs typeface="Times New Roman" pitchFamily="18" charset="0"/>
              </a:rPr>
              <a:t>avoid</a:t>
            </a:r>
            <a:r>
              <a:rPr lang="en-US" sz="2200" b="1" dirty="0" smtClean="0">
                <a:solidFill>
                  <a:srgbClr val="00B050"/>
                </a:solidFill>
                <a:latin typeface="Times New Roman" pitchFamily="18" charset="0"/>
                <a:cs typeface="Times New Roman" pitchFamily="18" charset="0"/>
              </a:rPr>
              <a:t> the need for large, </a:t>
            </a:r>
            <a:r>
              <a:rPr lang="en-US" sz="2200" b="1" dirty="0" smtClean="0">
                <a:solidFill>
                  <a:srgbClr val="FF0000"/>
                </a:solidFill>
                <a:latin typeface="Times New Roman" pitchFamily="18" charset="0"/>
                <a:cs typeface="Times New Roman" pitchFamily="18" charset="0"/>
              </a:rPr>
              <a:t>heavy batteries</a:t>
            </a:r>
            <a:r>
              <a:rPr lang="en-US" sz="2200" b="1" dirty="0" smtClean="0">
                <a:solidFill>
                  <a:srgbClr val="00B050"/>
                </a:solidFill>
                <a:latin typeface="Times New Roman" pitchFamily="18" charset="0"/>
                <a:cs typeface="Times New Roman" pitchFamily="18" charset="0"/>
              </a:rPr>
              <a:t>, part or all of the communications system </a:t>
            </a:r>
            <a:r>
              <a:rPr lang="en-US" sz="2200" b="1" dirty="0" smtClean="0">
                <a:solidFill>
                  <a:srgbClr val="FF0000"/>
                </a:solidFill>
                <a:latin typeface="Times New Roman" pitchFamily="18" charset="0"/>
                <a:cs typeface="Times New Roman" pitchFamily="18" charset="0"/>
              </a:rPr>
              <a:t>load may be shut down during eclipse</a:t>
            </a:r>
            <a:r>
              <a:rPr lang="en-US" sz="2200" b="1" dirty="0" smtClean="0">
                <a:solidFill>
                  <a:srgbClr val="00B050"/>
                </a:solidFill>
                <a:latin typeface="Times New Roman" pitchFamily="18" charset="0"/>
                <a:cs typeface="Times New Roman" pitchFamily="18" charset="0"/>
              </a:rPr>
              <a:t>, but this technique is rarely used when telephony or data traffic is carried. </a:t>
            </a:r>
          </a:p>
          <a:p>
            <a:pPr algn="just"/>
            <a:endParaRPr lang="en-US" sz="1800" b="1" dirty="0" smtClean="0">
              <a:solidFill>
                <a:srgbClr val="00B050"/>
              </a:solidFill>
              <a:latin typeface="Times New Roman" pitchFamily="18" charset="0"/>
              <a:cs typeface="Times New Roman" pitchFamily="18" charset="0"/>
            </a:endParaRPr>
          </a:p>
          <a:p>
            <a:pPr algn="just"/>
            <a:r>
              <a:rPr lang="en-US" sz="2200" b="1" dirty="0" smtClean="0">
                <a:solidFill>
                  <a:srgbClr val="FF0000"/>
                </a:solidFill>
                <a:latin typeface="Times New Roman" pitchFamily="18" charset="0"/>
                <a:cs typeface="Times New Roman" pitchFamily="18" charset="0"/>
              </a:rPr>
              <a:t>TV</a:t>
            </a:r>
            <a:r>
              <a:rPr lang="en-US" sz="2200" b="1" dirty="0" smtClean="0">
                <a:solidFill>
                  <a:srgbClr val="002060"/>
                </a:solidFill>
                <a:latin typeface="Times New Roman" pitchFamily="18" charset="0"/>
                <a:cs typeface="Times New Roman" pitchFamily="18" charset="0"/>
              </a:rPr>
              <a:t> broadcast satellites may </a:t>
            </a:r>
            <a:r>
              <a:rPr lang="en-US" sz="2200" b="1" dirty="0" smtClean="0">
                <a:solidFill>
                  <a:srgbClr val="FF0000"/>
                </a:solidFill>
                <a:latin typeface="Times New Roman" pitchFamily="18" charset="0"/>
                <a:cs typeface="Times New Roman" pitchFamily="18" charset="0"/>
              </a:rPr>
              <a:t>not carry </a:t>
            </a:r>
            <a:r>
              <a:rPr lang="en-US" sz="2200" b="1" dirty="0" smtClean="0">
                <a:solidFill>
                  <a:srgbClr val="002060"/>
                </a:solidFill>
                <a:latin typeface="Times New Roman" pitchFamily="18" charset="0"/>
                <a:cs typeface="Times New Roman" pitchFamily="18" charset="0"/>
              </a:rPr>
              <a:t>sufficient battery capacity to supply their high-power transmitters during eclipse, and may </a:t>
            </a:r>
            <a:r>
              <a:rPr lang="en-US" sz="2200" b="1" dirty="0" smtClean="0">
                <a:solidFill>
                  <a:srgbClr val="FF0000"/>
                </a:solidFill>
                <a:latin typeface="Times New Roman" pitchFamily="18" charset="0"/>
                <a:cs typeface="Times New Roman" pitchFamily="18" charset="0"/>
              </a:rPr>
              <a:t>shut down. </a:t>
            </a:r>
          </a:p>
          <a:p>
            <a:pPr algn="just"/>
            <a:endParaRPr lang="en-US" sz="1600" b="1" dirty="0" smtClean="0">
              <a:solidFill>
                <a:srgbClr val="002060"/>
              </a:solidFill>
              <a:latin typeface="Times New Roman" pitchFamily="18" charset="0"/>
              <a:cs typeface="Times New Roman" pitchFamily="18" charset="0"/>
            </a:endParaRPr>
          </a:p>
          <a:p>
            <a:pPr algn="just"/>
            <a:r>
              <a:rPr lang="en-US" sz="2200" b="1" dirty="0" smtClean="0">
                <a:solidFill>
                  <a:srgbClr val="00B050"/>
                </a:solidFill>
                <a:latin typeface="Times New Roman" pitchFamily="18" charset="0"/>
                <a:cs typeface="Times New Roman" pitchFamily="18" charset="0"/>
              </a:rPr>
              <a:t>By </a:t>
            </a:r>
            <a:r>
              <a:rPr lang="en-US" sz="2200" b="1" dirty="0" smtClean="0">
                <a:solidFill>
                  <a:srgbClr val="FF0000"/>
                </a:solidFill>
                <a:latin typeface="Times New Roman" pitchFamily="18" charset="0"/>
                <a:cs typeface="Times New Roman" pitchFamily="18" charset="0"/>
              </a:rPr>
              <a:t>locating</a:t>
            </a:r>
            <a:r>
              <a:rPr lang="en-US" sz="2200" b="1" dirty="0" smtClean="0">
                <a:solidFill>
                  <a:srgbClr val="00B050"/>
                </a:solidFill>
                <a:latin typeface="Times New Roman" pitchFamily="18" charset="0"/>
                <a:cs typeface="Times New Roman" pitchFamily="18" charset="0"/>
              </a:rPr>
              <a:t> the satellite 20o W of the longitude of the service area, the </a:t>
            </a:r>
            <a:r>
              <a:rPr lang="en-US" sz="2200" b="1" dirty="0" smtClean="0">
                <a:solidFill>
                  <a:srgbClr val="FF0000"/>
                </a:solidFill>
                <a:latin typeface="Times New Roman" pitchFamily="18" charset="0"/>
                <a:cs typeface="Times New Roman" pitchFamily="18" charset="0"/>
              </a:rPr>
              <a:t>eclipse will occur after</a:t>
            </a:r>
            <a:r>
              <a:rPr lang="en-US" sz="2200" b="1" dirty="0" smtClean="0">
                <a:solidFill>
                  <a:srgbClr val="00B050"/>
                </a:solidFill>
                <a:latin typeface="Times New Roman" pitchFamily="18" charset="0"/>
                <a:cs typeface="Times New Roman" pitchFamily="18" charset="0"/>
              </a:rPr>
              <a:t> 1 A.M. local time for the service area, when shutdown is more acceptable. </a:t>
            </a:r>
          </a:p>
          <a:p>
            <a:pPr algn="just"/>
            <a:endParaRPr lang="en-US" sz="1600" b="1" dirty="0" smtClean="0">
              <a:solidFill>
                <a:srgbClr val="00B05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228600" y="533400"/>
            <a:ext cx="8686800" cy="5592763"/>
          </a:xfrm>
        </p:spPr>
        <p:txBody>
          <a:bodyPr>
            <a:normAutofit fontScale="92500"/>
          </a:bodyPr>
          <a:lstStyle/>
          <a:p>
            <a:pPr algn="just"/>
            <a:r>
              <a:rPr lang="en-US" sz="2600" b="1" dirty="0" smtClean="0">
                <a:solidFill>
                  <a:srgbClr val="FF0000"/>
                </a:solidFill>
                <a:latin typeface="Times New Roman" pitchFamily="18" charset="0"/>
                <a:cs typeface="Times New Roman" pitchFamily="18" charset="0"/>
              </a:rPr>
              <a:t>Batteries</a:t>
            </a:r>
            <a:r>
              <a:rPr lang="en-US" sz="2600" b="1" dirty="0" smtClean="0">
                <a:solidFill>
                  <a:srgbClr val="002060"/>
                </a:solidFill>
                <a:latin typeface="Times New Roman" pitchFamily="18" charset="0"/>
                <a:cs typeface="Times New Roman" pitchFamily="18" charset="0"/>
              </a:rPr>
              <a:t> are usually of the </a:t>
            </a:r>
            <a:r>
              <a:rPr lang="en-US" sz="2600" b="1" dirty="0" smtClean="0">
                <a:solidFill>
                  <a:srgbClr val="FF0000"/>
                </a:solidFill>
                <a:latin typeface="Times New Roman" pitchFamily="18" charset="0"/>
                <a:cs typeface="Times New Roman" pitchFamily="18" charset="0"/>
              </a:rPr>
              <a:t>Nickel-Hydrogen type </a:t>
            </a:r>
            <a:r>
              <a:rPr lang="en-US" sz="2600" b="1" dirty="0" smtClean="0">
                <a:solidFill>
                  <a:srgbClr val="002060"/>
                </a:solidFill>
                <a:latin typeface="Times New Roman" pitchFamily="18" charset="0"/>
                <a:cs typeface="Times New Roman" pitchFamily="18" charset="0"/>
              </a:rPr>
              <a:t>which do </a:t>
            </a:r>
            <a:r>
              <a:rPr lang="en-US" sz="2600" b="1" dirty="0" smtClean="0">
                <a:solidFill>
                  <a:srgbClr val="FF0000"/>
                </a:solidFill>
                <a:latin typeface="Times New Roman" pitchFamily="18" charset="0"/>
                <a:cs typeface="Times New Roman" pitchFamily="18" charset="0"/>
              </a:rPr>
              <a:t>not gas  </a:t>
            </a:r>
            <a:r>
              <a:rPr lang="en-US" sz="2600" b="1" dirty="0" smtClean="0">
                <a:solidFill>
                  <a:srgbClr val="002060"/>
                </a:solidFill>
                <a:latin typeface="Times New Roman" pitchFamily="18" charset="0"/>
                <a:cs typeface="Times New Roman" pitchFamily="18" charset="0"/>
              </a:rPr>
              <a:t>when </a:t>
            </a:r>
            <a:r>
              <a:rPr lang="en-US" sz="2600" b="1" dirty="0" smtClean="0">
                <a:solidFill>
                  <a:srgbClr val="FF0000"/>
                </a:solidFill>
                <a:latin typeface="Times New Roman" pitchFamily="18" charset="0"/>
                <a:cs typeface="Times New Roman" pitchFamily="18" charset="0"/>
              </a:rPr>
              <a:t>charging</a:t>
            </a:r>
            <a:r>
              <a:rPr lang="en-US" sz="2600" b="1" dirty="0" smtClean="0">
                <a:solidFill>
                  <a:srgbClr val="002060"/>
                </a:solidFill>
                <a:latin typeface="Times New Roman" pitchFamily="18" charset="0"/>
                <a:cs typeface="Times New Roman" pitchFamily="18" charset="0"/>
              </a:rPr>
              <a:t> and have </a:t>
            </a:r>
            <a:r>
              <a:rPr lang="en-US" sz="2600" b="1" dirty="0" smtClean="0">
                <a:solidFill>
                  <a:srgbClr val="FF0000"/>
                </a:solidFill>
                <a:latin typeface="Times New Roman" pitchFamily="18" charset="0"/>
                <a:cs typeface="Times New Roman" pitchFamily="18" charset="0"/>
              </a:rPr>
              <a:t>good reliability and long life</a:t>
            </a:r>
            <a:r>
              <a:rPr lang="en-US" sz="2600" b="1" dirty="0" smtClean="0">
                <a:solidFill>
                  <a:srgbClr val="002060"/>
                </a:solidFill>
                <a:latin typeface="Times New Roman" pitchFamily="18" charset="0"/>
                <a:cs typeface="Times New Roman" pitchFamily="18" charset="0"/>
              </a:rPr>
              <a:t>, and can be safely discharged to 70% of their capacity.</a:t>
            </a:r>
          </a:p>
          <a:p>
            <a:pPr algn="just"/>
            <a:endParaRPr lang="en-US" sz="1900" b="1" dirty="0" smtClean="0">
              <a:latin typeface="Times New Roman" pitchFamily="18" charset="0"/>
              <a:cs typeface="Times New Roman" pitchFamily="18" charset="0"/>
            </a:endParaRPr>
          </a:p>
          <a:p>
            <a:pPr algn="just"/>
            <a:r>
              <a:rPr lang="en-US" sz="2600" b="1" dirty="0" smtClean="0">
                <a:latin typeface="Times New Roman" pitchFamily="18" charset="0"/>
                <a:cs typeface="Times New Roman" pitchFamily="18" charset="0"/>
              </a:rPr>
              <a:t>A</a:t>
            </a:r>
            <a:r>
              <a:rPr lang="en-US" sz="2400" b="1" dirty="0" smtClean="0">
                <a:latin typeface="Times New Roman" pitchFamily="18" charset="0"/>
                <a:cs typeface="Times New Roman" pitchFamily="18" charset="0"/>
              </a:rPr>
              <a:t> power conditioning </a:t>
            </a:r>
            <a:r>
              <a:rPr lang="en-US" sz="2400" b="1" dirty="0" smtClean="0">
                <a:solidFill>
                  <a:srgbClr val="FF0000"/>
                </a:solidFill>
                <a:latin typeface="Times New Roman" pitchFamily="18" charset="0"/>
                <a:cs typeface="Times New Roman" pitchFamily="18" charset="0"/>
              </a:rPr>
              <a:t>unit controls </a:t>
            </a:r>
            <a:r>
              <a:rPr lang="en-US" sz="2400" b="1" dirty="0" smtClean="0">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charging current </a:t>
            </a:r>
            <a:r>
              <a:rPr lang="en-US" sz="2400" b="1" dirty="0" smtClean="0">
                <a:latin typeface="Times New Roman" pitchFamily="18" charset="0"/>
                <a:cs typeface="Times New Roman" pitchFamily="18" charset="0"/>
              </a:rPr>
              <a:t>and damps excess current from the solar cells into heaters or load resistors on the </a:t>
            </a:r>
            <a:r>
              <a:rPr lang="en-US" sz="2400" b="1" dirty="0" smtClean="0">
                <a:solidFill>
                  <a:srgbClr val="FF0000"/>
                </a:solidFill>
                <a:latin typeface="Times New Roman" pitchFamily="18" charset="0"/>
                <a:cs typeface="Times New Roman" pitchFamily="18" charset="0"/>
              </a:rPr>
              <a:t>cold side </a:t>
            </a:r>
            <a:r>
              <a:rPr lang="en-US" sz="2400" b="1" dirty="0" smtClean="0">
                <a:latin typeface="Times New Roman" pitchFamily="18" charset="0"/>
                <a:cs typeface="Times New Roman" pitchFamily="18" charset="0"/>
              </a:rPr>
              <a:t>of the satellite. </a:t>
            </a:r>
          </a:p>
          <a:p>
            <a:pPr algn="just"/>
            <a:endParaRPr lang="en-US" sz="2400" b="1" dirty="0" smtClean="0">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Sensors on the batteries, power regulator, and solar cells monitor temperature, voltage, and current and supply these data to both the onboard control system and the controlling earth station via telemetry downlink. </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Typical battery voltages are 20 to 50V with capacities of 20 to 100 ampere-hours.</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lstStyle/>
          <a:p>
            <a:endParaRPr lang="en-US" dirty="0"/>
          </a:p>
        </p:txBody>
      </p:sp>
      <p:pic>
        <p:nvPicPr>
          <p:cNvPr id="27650" name="Picture 2"/>
          <p:cNvPicPr>
            <a:picLocks noChangeAspect="1" noChangeArrowheads="1"/>
          </p:cNvPicPr>
          <p:nvPr/>
        </p:nvPicPr>
        <p:blipFill>
          <a:blip r:embed="rId2"/>
          <a:srcRect/>
          <a:stretch>
            <a:fillRect/>
          </a:stretch>
        </p:blipFill>
        <p:spPr bwMode="auto">
          <a:xfrm>
            <a:off x="228600" y="228600"/>
            <a:ext cx="8610600" cy="6400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srcRect/>
          <a:stretch>
            <a:fillRect/>
          </a:stretch>
        </p:blipFill>
        <p:spPr bwMode="auto">
          <a:xfrm>
            <a:off x="152400" y="381000"/>
            <a:ext cx="8686800" cy="61722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F0353371-20C1-46B7-857C-A2AFD3D95FC2}"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
          </a:xfrm>
        </p:spPr>
        <p:txBody>
          <a:bodyPr>
            <a:normAutofit fontScale="90000"/>
          </a:bodyPr>
          <a:lstStyle/>
          <a:p>
            <a:r>
              <a:rPr lang="en-US" sz="3600" b="1" dirty="0" smtClean="0">
                <a:solidFill>
                  <a:srgbClr val="FF0000"/>
                </a:solidFill>
              </a:rPr>
              <a:t>4. Communications subsystems</a:t>
            </a:r>
            <a:r>
              <a:rPr lang="en-US" b="1" dirty="0" smtClean="0">
                <a:solidFill>
                  <a:schemeClr val="accent1">
                    <a:lumMod val="75000"/>
                  </a:schemeClr>
                </a:solidFill>
              </a:rPr>
              <a:t/>
            </a:r>
            <a:br>
              <a:rPr lang="en-US" b="1" dirty="0" smtClean="0">
                <a:solidFill>
                  <a:schemeClr val="accent1">
                    <a:lumMod val="75000"/>
                  </a:schemeClr>
                </a:solidFill>
              </a:rPr>
            </a:br>
            <a:endParaRPr lang="en-US" dirty="0"/>
          </a:p>
        </p:txBody>
      </p:sp>
      <p:sp>
        <p:nvSpPr>
          <p:cNvPr id="3" name="Content Placeholder 2"/>
          <p:cNvSpPr>
            <a:spLocks noGrp="1"/>
          </p:cNvSpPr>
          <p:nvPr>
            <p:ph idx="1"/>
          </p:nvPr>
        </p:nvSpPr>
        <p:spPr>
          <a:xfrm>
            <a:off x="457200" y="838200"/>
            <a:ext cx="8229600" cy="5287963"/>
          </a:xfrm>
        </p:spPr>
        <p:txBody>
          <a:bodyPr/>
          <a:lstStyle/>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39</a:t>
            </a:fld>
            <a:endParaRPr lang="en-US"/>
          </a:p>
        </p:txBody>
      </p:sp>
      <p:pic>
        <p:nvPicPr>
          <p:cNvPr id="15362" name="Picture 2"/>
          <p:cNvPicPr>
            <a:picLocks noChangeAspect="1" noChangeArrowheads="1"/>
          </p:cNvPicPr>
          <p:nvPr/>
        </p:nvPicPr>
        <p:blipFill>
          <a:blip r:embed="rId2"/>
          <a:srcRect/>
          <a:stretch>
            <a:fillRect/>
          </a:stretch>
        </p:blipFill>
        <p:spPr bwMode="auto">
          <a:xfrm>
            <a:off x="457200" y="533400"/>
            <a:ext cx="6210300" cy="2952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304800" y="914401"/>
            <a:ext cx="8510587" cy="30480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152400" y="3962401"/>
            <a:ext cx="8620125"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a:srcRect/>
          <a:stretch>
            <a:fillRect/>
          </a:stretch>
        </p:blipFill>
        <p:spPr bwMode="auto">
          <a:xfrm>
            <a:off x="0" y="1905000"/>
            <a:ext cx="3276600" cy="37338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3200400" y="1143000"/>
            <a:ext cx="5943600" cy="5486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4</a:t>
            </a:fld>
            <a:endParaRPr lang="en-US"/>
          </a:p>
        </p:txBody>
      </p:sp>
      <p:sp>
        <p:nvSpPr>
          <p:cNvPr id="5" name="Rectangle 4"/>
          <p:cNvSpPr/>
          <p:nvPr/>
        </p:nvSpPr>
        <p:spPr>
          <a:xfrm>
            <a:off x="838200" y="228600"/>
            <a:ext cx="7924800" cy="646331"/>
          </a:xfrm>
          <a:prstGeom prst="rect">
            <a:avLst/>
          </a:prstGeom>
        </p:spPr>
        <p:txBody>
          <a:bodyPr wrap="square">
            <a:spAutoFit/>
          </a:bodyPr>
          <a:lstStyle/>
          <a:p>
            <a:pPr algn="just"/>
            <a:r>
              <a:rPr lang="en-US" dirty="0" smtClean="0">
                <a:latin typeface="Times New Roman" pitchFamily="18" charset="0"/>
                <a:cs typeface="Times New Roman" pitchFamily="18" charset="0"/>
              </a:rPr>
              <a:t>Fig 3.1 shows an exploded view of a typical geostationary (GEO) satellite with several of the subsystems indicated.</a:t>
            </a:r>
          </a:p>
        </p:txBody>
      </p:sp>
      <p:sp>
        <p:nvSpPr>
          <p:cNvPr id="6" name="Rectangle 5"/>
          <p:cNvSpPr/>
          <p:nvPr/>
        </p:nvSpPr>
        <p:spPr>
          <a:xfrm>
            <a:off x="1600200" y="6336268"/>
            <a:ext cx="896399" cy="369332"/>
          </a:xfrm>
          <a:prstGeom prst="rect">
            <a:avLst/>
          </a:prstGeom>
        </p:spPr>
        <p:txBody>
          <a:bodyPr wrap="none">
            <a:spAutoFit/>
          </a:bodyPr>
          <a:lstStyle/>
          <a:p>
            <a:r>
              <a:rPr lang="en-US" dirty="0" smtClean="0">
                <a:latin typeface="Times New Roman" pitchFamily="18" charset="0"/>
                <a:cs typeface="Times New Roman" pitchFamily="18" charset="0"/>
              </a:rPr>
              <a:t>Fig 3.1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Grp="1" noChangeAspect="1" noChangeArrowheads="1"/>
          </p:cNvPicPr>
          <p:nvPr>
            <p:ph idx="1"/>
          </p:nvPr>
        </p:nvPicPr>
        <p:blipFill>
          <a:blip r:embed="rId2"/>
          <a:srcRect/>
          <a:stretch>
            <a:fillRect/>
          </a:stretch>
        </p:blipFill>
        <p:spPr bwMode="auto">
          <a:xfrm>
            <a:off x="1905000" y="0"/>
            <a:ext cx="7239000" cy="685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228600" y="304801"/>
            <a:ext cx="8382000" cy="34290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228600" y="3886200"/>
            <a:ext cx="8534400" cy="2362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lstStyle/>
          <a:p>
            <a:endParaRPr lang="en-US" dirty="0"/>
          </a:p>
        </p:txBody>
      </p:sp>
      <p:pic>
        <p:nvPicPr>
          <p:cNvPr id="21506" name="Picture 2"/>
          <p:cNvPicPr>
            <a:picLocks noChangeAspect="1" noChangeArrowheads="1"/>
          </p:cNvPicPr>
          <p:nvPr/>
        </p:nvPicPr>
        <p:blipFill>
          <a:blip r:embed="rId2"/>
          <a:srcRect/>
          <a:stretch>
            <a:fillRect/>
          </a:stretch>
        </p:blipFill>
        <p:spPr bwMode="auto">
          <a:xfrm>
            <a:off x="304800" y="304800"/>
            <a:ext cx="8534400" cy="5943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228600" y="304800"/>
            <a:ext cx="8686800" cy="63246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F0353371-20C1-46B7-857C-A2AFD3D95FC2}"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0353371-20C1-46B7-857C-A2AFD3D95FC2}" type="slidenum">
              <a:rPr lang="en-US" smtClean="0"/>
              <a:pPr/>
              <a:t>45</a:t>
            </a:fld>
            <a:endParaRPr lang="en-US"/>
          </a:p>
        </p:txBody>
      </p:sp>
      <p:pic>
        <p:nvPicPr>
          <p:cNvPr id="22530" name="Picture 2"/>
          <p:cNvPicPr>
            <a:picLocks noChangeAspect="1" noChangeArrowheads="1"/>
          </p:cNvPicPr>
          <p:nvPr/>
        </p:nvPicPr>
        <p:blipFill>
          <a:blip r:embed="rId2"/>
          <a:srcRect/>
          <a:stretch>
            <a:fillRect/>
          </a:stretch>
        </p:blipFill>
        <p:spPr bwMode="auto">
          <a:xfrm>
            <a:off x="533400" y="381000"/>
            <a:ext cx="80772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0353371-20C1-46B7-857C-A2AFD3D95FC2}" type="slidenum">
              <a:rPr lang="en-US" smtClean="0"/>
              <a:pPr/>
              <a:t>46</a:t>
            </a:fld>
            <a:endParaRPr lang="en-US"/>
          </a:p>
        </p:txBody>
      </p:sp>
      <p:pic>
        <p:nvPicPr>
          <p:cNvPr id="24578" name="Picture 2"/>
          <p:cNvPicPr>
            <a:picLocks noChangeAspect="1" noChangeArrowheads="1"/>
          </p:cNvPicPr>
          <p:nvPr/>
        </p:nvPicPr>
        <p:blipFill>
          <a:blip r:embed="rId2"/>
          <a:srcRect/>
          <a:stretch>
            <a:fillRect/>
          </a:stretch>
        </p:blipFill>
        <p:spPr bwMode="auto">
          <a:xfrm>
            <a:off x="457200" y="1524000"/>
            <a:ext cx="81534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lstStyle/>
          <a:p>
            <a:endParaRPr lang="en-US" dirty="0"/>
          </a:p>
        </p:txBody>
      </p:sp>
      <p:pic>
        <p:nvPicPr>
          <p:cNvPr id="23554" name="Picture 2"/>
          <p:cNvPicPr>
            <a:picLocks noChangeAspect="1" noChangeArrowheads="1"/>
          </p:cNvPicPr>
          <p:nvPr/>
        </p:nvPicPr>
        <p:blipFill>
          <a:blip r:embed="rId2"/>
          <a:srcRect/>
          <a:stretch>
            <a:fillRect/>
          </a:stretch>
        </p:blipFill>
        <p:spPr bwMode="auto">
          <a:xfrm>
            <a:off x="304800" y="304800"/>
            <a:ext cx="8534400" cy="5867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F0353371-20C1-46B7-857C-A2AFD3D95FC2}"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rcRect/>
          <a:stretch>
            <a:fillRect/>
          </a:stretch>
        </p:blipFill>
        <p:spPr bwMode="auto">
          <a:xfrm>
            <a:off x="228600" y="228600"/>
            <a:ext cx="8686800" cy="63246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F0353371-20C1-46B7-857C-A2AFD3D95FC2}"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z="3600" dirty="0" smtClean="0">
                <a:solidFill>
                  <a:srgbClr val="FF0000"/>
                </a:solidFill>
              </a:rPr>
              <a:t>5. SATELLITE ANTENNAS</a:t>
            </a:r>
            <a:endParaRPr lang="en-US" sz="3600"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04800" y="685800"/>
            <a:ext cx="7848600" cy="3200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3962400"/>
            <a:ext cx="8458200" cy="2667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0353371-20C1-46B7-857C-A2AFD3D95FC2}"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srcRect/>
          <a:stretch>
            <a:fillRect/>
          </a:stretch>
        </p:blipFill>
        <p:spPr bwMode="auto">
          <a:xfrm>
            <a:off x="381000" y="228600"/>
            <a:ext cx="8534400" cy="6400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F0353371-20C1-46B7-857C-A2AFD3D95FC2}"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57200" y="228600"/>
            <a:ext cx="8229600" cy="762000"/>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533400" y="2133600"/>
            <a:ext cx="8382000" cy="4419600"/>
          </a:xfrm>
          <a:prstGeom prst="rect">
            <a:avLst/>
          </a:prstGeom>
          <a:noFill/>
          <a:ln w="9525">
            <a:noFill/>
            <a:miter lim="800000"/>
            <a:headEnd/>
            <a:tailEnd/>
          </a:ln>
          <a:effectLst/>
        </p:spPr>
      </p:pic>
      <p:pic>
        <p:nvPicPr>
          <p:cNvPr id="9" name="Picture 2"/>
          <p:cNvPicPr>
            <a:picLocks noChangeAspect="1" noChangeArrowheads="1"/>
          </p:cNvPicPr>
          <p:nvPr/>
        </p:nvPicPr>
        <p:blipFill>
          <a:blip r:embed="rId4"/>
          <a:srcRect/>
          <a:stretch>
            <a:fillRect/>
          </a:stretch>
        </p:blipFill>
        <p:spPr bwMode="auto">
          <a:xfrm>
            <a:off x="381000" y="990600"/>
            <a:ext cx="8382000" cy="990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0353371-20C1-46B7-857C-A2AFD3D95FC2}"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81000" y="304800"/>
            <a:ext cx="8458200" cy="6172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0353371-20C1-46B7-857C-A2AFD3D95FC2}"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EQUIPMENT RELIABILITY AND SPACE QUALIFICATION</a:t>
            </a:r>
            <a:endParaRPr lang="en-IN" dirty="0">
              <a:solidFill>
                <a:srgbClr val="FF0000"/>
              </a:solidFill>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9389667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PURPOSE</a:t>
            </a:r>
            <a:endParaRPr lang="en-IN" dirty="0">
              <a:solidFill>
                <a:srgbClr val="FF0000"/>
              </a:solidFill>
            </a:endParaRPr>
          </a:p>
        </p:txBody>
      </p:sp>
      <p:sp>
        <p:nvSpPr>
          <p:cNvPr id="3" name="Content Placeholder 2"/>
          <p:cNvSpPr>
            <a:spLocks noGrp="1"/>
          </p:cNvSpPr>
          <p:nvPr>
            <p:ph idx="1"/>
          </p:nvPr>
        </p:nvSpPr>
        <p:spPr>
          <a:xfrm>
            <a:off x="228600" y="1600200"/>
            <a:ext cx="8458200" cy="4525963"/>
          </a:xfrm>
        </p:spPr>
        <p:txBody>
          <a:bodyPr/>
          <a:lstStyle/>
          <a:p>
            <a:r>
              <a:rPr lang="en-IN" dirty="0" smtClean="0"/>
              <a:t>NO POSSIBILIITY FOR REPAIRING COMPONENTS.</a:t>
            </a:r>
          </a:p>
          <a:p>
            <a:endParaRPr lang="en-IN" dirty="0" smtClean="0"/>
          </a:p>
          <a:p>
            <a:r>
              <a:rPr lang="en-IN" dirty="0" smtClean="0"/>
              <a:t>TO INCREASE THE LIFE TIME OF SATELLITE</a:t>
            </a:r>
          </a:p>
          <a:p>
            <a:endParaRPr lang="en-IN" dirty="0" smtClean="0"/>
          </a:p>
          <a:p>
            <a:r>
              <a:rPr lang="en-IN" dirty="0" smtClean="0"/>
              <a:t>HOSTILE ENVIRONMENT IN OUTER SPACE</a:t>
            </a:r>
            <a:endParaRPr lang="en-IN" dirty="0"/>
          </a:p>
        </p:txBody>
      </p:sp>
    </p:spTree>
    <p:extLst>
      <p:ext uri="{BB962C8B-B14F-4D97-AF65-F5344CB8AC3E}">
        <p14:creationId xmlns:p14="http://schemas.microsoft.com/office/powerpoint/2010/main" xmlns="" val="39751204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M</a:t>
            </a:r>
            <a:r>
              <a:rPr lang="en-IN" dirty="0" smtClean="0">
                <a:solidFill>
                  <a:srgbClr val="FF0000"/>
                </a:solidFill>
              </a:rPr>
              <a:t>ETHODS</a:t>
            </a:r>
            <a:endParaRPr lang="en-IN" dirty="0">
              <a:solidFill>
                <a:srgbClr val="FF0000"/>
              </a:solidFill>
            </a:endParaRPr>
          </a:p>
        </p:txBody>
      </p:sp>
      <p:sp>
        <p:nvSpPr>
          <p:cNvPr id="3" name="Content Placeholder 2"/>
          <p:cNvSpPr>
            <a:spLocks noGrp="1"/>
          </p:cNvSpPr>
          <p:nvPr>
            <p:ph idx="1"/>
          </p:nvPr>
        </p:nvSpPr>
        <p:spPr>
          <a:xfrm>
            <a:off x="228600" y="1600200"/>
            <a:ext cx="8763000" cy="4525963"/>
          </a:xfrm>
        </p:spPr>
        <p:txBody>
          <a:bodyPr>
            <a:normAutofit/>
          </a:bodyPr>
          <a:lstStyle/>
          <a:p>
            <a:r>
              <a:rPr lang="en-IN" dirty="0" smtClean="0"/>
              <a:t>SPACE QUALIFICATION</a:t>
            </a:r>
          </a:p>
          <a:p>
            <a:pPr>
              <a:buNone/>
            </a:pPr>
            <a:endParaRPr lang="en-IN" sz="1100" dirty="0" smtClean="0"/>
          </a:p>
          <a:p>
            <a:pPr marL="0" indent="0">
              <a:buNone/>
            </a:pPr>
            <a:r>
              <a:rPr lang="en-IN" sz="2400" dirty="0" smtClean="0">
                <a:solidFill>
                  <a:srgbClr val="0070C0"/>
                </a:solidFill>
              </a:rPr>
              <a:t>Every part of the satellite to ensure that it has a long life expectancy in the orbit</a:t>
            </a:r>
          </a:p>
          <a:p>
            <a:pPr marL="0" indent="0">
              <a:buNone/>
            </a:pPr>
            <a:endParaRPr lang="en-IN" dirty="0" smtClean="0">
              <a:solidFill>
                <a:srgbClr val="0070C0"/>
              </a:solidFill>
            </a:endParaRPr>
          </a:p>
          <a:p>
            <a:r>
              <a:rPr lang="en-IN" dirty="0" smtClean="0"/>
              <a:t>REDUDANCY</a:t>
            </a:r>
          </a:p>
          <a:p>
            <a:pPr marL="0" indent="0">
              <a:buNone/>
            </a:pPr>
            <a:endParaRPr lang="en-IN" sz="1050" dirty="0" smtClean="0">
              <a:solidFill>
                <a:srgbClr val="0070C0"/>
              </a:solidFill>
            </a:endParaRPr>
          </a:p>
          <a:p>
            <a:pPr marL="0" indent="0">
              <a:buNone/>
            </a:pPr>
            <a:r>
              <a:rPr lang="en-IN" sz="2400" dirty="0" smtClean="0">
                <a:solidFill>
                  <a:srgbClr val="0070C0"/>
                </a:solidFill>
              </a:rPr>
              <a:t>The Components provides the link when the main link fails to provide the continued operation</a:t>
            </a:r>
            <a:endParaRPr lang="en-IN" sz="2400" dirty="0">
              <a:solidFill>
                <a:srgbClr val="0070C0"/>
              </a:solidFill>
            </a:endParaRPr>
          </a:p>
        </p:txBody>
      </p:sp>
    </p:spTree>
    <p:extLst>
      <p:ext uri="{BB962C8B-B14F-4D97-AF65-F5344CB8AC3E}">
        <p14:creationId xmlns:p14="http://schemas.microsoft.com/office/powerpoint/2010/main" xmlns="" val="18977489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SPACE</a:t>
            </a:r>
            <a:r>
              <a:rPr lang="en-IN" dirty="0" smtClean="0"/>
              <a:t> </a:t>
            </a:r>
            <a:r>
              <a:rPr lang="en-IN" dirty="0" smtClean="0">
                <a:solidFill>
                  <a:srgbClr val="FF0000"/>
                </a:solidFill>
              </a:rPr>
              <a:t>QUALIFICATION</a:t>
            </a:r>
            <a:endParaRPr lang="en-IN" dirty="0">
              <a:solidFill>
                <a:srgbClr val="FF0000"/>
              </a:solidFill>
            </a:endParaRPr>
          </a:p>
        </p:txBody>
      </p:sp>
      <p:sp>
        <p:nvSpPr>
          <p:cNvPr id="3" name="Content Placeholder 2"/>
          <p:cNvSpPr>
            <a:spLocks noGrp="1"/>
          </p:cNvSpPr>
          <p:nvPr>
            <p:ph idx="1"/>
          </p:nvPr>
        </p:nvSpPr>
        <p:spPr>
          <a:xfrm>
            <a:off x="152400" y="1600200"/>
            <a:ext cx="8991600" cy="4525963"/>
          </a:xfrm>
        </p:spPr>
        <p:txBody>
          <a:bodyPr>
            <a:normAutofit/>
          </a:bodyPr>
          <a:lstStyle/>
          <a:p>
            <a:r>
              <a:rPr lang="en-IN" sz="3000" dirty="0" smtClean="0"/>
              <a:t>SELECTION AND SCREENING OF EVERY COMPONENT</a:t>
            </a:r>
          </a:p>
          <a:p>
            <a:endParaRPr lang="en-IN" sz="1100" dirty="0" smtClean="0"/>
          </a:p>
          <a:p>
            <a:pPr marL="457200" indent="-457200">
              <a:buAutoNum type="arabicParenR"/>
            </a:pPr>
            <a:r>
              <a:rPr lang="en-IN" sz="2400" dirty="0" smtClean="0">
                <a:solidFill>
                  <a:srgbClr val="0070C0"/>
                </a:solidFill>
              </a:rPr>
              <a:t>PAST OPERATIONAL AND TEST EXPERIENCE</a:t>
            </a:r>
          </a:p>
          <a:p>
            <a:pPr marL="457200" indent="-457200">
              <a:buAutoNum type="arabicParenR"/>
            </a:pPr>
            <a:r>
              <a:rPr lang="en-IN" sz="2400" dirty="0" smtClean="0">
                <a:solidFill>
                  <a:srgbClr val="0070C0"/>
                </a:solidFill>
              </a:rPr>
              <a:t>HIGH RELIABILITY  UNDER OUTERSPACE  </a:t>
            </a:r>
          </a:p>
          <a:p>
            <a:pPr marL="457200" indent="-457200">
              <a:buNone/>
            </a:pPr>
            <a:endParaRPr lang="en-IN" sz="1400" dirty="0" smtClean="0">
              <a:solidFill>
                <a:srgbClr val="0070C0"/>
              </a:solidFill>
            </a:endParaRPr>
          </a:p>
          <a:p>
            <a:pPr marL="457200" indent="-457200">
              <a:buNone/>
            </a:pPr>
            <a:endParaRPr lang="en-IN" sz="2400" dirty="0" smtClean="0">
              <a:solidFill>
                <a:srgbClr val="0070C0"/>
              </a:solidFill>
            </a:endParaRPr>
          </a:p>
          <a:p>
            <a:pPr marL="0" indent="0">
              <a:buNone/>
            </a:pPr>
            <a:r>
              <a:rPr lang="en-IN" sz="2400" dirty="0" smtClean="0">
                <a:solidFill>
                  <a:srgbClr val="FF0000"/>
                </a:solidFill>
              </a:rPr>
              <a:t>QUALITY CONTROL OR QUALITY ASSURANCE:</a:t>
            </a:r>
          </a:p>
          <a:p>
            <a:pPr marL="0" indent="0">
              <a:buNone/>
            </a:pPr>
            <a:endParaRPr lang="en-IN" sz="1600" dirty="0" smtClean="0">
              <a:solidFill>
                <a:srgbClr val="FF0000"/>
              </a:solidFill>
            </a:endParaRPr>
          </a:p>
          <a:p>
            <a:pPr marL="0" indent="0">
              <a:buNone/>
            </a:pPr>
            <a:r>
              <a:rPr lang="en-IN" sz="2400" dirty="0" smtClean="0"/>
              <a:t>EACH COMPONENT IS TESTED INDIVIDUALLY TO ENSURE THAT IT MEETS ITS SPECIFICATIONS.</a:t>
            </a:r>
          </a:p>
          <a:p>
            <a:pPr marL="0" indent="0">
              <a:buNone/>
            </a:pPr>
            <a:endParaRPr lang="en-IN" sz="2400" dirty="0"/>
          </a:p>
        </p:txBody>
      </p:sp>
    </p:spTree>
    <p:extLst>
      <p:ext uri="{BB962C8B-B14F-4D97-AF65-F5344CB8AC3E}">
        <p14:creationId xmlns:p14="http://schemas.microsoft.com/office/powerpoint/2010/main" xmlns="" val="4217419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SPACE</a:t>
            </a:r>
            <a:r>
              <a:rPr lang="en-IN" dirty="0" smtClean="0"/>
              <a:t> </a:t>
            </a:r>
            <a:r>
              <a:rPr lang="en-IN" dirty="0" smtClean="0">
                <a:solidFill>
                  <a:srgbClr val="FF0000"/>
                </a:solidFill>
              </a:rPr>
              <a:t>QUALIFICATION</a:t>
            </a:r>
            <a:endParaRPr lang="en-IN" dirty="0"/>
          </a:p>
        </p:txBody>
      </p:sp>
      <p:sp>
        <p:nvSpPr>
          <p:cNvPr id="3" name="Content Placeholder 2"/>
          <p:cNvSpPr>
            <a:spLocks noGrp="1"/>
          </p:cNvSpPr>
          <p:nvPr>
            <p:ph idx="1"/>
          </p:nvPr>
        </p:nvSpPr>
        <p:spPr/>
        <p:txBody>
          <a:bodyPr>
            <a:normAutofit lnSpcReduction="10000"/>
          </a:bodyPr>
          <a:lstStyle/>
          <a:p>
            <a:r>
              <a:rPr lang="en-IN" dirty="0" smtClean="0"/>
              <a:t>PROTOTYPE MODELS:</a:t>
            </a:r>
          </a:p>
          <a:p>
            <a:endParaRPr lang="en-IN" dirty="0" smtClean="0"/>
          </a:p>
          <a:p>
            <a:pPr marL="514350" indent="-514350">
              <a:buAutoNum type="arabicPeriod"/>
            </a:pPr>
            <a:r>
              <a:rPr lang="en-IN" dirty="0" smtClean="0"/>
              <a:t>MECHANICAL MODEL</a:t>
            </a:r>
          </a:p>
          <a:p>
            <a:pPr marL="514350" indent="-514350">
              <a:buAutoNum type="arabicPeriod"/>
            </a:pPr>
            <a:endParaRPr lang="en-IN" dirty="0" smtClean="0"/>
          </a:p>
          <a:p>
            <a:pPr marL="514350" indent="-514350">
              <a:buAutoNum type="arabicPeriod"/>
            </a:pPr>
            <a:r>
              <a:rPr lang="en-IN" dirty="0" smtClean="0"/>
              <a:t>THERMAL MODEL</a:t>
            </a:r>
          </a:p>
          <a:p>
            <a:pPr marL="0" indent="0">
              <a:buNone/>
            </a:pPr>
            <a:r>
              <a:rPr lang="en-IN" dirty="0" smtClean="0"/>
              <a:t>      SHAKE AND BAKE TEST</a:t>
            </a:r>
          </a:p>
          <a:p>
            <a:pPr marL="0" indent="0">
              <a:buNone/>
            </a:pPr>
            <a:endParaRPr lang="en-IN" dirty="0" smtClean="0"/>
          </a:p>
          <a:p>
            <a:pPr marL="0" indent="0">
              <a:buNone/>
            </a:pPr>
            <a:r>
              <a:rPr lang="en-IN" dirty="0" smtClean="0"/>
              <a:t>3.   ELECTRICAL MODEL</a:t>
            </a:r>
            <a:endParaRPr lang="en-IN" dirty="0"/>
          </a:p>
        </p:txBody>
      </p:sp>
    </p:spTree>
    <p:extLst>
      <p:ext uri="{BB962C8B-B14F-4D97-AF65-F5344CB8AC3E}">
        <p14:creationId xmlns:p14="http://schemas.microsoft.com/office/powerpoint/2010/main" xmlns="" val="2785599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RELIABILITY</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IN" dirty="0" smtClean="0"/>
              <a:t>REASONS:</a:t>
            </a:r>
          </a:p>
          <a:p>
            <a:pPr marL="0" indent="0">
              <a:buNone/>
            </a:pPr>
            <a:r>
              <a:rPr lang="en-IN" sz="2400" dirty="0" smtClean="0"/>
              <a:t>1. What is the Probability is that subsystem will be still working     </a:t>
            </a:r>
          </a:p>
          <a:p>
            <a:pPr marL="0" indent="0">
              <a:buNone/>
            </a:pPr>
            <a:r>
              <a:rPr lang="en-IN" sz="2400" dirty="0"/>
              <a:t> </a:t>
            </a:r>
            <a:r>
              <a:rPr lang="en-IN" sz="2400" dirty="0" smtClean="0"/>
              <a:t>   after a given time period?</a:t>
            </a:r>
          </a:p>
          <a:p>
            <a:pPr marL="0" indent="0">
              <a:buNone/>
            </a:pPr>
            <a:endParaRPr lang="en-IN" sz="2400" dirty="0" smtClean="0"/>
          </a:p>
          <a:p>
            <a:pPr marL="0" indent="0">
              <a:buNone/>
            </a:pPr>
            <a:r>
              <a:rPr lang="en-IN" sz="2400" dirty="0" smtClean="0"/>
              <a:t>2. To provide REDUNDANT When the probability of failure is </a:t>
            </a:r>
          </a:p>
          <a:p>
            <a:pPr marL="0" indent="0">
              <a:buNone/>
            </a:pPr>
            <a:r>
              <a:rPr lang="en-IN" sz="2400" dirty="0"/>
              <a:t> </a:t>
            </a:r>
            <a:r>
              <a:rPr lang="en-IN" sz="2400" dirty="0" smtClean="0"/>
              <a:t>    great .</a:t>
            </a:r>
          </a:p>
        </p:txBody>
      </p:sp>
    </p:spTree>
    <p:extLst>
      <p:ext uri="{BB962C8B-B14F-4D97-AF65-F5344CB8AC3E}">
        <p14:creationId xmlns:p14="http://schemas.microsoft.com/office/powerpoint/2010/main" xmlns="" val="414707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RELIABILITY-CURVE</a:t>
            </a:r>
            <a:endParaRPr lang="en-IN" dirty="0"/>
          </a:p>
        </p:txBody>
      </p:sp>
      <p:sp>
        <p:nvSpPr>
          <p:cNvPr id="3" name="Content Placeholder 2"/>
          <p:cNvSpPr>
            <a:spLocks noGrp="1"/>
          </p:cNvSpPr>
          <p:nvPr>
            <p:ph idx="1"/>
          </p:nvPr>
        </p:nvSpPr>
        <p:spPr/>
        <p:txBody>
          <a:bodyPr/>
          <a:lstStyle/>
          <a:p>
            <a:r>
              <a:rPr lang="en-IN" dirty="0" smtClean="0">
                <a:solidFill>
                  <a:srgbClr val="FF0000"/>
                </a:solidFill>
              </a:rPr>
              <a:t>RELIABILITY:  </a:t>
            </a:r>
            <a:r>
              <a:rPr lang="en-IN" dirty="0" smtClean="0"/>
              <a:t>It is the Mathematical concept to predict the future</a:t>
            </a:r>
            <a:endParaRPr lang="en-IN" dirty="0" smtClean="0">
              <a:solidFill>
                <a:srgbClr val="FF0000"/>
              </a:solidFill>
            </a:endParaRP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2762347"/>
            <a:ext cx="7416824" cy="36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91754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solidFill>
                  <a:srgbClr val="FF0000"/>
                </a:solidFill>
              </a:rPr>
              <a:t>RELIABILITY</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fontScale="92500"/>
              </a:bodyPr>
              <a:lstStyle/>
              <a:p>
                <a:r>
                  <a:rPr lang="en-IN" sz="2400" dirty="0" smtClean="0"/>
                  <a:t>The initial period of reduced reliability can be eliminated by a burn-in period before a component is installed </a:t>
                </a:r>
                <a:r>
                  <a:rPr lang="en-IN" sz="2400" dirty="0"/>
                  <a:t>in the </a:t>
                </a:r>
                <a:r>
                  <a:rPr lang="en-IN" sz="2400" dirty="0" smtClean="0"/>
                  <a:t>satellite</a:t>
                </a:r>
              </a:p>
              <a:p>
                <a:r>
                  <a:rPr lang="en-IN" sz="2400" dirty="0"/>
                  <a:t>The </a:t>
                </a:r>
                <a:r>
                  <a:rPr lang="en-IN" sz="2400" dirty="0" smtClean="0"/>
                  <a:t>Reliability </a:t>
                </a:r>
                <a:r>
                  <a:rPr lang="en-IN" sz="2400" dirty="0"/>
                  <a:t>of a device or </a:t>
                </a:r>
                <a:r>
                  <a:rPr lang="en-IN" sz="2400" dirty="0" smtClean="0"/>
                  <a:t>Subsystem </a:t>
                </a:r>
                <a:r>
                  <a:rPr lang="en-IN" sz="2400" dirty="0"/>
                  <a:t>is defined </a:t>
                </a:r>
                <a:r>
                  <a:rPr lang="en-IN" sz="2400" dirty="0" smtClean="0"/>
                  <a:t>as</a:t>
                </a:r>
              </a:p>
              <a:p>
                <a:pPr marL="0" indent="0">
                  <a:buNone/>
                </a:pPr>
                <a:r>
                  <a:rPr lang="en-IN" sz="2400" dirty="0" smtClean="0"/>
                  <a:t/>
                </a:r>
                <a14:m>
                  <m:oMath xmlns:m="http://schemas.openxmlformats.org/officeDocument/2006/math">
                    <m:r>
                      <a:rPr lang="en-IN" sz="2400" b="0" i="1" smtClean="0">
                        <a:latin typeface="Cambria Math"/>
                      </a:rPr>
                      <m:t>𝑅</m:t>
                    </m:r>
                    <m:r>
                      <a:rPr lang="en-IN" sz="2400" b="0" i="1" smtClean="0">
                        <a:latin typeface="Cambria Math"/>
                      </a:rPr>
                      <m:t>(</m:t>
                    </m:r>
                    <m:r>
                      <a:rPr lang="en-IN" sz="2400" b="0" i="1" smtClean="0">
                        <a:latin typeface="Cambria Math"/>
                      </a:rPr>
                      <m:t>𝑡</m:t>
                    </m:r>
                    <m:r>
                      <a:rPr lang="en-IN" sz="2400" b="0" i="1" smtClean="0">
                        <a:latin typeface="Cambria Math"/>
                      </a:rPr>
                      <m:t>)=</m:t>
                    </m:r>
                    <m:f>
                      <m:fPr>
                        <m:ctrlPr>
                          <a:rPr lang="en-IN" sz="2400" b="0" i="1" smtClean="0">
                            <a:latin typeface="Cambria Math"/>
                            <a:ea typeface="Cambria Math"/>
                          </a:rPr>
                        </m:ctrlPr>
                      </m:fPr>
                      <m:num>
                        <m:sSub>
                          <m:sSubPr>
                            <m:ctrlPr>
                              <a:rPr lang="en-IN" sz="2400" b="0" i="1" smtClean="0">
                                <a:latin typeface="Cambria Math"/>
                                <a:ea typeface="Cambria Math"/>
                              </a:rPr>
                            </m:ctrlPr>
                          </m:sSubPr>
                          <m:e>
                            <m:r>
                              <a:rPr lang="en-IN" sz="2400" b="0" i="1" smtClean="0">
                                <a:latin typeface="Cambria Math"/>
                                <a:ea typeface="Cambria Math"/>
                              </a:rPr>
                              <m:t>𝑁</m:t>
                            </m:r>
                          </m:e>
                          <m:sub>
                            <m:r>
                              <a:rPr lang="en-IN" sz="2400" b="0" i="1" smtClean="0">
                                <a:latin typeface="Cambria Math"/>
                                <a:ea typeface="Cambria Math"/>
                              </a:rPr>
                              <m:t>𝑠</m:t>
                            </m:r>
                          </m:sub>
                        </m:sSub>
                        <m:d>
                          <m:dPr>
                            <m:ctrlPr>
                              <a:rPr lang="en-IN" sz="2400" b="0" i="1" smtClean="0">
                                <a:latin typeface="Cambria Math"/>
                                <a:ea typeface="Cambria Math"/>
                              </a:rPr>
                            </m:ctrlPr>
                          </m:dPr>
                          <m:e>
                            <m:r>
                              <a:rPr lang="en-IN" sz="2400" b="0" i="1" smtClean="0">
                                <a:latin typeface="Cambria Math"/>
                                <a:ea typeface="Cambria Math"/>
                              </a:rPr>
                              <m:t>𝑡</m:t>
                            </m:r>
                          </m:e>
                        </m:d>
                      </m:num>
                      <m:den>
                        <m:sSub>
                          <m:sSubPr>
                            <m:ctrlPr>
                              <a:rPr lang="en-IN" sz="2400" i="1">
                                <a:latin typeface="Cambria Math"/>
                                <a:ea typeface="Cambria Math"/>
                              </a:rPr>
                            </m:ctrlPr>
                          </m:sSubPr>
                          <m:e>
                            <m:r>
                              <a:rPr lang="en-IN" sz="2400" i="1">
                                <a:latin typeface="Cambria Math"/>
                                <a:ea typeface="Cambria Math"/>
                              </a:rPr>
                              <m:t>𝑁</m:t>
                            </m:r>
                          </m:e>
                          <m:sub>
                            <m:r>
                              <a:rPr lang="en-IN" sz="2400" b="0" i="1" smtClean="0">
                                <a:latin typeface="Cambria Math"/>
                                <a:ea typeface="Cambria Math"/>
                              </a:rPr>
                              <m:t>0</m:t>
                            </m:r>
                          </m:sub>
                        </m:sSub>
                        <m:d>
                          <m:dPr>
                            <m:ctrlPr>
                              <a:rPr lang="en-IN" sz="2400" i="1">
                                <a:latin typeface="Cambria Math"/>
                                <a:ea typeface="Cambria Math"/>
                              </a:rPr>
                            </m:ctrlPr>
                          </m:dPr>
                          <m:e>
                            <m:r>
                              <a:rPr lang="en-IN" sz="2400" i="1">
                                <a:latin typeface="Cambria Math"/>
                                <a:ea typeface="Cambria Math"/>
                              </a:rPr>
                              <m:t>𝑡</m:t>
                            </m:r>
                          </m:e>
                        </m:d>
                      </m:den>
                    </m:f>
                  </m:oMath>
                </a14:m>
                <a:r>
                  <a:rPr lang="en-IN" sz="2400" dirty="0" smtClean="0"/>
                  <a:t>= </a:t>
                </a:r>
                <a14:m>
                  <m:oMath xmlns:m="http://schemas.openxmlformats.org/officeDocument/2006/math">
                    <m:f>
                      <m:fPr>
                        <m:ctrlPr>
                          <a:rPr lang="en-IN" sz="2400" i="1" dirty="0" smtClean="0">
                            <a:latin typeface="Cambria Math"/>
                          </a:rPr>
                        </m:ctrlPr>
                      </m:fPr>
                      <m:num>
                        <m:r>
                          <a:rPr lang="en-IN" sz="2400" b="0" i="1" dirty="0" smtClean="0">
                            <a:latin typeface="Cambria Math"/>
                          </a:rPr>
                          <m:t>𝑁𝑢𝑚𝑏𝑒𝑟</m:t>
                        </m:r>
                        <m:r>
                          <a:rPr lang="en-IN" sz="2400" b="0" i="1" dirty="0" smtClean="0">
                            <a:latin typeface="Cambria Math"/>
                          </a:rPr>
                          <m:t> </m:t>
                        </m:r>
                        <m:r>
                          <a:rPr lang="en-IN" sz="2400" b="0" i="1" dirty="0" smtClean="0">
                            <a:latin typeface="Cambria Math"/>
                          </a:rPr>
                          <m:t>𝑜𝑓</m:t>
                        </m:r>
                        <m:r>
                          <a:rPr lang="en-IN" sz="2400" b="0" i="1" dirty="0" smtClean="0">
                            <a:latin typeface="Cambria Math"/>
                          </a:rPr>
                          <m:t> </m:t>
                        </m:r>
                        <m:r>
                          <a:rPr lang="en-IN" sz="2400" b="0" i="1" dirty="0" smtClean="0">
                            <a:latin typeface="Cambria Math"/>
                          </a:rPr>
                          <m:t>𝑠𝑢𝑟𝑣𝑖𝑣𝑖𝑛𝑔</m:t>
                        </m:r>
                        <m:r>
                          <a:rPr lang="en-IN" sz="2400" b="0" i="1" dirty="0" smtClean="0">
                            <a:latin typeface="Cambria Math"/>
                          </a:rPr>
                          <m:t> </m:t>
                        </m:r>
                        <m:r>
                          <a:rPr lang="en-IN" sz="2400" b="0" i="1" dirty="0" smtClean="0">
                            <a:latin typeface="Cambria Math"/>
                          </a:rPr>
                          <m:t>𝑐𝑜𝑚𝑝𝑜𝑛𝑒𝑛𝑡𝑠</m:t>
                        </m:r>
                        <m:r>
                          <a:rPr lang="en-IN" sz="2400" b="0" i="1" dirty="0" smtClean="0">
                            <a:latin typeface="Cambria Math"/>
                          </a:rPr>
                          <m:t> </m:t>
                        </m:r>
                        <m:r>
                          <a:rPr lang="en-IN" sz="2400" b="0" i="1" dirty="0" smtClean="0">
                            <a:latin typeface="Cambria Math"/>
                          </a:rPr>
                          <m:t>𝑎𝑡</m:t>
                        </m:r>
                        <m:r>
                          <a:rPr lang="en-IN" sz="2400" b="0" i="1" dirty="0" smtClean="0">
                            <a:latin typeface="Cambria Math"/>
                          </a:rPr>
                          <m:t> </m:t>
                        </m:r>
                        <m:r>
                          <a:rPr lang="en-IN" sz="2400" b="0" i="1" dirty="0" smtClean="0">
                            <a:latin typeface="Cambria Math"/>
                          </a:rPr>
                          <m:t>𝑡𝑖𝑚𝑒</m:t>
                        </m:r>
                        <m:r>
                          <a:rPr lang="en-IN" sz="2400" b="0" i="1" dirty="0" smtClean="0">
                            <a:latin typeface="Cambria Math"/>
                          </a:rPr>
                          <m:t> </m:t>
                        </m:r>
                        <m:r>
                          <a:rPr lang="en-IN" sz="2400" b="0" i="1" dirty="0" smtClean="0">
                            <a:latin typeface="Cambria Math"/>
                          </a:rPr>
                          <m:t>𝑡</m:t>
                        </m:r>
                      </m:num>
                      <m:den>
                        <m:r>
                          <a:rPr lang="en-IN" sz="2400" b="0" i="1" dirty="0" smtClean="0">
                            <a:latin typeface="Cambria Math"/>
                          </a:rPr>
                          <m:t>𝑁𝑢𝑚𝑏𝑒𝑟</m:t>
                        </m:r>
                        <m:r>
                          <a:rPr lang="en-IN" sz="2400" b="0" i="1" dirty="0" smtClean="0">
                            <a:latin typeface="Cambria Math"/>
                          </a:rPr>
                          <m:t> </m:t>
                        </m:r>
                        <m:r>
                          <a:rPr lang="en-IN" sz="2400" b="0" i="1" dirty="0" smtClean="0">
                            <a:latin typeface="Cambria Math"/>
                          </a:rPr>
                          <m:t>𝑜𝑓</m:t>
                        </m:r>
                        <m:r>
                          <a:rPr lang="en-IN" sz="2400" b="0" i="1" dirty="0" smtClean="0">
                            <a:latin typeface="Cambria Math"/>
                          </a:rPr>
                          <m:t> </m:t>
                        </m:r>
                        <m:r>
                          <a:rPr lang="en-IN" sz="2400" b="0" i="1" dirty="0" smtClean="0">
                            <a:latin typeface="Cambria Math"/>
                          </a:rPr>
                          <m:t>𝑐𝑜𝑚𝑝𝑜𝑛𝑒𝑛𝑡𝑠</m:t>
                        </m:r>
                        <m:r>
                          <a:rPr lang="en-IN" sz="2400" b="0" i="1" dirty="0" smtClean="0">
                            <a:latin typeface="Cambria Math"/>
                          </a:rPr>
                          <m:t> </m:t>
                        </m:r>
                        <m:r>
                          <a:rPr lang="en-IN" sz="2400" b="0" i="1" dirty="0" smtClean="0">
                            <a:latin typeface="Cambria Math"/>
                          </a:rPr>
                          <m:t>𝑎𝑡</m:t>
                        </m:r>
                        <m:r>
                          <a:rPr lang="en-IN" sz="2400" b="0" i="1" dirty="0" smtClean="0">
                            <a:latin typeface="Cambria Math"/>
                          </a:rPr>
                          <m:t> </m:t>
                        </m:r>
                        <m:r>
                          <a:rPr lang="en-IN" sz="2400" b="0" i="1" dirty="0" smtClean="0">
                            <a:latin typeface="Cambria Math"/>
                          </a:rPr>
                          <m:t>𝑠𝑡𝑎𝑟𝑡</m:t>
                        </m:r>
                        <m:r>
                          <a:rPr lang="en-IN" sz="2400" b="0" i="1" dirty="0" smtClean="0">
                            <a:latin typeface="Cambria Math"/>
                          </a:rPr>
                          <m:t> </m:t>
                        </m:r>
                        <m:r>
                          <a:rPr lang="en-IN" sz="2400" b="0" i="1" dirty="0" smtClean="0">
                            <a:latin typeface="Cambria Math"/>
                          </a:rPr>
                          <m:t>𝑜𝑓</m:t>
                        </m:r>
                        <m:r>
                          <a:rPr lang="en-IN" sz="2400" b="0" i="1" dirty="0" smtClean="0">
                            <a:latin typeface="Cambria Math"/>
                          </a:rPr>
                          <m:t> </m:t>
                        </m:r>
                        <m:r>
                          <a:rPr lang="en-IN" sz="2400" b="0" i="1" dirty="0" smtClean="0">
                            <a:latin typeface="Cambria Math"/>
                          </a:rPr>
                          <m:t>𝑡𝑒𝑠𝑡</m:t>
                        </m:r>
                        <m:r>
                          <a:rPr lang="en-IN" sz="2400" b="0" i="1" dirty="0" smtClean="0">
                            <a:latin typeface="Cambria Math"/>
                          </a:rPr>
                          <m:t> </m:t>
                        </m:r>
                        <m:r>
                          <a:rPr lang="en-IN" sz="2400" b="0" i="1" dirty="0" smtClean="0">
                            <a:latin typeface="Cambria Math"/>
                          </a:rPr>
                          <m:t>𝑝𝑒𝑟𝑖𝑜𝑑</m:t>
                        </m:r>
                      </m:den>
                    </m:f>
                  </m:oMath>
                </a14:m>
                <a:endParaRPr lang="en-IN" sz="2400" dirty="0" smtClean="0"/>
              </a:p>
              <a:p>
                <a:r>
                  <a:rPr lang="en-IN" sz="2400" dirty="0" smtClean="0"/>
                  <a:t>The Number of components that failed in time ‘</a:t>
                </a:r>
                <a14:m>
                  <m:oMath xmlns:m="http://schemas.openxmlformats.org/officeDocument/2006/math">
                    <m:r>
                      <a:rPr lang="en-IN" sz="2400" b="0" i="1" smtClean="0">
                        <a:latin typeface="Cambria Math"/>
                      </a:rPr>
                      <m:t>𝑡</m:t>
                    </m:r>
                  </m:oMath>
                </a14:m>
                <a:r>
                  <a:rPr lang="en-IN" sz="2400" dirty="0" smtClean="0"/>
                  <a:t>’ is </a:t>
                </a:r>
                <a14:m>
                  <m:oMath xmlns:m="http://schemas.openxmlformats.org/officeDocument/2006/math">
                    <m:sSub>
                      <m:sSubPr>
                        <m:ctrlPr>
                          <a:rPr lang="en-IN" sz="2400" b="0" i="1" smtClean="0">
                            <a:latin typeface="Cambria Math"/>
                          </a:rPr>
                        </m:ctrlPr>
                      </m:sSubPr>
                      <m:e>
                        <m:r>
                          <a:rPr lang="en-IN" sz="2400" b="0" i="1" smtClean="0">
                            <a:latin typeface="Cambria Math"/>
                          </a:rPr>
                          <m:t>𝑁</m:t>
                        </m:r>
                      </m:e>
                      <m:sub>
                        <m:r>
                          <a:rPr lang="en-IN" sz="2400" b="0" i="1" smtClean="0">
                            <a:latin typeface="Cambria Math"/>
                          </a:rPr>
                          <m:t>𝑓</m:t>
                        </m:r>
                      </m:sub>
                    </m:sSub>
                    <m:r>
                      <a:rPr lang="en-IN" sz="2400" b="0" i="1" smtClean="0">
                        <a:latin typeface="Cambria Math"/>
                      </a:rPr>
                      <m:t>(</m:t>
                    </m:r>
                    <m:r>
                      <a:rPr lang="en-IN" sz="2400" b="0" i="1" smtClean="0">
                        <a:latin typeface="Cambria Math"/>
                      </a:rPr>
                      <m:t>𝑡</m:t>
                    </m:r>
                    <m:r>
                      <a:rPr lang="en-IN" sz="2400" b="0" i="1" smtClean="0">
                        <a:latin typeface="Cambria Math"/>
                      </a:rPr>
                      <m:t>)</m:t>
                    </m:r>
                  </m:oMath>
                </a14:m>
                <a:r>
                  <a:rPr lang="en-IN" sz="2400" dirty="0" smtClean="0"/>
                  <a:t> where </a:t>
                </a:r>
              </a:p>
              <a:p>
                <a:pPr marL="0" indent="0">
                  <a:buNone/>
                </a:pPr>
                <a14:m>
                  <m:oMathPara xmlns:m="http://schemas.openxmlformats.org/officeDocument/2006/math">
                    <m:oMathParaPr>
                      <m:jc m:val="centerGroup"/>
                    </m:oMathParaPr>
                    <m:oMath xmlns:m="http://schemas.openxmlformats.org/officeDocument/2006/math">
                      <m:sSub>
                        <m:sSubPr>
                          <m:ctrlPr>
                            <a:rPr lang="en-IN" sz="2400" i="1">
                              <a:latin typeface="Cambria Math"/>
                            </a:rPr>
                          </m:ctrlPr>
                        </m:sSubPr>
                        <m:e>
                          <m:r>
                            <a:rPr lang="en-IN" sz="2400" b="0" i="1" smtClean="0">
                              <a:latin typeface="Cambria Math"/>
                            </a:rPr>
                            <m:t>     </m:t>
                          </m:r>
                          <m:r>
                            <a:rPr lang="en-IN" sz="2400" i="1">
                              <a:latin typeface="Cambria Math"/>
                            </a:rPr>
                            <m:t>𝑁</m:t>
                          </m:r>
                        </m:e>
                        <m:sub>
                          <m:r>
                            <a:rPr lang="en-IN" sz="2400" i="1">
                              <a:latin typeface="Cambria Math"/>
                            </a:rPr>
                            <m:t>𝑓</m:t>
                          </m:r>
                        </m:sub>
                      </m:sSub>
                      <m:d>
                        <m:dPr>
                          <m:ctrlPr>
                            <a:rPr lang="en-IN" sz="2400" i="1">
                              <a:latin typeface="Cambria Math"/>
                            </a:rPr>
                          </m:ctrlPr>
                        </m:dPr>
                        <m:e>
                          <m:r>
                            <a:rPr lang="en-IN" sz="2400" i="1">
                              <a:latin typeface="Cambria Math"/>
                            </a:rPr>
                            <m:t>𝑡</m:t>
                          </m:r>
                        </m:e>
                      </m:d>
                      <m:r>
                        <a:rPr lang="en-IN" sz="2400" b="0" i="1" smtClean="0">
                          <a:latin typeface="Cambria Math"/>
                        </a:rPr>
                        <m:t>=</m:t>
                      </m:r>
                      <m:sSub>
                        <m:sSubPr>
                          <m:ctrlPr>
                            <a:rPr lang="en-IN" sz="2400" i="1">
                              <a:latin typeface="Cambria Math"/>
                              <a:ea typeface="Cambria Math"/>
                            </a:rPr>
                          </m:ctrlPr>
                        </m:sSubPr>
                        <m:e>
                          <m:r>
                            <a:rPr lang="en-IN" sz="2400" i="1">
                              <a:latin typeface="Cambria Math"/>
                              <a:ea typeface="Cambria Math"/>
                            </a:rPr>
                            <m:t>𝑁</m:t>
                          </m:r>
                        </m:e>
                        <m:sub>
                          <m:r>
                            <a:rPr lang="en-IN" sz="2400" b="0" i="1" smtClean="0">
                              <a:latin typeface="Cambria Math"/>
                              <a:ea typeface="Cambria Math"/>
                            </a:rPr>
                            <m:t>0</m:t>
                          </m:r>
                        </m:sub>
                      </m:sSub>
                      <m:d>
                        <m:dPr>
                          <m:ctrlPr>
                            <a:rPr lang="en-IN" sz="2400" i="1">
                              <a:latin typeface="Cambria Math"/>
                              <a:ea typeface="Cambria Math"/>
                            </a:rPr>
                          </m:ctrlPr>
                        </m:dPr>
                        <m:e>
                          <m:r>
                            <a:rPr lang="en-IN" sz="2400" i="1">
                              <a:latin typeface="Cambria Math"/>
                              <a:ea typeface="Cambria Math"/>
                            </a:rPr>
                            <m:t>𝑡</m:t>
                          </m:r>
                        </m:e>
                      </m:d>
                      <m:r>
                        <a:rPr lang="en-IN" sz="2400" b="0" i="1" smtClean="0">
                          <a:latin typeface="Cambria Math"/>
                          <a:ea typeface="Cambria Math"/>
                        </a:rPr>
                        <m:t>−</m:t>
                      </m:r>
                      <m:sSub>
                        <m:sSubPr>
                          <m:ctrlPr>
                            <a:rPr lang="en-IN" sz="2400" i="1">
                              <a:latin typeface="Cambria Math"/>
                              <a:ea typeface="Cambria Math"/>
                            </a:rPr>
                          </m:ctrlPr>
                        </m:sSubPr>
                        <m:e>
                          <m:r>
                            <a:rPr lang="en-IN" sz="2400" i="1">
                              <a:latin typeface="Cambria Math"/>
                              <a:ea typeface="Cambria Math"/>
                            </a:rPr>
                            <m:t>𝑁</m:t>
                          </m:r>
                        </m:e>
                        <m:sub>
                          <m:r>
                            <a:rPr lang="en-IN" sz="2400" i="1">
                              <a:latin typeface="Cambria Math"/>
                              <a:ea typeface="Cambria Math"/>
                            </a:rPr>
                            <m:t>𝑠</m:t>
                          </m:r>
                        </m:sub>
                      </m:sSub>
                      <m:d>
                        <m:dPr>
                          <m:ctrlPr>
                            <a:rPr lang="en-IN" sz="2400" i="1">
                              <a:latin typeface="Cambria Math"/>
                              <a:ea typeface="Cambria Math"/>
                            </a:rPr>
                          </m:ctrlPr>
                        </m:dPr>
                        <m:e>
                          <m:r>
                            <a:rPr lang="en-IN" sz="2400" i="1">
                              <a:latin typeface="Cambria Math"/>
                              <a:ea typeface="Cambria Math"/>
                            </a:rPr>
                            <m:t>𝑡</m:t>
                          </m:r>
                        </m:e>
                      </m:d>
                    </m:oMath>
                  </m:oMathPara>
                </a14:m>
                <a:endParaRPr lang="en-IN" sz="2400" dirty="0" smtClean="0"/>
              </a:p>
              <a:p>
                <a:r>
                  <a:rPr lang="en-IN" sz="2400" dirty="0"/>
                  <a:t>Suppose that the </a:t>
                </a:r>
                <a:r>
                  <a:rPr lang="en-IN" sz="2400" i="1" dirty="0"/>
                  <a:t>i </a:t>
                </a:r>
                <a:r>
                  <a:rPr lang="en-IN" sz="2400" dirty="0" err="1"/>
                  <a:t>th</a:t>
                </a:r>
                <a:r>
                  <a:rPr lang="en-IN" sz="2400" dirty="0"/>
                  <a:t> device fails after time </a:t>
                </a:r>
                <a14:m>
                  <m:oMath xmlns:m="http://schemas.openxmlformats.org/officeDocument/2006/math">
                    <m:sSub>
                      <m:sSubPr>
                        <m:ctrlPr>
                          <a:rPr lang="en-IN" sz="2400" i="1" smtClean="0">
                            <a:latin typeface="Cambria Math"/>
                            <a:ea typeface="Cambria Math"/>
                          </a:rPr>
                        </m:ctrlPr>
                      </m:sSubPr>
                      <m:e>
                        <m:r>
                          <a:rPr lang="en-IN" sz="2400" b="0" i="1" smtClean="0">
                            <a:latin typeface="Cambria Math"/>
                            <a:ea typeface="Cambria Math"/>
                          </a:rPr>
                          <m:t>𝑡</m:t>
                        </m:r>
                      </m:e>
                      <m:sub>
                        <m:r>
                          <a:rPr lang="en-IN" sz="2400" b="0" i="1" smtClean="0">
                            <a:latin typeface="Cambria Math"/>
                            <a:ea typeface="Cambria Math"/>
                          </a:rPr>
                          <m:t>𝑖</m:t>
                        </m:r>
                      </m:sub>
                    </m:sSub>
                  </m:oMath>
                </a14:m>
                <a:endParaRPr lang="en-IN" sz="2400" dirty="0" smtClean="0"/>
              </a:p>
              <a:p>
                <a:pPr marL="0" indent="0">
                  <a:buNone/>
                </a:pPr>
                <a:r>
                  <a:rPr lang="en-IN" sz="2400" dirty="0"/>
                  <a:t/>
                </a:r>
                <a:r>
                  <a:rPr lang="en-IN" sz="2400" dirty="0" smtClean="0"/>
                  <a:t/>
                </a:r>
                <a:r>
                  <a:rPr lang="en-IN" sz="2400" dirty="0" smtClean="0">
                    <a:solidFill>
                      <a:srgbClr val="0070C0"/>
                    </a:solidFill>
                  </a:rPr>
                  <a:t>Mean Time Before Failure =m</a:t>
                </a: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𝑀𝑇𝐵𝐹</m:t>
                      </m:r>
                      <m:r>
                        <a:rPr lang="en-IN" sz="2400" b="0" i="1" smtClean="0">
                          <a:latin typeface="Cambria Math"/>
                        </a:rPr>
                        <m:t>=</m:t>
                      </m:r>
                      <m:r>
                        <a:rPr lang="en-IN" sz="2400" b="0" i="1" smtClean="0">
                          <a:latin typeface="Cambria Math"/>
                        </a:rPr>
                        <m:t>𝑚</m:t>
                      </m:r>
                      <m:r>
                        <a:rPr lang="pt-BR" sz="2400" b="0" i="1" smtClean="0">
                          <a:latin typeface="Cambria Math"/>
                        </a:rPr>
                        <m:t>=</m:t>
                      </m:r>
                      <m:r>
                        <a:rPr lang="en-IN" sz="2400" b="0" i="1" smtClean="0">
                          <a:latin typeface="Cambria Math"/>
                        </a:rPr>
                        <m:t>(1/</m:t>
                      </m:r>
                      <m:sSub>
                        <m:sSubPr>
                          <m:ctrlPr>
                            <a:rPr lang="en-IN" sz="2400" i="1">
                              <a:latin typeface="Cambria Math"/>
                              <a:ea typeface="Cambria Math"/>
                            </a:rPr>
                          </m:ctrlPr>
                        </m:sSubPr>
                        <m:e>
                          <m:r>
                            <a:rPr lang="en-IN" sz="2400" i="1">
                              <a:latin typeface="Cambria Math"/>
                              <a:ea typeface="Cambria Math"/>
                            </a:rPr>
                            <m:t>𝑁</m:t>
                          </m:r>
                        </m:e>
                        <m:sub>
                          <m:r>
                            <a:rPr lang="en-IN" sz="2400" i="1">
                              <a:latin typeface="Cambria Math"/>
                              <a:ea typeface="Cambria Math"/>
                            </a:rPr>
                            <m:t>0</m:t>
                          </m:r>
                        </m:sub>
                      </m:sSub>
                      <m:r>
                        <a:rPr lang="en-IN" sz="2400" b="0" i="1" smtClean="0">
                          <a:latin typeface="Cambria Math"/>
                          <a:ea typeface="Cambria Math"/>
                        </a:rPr>
                        <m:t>)</m:t>
                      </m:r>
                      <m:nary>
                        <m:naryPr>
                          <m:chr m:val="∑"/>
                          <m:ctrlPr>
                            <a:rPr lang="pt-BR" sz="2400" b="0" i="1" smtClean="0">
                              <a:latin typeface="Cambria Math"/>
                            </a:rPr>
                          </m:ctrlPr>
                        </m:naryPr>
                        <m:sub>
                          <m:r>
                            <m:rPr>
                              <m:brk m:alnAt="23"/>
                            </m:rPr>
                            <a:rPr lang="en-IN" sz="2400" b="0" i="1" smtClean="0">
                              <a:latin typeface="Cambria Math"/>
                            </a:rPr>
                            <m:t>𝑖</m:t>
                          </m:r>
                          <m:r>
                            <a:rPr lang="pt-BR" sz="2400" b="0" i="1" smtClean="0">
                              <a:latin typeface="Cambria Math"/>
                            </a:rPr>
                            <m:t>=0</m:t>
                          </m:r>
                        </m:sub>
                        <m:sup>
                          <m:sSub>
                            <m:sSubPr>
                              <m:ctrlPr>
                                <a:rPr lang="en-IN" sz="2400" i="1">
                                  <a:latin typeface="Cambria Math"/>
                                  <a:ea typeface="Cambria Math"/>
                                </a:rPr>
                              </m:ctrlPr>
                            </m:sSubPr>
                            <m:e>
                              <m:r>
                                <a:rPr lang="en-IN" sz="2400" i="1">
                                  <a:latin typeface="Cambria Math"/>
                                  <a:ea typeface="Cambria Math"/>
                                </a:rPr>
                                <m:t>𝑁</m:t>
                              </m:r>
                            </m:e>
                            <m:sub>
                              <m:r>
                                <a:rPr lang="en-IN" sz="2400" i="1">
                                  <a:latin typeface="Cambria Math"/>
                                  <a:ea typeface="Cambria Math"/>
                                </a:rPr>
                                <m:t>0</m:t>
                              </m:r>
                            </m:sub>
                          </m:sSub>
                        </m:sup>
                        <m:e>
                          <m:sSub>
                            <m:sSubPr>
                              <m:ctrlPr>
                                <a:rPr lang="en-IN" sz="2400" i="1">
                                  <a:latin typeface="Cambria Math"/>
                                  <a:ea typeface="Cambria Math"/>
                                </a:rPr>
                              </m:ctrlPr>
                            </m:sSubPr>
                            <m:e>
                              <m:r>
                                <a:rPr lang="en-IN" sz="2400" i="1">
                                  <a:latin typeface="Cambria Math"/>
                                  <a:ea typeface="Cambria Math"/>
                                </a:rPr>
                                <m:t>𝑡</m:t>
                              </m:r>
                            </m:e>
                            <m:sub>
                              <m:r>
                                <a:rPr lang="en-IN" sz="2400" i="1">
                                  <a:latin typeface="Cambria Math"/>
                                  <a:ea typeface="Cambria Math"/>
                                </a:rPr>
                                <m:t>𝑖</m:t>
                              </m:r>
                            </m:sub>
                          </m:sSub>
                        </m:e>
                      </m:nary>
                    </m:oMath>
                  </m:oMathPara>
                </a14:m>
                <a:endParaRPr lang="en-IN"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809"/>
                </a:stretch>
              </a:blipFill>
            </p:spPr>
            <p:txBody>
              <a:bodyPr/>
              <a:lstStyle/>
              <a:p>
                <a:r>
                  <a:rPr lang="en-IN">
                    <a:noFill/>
                  </a:rPr>
                  <a:t> </a:t>
                </a:r>
              </a:p>
            </p:txBody>
          </p:sp>
        </mc:Fallback>
      </mc:AlternateContent>
    </p:spTree>
    <p:extLst>
      <p:ext uri="{BB962C8B-B14F-4D97-AF65-F5344CB8AC3E}">
        <p14:creationId xmlns:p14="http://schemas.microsoft.com/office/powerpoint/2010/main" xmlns="" val="127985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0999"/>
            <a:ext cx="7772400" cy="685801"/>
          </a:xfrm>
        </p:spPr>
        <p:txBody>
          <a:bodyPr>
            <a:normAutofit fontScale="90000"/>
          </a:bodyPr>
          <a:lstStyle/>
          <a:p>
            <a:r>
              <a:rPr lang="en-US" sz="3100" b="1" i="1" u="sng" dirty="0" smtClean="0">
                <a:solidFill>
                  <a:srgbClr val="FF0000"/>
                </a:solidFill>
                <a:latin typeface="Times New Roman" pitchFamily="18" charset="0"/>
                <a:cs typeface="Times New Roman" pitchFamily="18" charset="0"/>
              </a:rPr>
              <a:t>Attitude and Orbit Control System (AOCS).</a:t>
            </a:r>
            <a:r>
              <a:rPr lang="en-US" dirty="0" smtClean="0">
                <a:solidFill>
                  <a:srgbClr val="00B050"/>
                </a:solidFill>
                <a:latin typeface="Times New Roman" pitchFamily="18" charset="0"/>
                <a:cs typeface="Times New Roman" pitchFamily="18" charset="0"/>
              </a:rPr>
              <a:t/>
            </a:r>
            <a:br>
              <a:rPr lang="en-US" dirty="0" smtClean="0">
                <a:solidFill>
                  <a:srgbClr val="00B050"/>
                </a:solidFill>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304800" y="1066800"/>
            <a:ext cx="8458200" cy="5334000"/>
          </a:xfrm>
        </p:spPr>
        <p:txBody>
          <a:bodyPr/>
          <a:lstStyle/>
          <a:p>
            <a:pPr algn="just">
              <a:lnSpc>
                <a:spcPct val="200000"/>
              </a:lnSpc>
              <a:buFont typeface="Arial" pitchFamily="34" charset="0"/>
              <a:buChar char="•"/>
            </a:pPr>
            <a:r>
              <a:rPr lang="en-US" dirty="0" smtClean="0">
                <a:solidFill>
                  <a:schemeClr val="tx1"/>
                </a:solidFill>
                <a:latin typeface="Times New Roman" pitchFamily="18" charset="0"/>
                <a:cs typeface="Times New Roman" pitchFamily="18" charset="0"/>
              </a:rPr>
              <a:t>This subsystem </a:t>
            </a:r>
            <a:r>
              <a:rPr lang="en-US" dirty="0" smtClean="0">
                <a:solidFill>
                  <a:srgbClr val="FF0000"/>
                </a:solidFill>
                <a:latin typeface="Times New Roman" pitchFamily="18" charset="0"/>
                <a:cs typeface="Times New Roman" pitchFamily="18" charset="0"/>
              </a:rPr>
              <a:t>consists of </a:t>
            </a:r>
            <a:r>
              <a:rPr lang="en-US" dirty="0" smtClean="0">
                <a:solidFill>
                  <a:srgbClr val="00B0F0"/>
                </a:solidFill>
                <a:latin typeface="Times New Roman" pitchFamily="18" charset="0"/>
                <a:cs typeface="Times New Roman" pitchFamily="18" charset="0"/>
              </a:rPr>
              <a:t>rocket motors </a:t>
            </a:r>
            <a:r>
              <a:rPr lang="en-US" dirty="0" smtClean="0">
                <a:solidFill>
                  <a:schemeClr val="tx1"/>
                </a:solidFill>
                <a:latin typeface="Times New Roman" pitchFamily="18" charset="0"/>
                <a:cs typeface="Times New Roman" pitchFamily="18" charset="0"/>
              </a:rPr>
              <a:t>that are </a:t>
            </a:r>
            <a:r>
              <a:rPr lang="en-US" dirty="0" smtClean="0">
                <a:solidFill>
                  <a:srgbClr val="00B050"/>
                </a:solidFill>
                <a:latin typeface="Times New Roman" pitchFamily="18" charset="0"/>
                <a:cs typeface="Times New Roman" pitchFamily="18" charset="0"/>
              </a:rPr>
              <a:t>used to move the satellite back to the correct orbit </a:t>
            </a:r>
            <a:r>
              <a:rPr lang="en-US" dirty="0" smtClean="0">
                <a:solidFill>
                  <a:schemeClr val="tx1"/>
                </a:solidFill>
                <a:latin typeface="Times New Roman" pitchFamily="18" charset="0"/>
                <a:cs typeface="Times New Roman" pitchFamily="18" charset="0"/>
              </a:rPr>
              <a:t>when </a:t>
            </a:r>
            <a:r>
              <a:rPr lang="en-US" dirty="0" smtClean="0">
                <a:solidFill>
                  <a:srgbClr val="FF0000"/>
                </a:solidFill>
                <a:latin typeface="Times New Roman" pitchFamily="18" charset="0"/>
                <a:cs typeface="Times New Roman" pitchFamily="18" charset="0"/>
              </a:rPr>
              <a:t>external forces cause it to drift off station </a:t>
            </a:r>
            <a:r>
              <a:rPr lang="en-US" dirty="0" smtClean="0">
                <a:solidFill>
                  <a:schemeClr val="tx1"/>
                </a:solidFill>
                <a:latin typeface="Times New Roman" pitchFamily="18" charset="0"/>
                <a:cs typeface="Times New Roman" pitchFamily="18" charset="0"/>
              </a:rPr>
              <a:t>and </a:t>
            </a:r>
            <a:r>
              <a:rPr lang="en-US" dirty="0" smtClean="0">
                <a:solidFill>
                  <a:srgbClr val="0070C0"/>
                </a:solidFill>
                <a:latin typeface="Times New Roman" pitchFamily="18" charset="0"/>
                <a:cs typeface="Times New Roman" pitchFamily="18" charset="0"/>
              </a:rPr>
              <a:t>gas jets or inertial devices that control the attitude of the satellite.</a:t>
            </a:r>
            <a:endParaRPr lang="en-US"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RELIABILITY</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IN" dirty="0" smtClean="0"/>
                  <a:t>Assume that the </a:t>
                </a:r>
                <a:r>
                  <a:rPr lang="en-IN" dirty="0" smtClean="0">
                    <a:solidFill>
                      <a:srgbClr val="0070C0"/>
                    </a:solidFill>
                  </a:rPr>
                  <a:t>average failure rate </a:t>
                </a:r>
                <a:r>
                  <a:rPr lang="en-IN" dirty="0"/>
                  <a:t>is constant and let it be defined </a:t>
                </a:r>
                <a:r>
                  <a:rPr lang="en-IN" dirty="0" smtClean="0"/>
                  <a:t>by </a:t>
                </a:r>
                <a:endParaRPr lang="en-IN" dirty="0"/>
              </a:p>
              <a:p>
                <a:pPr marL="0" indent="0">
                  <a:buNone/>
                </a:pPr>
                <a:r>
                  <a:rPr lang="en-IN" dirty="0"/>
                  <a:t/>
                </a:r>
                <a:r>
                  <a:rPr lang="en-IN" dirty="0" smtClean="0"/>
                  <a:t/>
                </a:r>
                <a14:m>
                  <m:oMath xmlns:m="http://schemas.openxmlformats.org/officeDocument/2006/math">
                    <m:r>
                      <m:rPr>
                        <m:sty m:val="p"/>
                      </m:rPr>
                      <a:rPr lang="el-GR" i="1" smtClean="0">
                        <a:latin typeface="Cambria Math"/>
                      </a:rPr>
                      <m:t>λ</m:t>
                    </m:r>
                    <m:r>
                      <a:rPr lang="en-IN" b="0" i="1" smtClean="0">
                        <a:latin typeface="Cambria Math"/>
                      </a:rPr>
                      <m:t>=</m:t>
                    </m:r>
                    <m:f>
                      <m:fPr>
                        <m:ctrlPr>
                          <a:rPr lang="en-IN" b="0" i="1" smtClean="0">
                            <a:latin typeface="Cambria Math"/>
                          </a:rPr>
                        </m:ctrlPr>
                      </m:fPr>
                      <m:num>
                        <m:r>
                          <a:rPr lang="en-IN" b="0" i="1" smtClean="0">
                            <a:latin typeface="Cambria Math"/>
                          </a:rPr>
                          <m:t>𝑁𝑢𝑚𝑏𝑒𝑟</m:t>
                        </m:r>
                        <m:r>
                          <a:rPr lang="en-IN" b="0" i="1" smtClean="0">
                            <a:latin typeface="Cambria Math"/>
                          </a:rPr>
                          <m:t> </m:t>
                        </m:r>
                        <m:r>
                          <a:rPr lang="en-IN" b="0" i="1" smtClean="0">
                            <a:latin typeface="Cambria Math"/>
                          </a:rPr>
                          <m:t>𝑜𝑓</m:t>
                        </m:r>
                        <m:r>
                          <a:rPr lang="en-IN" b="0" i="1" smtClean="0">
                            <a:latin typeface="Cambria Math"/>
                          </a:rPr>
                          <m:t> </m:t>
                        </m:r>
                        <m:r>
                          <a:rPr lang="en-IN" b="0" i="1" smtClean="0">
                            <a:latin typeface="Cambria Math"/>
                          </a:rPr>
                          <m:t>𝑓𝑎𝑖𝑙𝑢𝑟𝑒𝑠</m:t>
                        </m:r>
                        <m:r>
                          <a:rPr lang="en-IN" b="0" i="1" smtClean="0">
                            <a:latin typeface="Cambria Math"/>
                          </a:rPr>
                          <m:t> </m:t>
                        </m:r>
                        <m:r>
                          <a:rPr lang="en-IN" b="0" i="1" smtClean="0">
                            <a:latin typeface="Cambria Math"/>
                          </a:rPr>
                          <m:t>𝑖𝑛</m:t>
                        </m:r>
                        <m:r>
                          <a:rPr lang="en-IN" b="0" i="1" smtClean="0">
                            <a:latin typeface="Cambria Math"/>
                          </a:rPr>
                          <m:t> </m:t>
                        </m:r>
                        <m:r>
                          <a:rPr lang="en-IN" b="0" i="1" smtClean="0">
                            <a:latin typeface="Cambria Math"/>
                          </a:rPr>
                          <m:t>𝑎</m:t>
                        </m:r>
                        <m:r>
                          <a:rPr lang="en-IN" b="0" i="1" smtClean="0">
                            <a:latin typeface="Cambria Math"/>
                          </a:rPr>
                          <m:t> </m:t>
                        </m:r>
                        <m:r>
                          <a:rPr lang="en-IN" b="0" i="1" smtClean="0">
                            <a:latin typeface="Cambria Math"/>
                          </a:rPr>
                          <m:t>𝑔𝑖𝑣𝑒𝑛</m:t>
                        </m:r>
                        <m:r>
                          <a:rPr lang="en-IN" b="0" i="1" smtClean="0">
                            <a:latin typeface="Cambria Math"/>
                          </a:rPr>
                          <m:t> </m:t>
                        </m:r>
                        <m:r>
                          <a:rPr lang="en-IN" b="0" i="1" smtClean="0">
                            <a:latin typeface="Cambria Math"/>
                          </a:rPr>
                          <m:t>𝑡𝑖𝑚𝑒</m:t>
                        </m:r>
                      </m:num>
                      <m:den>
                        <m:r>
                          <a:rPr lang="en-IN" b="0" i="1" smtClean="0">
                            <a:latin typeface="Cambria Math"/>
                          </a:rPr>
                          <m:t>𝑁𝑢𝑚𝑏𝑒𝑟</m:t>
                        </m:r>
                        <m:r>
                          <a:rPr lang="en-IN" b="0" i="1" smtClean="0">
                            <a:latin typeface="Cambria Math"/>
                          </a:rPr>
                          <m:t> </m:t>
                        </m:r>
                        <m:r>
                          <a:rPr lang="en-IN" b="0" i="1" smtClean="0">
                            <a:latin typeface="Cambria Math"/>
                          </a:rPr>
                          <m:t>𝑜𝑓</m:t>
                        </m:r>
                        <m:r>
                          <a:rPr lang="en-IN" b="0" i="1" smtClean="0">
                            <a:latin typeface="Cambria Math"/>
                          </a:rPr>
                          <m:t> </m:t>
                        </m:r>
                        <m:r>
                          <a:rPr lang="en-IN" b="0" i="1" smtClean="0">
                            <a:latin typeface="Cambria Math"/>
                          </a:rPr>
                          <m:t>𝑠𝑢𝑟𝑣𝑖𝑣𝑖𝑛𝑔</m:t>
                        </m:r>
                        <m:r>
                          <a:rPr lang="en-IN" b="0" i="1" smtClean="0">
                            <a:latin typeface="Cambria Math"/>
                          </a:rPr>
                          <m:t> </m:t>
                        </m:r>
                        <m:r>
                          <a:rPr lang="en-IN" b="0" i="1" smtClean="0">
                            <a:latin typeface="Cambria Math"/>
                          </a:rPr>
                          <m:t>𝑐𝑜𝑚𝑝𝑜𝑛𝑒𝑛𝑡𝑠</m:t>
                        </m:r>
                      </m:den>
                    </m:f>
                  </m:oMath>
                </a14:m>
                <a:endParaRPr lang="en-IN" dirty="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IN">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8" y="3573016"/>
            <a:ext cx="3672408" cy="2996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02656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RELIABILITY</a:t>
            </a:r>
            <a:endParaRPr lang="en-IN" dirty="0"/>
          </a:p>
        </p:txBody>
      </p:sp>
      <p:sp>
        <p:nvSpPr>
          <p:cNvPr id="3" name="Content Placeholder 2"/>
          <p:cNvSpPr>
            <a:spLocks noGrp="1"/>
          </p:cNvSpPr>
          <p:nvPr>
            <p:ph idx="1"/>
          </p:nvPr>
        </p:nvSpPr>
        <p:spPr>
          <a:xfrm>
            <a:off x="457200" y="1600200"/>
            <a:ext cx="8686800" cy="4525963"/>
          </a:xfrm>
        </p:spPr>
        <p:txBody>
          <a:bodyPr/>
          <a:lstStyle/>
          <a:p>
            <a:endParaRPr lang="en-IN" dirty="0" smtClean="0"/>
          </a:p>
          <a:p>
            <a:endParaRPr lang="en-IN" dirty="0" smtClean="0"/>
          </a:p>
          <a:p>
            <a:r>
              <a:rPr lang="en-IN" dirty="0" smtClean="0"/>
              <a:t>                                                             R = Ns /No</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5736" y="2357065"/>
            <a:ext cx="2952328" cy="1312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3733800"/>
            <a:ext cx="5400600"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9672" y="5661248"/>
            <a:ext cx="2952328" cy="432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35875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REDUDANCY</a:t>
            </a:r>
            <a:endParaRPr lang="en-IN" dirty="0">
              <a:solidFill>
                <a:srgbClr val="FF0000"/>
              </a:solidFill>
            </a:endParaRPr>
          </a:p>
        </p:txBody>
      </p:sp>
      <p:sp>
        <p:nvSpPr>
          <p:cNvPr id="3" name="Content Placeholder 2"/>
          <p:cNvSpPr>
            <a:spLocks noGrp="1"/>
          </p:cNvSpPr>
          <p:nvPr>
            <p:ph idx="1"/>
          </p:nvPr>
        </p:nvSpPr>
        <p:spPr>
          <a:xfrm>
            <a:off x="152400" y="1600200"/>
            <a:ext cx="8839200" cy="4525963"/>
          </a:xfrm>
        </p:spPr>
        <p:txBody>
          <a:bodyPr/>
          <a:lstStyle/>
          <a:p>
            <a:pPr algn="just"/>
            <a:r>
              <a:rPr lang="en-IN" dirty="0"/>
              <a:t>In a satellite, many devices, each with a different </a:t>
            </a:r>
            <a:r>
              <a:rPr lang="en-IN" dirty="0" smtClean="0"/>
              <a:t>MTBF</a:t>
            </a:r>
            <a:r>
              <a:rPr lang="en-IN" dirty="0"/>
              <a:t>, are used, and failure of one device may </a:t>
            </a:r>
            <a:r>
              <a:rPr lang="en-IN" dirty="0" smtClean="0"/>
              <a:t>cause catastrophic </a:t>
            </a:r>
            <a:r>
              <a:rPr lang="en-IN" dirty="0"/>
              <a:t>failure of a complete subsystem</a:t>
            </a:r>
            <a:r>
              <a:rPr lang="en-IN" dirty="0" smtClean="0"/>
              <a:t>.</a:t>
            </a:r>
          </a:p>
          <a:p>
            <a:pPr algn="just"/>
            <a:endParaRPr lang="en-IN" dirty="0" smtClean="0"/>
          </a:p>
          <a:p>
            <a:pPr algn="just"/>
            <a:r>
              <a:rPr lang="en-IN" dirty="0"/>
              <a:t>If redundant devices are incorporated, the subsystem can continue to function correctly.</a:t>
            </a:r>
          </a:p>
        </p:txBody>
      </p:sp>
    </p:spTree>
    <p:extLst>
      <p:ext uri="{BB962C8B-B14F-4D97-AF65-F5344CB8AC3E}">
        <p14:creationId xmlns:p14="http://schemas.microsoft.com/office/powerpoint/2010/main" xmlns="" val="20012741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REDUDANCY</a:t>
            </a:r>
            <a:endParaRPr lang="en-IN" dirty="0"/>
          </a:p>
        </p:txBody>
      </p:sp>
      <p:sp>
        <p:nvSpPr>
          <p:cNvPr id="3" name="Content Placeholder 2"/>
          <p:cNvSpPr>
            <a:spLocks noGrp="1"/>
          </p:cNvSpPr>
          <p:nvPr>
            <p:ph idx="1"/>
          </p:nvPr>
        </p:nvSpPr>
        <p:spPr/>
        <p:txBody>
          <a:bodyPr/>
          <a:lstStyle/>
          <a:p>
            <a:pPr marL="0" indent="0">
              <a:buNone/>
            </a:pPr>
            <a:r>
              <a:rPr lang="en-IN" dirty="0" smtClean="0"/>
              <a:t>DIFFERENT SITUATIONS:</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2204864"/>
            <a:ext cx="6984776" cy="36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96394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REDUDANCY</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2060848"/>
            <a:ext cx="6624736" cy="38991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927933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REDUDANCY</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665815"/>
            <a:ext cx="8201025" cy="41764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00740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763000" cy="533399"/>
          </a:xfrm>
        </p:spPr>
        <p:txBody>
          <a:bodyPr>
            <a:noAutofit/>
          </a:bodyPr>
          <a:lstStyle/>
          <a:p>
            <a:pPr algn="just"/>
            <a:r>
              <a:rPr lang="en-US" sz="2600" b="1" i="1" u="sng" dirty="0" smtClean="0">
                <a:solidFill>
                  <a:srgbClr val="FF0000"/>
                </a:solidFill>
                <a:latin typeface="Times New Roman" pitchFamily="18" charset="0"/>
                <a:cs typeface="Times New Roman" pitchFamily="18" charset="0"/>
              </a:rPr>
              <a:t>Telemetry, Tracking, Command, and Monitoring (TTC&amp;M).</a:t>
            </a:r>
            <a:br>
              <a:rPr lang="en-US" sz="2600" b="1" i="1" u="sng" dirty="0" smtClean="0">
                <a:solidFill>
                  <a:srgbClr val="FF0000"/>
                </a:solidFill>
                <a:latin typeface="Times New Roman" pitchFamily="18" charset="0"/>
                <a:cs typeface="Times New Roman" pitchFamily="18" charset="0"/>
              </a:rPr>
            </a:br>
            <a:endParaRPr lang="en-US" sz="2600" b="1" i="1" u="sng" dirty="0"/>
          </a:p>
        </p:txBody>
      </p:sp>
      <p:sp>
        <p:nvSpPr>
          <p:cNvPr id="3" name="Subtitle 2"/>
          <p:cNvSpPr>
            <a:spLocks noGrp="1"/>
          </p:cNvSpPr>
          <p:nvPr>
            <p:ph type="subTitle" idx="1"/>
          </p:nvPr>
        </p:nvSpPr>
        <p:spPr>
          <a:xfrm>
            <a:off x="0" y="838200"/>
            <a:ext cx="9144000" cy="6019800"/>
          </a:xfrm>
        </p:spPr>
        <p:txBody>
          <a:bodyPr>
            <a:normAutofit lnSpcReduction="10000"/>
          </a:bodyPr>
          <a:lstStyle/>
          <a:p>
            <a:pPr algn="just">
              <a:buFont typeface="Arial" pitchFamily="34" charset="0"/>
              <a:buChar char="•"/>
            </a:pPr>
            <a:r>
              <a:rPr lang="en-US" sz="2000" dirty="0" smtClean="0">
                <a:solidFill>
                  <a:schemeClr val="tx1"/>
                </a:solidFill>
                <a:latin typeface="Times New Roman" pitchFamily="18" charset="0"/>
                <a:cs typeface="Times New Roman" pitchFamily="18" charset="0"/>
              </a:rPr>
              <a:t> </a:t>
            </a:r>
            <a:r>
              <a:rPr lang="en-US" sz="1900" b="1" dirty="0">
                <a:solidFill>
                  <a:schemeClr val="tx1"/>
                </a:solidFill>
                <a:latin typeface="Times New Roman" pitchFamily="18" charset="0"/>
                <a:cs typeface="Times New Roman" pitchFamily="18" charset="0"/>
              </a:rPr>
              <a:t>T</a:t>
            </a:r>
            <a:r>
              <a:rPr lang="en-US" sz="1900" b="1" dirty="0" smtClean="0">
                <a:solidFill>
                  <a:schemeClr val="tx1"/>
                </a:solidFill>
                <a:latin typeface="Times New Roman" pitchFamily="18" charset="0"/>
                <a:cs typeface="Times New Roman" pitchFamily="18" charset="0"/>
              </a:rPr>
              <a:t>hese systems are </a:t>
            </a:r>
            <a:r>
              <a:rPr lang="en-US" sz="1900" b="1" dirty="0" smtClean="0">
                <a:solidFill>
                  <a:srgbClr val="FF0000"/>
                </a:solidFill>
                <a:latin typeface="Times New Roman" pitchFamily="18" charset="0"/>
                <a:cs typeface="Times New Roman" pitchFamily="18" charset="0"/>
              </a:rPr>
              <a:t>partly on the satellite </a:t>
            </a:r>
            <a:r>
              <a:rPr lang="en-US" sz="1900" b="1" dirty="0" smtClean="0">
                <a:solidFill>
                  <a:schemeClr val="tx1"/>
                </a:solidFill>
                <a:latin typeface="Times New Roman" pitchFamily="18" charset="0"/>
                <a:cs typeface="Times New Roman" pitchFamily="18" charset="0"/>
              </a:rPr>
              <a:t>and </a:t>
            </a:r>
            <a:r>
              <a:rPr lang="en-US" sz="1900" b="1" dirty="0" smtClean="0">
                <a:solidFill>
                  <a:srgbClr val="00B050"/>
                </a:solidFill>
                <a:latin typeface="Times New Roman" pitchFamily="18" charset="0"/>
                <a:cs typeface="Times New Roman" pitchFamily="18" charset="0"/>
              </a:rPr>
              <a:t>partly at the controlling earth station</a:t>
            </a:r>
            <a:r>
              <a:rPr lang="en-US" sz="1900" b="1" dirty="0" smtClean="0">
                <a:solidFill>
                  <a:schemeClr val="tx1"/>
                </a:solidFill>
                <a:latin typeface="Times New Roman" pitchFamily="18" charset="0"/>
                <a:cs typeface="Times New Roman" pitchFamily="18" charset="0"/>
              </a:rPr>
              <a:t>.</a:t>
            </a:r>
          </a:p>
          <a:p>
            <a:pPr algn="just">
              <a:buFont typeface="Arial" pitchFamily="34" charset="0"/>
              <a:buChar char="•"/>
            </a:pPr>
            <a:endParaRPr lang="en-US" sz="2000" dirty="0" smtClean="0">
              <a:solidFill>
                <a:schemeClr val="tx1"/>
              </a:solidFill>
              <a:latin typeface="Times New Roman" pitchFamily="18" charset="0"/>
              <a:cs typeface="Times New Roman" pitchFamily="18" charset="0"/>
            </a:endParaRPr>
          </a:p>
          <a:p>
            <a:pPr algn="just">
              <a:buFont typeface="Arial" pitchFamily="34" charset="0"/>
              <a:buChar char="•"/>
            </a:pPr>
            <a:r>
              <a:rPr lang="en-US" sz="2000" b="1" dirty="0" smtClean="0">
                <a:solidFill>
                  <a:schemeClr val="tx1"/>
                </a:solidFill>
                <a:latin typeface="Times New Roman" pitchFamily="18" charset="0"/>
                <a:cs typeface="Times New Roman" pitchFamily="18" charset="0"/>
              </a:rPr>
              <a:t>The </a:t>
            </a:r>
            <a:r>
              <a:rPr lang="en-US" sz="2000" b="1" dirty="0" smtClean="0">
                <a:solidFill>
                  <a:srgbClr val="00B050"/>
                </a:solidFill>
                <a:latin typeface="Times New Roman" pitchFamily="18" charset="0"/>
                <a:cs typeface="Times New Roman" pitchFamily="18" charset="0"/>
              </a:rPr>
              <a:t>telemetry</a:t>
            </a:r>
            <a:r>
              <a:rPr lang="en-US" sz="2000" b="1" dirty="0" smtClean="0">
                <a:solidFill>
                  <a:schemeClr val="tx1"/>
                </a:solidFill>
                <a:latin typeface="Times New Roman" pitchFamily="18" charset="0"/>
                <a:cs typeface="Times New Roman" pitchFamily="18" charset="0"/>
              </a:rPr>
              <a:t> system </a:t>
            </a:r>
            <a:r>
              <a:rPr lang="en-US" sz="2000" b="1" dirty="0" smtClean="0">
                <a:solidFill>
                  <a:srgbClr val="0070C0"/>
                </a:solidFill>
                <a:latin typeface="Times New Roman" pitchFamily="18" charset="0"/>
                <a:cs typeface="Times New Roman" pitchFamily="18" charset="0"/>
              </a:rPr>
              <a:t>sends data derived from many sensors on the satellite</a:t>
            </a:r>
            <a:r>
              <a:rPr lang="en-US" sz="2000" b="1" dirty="0" smtClean="0">
                <a:solidFill>
                  <a:schemeClr val="tx1"/>
                </a:solidFill>
                <a:latin typeface="Times New Roman" pitchFamily="18" charset="0"/>
                <a:cs typeface="Times New Roman" pitchFamily="18" charset="0"/>
              </a:rPr>
              <a:t>, which </a:t>
            </a:r>
            <a:r>
              <a:rPr lang="en-US" sz="2000" b="1" dirty="0" smtClean="0">
                <a:solidFill>
                  <a:srgbClr val="FF0000"/>
                </a:solidFill>
                <a:latin typeface="Times New Roman" pitchFamily="18" charset="0"/>
                <a:cs typeface="Times New Roman" pitchFamily="18" charset="0"/>
              </a:rPr>
              <a:t>monitor the satellite’s health, via a telemetry link to the controlling earth station.</a:t>
            </a:r>
          </a:p>
          <a:p>
            <a:pPr algn="just">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000" b="1" dirty="0" smtClean="0">
                <a:solidFill>
                  <a:schemeClr val="tx1"/>
                </a:solidFill>
                <a:latin typeface="Times New Roman" pitchFamily="18" charset="0"/>
                <a:cs typeface="Times New Roman" pitchFamily="18" charset="0"/>
              </a:rPr>
              <a:t>The </a:t>
            </a:r>
            <a:r>
              <a:rPr lang="en-US" sz="2000" b="1" dirty="0" smtClean="0">
                <a:solidFill>
                  <a:srgbClr val="00B050"/>
                </a:solidFill>
                <a:latin typeface="Times New Roman" pitchFamily="18" charset="0"/>
                <a:cs typeface="Times New Roman" pitchFamily="18" charset="0"/>
              </a:rPr>
              <a:t>tracking system is located at this earth station </a:t>
            </a:r>
            <a:r>
              <a:rPr lang="en-US" sz="2000" b="1" dirty="0" smtClean="0">
                <a:solidFill>
                  <a:schemeClr val="tx1"/>
                </a:solidFill>
                <a:latin typeface="Times New Roman" pitchFamily="18" charset="0"/>
                <a:cs typeface="Times New Roman" pitchFamily="18" charset="0"/>
              </a:rPr>
              <a:t>and </a:t>
            </a:r>
            <a:r>
              <a:rPr lang="en-US" sz="2000" b="1" dirty="0" smtClean="0">
                <a:solidFill>
                  <a:srgbClr val="0070C0"/>
                </a:solidFill>
                <a:latin typeface="Times New Roman" pitchFamily="18" charset="0"/>
                <a:cs typeface="Times New Roman" pitchFamily="18" charset="0"/>
              </a:rPr>
              <a:t>provides information on </a:t>
            </a:r>
            <a:r>
              <a:rPr lang="en-US" sz="2000" b="1" dirty="0" smtClean="0">
                <a:solidFill>
                  <a:srgbClr val="FF0000"/>
                </a:solidFill>
                <a:latin typeface="Times New Roman" pitchFamily="18" charset="0"/>
                <a:cs typeface="Times New Roman" pitchFamily="18" charset="0"/>
              </a:rPr>
              <a:t>the range </a:t>
            </a:r>
            <a:r>
              <a:rPr lang="en-US" sz="2000" b="1" dirty="0" smtClean="0">
                <a:solidFill>
                  <a:srgbClr val="0070C0"/>
                </a:solidFill>
                <a:latin typeface="Times New Roman" pitchFamily="18" charset="0"/>
                <a:cs typeface="Times New Roman" pitchFamily="18" charset="0"/>
              </a:rPr>
              <a:t>and the </a:t>
            </a:r>
            <a:r>
              <a:rPr lang="en-US" sz="2000" b="1" dirty="0" smtClean="0">
                <a:solidFill>
                  <a:srgbClr val="FF0000"/>
                </a:solidFill>
                <a:latin typeface="Times New Roman" pitchFamily="18" charset="0"/>
                <a:cs typeface="Times New Roman" pitchFamily="18" charset="0"/>
              </a:rPr>
              <a:t>elevation and azimuth </a:t>
            </a:r>
            <a:r>
              <a:rPr lang="en-US" sz="2000" b="1" dirty="0" smtClean="0">
                <a:solidFill>
                  <a:srgbClr val="0070C0"/>
                </a:solidFill>
                <a:latin typeface="Times New Roman" pitchFamily="18" charset="0"/>
                <a:cs typeface="Times New Roman" pitchFamily="18" charset="0"/>
              </a:rPr>
              <a:t>angles of the satellite.</a:t>
            </a:r>
          </a:p>
          <a:p>
            <a:pPr algn="just">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000" b="1" dirty="0" smtClean="0">
                <a:solidFill>
                  <a:srgbClr val="FF0000"/>
                </a:solidFill>
                <a:latin typeface="Times New Roman" pitchFamily="18" charset="0"/>
                <a:cs typeface="Times New Roman" pitchFamily="18" charset="0"/>
              </a:rPr>
              <a:t>Repeated</a:t>
            </a:r>
            <a:r>
              <a:rPr lang="en-US" sz="2000" b="1" dirty="0" smtClean="0">
                <a:solidFill>
                  <a:schemeClr val="tx1"/>
                </a:solidFill>
                <a:latin typeface="Times New Roman" pitchFamily="18" charset="0"/>
                <a:cs typeface="Times New Roman" pitchFamily="18" charset="0"/>
              </a:rPr>
              <a:t> measurement of these </a:t>
            </a:r>
            <a:r>
              <a:rPr lang="en-US" sz="2000" b="1" dirty="0" smtClean="0">
                <a:solidFill>
                  <a:srgbClr val="FF0000"/>
                </a:solidFill>
                <a:latin typeface="Times New Roman" pitchFamily="18" charset="0"/>
                <a:cs typeface="Times New Roman" pitchFamily="18" charset="0"/>
              </a:rPr>
              <a:t>three parameters </a:t>
            </a:r>
            <a:r>
              <a:rPr lang="en-US" sz="2000" b="1" dirty="0" smtClean="0">
                <a:solidFill>
                  <a:srgbClr val="00B050"/>
                </a:solidFill>
                <a:latin typeface="Times New Roman" pitchFamily="18" charset="0"/>
                <a:cs typeface="Times New Roman" pitchFamily="18" charset="0"/>
              </a:rPr>
              <a:t>permits computation of orbital elements</a:t>
            </a:r>
            <a:r>
              <a:rPr lang="en-US" sz="2000" b="1" dirty="0" smtClean="0">
                <a:solidFill>
                  <a:schemeClr val="tx1"/>
                </a:solidFill>
                <a:latin typeface="Times New Roman" pitchFamily="18" charset="0"/>
                <a:cs typeface="Times New Roman" pitchFamily="18" charset="0"/>
              </a:rPr>
              <a:t>, from which </a:t>
            </a:r>
            <a:r>
              <a:rPr lang="en-US" sz="2000" b="1" dirty="0" smtClean="0">
                <a:solidFill>
                  <a:srgbClr val="0070C0"/>
                </a:solidFill>
                <a:latin typeface="Times New Roman" pitchFamily="18" charset="0"/>
                <a:cs typeface="Times New Roman" pitchFamily="18" charset="0"/>
              </a:rPr>
              <a:t>changes in the orbit of the satellite can be detected.</a:t>
            </a:r>
          </a:p>
          <a:p>
            <a:pPr algn="just">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000" b="1" dirty="0" smtClean="0">
                <a:solidFill>
                  <a:srgbClr val="00B050"/>
                </a:solidFill>
                <a:latin typeface="Times New Roman" pitchFamily="18" charset="0"/>
                <a:cs typeface="Times New Roman" pitchFamily="18" charset="0"/>
              </a:rPr>
              <a:t>Based on </a:t>
            </a:r>
            <a:r>
              <a:rPr lang="en-US" sz="2200" b="1" u="sng" dirty="0" smtClean="0">
                <a:solidFill>
                  <a:srgbClr val="00B050"/>
                </a:solidFill>
                <a:latin typeface="Times New Roman" pitchFamily="18" charset="0"/>
                <a:cs typeface="Times New Roman" pitchFamily="18" charset="0"/>
              </a:rPr>
              <a:t>telemetry data received from the satellite </a:t>
            </a:r>
            <a:r>
              <a:rPr lang="en-US" sz="2000" b="1" dirty="0" smtClean="0">
                <a:solidFill>
                  <a:srgbClr val="00B050"/>
                </a:solidFill>
                <a:latin typeface="Times New Roman" pitchFamily="18" charset="0"/>
                <a:cs typeface="Times New Roman" pitchFamily="18" charset="0"/>
              </a:rPr>
              <a:t>and </a:t>
            </a:r>
            <a:r>
              <a:rPr lang="en-US" sz="2200" b="1" u="sng" dirty="0" smtClean="0">
                <a:solidFill>
                  <a:srgbClr val="0070C0"/>
                </a:solidFill>
                <a:latin typeface="Times New Roman" pitchFamily="18" charset="0"/>
                <a:cs typeface="Times New Roman" pitchFamily="18" charset="0"/>
              </a:rPr>
              <a:t>orbital data obtained from the tracking system</a:t>
            </a:r>
            <a:r>
              <a:rPr lang="en-US" sz="2000" b="1" dirty="0" smtClean="0">
                <a:solidFill>
                  <a:schemeClr val="tx1"/>
                </a:solidFill>
                <a:latin typeface="Times New Roman" pitchFamily="18" charset="0"/>
                <a:cs typeface="Times New Roman" pitchFamily="18" charset="0"/>
              </a:rPr>
              <a:t>, the </a:t>
            </a:r>
            <a:r>
              <a:rPr lang="en-US" sz="2000" b="1" dirty="0" smtClean="0">
                <a:solidFill>
                  <a:srgbClr val="FF0000"/>
                </a:solidFill>
                <a:latin typeface="Times New Roman" pitchFamily="18" charset="0"/>
                <a:cs typeface="Times New Roman" pitchFamily="18" charset="0"/>
              </a:rPr>
              <a:t>control system is used to </a:t>
            </a:r>
            <a:r>
              <a:rPr lang="en-US" sz="2000" b="1" u="sng" dirty="0" smtClean="0">
                <a:solidFill>
                  <a:srgbClr val="FF0000"/>
                </a:solidFill>
                <a:latin typeface="Times New Roman" pitchFamily="18" charset="0"/>
                <a:cs typeface="Times New Roman" pitchFamily="18" charset="0"/>
              </a:rPr>
              <a:t>correct the position and attitude of the satellite.</a:t>
            </a:r>
          </a:p>
          <a:p>
            <a:pPr algn="just">
              <a:buFont typeface="Arial" pitchFamily="34" charset="0"/>
              <a:buChar char="•"/>
            </a:pPr>
            <a:endParaRPr lang="en-US" sz="20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000" b="1" dirty="0" smtClean="0">
                <a:solidFill>
                  <a:schemeClr val="tx1"/>
                </a:solidFill>
                <a:latin typeface="Times New Roman" pitchFamily="18" charset="0"/>
                <a:cs typeface="Times New Roman" pitchFamily="18" charset="0"/>
              </a:rPr>
              <a:t>It </a:t>
            </a:r>
            <a:r>
              <a:rPr lang="en-US" sz="2000" b="1" dirty="0" smtClean="0">
                <a:solidFill>
                  <a:srgbClr val="0070C0"/>
                </a:solidFill>
                <a:latin typeface="Times New Roman" pitchFamily="18" charset="0"/>
                <a:cs typeface="Times New Roman" pitchFamily="18" charset="0"/>
              </a:rPr>
              <a:t>also used to control the antenna pointing and communication system configuration to suit current traffic requirements,</a:t>
            </a:r>
            <a:r>
              <a:rPr lang="en-US" sz="2000" b="1" dirty="0" smtClean="0">
                <a:solidFill>
                  <a:schemeClr val="tx1"/>
                </a:solidFill>
                <a:latin typeface="Times New Roman" pitchFamily="18" charset="0"/>
                <a:cs typeface="Times New Roman" pitchFamily="18" charset="0"/>
              </a:rPr>
              <a:t> and to </a:t>
            </a:r>
            <a:r>
              <a:rPr lang="en-US" sz="2000" b="1" dirty="0" smtClean="0">
                <a:solidFill>
                  <a:srgbClr val="FF0000"/>
                </a:solidFill>
                <a:latin typeface="Times New Roman" pitchFamily="18" charset="0"/>
                <a:cs typeface="Times New Roman" pitchFamily="18" charset="0"/>
              </a:rPr>
              <a:t>operate switches on the satellite.</a:t>
            </a:r>
            <a:endParaRPr lang="en-US" sz="20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Autofit/>
          </a:bodyPr>
          <a:lstStyle/>
          <a:p>
            <a:r>
              <a:rPr lang="en-US" sz="3600" dirty="0" smtClean="0">
                <a:solidFill>
                  <a:srgbClr val="FF0000"/>
                </a:solidFill>
              </a:rPr>
              <a:t>Power system</a:t>
            </a:r>
            <a:endParaRPr lang="en-US" sz="3600" dirty="0">
              <a:solidFill>
                <a:srgbClr val="FF0000"/>
              </a:solidFill>
            </a:endParaRPr>
          </a:p>
        </p:txBody>
      </p:sp>
      <p:sp>
        <p:nvSpPr>
          <p:cNvPr id="3" name="Subtitle 2"/>
          <p:cNvSpPr>
            <a:spLocks noGrp="1"/>
          </p:cNvSpPr>
          <p:nvPr>
            <p:ph type="subTitle" idx="1"/>
          </p:nvPr>
        </p:nvSpPr>
        <p:spPr>
          <a:xfrm>
            <a:off x="457200" y="990600"/>
            <a:ext cx="8382000" cy="5410200"/>
          </a:xfrm>
        </p:spPr>
        <p:txBody>
          <a:bodyPr>
            <a:normAutofit lnSpcReduction="10000"/>
          </a:bodyPr>
          <a:lstStyle/>
          <a:p>
            <a:pPr algn="l">
              <a:lnSpc>
                <a:spcPct val="150000"/>
              </a:lnSpc>
              <a:buFont typeface="Arial" pitchFamily="34" charset="0"/>
              <a:buChar char="•"/>
            </a:pPr>
            <a:r>
              <a:rPr lang="en-US" sz="36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All communications </a:t>
            </a:r>
            <a:r>
              <a:rPr lang="en-US" sz="2400" b="1" dirty="0" smtClean="0">
                <a:solidFill>
                  <a:srgbClr val="FF0000"/>
                </a:solidFill>
                <a:latin typeface="Times New Roman" pitchFamily="18" charset="0"/>
                <a:cs typeface="Times New Roman" pitchFamily="18" charset="0"/>
              </a:rPr>
              <a:t>satellites</a:t>
            </a:r>
            <a:r>
              <a:rPr lang="en-US" sz="2400" b="1" dirty="0" smtClean="0">
                <a:solidFill>
                  <a:schemeClr val="tx1"/>
                </a:solidFill>
                <a:latin typeface="Times New Roman" pitchFamily="18" charset="0"/>
                <a:cs typeface="Times New Roman" pitchFamily="18" charset="0"/>
              </a:rPr>
              <a:t> derive their </a:t>
            </a:r>
            <a:r>
              <a:rPr lang="en-US" sz="2400" b="1" dirty="0" smtClean="0">
                <a:solidFill>
                  <a:srgbClr val="FF0000"/>
                </a:solidFill>
                <a:latin typeface="Times New Roman" pitchFamily="18" charset="0"/>
                <a:cs typeface="Times New Roman" pitchFamily="18" charset="0"/>
              </a:rPr>
              <a:t>electrical power from solar cells.</a:t>
            </a:r>
          </a:p>
          <a:p>
            <a:pPr algn="l">
              <a:lnSpc>
                <a:spcPct val="150000"/>
              </a:lnSpc>
              <a:buFont typeface="Arial" pitchFamily="34" charset="0"/>
              <a:buChar char="•"/>
            </a:pPr>
            <a:endParaRPr lang="en-US" sz="2400" b="1" dirty="0">
              <a:solidFill>
                <a:schemeClr val="tx1"/>
              </a:solidFill>
              <a:latin typeface="Times New Roman" pitchFamily="18" charset="0"/>
              <a:cs typeface="Times New Roman" pitchFamily="18" charset="0"/>
            </a:endParaRPr>
          </a:p>
          <a:p>
            <a:pPr algn="l">
              <a:lnSpc>
                <a:spcPct val="150000"/>
              </a:lnSpc>
              <a:buFont typeface="Arial" pitchFamily="34" charset="0"/>
              <a:buChar char="•"/>
            </a:pPr>
            <a:r>
              <a:rPr lang="en-US" sz="2400" b="1" dirty="0" smtClean="0">
                <a:solidFill>
                  <a:schemeClr val="tx1"/>
                </a:solidFill>
                <a:latin typeface="Times New Roman" pitchFamily="18" charset="0"/>
                <a:cs typeface="Times New Roman" pitchFamily="18" charset="0"/>
              </a:rPr>
              <a:t>The power is </a:t>
            </a:r>
            <a:r>
              <a:rPr lang="en-US" sz="2400" b="1" dirty="0" smtClean="0">
                <a:solidFill>
                  <a:srgbClr val="FF0000"/>
                </a:solidFill>
                <a:latin typeface="Times New Roman" pitchFamily="18" charset="0"/>
                <a:cs typeface="Times New Roman" pitchFamily="18" charset="0"/>
              </a:rPr>
              <a:t>used by </a:t>
            </a:r>
            <a:r>
              <a:rPr lang="en-US" sz="2400" b="1" dirty="0" smtClean="0">
                <a:solidFill>
                  <a:schemeClr val="tx1"/>
                </a:solidFill>
                <a:latin typeface="Times New Roman" pitchFamily="18" charset="0"/>
                <a:cs typeface="Times New Roman" pitchFamily="18" charset="0"/>
              </a:rPr>
              <a:t>the communications system, </a:t>
            </a:r>
            <a:r>
              <a:rPr lang="en-US" sz="2400" b="1" dirty="0" smtClean="0">
                <a:solidFill>
                  <a:srgbClr val="00B050"/>
                </a:solidFill>
                <a:latin typeface="Times New Roman" pitchFamily="18" charset="0"/>
                <a:cs typeface="Times New Roman" pitchFamily="18" charset="0"/>
              </a:rPr>
              <a:t>mainly in its transmitters, and also by all other electrical systems on the satellite.</a:t>
            </a:r>
          </a:p>
          <a:p>
            <a:pPr algn="l">
              <a:lnSpc>
                <a:spcPct val="150000"/>
              </a:lnSpc>
              <a:buFont typeface="Arial" pitchFamily="34" charset="0"/>
              <a:buChar char="•"/>
            </a:pPr>
            <a:endParaRPr lang="en-US" sz="2400" b="1" dirty="0" smtClean="0">
              <a:solidFill>
                <a:schemeClr val="tx1"/>
              </a:solidFill>
              <a:latin typeface="Times New Roman" pitchFamily="18" charset="0"/>
              <a:cs typeface="Times New Roman" pitchFamily="18" charset="0"/>
            </a:endParaRPr>
          </a:p>
          <a:p>
            <a:pPr algn="l">
              <a:lnSpc>
                <a:spcPct val="150000"/>
              </a:lnSpc>
              <a:buFont typeface="Arial" pitchFamily="34" charset="0"/>
              <a:buChar char="•"/>
            </a:pPr>
            <a:r>
              <a:rPr lang="en-US" sz="2400" b="1" dirty="0" smtClean="0">
                <a:solidFill>
                  <a:schemeClr val="tx1"/>
                </a:solidFill>
                <a:latin typeface="Times New Roman" pitchFamily="18" charset="0"/>
                <a:cs typeface="Times New Roman" pitchFamily="18" charset="0"/>
              </a:rPr>
              <a:t>The latter use is termed </a:t>
            </a:r>
            <a:r>
              <a:rPr lang="en-US" sz="2400" b="1" dirty="0" smtClean="0">
                <a:solidFill>
                  <a:srgbClr val="FF0000"/>
                </a:solidFill>
                <a:latin typeface="Times New Roman" pitchFamily="18" charset="0"/>
                <a:cs typeface="Times New Roman" pitchFamily="18" charset="0"/>
              </a:rPr>
              <a:t>housekeeping</a:t>
            </a:r>
            <a:r>
              <a:rPr lang="en-US" sz="2400" b="1" dirty="0" smtClean="0">
                <a:solidFill>
                  <a:schemeClr val="tx1"/>
                </a:solidFill>
                <a:latin typeface="Times New Roman" pitchFamily="18" charset="0"/>
                <a:cs typeface="Times New Roman" pitchFamily="18" charset="0"/>
              </a:rPr>
              <a:t>, since these </a:t>
            </a:r>
            <a:r>
              <a:rPr lang="en-US" sz="2400" b="1" dirty="0" smtClean="0">
                <a:solidFill>
                  <a:srgbClr val="00B050"/>
                </a:solidFill>
                <a:latin typeface="Times New Roman" pitchFamily="18" charset="0"/>
                <a:cs typeface="Times New Roman" pitchFamily="18" charset="0"/>
              </a:rPr>
              <a:t>subsystems</a:t>
            </a:r>
            <a:r>
              <a:rPr lang="en-US" sz="2400" b="1" dirty="0" smtClean="0">
                <a:solidFill>
                  <a:schemeClr val="tx1"/>
                </a:solidFill>
                <a:latin typeface="Times New Roman" pitchFamily="18" charset="0"/>
                <a:cs typeface="Times New Roman" pitchFamily="18" charset="0"/>
              </a:rPr>
              <a:t> </a:t>
            </a:r>
            <a:r>
              <a:rPr lang="en-US" sz="2400" b="1" dirty="0" smtClean="0">
                <a:solidFill>
                  <a:srgbClr val="00B0F0"/>
                </a:solidFill>
                <a:latin typeface="Times New Roman" pitchFamily="18" charset="0"/>
                <a:cs typeface="Times New Roman" pitchFamily="18" charset="0"/>
              </a:rPr>
              <a:t>serve to support the communications system</a:t>
            </a:r>
            <a:r>
              <a:rPr lang="en-US" sz="2400" b="1" dirty="0" smtClean="0">
                <a:solidFill>
                  <a:schemeClr val="tx1"/>
                </a:solidFill>
                <a:latin typeface="Times New Roman" pitchFamily="18" charset="0"/>
                <a:cs typeface="Times New Roman" pitchFamily="18" charset="0"/>
              </a:rPr>
              <a:t>.</a:t>
            </a: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Autofit/>
          </a:bodyPr>
          <a:lstStyle/>
          <a:p>
            <a:r>
              <a:rPr lang="en-US" sz="3600" dirty="0" smtClean="0">
                <a:solidFill>
                  <a:srgbClr val="FF0000"/>
                </a:solidFill>
              </a:rPr>
              <a:t>Communications Subsystems</a:t>
            </a:r>
            <a:endParaRPr lang="en-US" sz="3600" dirty="0">
              <a:solidFill>
                <a:srgbClr val="FF0000"/>
              </a:solidFill>
            </a:endParaRPr>
          </a:p>
        </p:txBody>
      </p:sp>
      <p:sp>
        <p:nvSpPr>
          <p:cNvPr id="3" name="Subtitle 2"/>
          <p:cNvSpPr>
            <a:spLocks noGrp="1"/>
          </p:cNvSpPr>
          <p:nvPr>
            <p:ph type="subTitle" idx="1"/>
          </p:nvPr>
        </p:nvSpPr>
        <p:spPr>
          <a:xfrm>
            <a:off x="152400" y="762000"/>
            <a:ext cx="8686800" cy="6096000"/>
          </a:xfrm>
        </p:spPr>
        <p:txBody>
          <a:bodyPr>
            <a:normAutofit/>
          </a:bodyPr>
          <a:lstStyle/>
          <a:p>
            <a:pPr algn="just">
              <a:buFont typeface="Arial" pitchFamily="34" charset="0"/>
              <a:buChar char="•"/>
            </a:pPr>
            <a:r>
              <a:rPr lang="en-US" sz="35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The </a:t>
            </a:r>
            <a:r>
              <a:rPr lang="en-US" sz="2400" b="1" dirty="0" smtClean="0">
                <a:solidFill>
                  <a:srgbClr val="00B050"/>
                </a:solidFill>
                <a:latin typeface="Times New Roman" pitchFamily="18" charset="0"/>
                <a:cs typeface="Times New Roman" pitchFamily="18" charset="0"/>
              </a:rPr>
              <a:t>communications subsystem </a:t>
            </a:r>
            <a:r>
              <a:rPr lang="en-US" sz="2400" b="1" dirty="0" smtClean="0">
                <a:solidFill>
                  <a:schemeClr val="tx1"/>
                </a:solidFill>
                <a:latin typeface="Times New Roman" pitchFamily="18" charset="0"/>
                <a:cs typeface="Times New Roman" pitchFamily="18" charset="0"/>
              </a:rPr>
              <a:t>is the </a:t>
            </a:r>
            <a:r>
              <a:rPr lang="en-US" sz="2400" b="1" dirty="0" smtClean="0">
                <a:solidFill>
                  <a:srgbClr val="0070C0"/>
                </a:solidFill>
                <a:latin typeface="Times New Roman" pitchFamily="18" charset="0"/>
                <a:cs typeface="Times New Roman" pitchFamily="18" charset="0"/>
              </a:rPr>
              <a:t>major  component of a    communications satellite</a:t>
            </a:r>
            <a:r>
              <a:rPr lang="en-US" sz="2400" b="1" dirty="0" smtClean="0">
                <a:solidFill>
                  <a:schemeClr val="tx1"/>
                </a:solidFill>
                <a:latin typeface="Times New Roman" pitchFamily="18" charset="0"/>
                <a:cs typeface="Times New Roman" pitchFamily="18" charset="0"/>
              </a:rPr>
              <a:t>, and the </a:t>
            </a:r>
            <a:r>
              <a:rPr lang="en-US" sz="2400" b="1" dirty="0" smtClean="0">
                <a:solidFill>
                  <a:srgbClr val="00B050"/>
                </a:solidFill>
                <a:latin typeface="Times New Roman" pitchFamily="18" charset="0"/>
                <a:cs typeface="Times New Roman" pitchFamily="18" charset="0"/>
              </a:rPr>
              <a:t>remainder</a:t>
            </a:r>
            <a:r>
              <a:rPr lang="en-US" sz="2400" b="1" dirty="0" smtClean="0">
                <a:solidFill>
                  <a:schemeClr val="tx1"/>
                </a:solidFill>
                <a:latin typeface="Times New Roman" pitchFamily="18" charset="0"/>
                <a:cs typeface="Times New Roman" pitchFamily="18" charset="0"/>
              </a:rPr>
              <a:t> of the satellite is there solely </a:t>
            </a:r>
            <a:r>
              <a:rPr lang="en-US" sz="2400" b="1" dirty="0" smtClean="0">
                <a:solidFill>
                  <a:srgbClr val="FF0000"/>
                </a:solidFill>
                <a:latin typeface="Times New Roman" pitchFamily="18" charset="0"/>
                <a:cs typeface="Times New Roman" pitchFamily="18" charset="0"/>
              </a:rPr>
              <a:t>to support it.</a:t>
            </a:r>
          </a:p>
          <a:p>
            <a:pPr algn="just">
              <a:buFont typeface="Arial" pitchFamily="34" charset="0"/>
              <a:buChar char="•"/>
            </a:pPr>
            <a:endParaRPr lang="en-US" sz="2400" b="1" dirty="0" smtClean="0">
              <a:solidFill>
                <a:srgbClr val="FF0000"/>
              </a:solidFill>
              <a:latin typeface="Times New Roman" pitchFamily="18" charset="0"/>
              <a:cs typeface="Times New Roman" pitchFamily="18" charset="0"/>
            </a:endParaRPr>
          </a:p>
          <a:p>
            <a:pPr algn="just">
              <a:buFont typeface="Arial" pitchFamily="34" charset="0"/>
              <a:buChar char="•"/>
            </a:pPr>
            <a:r>
              <a:rPr lang="en-US" sz="2400" b="1" dirty="0" smtClean="0">
                <a:solidFill>
                  <a:schemeClr val="tx1"/>
                </a:solidFill>
                <a:latin typeface="Times New Roman" pitchFamily="18" charset="0"/>
                <a:cs typeface="Times New Roman" pitchFamily="18" charset="0"/>
              </a:rPr>
              <a:t>Frequently, the communications equipment is only a </a:t>
            </a:r>
            <a:r>
              <a:rPr lang="en-US" sz="2400" b="1" dirty="0" smtClean="0">
                <a:solidFill>
                  <a:srgbClr val="FF0000"/>
                </a:solidFill>
                <a:latin typeface="Times New Roman" pitchFamily="18" charset="0"/>
                <a:cs typeface="Times New Roman" pitchFamily="18" charset="0"/>
              </a:rPr>
              <a:t>small part of the weight and volume of the whole satellite.</a:t>
            </a:r>
          </a:p>
          <a:p>
            <a:pPr algn="just">
              <a:buFont typeface="Arial" pitchFamily="34" charset="0"/>
              <a:buChar char="•"/>
            </a:pPr>
            <a:endParaRPr lang="en-US" sz="2400" b="1" dirty="0" smtClean="0">
              <a:solidFill>
                <a:srgbClr val="FF0000"/>
              </a:solidFill>
              <a:latin typeface="Times New Roman" pitchFamily="18" charset="0"/>
              <a:cs typeface="Times New Roman" pitchFamily="18" charset="0"/>
            </a:endParaRPr>
          </a:p>
          <a:p>
            <a:pPr algn="just">
              <a:buFont typeface="Arial" pitchFamily="34" charset="0"/>
              <a:buChar char="•"/>
            </a:pPr>
            <a:r>
              <a:rPr lang="en-US" sz="2400" b="1" dirty="0" smtClean="0">
                <a:solidFill>
                  <a:schemeClr val="tx1"/>
                </a:solidFill>
                <a:latin typeface="Times New Roman" pitchFamily="18" charset="0"/>
                <a:cs typeface="Times New Roman" pitchFamily="18" charset="0"/>
              </a:rPr>
              <a:t>It is usually composed of </a:t>
            </a:r>
            <a:r>
              <a:rPr lang="en-US" sz="2400" b="1" dirty="0" smtClean="0">
                <a:solidFill>
                  <a:srgbClr val="FF0000"/>
                </a:solidFill>
                <a:latin typeface="Times New Roman" pitchFamily="18" charset="0"/>
                <a:cs typeface="Times New Roman" pitchFamily="18" charset="0"/>
              </a:rPr>
              <a:t>one or more antennas</a:t>
            </a:r>
            <a:r>
              <a:rPr lang="en-US" sz="2400" b="1" dirty="0" smtClean="0">
                <a:solidFill>
                  <a:schemeClr val="tx1"/>
                </a:solidFill>
                <a:latin typeface="Times New Roman" pitchFamily="18" charset="0"/>
                <a:cs typeface="Times New Roman" pitchFamily="18" charset="0"/>
              </a:rPr>
              <a:t>, which </a:t>
            </a:r>
            <a:r>
              <a:rPr lang="en-US" sz="2400" b="1" dirty="0" smtClean="0">
                <a:solidFill>
                  <a:srgbClr val="00B050"/>
                </a:solidFill>
                <a:latin typeface="Times New Roman" pitchFamily="18" charset="0"/>
                <a:cs typeface="Times New Roman" pitchFamily="18" charset="0"/>
              </a:rPr>
              <a:t>receive and transmit over wide bandwidths at microwave frequencies,</a:t>
            </a:r>
            <a:r>
              <a:rPr lang="en-US" sz="2400" b="1" dirty="0" smtClean="0">
                <a:solidFill>
                  <a:schemeClr val="tx1"/>
                </a:solidFill>
                <a:latin typeface="Times New Roman" pitchFamily="18" charset="0"/>
                <a:cs typeface="Times New Roman" pitchFamily="18" charset="0"/>
              </a:rPr>
              <a:t> and a </a:t>
            </a:r>
            <a:r>
              <a:rPr lang="en-US" sz="2400" b="1" dirty="0" smtClean="0">
                <a:solidFill>
                  <a:srgbClr val="0070C0"/>
                </a:solidFill>
                <a:latin typeface="Times New Roman" pitchFamily="18" charset="0"/>
                <a:cs typeface="Times New Roman" pitchFamily="18" charset="0"/>
              </a:rPr>
              <a:t>set of receivers and transmitters  that amplify and retransmit the incoming signals.</a:t>
            </a:r>
          </a:p>
          <a:p>
            <a:pPr algn="just">
              <a:buFont typeface="Arial" pitchFamily="34" charset="0"/>
              <a:buChar char="•"/>
            </a:pPr>
            <a:endParaRPr lang="en-US" sz="2400" b="1" dirty="0" smtClean="0">
              <a:solidFill>
                <a:srgbClr val="0070C0"/>
              </a:solidFill>
              <a:latin typeface="Times New Roman" pitchFamily="18" charset="0"/>
              <a:cs typeface="Times New Roman" pitchFamily="18" charset="0"/>
            </a:endParaRPr>
          </a:p>
          <a:p>
            <a:pPr algn="just">
              <a:lnSpc>
                <a:spcPct val="150000"/>
              </a:lnSpc>
              <a:buFont typeface="Arial" pitchFamily="34" charset="0"/>
              <a:buChar char="•"/>
            </a:pPr>
            <a:r>
              <a:rPr lang="en-US" sz="2400" b="1" dirty="0" smtClean="0">
                <a:solidFill>
                  <a:schemeClr val="tx1"/>
                </a:solidFill>
                <a:latin typeface="Times New Roman" pitchFamily="18" charset="0"/>
                <a:cs typeface="Times New Roman" pitchFamily="18" charset="0"/>
              </a:rPr>
              <a:t>The </a:t>
            </a:r>
            <a:r>
              <a:rPr lang="en-US" sz="2400" b="1" dirty="0" smtClean="0">
                <a:solidFill>
                  <a:srgbClr val="C00000"/>
                </a:solidFill>
                <a:latin typeface="Times New Roman" pitchFamily="18" charset="0"/>
                <a:cs typeface="Times New Roman" pitchFamily="18" charset="0"/>
              </a:rPr>
              <a:t>receiver-Transmitter units </a:t>
            </a:r>
            <a:r>
              <a:rPr lang="en-US" sz="2400" b="1" dirty="0" smtClean="0">
                <a:solidFill>
                  <a:schemeClr val="tx1"/>
                </a:solidFill>
                <a:latin typeface="Times New Roman" pitchFamily="18" charset="0"/>
                <a:cs typeface="Times New Roman" pitchFamily="18" charset="0"/>
              </a:rPr>
              <a:t>are known as </a:t>
            </a:r>
            <a:r>
              <a:rPr lang="en-US" sz="2400" b="1" dirty="0" smtClean="0">
                <a:solidFill>
                  <a:srgbClr val="FF0000"/>
                </a:solidFill>
                <a:latin typeface="Times New Roman" pitchFamily="18" charset="0"/>
                <a:cs typeface="Times New Roman" pitchFamily="18" charset="0"/>
              </a:rPr>
              <a:t>Transponders</a:t>
            </a:r>
            <a:r>
              <a:rPr lang="en-US" sz="2400" b="1" dirty="0" smtClean="0">
                <a:solidFill>
                  <a:schemeClr val="tx1"/>
                </a:solidFill>
                <a:latin typeface="Times New Roman" pitchFamily="18" charset="0"/>
                <a:cs typeface="Times New Roman" pitchFamily="18" charset="0"/>
              </a:rPr>
              <a:t>.</a:t>
            </a:r>
          </a:p>
          <a:p>
            <a:pPr algn="just">
              <a:lnSpc>
                <a:spcPct val="150000"/>
              </a:lnSpc>
              <a:buFont typeface="Arial" pitchFamily="34" charset="0"/>
              <a:buChar char="•"/>
            </a:pPr>
            <a:endParaRPr lang="en-US" sz="2200" b="1" dirty="0">
              <a:solidFill>
                <a:schemeClr val="tx1"/>
              </a:solidFill>
              <a:latin typeface="Times New Roman" pitchFamily="18" charset="0"/>
              <a:cs typeface="Times New Roman" pitchFamily="18" charset="0"/>
            </a:endParaRPr>
          </a:p>
          <a:p>
            <a:pPr algn="just">
              <a:lnSpc>
                <a:spcPct val="150000"/>
              </a:lnSpc>
              <a:buFont typeface="Arial" pitchFamily="34" charset="0"/>
              <a:buChar char="•"/>
            </a:pPr>
            <a:endParaRPr lang="en-US" sz="2200" b="1" dirty="0">
              <a:solidFill>
                <a:schemeClr val="tx1"/>
              </a:solidFill>
              <a:latin typeface="Times New Roman" pitchFamily="18" charset="0"/>
              <a:cs typeface="Times New Roman" pitchFamily="18" charset="0"/>
            </a:endParaRPr>
          </a:p>
          <a:p>
            <a:pPr algn="l">
              <a:lnSpc>
                <a:spcPct val="150000"/>
              </a:lnSpc>
              <a:buFont typeface="Arial" pitchFamily="34" charset="0"/>
              <a:buChar char="•"/>
            </a:pPr>
            <a:endParaRPr lang="en-US" sz="2400" b="1" dirty="0" smtClean="0">
              <a:solidFill>
                <a:schemeClr val="tx1"/>
              </a:solidFill>
              <a:latin typeface="Times New Roman" pitchFamily="18" charset="0"/>
              <a:cs typeface="Times New Roman" pitchFamily="18" charset="0"/>
            </a:endParaRPr>
          </a:p>
          <a:p>
            <a:pPr algn="l">
              <a:lnSpc>
                <a:spcPct val="150000"/>
              </a:lnSpc>
              <a:buFont typeface="Arial" pitchFamily="34" charset="0"/>
              <a:buChar char="•"/>
            </a:pPr>
            <a:endParaRPr lang="en-US" sz="2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0353371-20C1-46B7-857C-A2AFD3D95FC2}"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8F2BF4A7E7B4B9520881B6658FFF0" ma:contentTypeVersion="2" ma:contentTypeDescription="Create a new document." ma:contentTypeScope="" ma:versionID="01cdcf0d43c62290066c591714e0f2e6">
  <xsd:schema xmlns:xsd="http://www.w3.org/2001/XMLSchema" xmlns:xs="http://www.w3.org/2001/XMLSchema" xmlns:p="http://schemas.microsoft.com/office/2006/metadata/properties" xmlns:ns2="43e89f11-4ea5-433f-a301-d913ee113dbc" targetNamespace="http://schemas.microsoft.com/office/2006/metadata/properties" ma:root="true" ma:fieldsID="adaf8fcd2c35a6623ed80a7c5ff91cb2" ns2:_="">
    <xsd:import namespace="43e89f11-4ea5-433f-a301-d913ee113db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89f11-4ea5-433f-a301-d913ee113d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61285A-2A18-46E7-9294-E4310DAC3327}"/>
</file>

<file path=customXml/itemProps2.xml><?xml version="1.0" encoding="utf-8"?>
<ds:datastoreItem xmlns:ds="http://schemas.openxmlformats.org/officeDocument/2006/customXml" ds:itemID="{28B60819-7E2B-4B29-98AB-4DC244514C3D}"/>
</file>

<file path=customXml/itemProps3.xml><?xml version="1.0" encoding="utf-8"?>
<ds:datastoreItem xmlns:ds="http://schemas.openxmlformats.org/officeDocument/2006/customXml" ds:itemID="{0FEA6DA4-7901-4456-804C-BFCF6FBF925F}"/>
</file>

<file path=docProps/app.xml><?xml version="1.0" encoding="utf-8"?>
<Properties xmlns="http://schemas.openxmlformats.org/officeDocument/2006/extended-properties" xmlns:vt="http://schemas.openxmlformats.org/officeDocument/2006/docPropsVTypes">
  <TotalTime>2254</TotalTime>
  <Words>2591</Words>
  <Application>Microsoft Office PowerPoint</Application>
  <PresentationFormat>On-screen Show (4:3)</PresentationFormat>
  <Paragraphs>385</Paragraphs>
  <Slides>65</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ClipArt</vt:lpstr>
      <vt:lpstr>Slide 1</vt:lpstr>
      <vt:lpstr>UNIT-II: SATELLITE SUBSYSTEMS</vt:lpstr>
      <vt:lpstr>Introduction to Satellite subsystems</vt:lpstr>
      <vt:lpstr>Slide 4</vt:lpstr>
      <vt:lpstr>Slide 5</vt:lpstr>
      <vt:lpstr>Attitude and Orbit Control System (AOCS). </vt:lpstr>
      <vt:lpstr>Telemetry, Tracking, Command, and Monitoring (TTC&amp;M). </vt:lpstr>
      <vt:lpstr>Power system</vt:lpstr>
      <vt:lpstr>Communications Subsystems</vt:lpstr>
      <vt:lpstr>Communications Subsystems…. cont</vt:lpstr>
      <vt:lpstr>Satellite Antennas</vt:lpstr>
      <vt:lpstr>Attitude and Orbit Control System (AOCS) </vt:lpstr>
      <vt:lpstr>ORBIT INSERTION - GEO </vt:lpstr>
      <vt:lpstr>ORBIT MAINTENANCE - 1</vt:lpstr>
      <vt:lpstr>ORBIT MAINTENANCE - 2</vt:lpstr>
      <vt:lpstr>FINE POINTING</vt:lpstr>
      <vt:lpstr>DEFINITION OF AXES - 1</vt:lpstr>
      <vt:lpstr>DEFINITION OF AXES</vt:lpstr>
      <vt:lpstr>Figure 3.3 (a) A Spinner satellite, INTELSAT IV A (b) A three-axis stabilized satellite, INTELSAT V </vt:lpstr>
      <vt:lpstr>Slide 20</vt:lpstr>
      <vt:lpstr>Slide 21</vt:lpstr>
      <vt:lpstr>Slide 22</vt:lpstr>
      <vt:lpstr>TTC&amp; M</vt:lpstr>
      <vt:lpstr>Slide 24</vt:lpstr>
      <vt:lpstr>Slide 25</vt:lpstr>
      <vt:lpstr>Slide 26</vt:lpstr>
      <vt:lpstr>Command</vt:lpstr>
      <vt:lpstr>Slide 28</vt:lpstr>
      <vt:lpstr>Slide 29</vt:lpstr>
      <vt:lpstr>Slide 30</vt:lpstr>
      <vt:lpstr>3. Power systems </vt:lpstr>
      <vt:lpstr>Slide 32</vt:lpstr>
      <vt:lpstr>Slide 33</vt:lpstr>
      <vt:lpstr>Slide 34</vt:lpstr>
      <vt:lpstr>Slide 35</vt:lpstr>
      <vt:lpstr>Slide 36</vt:lpstr>
      <vt:lpstr>Slide 37</vt:lpstr>
      <vt:lpstr>Slide 38</vt:lpstr>
      <vt:lpstr>4. Communications subsystems </vt:lpstr>
      <vt:lpstr>Slide 40</vt:lpstr>
      <vt:lpstr>Slide 41</vt:lpstr>
      <vt:lpstr>Slide 42</vt:lpstr>
      <vt:lpstr>Slide 43</vt:lpstr>
      <vt:lpstr>Slide 44</vt:lpstr>
      <vt:lpstr>Slide 45</vt:lpstr>
      <vt:lpstr>Slide 46</vt:lpstr>
      <vt:lpstr>Slide 47</vt:lpstr>
      <vt:lpstr>Slide 48</vt:lpstr>
      <vt:lpstr>5. SATELLITE ANTENNAS</vt:lpstr>
      <vt:lpstr>Slide 50</vt:lpstr>
      <vt:lpstr>Slide 51</vt:lpstr>
      <vt:lpstr>EQUIPMENT RELIABILITY AND SPACE QUALIFICATION</vt:lpstr>
      <vt:lpstr>PURPOSE</vt:lpstr>
      <vt:lpstr>METHODS</vt:lpstr>
      <vt:lpstr>SPACE QUALIFICATION</vt:lpstr>
      <vt:lpstr>SPACE QUALIFICATION</vt:lpstr>
      <vt:lpstr>RELIABILITY</vt:lpstr>
      <vt:lpstr>RELIABILITY-CURVE</vt:lpstr>
      <vt:lpstr>RELIABILITY</vt:lpstr>
      <vt:lpstr>RELIABILITY</vt:lpstr>
      <vt:lpstr>RELIABILITY</vt:lpstr>
      <vt:lpstr>REDUDANCY</vt:lpstr>
      <vt:lpstr>REDUDANCY</vt:lpstr>
      <vt:lpstr>REDUDANCY</vt:lpstr>
      <vt:lpstr>REDUDANCY</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Windows User</cp:lastModifiedBy>
  <cp:revision>274</cp:revision>
  <dcterms:created xsi:type="dcterms:W3CDTF">2018-01-25T02:56:03Z</dcterms:created>
  <dcterms:modified xsi:type="dcterms:W3CDTF">2021-05-12T04:16:09Z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0x010100E048F2BF4A7E7B4B9520881B6658FFF0</vt:lpwstr>
  </property>
</Properties>
</file>