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13" y="69722"/>
            <a:ext cx="9013408" cy="66922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313" y="69722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946"/>
                </a:moveTo>
                <a:lnTo>
                  <a:pt x="3576" y="281184"/>
                </a:lnTo>
                <a:lnTo>
                  <a:pt x="13965" y="234645"/>
                </a:lnTo>
                <a:lnTo>
                  <a:pt x="30657" y="190840"/>
                </a:lnTo>
                <a:lnTo>
                  <a:pt x="53141" y="150277"/>
                </a:lnTo>
                <a:lnTo>
                  <a:pt x="80907" y="113468"/>
                </a:lnTo>
                <a:lnTo>
                  <a:pt x="113445" y="80923"/>
                </a:lnTo>
                <a:lnTo>
                  <a:pt x="150245" y="53151"/>
                </a:lnTo>
                <a:lnTo>
                  <a:pt x="190796" y="30662"/>
                </a:lnTo>
                <a:lnTo>
                  <a:pt x="234589" y="13967"/>
                </a:lnTo>
                <a:lnTo>
                  <a:pt x="281114" y="3576"/>
                </a:lnTo>
                <a:lnTo>
                  <a:pt x="329859" y="0"/>
                </a:lnTo>
                <a:lnTo>
                  <a:pt x="8683462" y="0"/>
                </a:lnTo>
                <a:lnTo>
                  <a:pt x="8732224" y="3576"/>
                </a:lnTo>
                <a:lnTo>
                  <a:pt x="8778762" y="13967"/>
                </a:lnTo>
                <a:lnTo>
                  <a:pt x="8822568" y="30662"/>
                </a:lnTo>
                <a:lnTo>
                  <a:pt x="8863130" y="53151"/>
                </a:lnTo>
                <a:lnTo>
                  <a:pt x="8899939" y="80923"/>
                </a:lnTo>
                <a:lnTo>
                  <a:pt x="8932485" y="113468"/>
                </a:lnTo>
                <a:lnTo>
                  <a:pt x="8960257" y="150277"/>
                </a:lnTo>
                <a:lnTo>
                  <a:pt x="8982745" y="190840"/>
                </a:lnTo>
                <a:lnTo>
                  <a:pt x="8999440" y="234645"/>
                </a:lnTo>
                <a:lnTo>
                  <a:pt x="9009831" y="281184"/>
                </a:lnTo>
                <a:lnTo>
                  <a:pt x="9013408" y="329946"/>
                </a:lnTo>
                <a:lnTo>
                  <a:pt x="9013408" y="6362369"/>
                </a:lnTo>
                <a:lnTo>
                  <a:pt x="9009831" y="6411115"/>
                </a:lnTo>
                <a:lnTo>
                  <a:pt x="8999440" y="6457639"/>
                </a:lnTo>
                <a:lnTo>
                  <a:pt x="8982745" y="6501432"/>
                </a:lnTo>
                <a:lnTo>
                  <a:pt x="8960257" y="6541984"/>
                </a:lnTo>
                <a:lnTo>
                  <a:pt x="8932485" y="6578785"/>
                </a:lnTo>
                <a:lnTo>
                  <a:pt x="8899939" y="6611323"/>
                </a:lnTo>
                <a:lnTo>
                  <a:pt x="8863130" y="6639090"/>
                </a:lnTo>
                <a:lnTo>
                  <a:pt x="8822568" y="6661574"/>
                </a:lnTo>
                <a:lnTo>
                  <a:pt x="8778762" y="6678266"/>
                </a:lnTo>
                <a:lnTo>
                  <a:pt x="8732224" y="6688655"/>
                </a:lnTo>
                <a:lnTo>
                  <a:pt x="8683462" y="6692231"/>
                </a:lnTo>
                <a:lnTo>
                  <a:pt x="329859" y="6692231"/>
                </a:lnTo>
                <a:lnTo>
                  <a:pt x="281114" y="6688655"/>
                </a:lnTo>
                <a:lnTo>
                  <a:pt x="234589" y="6678266"/>
                </a:lnTo>
                <a:lnTo>
                  <a:pt x="190796" y="6661574"/>
                </a:lnTo>
                <a:lnTo>
                  <a:pt x="150245" y="6639090"/>
                </a:lnTo>
                <a:lnTo>
                  <a:pt x="113445" y="6611323"/>
                </a:lnTo>
                <a:lnTo>
                  <a:pt x="80907" y="6578785"/>
                </a:lnTo>
                <a:lnTo>
                  <a:pt x="53141" y="6541984"/>
                </a:lnTo>
                <a:lnTo>
                  <a:pt x="30657" y="6501432"/>
                </a:lnTo>
                <a:lnTo>
                  <a:pt x="13965" y="6457639"/>
                </a:lnTo>
                <a:lnTo>
                  <a:pt x="3576" y="6411115"/>
                </a:lnTo>
                <a:lnTo>
                  <a:pt x="0" y="6362369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931" y="1396688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9021572" y="0"/>
                </a:moveTo>
                <a:lnTo>
                  <a:pt x="0" y="0"/>
                </a:lnTo>
                <a:lnTo>
                  <a:pt x="0" y="120580"/>
                </a:lnTo>
                <a:lnTo>
                  <a:pt x="9021572" y="120580"/>
                </a:lnTo>
                <a:lnTo>
                  <a:pt x="902157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931" y="297671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9021572" y="0"/>
                </a:moveTo>
                <a:lnTo>
                  <a:pt x="0" y="0"/>
                </a:lnTo>
                <a:lnTo>
                  <a:pt x="0" y="110531"/>
                </a:lnTo>
                <a:lnTo>
                  <a:pt x="9021572" y="110531"/>
                </a:lnTo>
                <a:lnTo>
                  <a:pt x="902157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988" y="1517269"/>
            <a:ext cx="9026022" cy="1459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9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7"/>
                </a:lnTo>
                <a:lnTo>
                  <a:pt x="8863071" y="6640288"/>
                </a:lnTo>
                <a:lnTo>
                  <a:pt x="8822525" y="6662776"/>
                </a:lnTo>
                <a:lnTo>
                  <a:pt x="8778740" y="6679471"/>
                </a:lnTo>
                <a:lnTo>
                  <a:pt x="8732228" y="6689862"/>
                </a:lnTo>
                <a:lnTo>
                  <a:pt x="8683498" y="6693439"/>
                </a:lnTo>
                <a:lnTo>
                  <a:pt x="329920" y="6693439"/>
                </a:lnTo>
                <a:lnTo>
                  <a:pt x="281168" y="6689862"/>
                </a:lnTo>
                <a:lnTo>
                  <a:pt x="234636" y="6679471"/>
                </a:lnTo>
                <a:lnTo>
                  <a:pt x="190835" y="6662776"/>
                </a:lnTo>
                <a:lnTo>
                  <a:pt x="150276" y="6640288"/>
                </a:lnTo>
                <a:lnTo>
                  <a:pt x="113469" y="6612517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9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202438"/>
            <a:ext cx="715711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835" y="1433830"/>
            <a:ext cx="7920329" cy="4218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4566" y="3111340"/>
            <a:ext cx="2982595" cy="977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9300"/>
              </a:lnSpc>
              <a:spcBef>
                <a:spcPts val="95"/>
              </a:spcBef>
            </a:pPr>
            <a:r>
              <a:rPr lang="en-US" sz="2600" dirty="0" smtClean="0">
                <a:latin typeface="Times New Roman"/>
                <a:cs typeface="Times New Roman"/>
              </a:rPr>
              <a:t>UNIT – IV</a:t>
            </a:r>
          </a:p>
          <a:p>
            <a:pPr marL="12700" marR="5080" algn="ctr">
              <a:lnSpc>
                <a:spcPct val="119300"/>
              </a:lnSpc>
              <a:spcBef>
                <a:spcPts val="95"/>
              </a:spcBef>
            </a:pP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31" y="1517269"/>
            <a:ext cx="9022080" cy="145986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803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95"/>
              </a:spcBef>
            </a:pPr>
            <a:r>
              <a:rPr sz="40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MULTIPLE</a:t>
            </a:r>
            <a:r>
              <a:rPr sz="40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ACCESS</a:t>
            </a:r>
            <a:endParaRPr sz="4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31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Disadvantages: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8239"/>
            <a:ext cx="7000240" cy="1367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esen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95" dirty="0">
                <a:latin typeface="Times New Roman"/>
                <a:cs typeface="Times New Roman"/>
              </a:rPr>
              <a:t>ar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75" dirty="0">
                <a:latin typeface="Times New Roman"/>
                <a:cs typeface="Times New Roman"/>
              </a:rPr>
              <a:t>d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Requi</a:t>
            </a:r>
            <a:r>
              <a:rPr sz="2600" spc="-10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ight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R</a:t>
            </a:r>
            <a:r>
              <a:rPr sz="2600" spc="-254" dirty="0">
                <a:latin typeface="Times New Roman"/>
                <a:cs typeface="Times New Roman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fil</a:t>
            </a:r>
            <a:r>
              <a:rPr sz="2600" spc="-10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minimiz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adja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</a:t>
            </a:r>
            <a:r>
              <a:rPr sz="2600" spc="-145" dirty="0">
                <a:latin typeface="Times New Roman"/>
                <a:cs typeface="Times New Roman"/>
              </a:rPr>
              <a:t>han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el  </a:t>
            </a:r>
            <a:r>
              <a:rPr sz="2600" spc="-75" dirty="0">
                <a:latin typeface="Times New Roman"/>
                <a:cs typeface="Times New Roman"/>
              </a:rPr>
              <a:t>interference.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552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Intermodulation: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0744" y="1433830"/>
            <a:ext cx="7603490" cy="501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77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97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ul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40" dirty="0">
                <a:latin typeface="Times New Roman"/>
                <a:cs typeface="Times New Roman"/>
              </a:rPr>
              <a:t>uc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ge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when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than 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ied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linea</a:t>
            </a:r>
            <a:r>
              <a:rPr sz="2600" spc="-9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vi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99085" marR="55626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97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14" dirty="0">
                <a:latin typeface="Times New Roman"/>
                <a:cs typeface="Times New Roman"/>
              </a:rPr>
              <a:t>harac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istics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trans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der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del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  </a:t>
            </a:r>
            <a:r>
              <a:rPr sz="2600" spc="-140" dirty="0">
                <a:latin typeface="Times New Roman"/>
                <a:cs typeface="Times New Roman"/>
              </a:rPr>
              <a:t>cubic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curve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illustrate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generation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third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order 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intermodulation.</a:t>
            </a:r>
            <a:endParaRPr sz="2600">
              <a:latin typeface="Times New Roman"/>
              <a:cs typeface="Times New Roman"/>
            </a:endParaRPr>
          </a:p>
          <a:p>
            <a:pPr marL="299085" marR="10287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9720" algn="l"/>
                <a:tab pos="4114800" algn="l"/>
              </a:tabLst>
            </a:pPr>
            <a:r>
              <a:rPr sz="2600" spc="-100" dirty="0">
                <a:latin typeface="Times New Roman"/>
                <a:cs typeface="Times New Roman"/>
              </a:rPr>
              <a:t>Third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or</a:t>
            </a:r>
            <a:r>
              <a:rPr sz="2600" spc="-80" dirty="0">
                <a:latin typeface="Times New Roman"/>
                <a:cs typeface="Times New Roman"/>
              </a:rPr>
              <a:t>d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ul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35" dirty="0">
                <a:latin typeface="Times New Roman"/>
                <a:cs typeface="Times New Roman"/>
              </a:rPr>
              <a:t>mp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be</a:t>
            </a:r>
            <a:r>
              <a:rPr sz="2600" spc="-140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thir</a:t>
            </a:r>
            <a:r>
              <a:rPr sz="2600" spc="-75" dirty="0">
                <a:latin typeface="Times New Roman"/>
                <a:cs typeface="Times New Roman"/>
              </a:rPr>
              <a:t>d</a:t>
            </a:r>
            <a:r>
              <a:rPr sz="2600" spc="-45" dirty="0">
                <a:latin typeface="Times New Roman"/>
                <a:cs typeface="Times New Roman"/>
              </a:rPr>
              <a:t>-  </a:t>
            </a:r>
            <a:r>
              <a:rPr sz="2600" spc="-55" dirty="0">
                <a:latin typeface="Times New Roman"/>
                <a:cs typeface="Times New Roman"/>
              </a:rPr>
              <a:t>order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IM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products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often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frequencies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close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signals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ge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inte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ul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99085" marR="13652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97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illustrate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generation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5" dirty="0">
                <a:latin typeface="Times New Roman"/>
                <a:cs typeface="Times New Roman"/>
              </a:rPr>
              <a:t>third- </a:t>
            </a:r>
            <a:r>
              <a:rPr sz="2600" spc="-55" dirty="0">
                <a:latin typeface="Times New Roman"/>
                <a:cs typeface="Times New Roman"/>
              </a:rPr>
              <a:t>order </a:t>
            </a:r>
            <a:r>
              <a:rPr sz="2600" spc="-250" dirty="0">
                <a:latin typeface="Times New Roman"/>
                <a:cs typeface="Times New Roman"/>
              </a:rPr>
              <a:t>IM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products, </a:t>
            </a:r>
            <a:r>
              <a:rPr sz="2600" spc="-170" dirty="0">
                <a:latin typeface="Times New Roman"/>
                <a:cs typeface="Times New Roman"/>
              </a:rPr>
              <a:t>we 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model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nonlinear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characteristics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transponder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HPA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cubic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voltage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relationship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apply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two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unmodulated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carriers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frequencies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</a:t>
            </a:r>
            <a:r>
              <a:rPr sz="2550" spc="-195" baseline="-21241" dirty="0">
                <a:latin typeface="Times New Roman"/>
                <a:cs typeface="Times New Roman"/>
              </a:rPr>
              <a:t>1</a:t>
            </a:r>
            <a:r>
              <a:rPr sz="2550" spc="-172" baseline="-21241" dirty="0">
                <a:latin typeface="Times New Roman"/>
                <a:cs typeface="Times New Roman"/>
              </a:rPr>
              <a:t> </a:t>
            </a:r>
            <a:r>
              <a:rPr sz="2600" spc="-425" dirty="0">
                <a:latin typeface="Times New Roman"/>
                <a:cs typeface="Times New Roman"/>
              </a:rPr>
              <a:t>&amp;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</a:t>
            </a:r>
            <a:r>
              <a:rPr sz="2550" spc="-195" baseline="-21241" dirty="0">
                <a:latin typeface="Times New Roman"/>
                <a:cs typeface="Times New Roman"/>
              </a:rPr>
              <a:t>2</a:t>
            </a:r>
            <a:r>
              <a:rPr sz="2550" spc="-172" baseline="-21241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input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amplifier.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798322"/>
            <a:ext cx="1809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825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endParaRPr sz="22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3651" y="672439"/>
            <a:ext cx="258699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7780" indent="-140335">
              <a:lnSpc>
                <a:spcPct val="119200"/>
              </a:lnSpc>
              <a:spcBef>
                <a:spcPts val="100"/>
              </a:spcBef>
            </a:pPr>
            <a:r>
              <a:rPr sz="2600" spc="-62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550" spc="-44" baseline="-21241" dirty="0">
                <a:solidFill>
                  <a:srgbClr val="000000"/>
                </a:solidFill>
                <a:latin typeface="Times New Roman"/>
                <a:cs typeface="Times New Roman"/>
              </a:rPr>
              <a:t>out</a:t>
            </a:r>
            <a:r>
              <a:rPr sz="2550" baseline="-212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spc="195" baseline="-212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600" spc="-2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459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23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550" spc="-104" baseline="-2124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550" spc="277" baseline="-212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000000"/>
                </a:solidFill>
                <a:latin typeface="Times New Roman"/>
                <a:cs typeface="Times New Roman"/>
              </a:rPr>
              <a:t>b(</a:t>
            </a:r>
            <a:r>
              <a:rPr sz="2600" spc="-27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550" spc="-104" baseline="-2124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550" spc="240" baseline="-212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550" spc="-60" baseline="26143" dirty="0">
                <a:solidFill>
                  <a:srgbClr val="000000"/>
                </a:solidFill>
                <a:latin typeface="Times New Roman"/>
                <a:cs typeface="Times New Roman"/>
              </a:rPr>
              <a:t>3  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whe</a:t>
            </a:r>
            <a:r>
              <a:rPr sz="2600" spc="-8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spc="-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  <a:latin typeface="Times New Roman"/>
                <a:cs typeface="Times New Roman"/>
              </a:rPr>
              <a:t>A&gt;&gt;b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744" y="1617312"/>
            <a:ext cx="4691380" cy="970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97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amp</a:t>
            </a:r>
            <a:r>
              <a:rPr sz="2600" spc="-90" dirty="0">
                <a:latin typeface="Times New Roman"/>
                <a:cs typeface="Times New Roman"/>
              </a:rPr>
              <a:t>l</a:t>
            </a:r>
            <a:r>
              <a:rPr sz="2600" spc="-105" dirty="0">
                <a:latin typeface="Times New Roman"/>
                <a:cs typeface="Times New Roman"/>
              </a:rPr>
              <a:t>ifier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  <a:p>
            <a:pPr marL="1853564">
              <a:lnSpc>
                <a:spcPct val="100000"/>
              </a:lnSpc>
              <a:spcBef>
                <a:spcPts val="600"/>
              </a:spcBef>
            </a:pPr>
            <a:r>
              <a:rPr sz="2600" spc="-200" dirty="0">
                <a:latin typeface="Times New Roman"/>
                <a:cs typeface="Times New Roman"/>
              </a:rPr>
              <a:t>V</a:t>
            </a:r>
            <a:r>
              <a:rPr sz="2550" spc="-300" baseline="-21241" dirty="0">
                <a:latin typeface="Times New Roman"/>
                <a:cs typeface="Times New Roman"/>
              </a:rPr>
              <a:t>1</a:t>
            </a:r>
            <a:r>
              <a:rPr sz="2550" spc="240" baseline="-21241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cosw</a:t>
            </a:r>
            <a:r>
              <a:rPr sz="2550" spc="-217" baseline="-21241" dirty="0">
                <a:latin typeface="Times New Roman"/>
                <a:cs typeface="Times New Roman"/>
              </a:rPr>
              <a:t>1</a:t>
            </a:r>
            <a:r>
              <a:rPr sz="2550" spc="225" baseline="-21241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+V</a:t>
            </a:r>
            <a:r>
              <a:rPr sz="2550" spc="67" baseline="-21241" dirty="0">
                <a:latin typeface="Times New Roman"/>
                <a:cs typeface="Times New Roman"/>
              </a:rPr>
              <a:t>2</a:t>
            </a:r>
            <a:r>
              <a:rPr sz="2550" spc="232" baseline="-21241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cosw</a:t>
            </a:r>
            <a:r>
              <a:rPr sz="2550" spc="-217" baseline="-21241" dirty="0">
                <a:latin typeface="Times New Roman"/>
                <a:cs typeface="Times New Roman"/>
              </a:rPr>
              <a:t>2</a:t>
            </a:r>
            <a:r>
              <a:rPr sz="2550" spc="225" baseline="-21241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505" y="545431"/>
            <a:ext cx="7928082" cy="60839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987" y="914400"/>
            <a:ext cx="7235276" cy="53850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044" y="1433830"/>
            <a:ext cx="67354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420" marR="30480" indent="-3124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124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power </a:t>
            </a:r>
            <a:r>
              <a:rPr sz="2600" spc="-160" dirty="0">
                <a:latin typeface="Times New Roman"/>
                <a:cs typeface="Times New Roman"/>
              </a:rPr>
              <a:t>of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250" dirty="0">
                <a:latin typeface="Times New Roman"/>
                <a:cs typeface="Times New Roman"/>
              </a:rPr>
              <a:t>IM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products at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5" dirty="0">
                <a:latin typeface="Times New Roman"/>
                <a:cs typeface="Times New Roman"/>
              </a:rPr>
              <a:t>output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265" dirty="0">
                <a:latin typeface="Times New Roman"/>
                <a:cs typeface="Times New Roman"/>
              </a:rPr>
              <a:t>HPA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550" spc="-225" baseline="-21241" dirty="0">
                <a:latin typeface="Times New Roman"/>
                <a:cs typeface="Times New Roman"/>
              </a:rPr>
              <a:t>IM</a:t>
            </a:r>
            <a:r>
              <a:rPr sz="2550" spc="-157" baseline="-21241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b</a:t>
            </a:r>
            <a:r>
              <a:rPr sz="2550" spc="-150" baseline="26143" dirty="0">
                <a:latin typeface="Times New Roman"/>
                <a:cs typeface="Times New Roman"/>
              </a:rPr>
              <a:t>2</a:t>
            </a:r>
            <a:r>
              <a:rPr sz="2550" spc="240" baseline="26143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(P</a:t>
            </a:r>
            <a:r>
              <a:rPr sz="2550" spc="-120" baseline="-21241" dirty="0">
                <a:latin typeface="Times New Roman"/>
                <a:cs typeface="Times New Roman"/>
              </a:rPr>
              <a:t>1</a:t>
            </a:r>
            <a:r>
              <a:rPr sz="2550" spc="-120" baseline="26143" dirty="0">
                <a:latin typeface="Times New Roman"/>
                <a:cs typeface="Times New Roman"/>
              </a:rPr>
              <a:t>3</a:t>
            </a:r>
            <a:r>
              <a:rPr sz="2550" spc="262" baseline="26143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</a:t>
            </a:r>
            <a:r>
              <a:rPr sz="2550" spc="-127" baseline="-21241" dirty="0">
                <a:latin typeface="Times New Roman"/>
                <a:cs typeface="Times New Roman"/>
              </a:rPr>
              <a:t>2</a:t>
            </a:r>
            <a:r>
              <a:rPr sz="2550" spc="-127" baseline="26143" dirty="0">
                <a:latin typeface="Times New Roman"/>
                <a:cs typeface="Times New Roman"/>
              </a:rPr>
              <a:t>3</a:t>
            </a:r>
            <a:r>
              <a:rPr sz="2550" spc="247" baseline="26143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Calculation</a:t>
            </a:r>
            <a:r>
              <a:rPr spc="-45" dirty="0"/>
              <a:t> </a:t>
            </a:r>
            <a:r>
              <a:rPr spc="-50" dirty="0"/>
              <a:t>of</a:t>
            </a:r>
            <a:r>
              <a:rPr spc="-20" dirty="0"/>
              <a:t> </a:t>
            </a:r>
            <a:r>
              <a:rPr spc="-25" dirty="0"/>
              <a:t>C/N</a:t>
            </a:r>
            <a:r>
              <a:rPr spc="-20" dirty="0"/>
              <a:t> </a:t>
            </a:r>
            <a:r>
              <a:rPr spc="-65" dirty="0"/>
              <a:t>with </a:t>
            </a:r>
            <a:r>
              <a:rPr spc="-885" dirty="0"/>
              <a:t> </a:t>
            </a:r>
            <a:r>
              <a:rPr spc="-40" dirty="0"/>
              <a:t>intermodulation: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744" y="1433830"/>
            <a:ext cx="68618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9720" algn="l"/>
              </a:tabLst>
            </a:pPr>
            <a:r>
              <a:rPr sz="2600" spc="25" dirty="0">
                <a:latin typeface="Times New Roman"/>
                <a:cs typeface="Times New Roman"/>
              </a:rPr>
              <a:t>(C/N)</a:t>
            </a:r>
            <a:r>
              <a:rPr sz="2550" spc="37" baseline="-21241" dirty="0">
                <a:latin typeface="Times New Roman"/>
                <a:cs typeface="Times New Roman"/>
              </a:rPr>
              <a:t>o</a:t>
            </a:r>
            <a:r>
              <a:rPr sz="2550" spc="202" baseline="-21241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1/[1/(C/N)</a:t>
            </a:r>
            <a:r>
              <a:rPr sz="2550" spc="104" baseline="-21241" dirty="0">
                <a:latin typeface="Times New Roman"/>
                <a:cs typeface="Times New Roman"/>
              </a:rPr>
              <a:t>up</a:t>
            </a:r>
            <a:r>
              <a:rPr sz="2550" spc="202" baseline="-21241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1/(C/N)</a:t>
            </a:r>
            <a:r>
              <a:rPr sz="2550" spc="89" baseline="-21241" dirty="0">
                <a:latin typeface="Times New Roman"/>
                <a:cs typeface="Times New Roman"/>
              </a:rPr>
              <a:t>dn</a:t>
            </a:r>
            <a:r>
              <a:rPr sz="2550" spc="209" baseline="-21241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1/(C/N)</a:t>
            </a:r>
            <a:r>
              <a:rPr sz="2550" spc="60" baseline="-21241" dirty="0">
                <a:latin typeface="Times New Roman"/>
                <a:cs typeface="Times New Roman"/>
              </a:rPr>
              <a:t>IM</a:t>
            </a:r>
            <a:r>
              <a:rPr sz="2550" spc="202" baseline="-21241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51459"/>
            <a:ext cx="7217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Time</a:t>
            </a:r>
            <a:r>
              <a:rPr spc="-5" dirty="0"/>
              <a:t> </a:t>
            </a:r>
            <a:r>
              <a:rPr spc="-25" dirty="0"/>
              <a:t>Division</a:t>
            </a:r>
            <a:r>
              <a:rPr spc="5" dirty="0"/>
              <a:t> </a:t>
            </a:r>
            <a:r>
              <a:rPr spc="-35" dirty="0"/>
              <a:t>Multiple</a:t>
            </a:r>
            <a:r>
              <a:rPr dirty="0"/>
              <a:t> </a:t>
            </a:r>
            <a:r>
              <a:rPr spc="-35" dirty="0"/>
              <a:t>Access(TDMA):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863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5184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TDMA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no.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earth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stations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take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turns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transmitting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50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sts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R</a:t>
            </a:r>
            <a:r>
              <a:rPr sz="2600" spc="-204" dirty="0">
                <a:latin typeface="Times New Roman"/>
                <a:cs typeface="Times New Roman"/>
              </a:rPr>
              <a:t>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signa</a:t>
            </a:r>
            <a:r>
              <a:rPr sz="2600" spc="-120" dirty="0">
                <a:latin typeface="Times New Roman"/>
                <a:cs typeface="Times New Roman"/>
              </a:rPr>
              <a:t>l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transp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80" dirty="0">
                <a:latin typeface="Times New Roman"/>
                <a:cs typeface="Times New Roman"/>
              </a:rPr>
              <a:t>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practical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TDMA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systems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digital.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5" dirty="0">
                <a:latin typeface="Times New Roman"/>
                <a:cs typeface="Times New Roman"/>
              </a:rPr>
              <a:t>TDMA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RF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access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technique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allows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transponder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130" dirty="0">
                <a:latin typeface="Times New Roman"/>
                <a:cs typeface="Times New Roman"/>
              </a:rPr>
              <a:t>shared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85" dirty="0">
                <a:latin typeface="Times New Roman"/>
                <a:cs typeface="Times New Roman"/>
              </a:rPr>
              <a:t>time </a:t>
            </a:r>
            <a:r>
              <a:rPr sz="2600" spc="-110" dirty="0">
                <a:latin typeface="Times New Roman"/>
                <a:cs typeface="Times New Roman"/>
              </a:rPr>
              <a:t>between </a:t>
            </a:r>
            <a:r>
              <a:rPr sz="2600" spc="-225" dirty="0">
                <a:latin typeface="Times New Roman"/>
                <a:cs typeface="Times New Roman"/>
              </a:rPr>
              <a:t>RF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carriers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di</a:t>
            </a:r>
            <a:r>
              <a:rPr sz="2600" spc="-140" dirty="0">
                <a:latin typeface="Times New Roman"/>
                <a:cs typeface="Times New Roman"/>
              </a:rPr>
              <a:t>f</a:t>
            </a:r>
            <a:r>
              <a:rPr sz="2600" spc="-125" dirty="0">
                <a:latin typeface="Times New Roman"/>
                <a:cs typeface="Times New Roman"/>
              </a:rPr>
              <a:t>f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th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5244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RF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carrier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each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earth </a:t>
            </a:r>
            <a:r>
              <a:rPr sz="2600" spc="-100" dirty="0">
                <a:latin typeface="Times New Roman"/>
                <a:cs typeface="Times New Roman"/>
              </a:rPr>
              <a:t>station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sharing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transponder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sent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burst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time.</a:t>
            </a:r>
            <a:endParaRPr sz="2600">
              <a:latin typeface="Times New Roman"/>
              <a:cs typeface="Times New Roman"/>
            </a:endParaRPr>
          </a:p>
          <a:p>
            <a:pPr marL="286385" marR="110489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satellite,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bursts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different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earth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stations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arrive 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sequentially,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transponder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carries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near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continuous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signal.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452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Time</a:t>
            </a:r>
            <a:r>
              <a:rPr sz="4000" spc="-25" dirty="0"/>
              <a:t> </a:t>
            </a:r>
            <a:r>
              <a:rPr sz="4000" spc="-30" dirty="0"/>
              <a:t>Division</a:t>
            </a:r>
            <a:r>
              <a:rPr sz="4000" spc="-20" dirty="0"/>
              <a:t> </a:t>
            </a:r>
            <a:r>
              <a:rPr sz="4000" spc="-35" dirty="0"/>
              <a:t>Multiple</a:t>
            </a:r>
            <a:r>
              <a:rPr sz="4000" spc="-10" dirty="0"/>
              <a:t> </a:t>
            </a:r>
            <a:r>
              <a:rPr sz="4000" spc="-35" dirty="0"/>
              <a:t>Access: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0744" y="1433830"/>
            <a:ext cx="756094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77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97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550" spc="-142" baseline="-21241" dirty="0">
                <a:latin typeface="Times New Roman"/>
                <a:cs typeface="Times New Roman"/>
              </a:rPr>
              <a:t>d</a:t>
            </a:r>
            <a:r>
              <a:rPr sz="2550" spc="270" baseline="-21241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available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each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burst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transmission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b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endParaRPr sz="2600">
              <a:latin typeface="Times New Roman"/>
              <a:cs typeface="Times New Roman"/>
            </a:endParaRPr>
          </a:p>
          <a:p>
            <a:pPr marL="1853564">
              <a:lnSpc>
                <a:spcPct val="100000"/>
              </a:lnSpc>
            </a:pP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550" spc="-142" baseline="-21241" dirty="0">
                <a:latin typeface="Times New Roman"/>
                <a:cs typeface="Times New Roman"/>
              </a:rPr>
              <a:t>d</a:t>
            </a:r>
            <a:r>
              <a:rPr sz="2550" spc="247" baseline="-21241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[T</a:t>
            </a:r>
            <a:r>
              <a:rPr sz="2550" spc="-150" baseline="-21241" dirty="0">
                <a:latin typeface="Times New Roman"/>
                <a:cs typeface="Times New Roman"/>
              </a:rPr>
              <a:t>frame</a:t>
            </a:r>
            <a:r>
              <a:rPr sz="2550" spc="262" baseline="-2124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N(t</a:t>
            </a:r>
            <a:r>
              <a:rPr sz="2550" spc="-112" baseline="-21241" dirty="0">
                <a:latin typeface="Times New Roman"/>
                <a:cs typeface="Times New Roman"/>
              </a:rPr>
              <a:t>g</a:t>
            </a:r>
            <a:r>
              <a:rPr sz="2550" spc="300" baseline="-21241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550" spc="-30" baseline="-21241" dirty="0">
                <a:latin typeface="Times New Roman"/>
                <a:cs typeface="Times New Roman"/>
              </a:rPr>
              <a:t>pre</a:t>
            </a:r>
            <a:r>
              <a:rPr sz="2550" spc="247" baseline="-21241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)]/N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seconds</a:t>
            </a:r>
            <a:endParaRPr sz="2600">
              <a:latin typeface="Times New Roman"/>
              <a:cs typeface="Times New Roman"/>
            </a:endParaRPr>
          </a:p>
          <a:p>
            <a:pPr marL="299085" marR="4305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97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-90" dirty="0">
                <a:latin typeface="Times New Roman"/>
                <a:cs typeface="Times New Roman"/>
              </a:rPr>
              <a:t>tal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254" dirty="0">
                <a:latin typeface="Times New Roman"/>
                <a:cs typeface="Times New Roman"/>
              </a:rPr>
              <a:t>o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550" spc="-120" baseline="-21241" dirty="0">
                <a:latin typeface="Times New Roman"/>
                <a:cs typeface="Times New Roman"/>
              </a:rPr>
              <a:t>b</a:t>
            </a:r>
            <a:r>
              <a:rPr sz="2550" spc="-75" baseline="-21241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transmit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ea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th 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  <a:p>
            <a:pPr marL="1853564">
              <a:lnSpc>
                <a:spcPct val="100000"/>
              </a:lnSpc>
            </a:pP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550" spc="-120" baseline="-21241" dirty="0">
                <a:latin typeface="Times New Roman"/>
                <a:cs typeface="Times New Roman"/>
              </a:rPr>
              <a:t>b</a:t>
            </a:r>
            <a:r>
              <a:rPr sz="2550" spc="240" baseline="-21241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[</a:t>
            </a:r>
            <a:r>
              <a:rPr sz="2600" spc="-130" dirty="0">
                <a:latin typeface="Times New Roman"/>
                <a:cs typeface="Times New Roman"/>
              </a:rPr>
              <a:t>T</a:t>
            </a:r>
            <a:r>
              <a:rPr sz="2550" spc="-187" baseline="-21241" dirty="0">
                <a:latin typeface="Times New Roman"/>
                <a:cs typeface="Times New Roman"/>
              </a:rPr>
              <a:t>f</a:t>
            </a:r>
            <a:r>
              <a:rPr sz="2550" spc="37" baseline="-21241" dirty="0">
                <a:latin typeface="Times New Roman"/>
                <a:cs typeface="Times New Roman"/>
              </a:rPr>
              <a:t>r</a:t>
            </a:r>
            <a:r>
              <a:rPr sz="2550" spc="-187" baseline="-21241" dirty="0">
                <a:latin typeface="Times New Roman"/>
                <a:cs typeface="Times New Roman"/>
              </a:rPr>
              <a:t>a</a:t>
            </a:r>
            <a:r>
              <a:rPr sz="2550" spc="-120" baseline="-21241" dirty="0">
                <a:latin typeface="Times New Roman"/>
                <a:cs typeface="Times New Roman"/>
              </a:rPr>
              <a:t>m</a:t>
            </a:r>
            <a:r>
              <a:rPr sz="2550" spc="-82" baseline="-21241" dirty="0">
                <a:latin typeface="Times New Roman"/>
                <a:cs typeface="Times New Roman"/>
              </a:rPr>
              <a:t>e</a:t>
            </a:r>
            <a:r>
              <a:rPr sz="2550" spc="262" baseline="-2124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N(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550" spc="-195" baseline="-21241" dirty="0">
                <a:latin typeface="Times New Roman"/>
                <a:cs typeface="Times New Roman"/>
              </a:rPr>
              <a:t>g</a:t>
            </a:r>
            <a:r>
              <a:rPr sz="2550" baseline="-21241" dirty="0">
                <a:latin typeface="Times New Roman"/>
                <a:cs typeface="Times New Roman"/>
              </a:rPr>
              <a:t> </a:t>
            </a:r>
            <a:r>
              <a:rPr sz="2550" spc="202" baseline="-21241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550" spc="-30" baseline="-21241" dirty="0">
                <a:latin typeface="Times New Roman"/>
                <a:cs typeface="Times New Roman"/>
              </a:rPr>
              <a:t>p</a:t>
            </a:r>
            <a:r>
              <a:rPr sz="2550" spc="-37" baseline="-21241" dirty="0">
                <a:latin typeface="Times New Roman"/>
                <a:cs typeface="Times New Roman"/>
              </a:rPr>
              <a:t>r</a:t>
            </a:r>
            <a:r>
              <a:rPr sz="2550" spc="-82" baseline="-21241" dirty="0">
                <a:latin typeface="Times New Roman"/>
                <a:cs typeface="Times New Roman"/>
              </a:rPr>
              <a:t>e</a:t>
            </a:r>
            <a:r>
              <a:rPr sz="2550" spc="247" baseline="-21241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)]*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550" spc="-120" baseline="-21241" dirty="0">
                <a:latin typeface="Times New Roman"/>
                <a:cs typeface="Times New Roman"/>
              </a:rPr>
              <a:t>b</a:t>
            </a:r>
            <a:r>
              <a:rPr sz="2550" baseline="-21241" dirty="0">
                <a:latin typeface="Times New Roman"/>
                <a:cs typeface="Times New Roman"/>
              </a:rPr>
              <a:t> </a:t>
            </a:r>
            <a:r>
              <a:rPr sz="2550" spc="187" baseline="-21241" dirty="0">
                <a:latin typeface="Times New Roman"/>
                <a:cs typeface="Times New Roman"/>
              </a:rPr>
              <a:t> </a:t>
            </a:r>
            <a:r>
              <a:rPr sz="2600" spc="580" dirty="0">
                <a:latin typeface="Times New Roman"/>
                <a:cs typeface="Times New Roman"/>
              </a:rPr>
              <a:t>/</a:t>
            </a:r>
            <a:r>
              <a:rPr sz="2600" spc="-130" dirty="0">
                <a:latin typeface="Times New Roman"/>
                <a:cs typeface="Times New Roman"/>
              </a:rPr>
              <a:t>T</a:t>
            </a:r>
            <a:r>
              <a:rPr sz="2550" spc="-187" baseline="-21241" dirty="0">
                <a:latin typeface="Times New Roman"/>
                <a:cs typeface="Times New Roman"/>
              </a:rPr>
              <a:t>f</a:t>
            </a:r>
            <a:r>
              <a:rPr sz="2550" spc="37" baseline="-21241" dirty="0">
                <a:latin typeface="Times New Roman"/>
                <a:cs typeface="Times New Roman"/>
              </a:rPr>
              <a:t>r</a:t>
            </a:r>
            <a:r>
              <a:rPr sz="2550" spc="-187" baseline="-21241" dirty="0">
                <a:latin typeface="Times New Roman"/>
                <a:cs typeface="Times New Roman"/>
              </a:rPr>
              <a:t>a</a:t>
            </a:r>
            <a:r>
              <a:rPr sz="2550" spc="-120" baseline="-21241" dirty="0">
                <a:latin typeface="Times New Roman"/>
                <a:cs typeface="Times New Roman"/>
              </a:rPr>
              <a:t>m</a:t>
            </a:r>
            <a:r>
              <a:rPr sz="2550" spc="-82" baseline="-21241" dirty="0">
                <a:latin typeface="Times New Roman"/>
                <a:cs typeface="Times New Roman"/>
              </a:rPr>
              <a:t>e</a:t>
            </a:r>
            <a:r>
              <a:rPr sz="2550" spc="247" baseline="-21241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*N</a:t>
            </a:r>
            <a:endParaRPr sz="2600">
              <a:latin typeface="Times New Roman"/>
              <a:cs typeface="Times New Roman"/>
            </a:endParaRPr>
          </a:p>
          <a:p>
            <a:pPr marL="299085" marR="23177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97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no.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speech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channel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carried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each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earth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n=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[T</a:t>
            </a:r>
            <a:r>
              <a:rPr sz="2550" spc="-142" baseline="-21241" dirty="0">
                <a:latin typeface="Times New Roman"/>
                <a:cs typeface="Times New Roman"/>
              </a:rPr>
              <a:t>frame</a:t>
            </a:r>
            <a:r>
              <a:rPr sz="2550" spc="262" baseline="-2124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N(t</a:t>
            </a:r>
            <a:r>
              <a:rPr sz="2550" spc="-112" baseline="-21241" dirty="0">
                <a:latin typeface="Times New Roman"/>
                <a:cs typeface="Times New Roman"/>
              </a:rPr>
              <a:t>g</a:t>
            </a:r>
            <a:r>
              <a:rPr sz="2550" spc="300" baseline="-21241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550" spc="-30" baseline="-21241" dirty="0">
                <a:latin typeface="Times New Roman"/>
                <a:cs typeface="Times New Roman"/>
              </a:rPr>
              <a:t>pre</a:t>
            </a:r>
            <a:r>
              <a:rPr sz="2550" spc="254" baseline="-21241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)]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R</a:t>
            </a:r>
            <a:r>
              <a:rPr sz="2550" spc="-202" baseline="-21241" dirty="0">
                <a:latin typeface="Times New Roman"/>
                <a:cs typeface="Times New Roman"/>
              </a:rPr>
              <a:t>b</a:t>
            </a:r>
            <a:r>
              <a:rPr sz="2550" spc="-179" baseline="-21241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/(T</a:t>
            </a:r>
            <a:r>
              <a:rPr sz="2550" spc="7" baseline="-21241" dirty="0">
                <a:latin typeface="Times New Roman"/>
                <a:cs typeface="Times New Roman"/>
              </a:rPr>
              <a:t>frame</a:t>
            </a:r>
            <a:r>
              <a:rPr sz="2550" spc="240" baseline="-21241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550" spc="-52" baseline="-21241" dirty="0">
                <a:latin typeface="Times New Roman"/>
                <a:cs typeface="Times New Roman"/>
              </a:rPr>
              <a:t>sp</a:t>
            </a:r>
            <a:r>
              <a:rPr sz="2550" spc="240" baseline="-21241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)*N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474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Reference</a:t>
            </a:r>
            <a:r>
              <a:rPr sz="4000" spc="-20" dirty="0"/>
              <a:t> </a:t>
            </a:r>
            <a:r>
              <a:rPr sz="4000" spc="-10" dirty="0"/>
              <a:t>Burst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8239"/>
            <a:ext cx="7217409" cy="17633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reference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burst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preamble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no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traffic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bits.</a:t>
            </a:r>
            <a:endParaRPr sz="2600">
              <a:latin typeface="Times New Roman"/>
              <a:cs typeface="Times New Roman"/>
            </a:endParaRPr>
          </a:p>
          <a:p>
            <a:pPr marL="286385" marR="4660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some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sys</a:t>
            </a:r>
            <a:r>
              <a:rPr sz="2600" spc="-12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separ</a:t>
            </a:r>
            <a:r>
              <a:rPr sz="2600" spc="-16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efe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en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50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ma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be  </a:t>
            </a:r>
            <a:r>
              <a:rPr sz="2600" spc="-80" dirty="0">
                <a:latin typeface="Times New Roman"/>
                <a:cs typeface="Times New Roman"/>
              </a:rPr>
              <a:t>transmitted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station,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designated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master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204" y="457200"/>
            <a:ext cx="7988595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416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Synchronization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600315" cy="501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5621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5" dirty="0">
                <a:latin typeface="Times New Roman"/>
                <a:cs typeface="Times New Roman"/>
              </a:rPr>
              <a:t>Ea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th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ting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TDMA</a:t>
            </a:r>
            <a:r>
              <a:rPr sz="2600" spc="-65" dirty="0">
                <a:latin typeface="Times New Roman"/>
                <a:cs typeface="Times New Roman"/>
              </a:rPr>
              <a:t> ne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ust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transmit  </a:t>
            </a:r>
            <a:r>
              <a:rPr sz="2600" spc="-65" dirty="0">
                <a:latin typeface="Times New Roman"/>
                <a:cs typeface="Times New Roman"/>
              </a:rPr>
              <a:t>their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RF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bursts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precisely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controlled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times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such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bursts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each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earth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stations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arrive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satellite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correct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sequence.</a:t>
            </a:r>
            <a:endParaRPr sz="2600">
              <a:latin typeface="Times New Roman"/>
              <a:cs typeface="Times New Roman"/>
            </a:endParaRPr>
          </a:p>
          <a:p>
            <a:pPr marL="286385" marR="9201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65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designated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master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station,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25" dirty="0">
                <a:latin typeface="Times New Roman"/>
                <a:cs typeface="Times New Roman"/>
              </a:rPr>
              <a:t>&amp;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may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generate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reference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burst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mark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fram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.(</a:t>
            </a:r>
            <a:r>
              <a:rPr sz="2600" spc="-16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TF=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transmit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frame)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0" dirty="0">
                <a:latin typeface="Times New Roman"/>
                <a:cs typeface="Times New Roman"/>
              </a:rPr>
              <a:t>Ea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within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ne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ork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slot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within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frame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maintain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transmission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within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slot.</a:t>
            </a:r>
            <a:endParaRPr sz="2600">
              <a:latin typeface="Times New Roman"/>
              <a:cs typeface="Times New Roman"/>
            </a:endParaRPr>
          </a:p>
          <a:p>
            <a:pPr marL="286385" marR="46291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There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guard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times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each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each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station’s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burst, 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accuracy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burst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timing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achieve.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162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Satellite</a:t>
            </a:r>
            <a:r>
              <a:rPr sz="4000" spc="-5" dirty="0"/>
              <a:t> </a:t>
            </a:r>
            <a:r>
              <a:rPr sz="4000" spc="-35" dirty="0"/>
              <a:t>switched</a:t>
            </a:r>
            <a:r>
              <a:rPr sz="4000" spc="-10" dirty="0"/>
              <a:t> </a:t>
            </a:r>
            <a:r>
              <a:rPr sz="4000" spc="-75" dirty="0"/>
              <a:t>TDMA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41895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stead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65" dirty="0">
                <a:latin typeface="Times New Roman"/>
                <a:cs typeface="Times New Roman"/>
              </a:rPr>
              <a:t>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beam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main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ain  </a:t>
            </a:r>
            <a:r>
              <a:rPr sz="2600" spc="-114" dirty="0">
                <a:latin typeface="Times New Roman"/>
                <a:cs typeface="Times New Roman"/>
              </a:rPr>
              <a:t>continuous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communication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entire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coverage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zone,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satellite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narrow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antenna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beams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sequentially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cover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zone.</a:t>
            </a:r>
            <a:endParaRPr sz="2600">
              <a:latin typeface="Times New Roman"/>
              <a:cs typeface="Times New Roman"/>
            </a:endParaRPr>
          </a:p>
          <a:p>
            <a:pPr marL="286385" marR="241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ante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na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higher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gain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oad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beam, 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increases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satellite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EIRP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therefore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increases 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pa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05" dirty="0">
                <a:latin typeface="Times New Roman"/>
                <a:cs typeface="Times New Roman"/>
              </a:rPr>
              <a:t>ity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90" dirty="0">
                <a:latin typeface="Times New Roman"/>
                <a:cs typeface="Times New Roman"/>
              </a:rPr>
              <a:t>wnlink.</a:t>
            </a:r>
            <a:endParaRPr sz="2600">
              <a:latin typeface="Times New Roman"/>
              <a:cs typeface="Times New Roman"/>
            </a:endParaRPr>
          </a:p>
          <a:p>
            <a:pPr marL="286385" marR="13017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Uplink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75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ec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telli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demo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ul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to  </a:t>
            </a:r>
            <a:r>
              <a:rPr sz="2600" spc="-114" dirty="0">
                <a:latin typeface="Times New Roman"/>
                <a:cs typeface="Times New Roman"/>
              </a:rPr>
              <a:t>recover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streams,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structured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sequence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packets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addressed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different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receiving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earth </a:t>
            </a:r>
            <a:r>
              <a:rPr sz="2600" spc="-95" dirty="0">
                <a:latin typeface="Times New Roman"/>
                <a:cs typeface="Times New Roman"/>
              </a:rPr>
              <a:t>stations.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42671"/>
            <a:ext cx="736155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</a:t>
            </a:r>
            <a:r>
              <a:rPr sz="2600" spc="-55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lit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tes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TDMA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frame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ain  packets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addressed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specific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earth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stations,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switches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transit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beams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direction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receiving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earth </a:t>
            </a:r>
            <a:r>
              <a:rPr sz="2600" spc="-100" dirty="0">
                <a:latin typeface="Times New Roman"/>
                <a:cs typeface="Times New Roman"/>
              </a:rPr>
              <a:t>station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pa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90" dirty="0">
                <a:latin typeface="Times New Roman"/>
                <a:cs typeface="Times New Roman"/>
              </a:rPr>
              <a:t>ets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transmit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ed.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174" y="2294729"/>
            <a:ext cx="7340732" cy="43420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432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/>
              <a:t>Advantages</a:t>
            </a:r>
            <a:r>
              <a:rPr sz="4000" spc="-40" dirty="0"/>
              <a:t> </a:t>
            </a:r>
            <a:r>
              <a:rPr sz="4000" spc="-55" dirty="0"/>
              <a:t>of</a:t>
            </a:r>
            <a:r>
              <a:rPr sz="4000" spc="-40" dirty="0"/>
              <a:t> </a:t>
            </a:r>
            <a:r>
              <a:rPr sz="4000" spc="-75" dirty="0"/>
              <a:t>TDMA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64640"/>
            <a:ext cx="6826250" cy="27114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6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65" dirty="0">
                <a:latin typeface="Times New Roman"/>
                <a:cs typeface="Times New Roman"/>
              </a:rPr>
              <a:t>Fl</a:t>
            </a:r>
            <a:r>
              <a:rPr sz="2800" spc="-170" dirty="0">
                <a:latin typeface="Times New Roman"/>
                <a:cs typeface="Times New Roman"/>
              </a:rPr>
              <a:t>e</a:t>
            </a:r>
            <a:r>
              <a:rPr sz="2800" spc="-125" dirty="0">
                <a:latin typeface="Times New Roman"/>
                <a:cs typeface="Times New Roman"/>
              </a:rPr>
              <a:t>xi</a:t>
            </a:r>
            <a:r>
              <a:rPr sz="2800" spc="-215" dirty="0">
                <a:latin typeface="Times New Roman"/>
                <a:cs typeface="Times New Roman"/>
              </a:rPr>
              <a:t>b</a:t>
            </a:r>
            <a:r>
              <a:rPr sz="2800" spc="-90" dirty="0">
                <a:latin typeface="Times New Roman"/>
                <a:cs typeface="Times New Roman"/>
              </a:rPr>
              <a:t>l</a:t>
            </a:r>
            <a:r>
              <a:rPr sz="2800" spc="-135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b</a:t>
            </a:r>
            <a:r>
              <a:rPr sz="2800" spc="-114" dirty="0">
                <a:latin typeface="Times New Roman"/>
                <a:cs typeface="Times New Roman"/>
              </a:rPr>
              <a:t>i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r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6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40" dirty="0">
                <a:latin typeface="Times New Roman"/>
                <a:cs typeface="Times New Roman"/>
              </a:rPr>
              <a:t>No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25" dirty="0">
                <a:latin typeface="Times New Roman"/>
                <a:cs typeface="Times New Roman"/>
              </a:rPr>
              <a:t>equ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55" dirty="0">
                <a:latin typeface="Times New Roman"/>
                <a:cs typeface="Times New Roman"/>
              </a:rPr>
              <a:t>n</a:t>
            </a:r>
            <a:r>
              <a:rPr sz="2800" spc="-85" dirty="0">
                <a:latin typeface="Times New Roman"/>
                <a:cs typeface="Times New Roman"/>
              </a:rPr>
              <a:t>c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guard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band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5" dirty="0">
                <a:latin typeface="Times New Roman"/>
                <a:cs typeface="Times New Roman"/>
              </a:rPr>
              <a:t>equir</a:t>
            </a:r>
            <a:r>
              <a:rPr sz="2800" spc="-114" dirty="0">
                <a:latin typeface="Times New Roman"/>
                <a:cs typeface="Times New Roman"/>
              </a:rPr>
              <a:t>ed</a:t>
            </a:r>
            <a:endParaRPr sz="28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7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40" dirty="0">
                <a:latin typeface="Times New Roman"/>
                <a:cs typeface="Times New Roman"/>
              </a:rPr>
              <a:t>No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n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05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150" dirty="0">
                <a:latin typeface="Times New Roman"/>
                <a:cs typeface="Times New Roman"/>
              </a:rPr>
              <a:t>ecise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na</a:t>
            </a:r>
            <a:r>
              <a:rPr sz="2800" spc="-30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204" dirty="0">
                <a:latin typeface="Times New Roman"/>
                <a:cs typeface="Times New Roman"/>
              </a:rPr>
              <a:t>o</a:t>
            </a:r>
            <a:r>
              <a:rPr sz="2800" spc="-185" dirty="0">
                <a:latin typeface="Times New Roman"/>
                <a:cs typeface="Times New Roman"/>
              </a:rPr>
              <a:t>w</a:t>
            </a:r>
            <a:r>
              <a:rPr sz="2800" spc="-135" dirty="0">
                <a:latin typeface="Times New Roman"/>
                <a:cs typeface="Times New Roman"/>
              </a:rPr>
              <a:t>b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filte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6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20" dirty="0">
                <a:latin typeface="Times New Roman"/>
                <a:cs typeface="Times New Roman"/>
              </a:rPr>
              <a:t>Ext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25" dirty="0">
                <a:latin typeface="Times New Roman"/>
                <a:cs typeface="Times New Roman"/>
              </a:rPr>
              <a:t>nd</a:t>
            </a:r>
            <a:r>
              <a:rPr sz="2800" spc="-105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b</a:t>
            </a:r>
            <a:r>
              <a:rPr sz="2800" spc="-2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tte</a:t>
            </a:r>
            <a:r>
              <a:rPr sz="2800" spc="15" dirty="0">
                <a:latin typeface="Times New Roman"/>
                <a:cs typeface="Times New Roman"/>
              </a:rPr>
              <a:t>r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lif</a:t>
            </a:r>
            <a:r>
              <a:rPr sz="2800" spc="-245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030"/>
              </a:lnSpc>
              <a:spcBef>
                <a:spcPts val="64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mos</a:t>
            </a:r>
            <a:r>
              <a:rPr sz="2800" spc="-70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co</a:t>
            </a:r>
            <a:r>
              <a:rPr sz="2800" spc="-145" dirty="0">
                <a:latin typeface="Times New Roman"/>
                <a:cs typeface="Times New Roman"/>
              </a:rPr>
              <a:t>s</a:t>
            </a:r>
            <a:r>
              <a:rPr sz="2800" spc="45" dirty="0">
                <a:latin typeface="Times New Roman"/>
                <a:cs typeface="Times New Roman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-</a:t>
            </a:r>
            <a:r>
              <a:rPr sz="2800" spc="-180" dirty="0">
                <a:latin typeface="Times New Roman"/>
                <a:cs typeface="Times New Roman"/>
              </a:rPr>
              <a:t>e</a:t>
            </a:r>
            <a:r>
              <a:rPr sz="2800" spc="-130" dirty="0">
                <a:latin typeface="Times New Roman"/>
                <a:cs typeface="Times New Roman"/>
              </a:rPr>
              <a:t>f</a:t>
            </a:r>
            <a:r>
              <a:rPr sz="2800" spc="-135" dirty="0">
                <a:latin typeface="Times New Roman"/>
                <a:cs typeface="Times New Roman"/>
              </a:rPr>
              <a:t>f</a:t>
            </a:r>
            <a:r>
              <a:rPr sz="2800" spc="-175" dirty="0">
                <a:latin typeface="Times New Roman"/>
                <a:cs typeface="Times New Roman"/>
              </a:rPr>
              <a:t>e</a:t>
            </a:r>
            <a:r>
              <a:rPr sz="2800" spc="-114" dirty="0">
                <a:latin typeface="Times New Roman"/>
                <a:cs typeface="Times New Roman"/>
              </a:rPr>
              <a:t>cti</a:t>
            </a:r>
            <a:r>
              <a:rPr sz="2800" spc="-235" dirty="0">
                <a:latin typeface="Times New Roman"/>
                <a:cs typeface="Times New Roman"/>
              </a:rPr>
              <a:t>v</a:t>
            </a:r>
            <a:r>
              <a:rPr sz="2800" spc="-110" dirty="0">
                <a:latin typeface="Times New Roman"/>
                <a:cs typeface="Times New Roman"/>
              </a:rPr>
              <a:t>e </a:t>
            </a:r>
            <a:r>
              <a:rPr sz="2800" spc="-75" dirty="0">
                <a:latin typeface="Times New Roman"/>
                <a:cs typeface="Times New Roman"/>
              </a:rPr>
              <a:t>te</a:t>
            </a:r>
            <a:r>
              <a:rPr sz="2800" spc="-35" dirty="0">
                <a:latin typeface="Times New Roman"/>
                <a:cs typeface="Times New Roman"/>
              </a:rPr>
              <a:t>c</a:t>
            </a:r>
            <a:r>
              <a:rPr sz="2800" spc="-125" dirty="0">
                <a:latin typeface="Times New Roman"/>
                <a:cs typeface="Times New Roman"/>
              </a:rPr>
              <a:t>hnol</a:t>
            </a:r>
            <a:r>
              <a:rPr sz="2800" spc="-140" dirty="0">
                <a:latin typeface="Times New Roman"/>
                <a:cs typeface="Times New Roman"/>
              </a:rPr>
              <a:t>o</a:t>
            </a:r>
            <a:r>
              <a:rPr sz="2800" spc="-235" dirty="0">
                <a:latin typeface="Times New Roman"/>
                <a:cs typeface="Times New Roman"/>
              </a:rPr>
              <a:t>gy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f</a:t>
            </a:r>
            <a:r>
              <a:rPr sz="2800" spc="-195" dirty="0">
                <a:latin typeface="Times New Roman"/>
                <a:cs typeface="Times New Roman"/>
              </a:rPr>
              <a:t>o</a:t>
            </a:r>
            <a:r>
              <a:rPr sz="2800" spc="30" dirty="0">
                <a:latin typeface="Times New Roman"/>
                <a:cs typeface="Times New Roman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up</a:t>
            </a:r>
            <a:r>
              <a:rPr sz="2800" spc="-105" dirty="0">
                <a:latin typeface="Times New Roman"/>
                <a:cs typeface="Times New Roman"/>
              </a:rPr>
              <a:t>g</a:t>
            </a:r>
            <a:r>
              <a:rPr sz="2800" spc="-135" dirty="0">
                <a:latin typeface="Times New Roman"/>
                <a:cs typeface="Times New Roman"/>
              </a:rPr>
              <a:t>radin</a:t>
            </a:r>
            <a:r>
              <a:rPr sz="2800" spc="-160" dirty="0">
                <a:latin typeface="Times New Roman"/>
                <a:cs typeface="Times New Roman"/>
              </a:rPr>
              <a:t>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  </a:t>
            </a:r>
            <a:r>
              <a:rPr sz="2800" spc="-95" dirty="0">
                <a:latin typeface="Times New Roman"/>
                <a:cs typeface="Times New Roman"/>
              </a:rPr>
              <a:t>cu</a:t>
            </a:r>
            <a:r>
              <a:rPr sz="2800" spc="-1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65" dirty="0">
                <a:latin typeface="Times New Roman"/>
                <a:cs typeface="Times New Roman"/>
              </a:rPr>
              <a:t>ent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analo</a:t>
            </a:r>
            <a:r>
              <a:rPr sz="2800" spc="-195" dirty="0">
                <a:latin typeface="Times New Roman"/>
                <a:cs typeface="Times New Roman"/>
              </a:rPr>
              <a:t>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system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dig</a:t>
            </a:r>
            <a:r>
              <a:rPr sz="2800" spc="-110" dirty="0">
                <a:latin typeface="Times New Roman"/>
                <a:cs typeface="Times New Roman"/>
              </a:rPr>
              <a:t>ital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31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Disadvantages: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8239"/>
            <a:ext cx="4543425" cy="970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Requires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timing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synchronization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Demand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high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peak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35" dirty="0">
                <a:latin typeface="Times New Roman"/>
                <a:cs typeface="Times New Roman"/>
              </a:rPr>
              <a:t>ink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Onboard</a:t>
            </a:r>
            <a:r>
              <a:rPr sz="4000" spc="-65" dirty="0"/>
              <a:t> </a:t>
            </a:r>
            <a:r>
              <a:rPr sz="4000" spc="-40" dirty="0"/>
              <a:t>Processing: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4697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937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Generally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satellite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bent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pipe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transponder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simply 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amplifies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signal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received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earth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retransmits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back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etra</a:t>
            </a:r>
            <a:r>
              <a:rPr sz="2600" spc="-95" dirty="0">
                <a:latin typeface="Times New Roman"/>
                <a:cs typeface="Times New Roman"/>
              </a:rPr>
              <a:t>n</a:t>
            </a:r>
            <a:r>
              <a:rPr sz="2600" spc="-130" dirty="0">
                <a:latin typeface="Times New Roman"/>
                <a:cs typeface="Times New Roman"/>
              </a:rPr>
              <a:t>smits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ba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th.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60" dirty="0">
                <a:latin typeface="Times New Roman"/>
                <a:cs typeface="Times New Roman"/>
              </a:rPr>
              <a:t>disadvantage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bent </a:t>
            </a:r>
            <a:r>
              <a:rPr sz="2600" spc="-114" dirty="0">
                <a:latin typeface="Times New Roman"/>
                <a:cs typeface="Times New Roman"/>
              </a:rPr>
              <a:t>pipe </a:t>
            </a:r>
            <a:r>
              <a:rPr sz="2600" spc="-90" dirty="0">
                <a:latin typeface="Times New Roman"/>
                <a:cs typeface="Times New Roman"/>
              </a:rPr>
              <a:t>transponder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45" dirty="0">
                <a:latin typeface="Times New Roman"/>
                <a:cs typeface="Times New Roman"/>
              </a:rPr>
              <a:t>it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well </a:t>
            </a:r>
            <a:r>
              <a:rPr sz="2600" spc="-100" dirty="0">
                <a:latin typeface="Times New Roman"/>
                <a:cs typeface="Times New Roman"/>
              </a:rPr>
              <a:t>suited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35" dirty="0">
                <a:latin typeface="Times New Roman"/>
                <a:cs typeface="Times New Roman"/>
              </a:rPr>
              <a:t>uplinks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150" dirty="0">
                <a:latin typeface="Times New Roman"/>
                <a:cs typeface="Times New Roman"/>
              </a:rPr>
              <a:t>small </a:t>
            </a:r>
            <a:r>
              <a:rPr sz="2600" spc="-65" dirty="0">
                <a:latin typeface="Times New Roman"/>
                <a:cs typeface="Times New Roman"/>
              </a:rPr>
              <a:t>earth </a:t>
            </a:r>
            <a:r>
              <a:rPr sz="2600" spc="-90" dirty="0">
                <a:latin typeface="Times New Roman"/>
                <a:cs typeface="Times New Roman"/>
              </a:rPr>
              <a:t>stations, </a:t>
            </a:r>
            <a:r>
              <a:rPr sz="2600" spc="-150" dirty="0">
                <a:latin typeface="Times New Roman"/>
                <a:cs typeface="Times New Roman"/>
              </a:rPr>
              <a:t>especially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Ka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ba</a:t>
            </a:r>
            <a:r>
              <a:rPr sz="2600" spc="-17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  <a:p>
            <a:pPr marL="286385" marR="120014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solution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baseband </a:t>
            </a:r>
            <a:r>
              <a:rPr sz="26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processing </a:t>
            </a: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transponder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onboard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processing</a:t>
            </a:r>
            <a:r>
              <a:rPr sz="2600" spc="-13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109219"/>
            <a:ext cx="7427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Baseband</a:t>
            </a:r>
            <a:r>
              <a:rPr sz="4000" spc="-35" dirty="0"/>
              <a:t> </a:t>
            </a:r>
            <a:r>
              <a:rPr sz="4000" spc="-45" dirty="0"/>
              <a:t>Processing</a:t>
            </a:r>
            <a:r>
              <a:rPr sz="4000" spc="-20" dirty="0"/>
              <a:t> </a:t>
            </a:r>
            <a:r>
              <a:rPr sz="4000" spc="-40" dirty="0"/>
              <a:t>Transponder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748030"/>
            <a:ext cx="7585709" cy="587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0320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receiver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transmitter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similar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those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found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earth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station.</a:t>
            </a:r>
            <a:endParaRPr sz="2600">
              <a:latin typeface="Times New Roman"/>
              <a:cs typeface="Times New Roman"/>
            </a:endParaRPr>
          </a:p>
          <a:p>
            <a:pPr marL="286385" marR="64325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ec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up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35" dirty="0">
                <a:latin typeface="Times New Roman"/>
                <a:cs typeface="Times New Roman"/>
              </a:rPr>
              <a:t>ink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an  </a:t>
            </a:r>
            <a:r>
              <a:rPr sz="2600" spc="-85" dirty="0">
                <a:latin typeface="Times New Roman"/>
                <a:cs typeface="Times New Roman"/>
              </a:rPr>
              <a:t>intermediate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frequency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demodulated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recover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baseband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signal,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processed.</a:t>
            </a:r>
            <a:endParaRPr sz="2600">
              <a:latin typeface="Times New Roman"/>
              <a:cs typeface="Times New Roman"/>
            </a:endParaRPr>
          </a:p>
          <a:p>
            <a:pPr marL="286385" marR="15303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baseband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signal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modulated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onto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carrier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downlink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eq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en</a:t>
            </a:r>
            <a:r>
              <a:rPr sz="2600" spc="-95" dirty="0">
                <a:latin typeface="Times New Roman"/>
                <a:cs typeface="Times New Roman"/>
              </a:rPr>
              <a:t>c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tra</a:t>
            </a:r>
            <a:r>
              <a:rPr sz="2600" spc="-95" dirty="0">
                <a:latin typeface="Times New Roman"/>
                <a:cs typeface="Times New Roman"/>
              </a:rPr>
              <a:t>n</a:t>
            </a:r>
            <a:r>
              <a:rPr sz="2600" spc="-90" dirty="0">
                <a:latin typeface="Times New Roman"/>
                <a:cs typeface="Times New Roman"/>
              </a:rPr>
              <a:t>smitted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ba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th.</a:t>
            </a:r>
            <a:endParaRPr sz="2600">
              <a:latin typeface="Times New Roman"/>
              <a:cs typeface="Times New Roman"/>
            </a:endParaRPr>
          </a:p>
          <a:p>
            <a:pPr marL="286385" marR="1676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advantage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process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uplink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downlink 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need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C</a:t>
            </a:r>
            <a:r>
              <a:rPr sz="2600" spc="135" dirty="0">
                <a:latin typeface="Times New Roman"/>
                <a:cs typeface="Times New Roman"/>
              </a:rPr>
              <a:t>/</a:t>
            </a:r>
            <a:r>
              <a:rPr sz="2600" spc="-145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tios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of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uplink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wnlink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tied </a:t>
            </a:r>
            <a:r>
              <a:rPr sz="2600" spc="-90" dirty="0">
                <a:latin typeface="Times New Roman"/>
                <a:cs typeface="Times New Roman"/>
              </a:rPr>
              <a:t>to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60" dirty="0">
                <a:latin typeface="Times New Roman"/>
                <a:cs typeface="Times New Roman"/>
              </a:rPr>
              <a:t>ether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45" dirty="0">
                <a:latin typeface="Times New Roman"/>
                <a:cs typeface="Times New Roman"/>
              </a:rPr>
              <a:t>gh 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eci</a:t>
            </a:r>
            <a:r>
              <a:rPr sz="2600" spc="-155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oc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75" dirty="0">
                <a:latin typeface="Times New Roman"/>
                <a:cs typeface="Times New Roman"/>
              </a:rPr>
              <a:t>m</a:t>
            </a:r>
            <a:r>
              <a:rPr sz="2600" spc="-130" dirty="0">
                <a:latin typeface="Times New Roman"/>
                <a:cs typeface="Times New Roman"/>
              </a:rPr>
              <a:t>ul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Separation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uplink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downlink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signals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allows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different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ul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ds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use</a:t>
            </a:r>
            <a:r>
              <a:rPr sz="2600" spc="-155" dirty="0">
                <a:latin typeface="Times New Roman"/>
                <a:cs typeface="Times New Roman"/>
              </a:rPr>
              <a:t>d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fle</a:t>
            </a:r>
            <a:r>
              <a:rPr sz="2600" spc="-175" dirty="0">
                <a:latin typeface="Times New Roman"/>
                <a:cs typeface="Times New Roman"/>
              </a:rPr>
              <a:t>x</a:t>
            </a:r>
            <a:r>
              <a:rPr sz="2600" spc="-95" dirty="0">
                <a:latin typeface="Times New Roman"/>
                <a:cs typeface="Times New Roman"/>
              </a:rPr>
              <a:t>i</a:t>
            </a:r>
            <a:r>
              <a:rPr sz="2600" spc="-204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or  </a:t>
            </a:r>
            <a:r>
              <a:rPr sz="2600" spc="-80" dirty="0">
                <a:latin typeface="Times New Roman"/>
                <a:cs typeface="Times New Roman"/>
              </a:rPr>
              <a:t>correction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codes.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Demand</a:t>
            </a:r>
            <a:r>
              <a:rPr spc="-45" dirty="0"/>
              <a:t> </a:t>
            </a:r>
            <a:r>
              <a:rPr spc="-40" dirty="0"/>
              <a:t>Access</a:t>
            </a:r>
            <a:r>
              <a:rPr spc="-25" dirty="0"/>
              <a:t> </a:t>
            </a:r>
            <a:r>
              <a:rPr spc="-30" dirty="0"/>
              <a:t>Multiple </a:t>
            </a:r>
            <a:r>
              <a:rPr spc="-885" dirty="0"/>
              <a:t> </a:t>
            </a:r>
            <a:r>
              <a:rPr spc="-60" dirty="0"/>
              <a:t>Access(DAMA):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01890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9532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DAMA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130" dirty="0">
                <a:latin typeface="Times New Roman"/>
                <a:cs typeface="Times New Roman"/>
              </a:rPr>
              <a:t>used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200" dirty="0">
                <a:latin typeface="Times New Roman"/>
                <a:cs typeface="Times New Roman"/>
              </a:rPr>
              <a:t>any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satellite </a:t>
            </a:r>
            <a:r>
              <a:rPr sz="2600" spc="-130" dirty="0">
                <a:latin typeface="Times New Roman"/>
                <a:cs typeface="Times New Roman"/>
              </a:rPr>
              <a:t>communication link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whe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traf</a:t>
            </a:r>
            <a:r>
              <a:rPr sz="2600" spc="-114" dirty="0">
                <a:latin typeface="Times New Roman"/>
                <a:cs typeface="Times New Roman"/>
              </a:rPr>
              <a:t>f</a:t>
            </a:r>
            <a:r>
              <a:rPr sz="2600" spc="-140" dirty="0">
                <a:latin typeface="Times New Roman"/>
                <a:cs typeface="Times New Roman"/>
              </a:rPr>
              <a:t>ic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4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mitte</a:t>
            </a:r>
            <a:r>
              <a:rPr sz="2600" spc="-95" dirty="0">
                <a:latin typeface="Times New Roman"/>
                <a:cs typeface="Times New Roman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t.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Demand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allows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satellite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channel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allocated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user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demand,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rather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continuously,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greatly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increases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no.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simultaneous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users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served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286385" marR="13144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Most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SCPC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FDMA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system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uses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demand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ensure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available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bandwidth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transponder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fully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ssi</a:t>
            </a:r>
            <a:r>
              <a:rPr sz="2600" spc="-24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95325"/>
            <a:ext cx="7603490" cy="5087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9690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Demand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systems</a:t>
            </a:r>
            <a:r>
              <a:rPr sz="2600" spc="3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require </a:t>
            </a:r>
            <a:r>
              <a:rPr sz="2600" spc="-105" dirty="0">
                <a:latin typeface="Times New Roman"/>
                <a:cs typeface="Times New Roman"/>
              </a:rPr>
              <a:t>two </a:t>
            </a:r>
            <a:r>
              <a:rPr sz="2600" spc="-125" dirty="0">
                <a:latin typeface="Times New Roman"/>
                <a:cs typeface="Times New Roman"/>
              </a:rPr>
              <a:t>types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channel: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signaling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channel(CSC)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and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communication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channel.</a:t>
            </a:r>
            <a:endParaRPr sz="2600">
              <a:latin typeface="Times New Roman"/>
              <a:cs typeface="Times New Roman"/>
            </a:endParaRPr>
          </a:p>
          <a:p>
            <a:pPr marL="286385" marR="52324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 </a:t>
            </a:r>
            <a:r>
              <a:rPr sz="2600" spc="-95" dirty="0">
                <a:latin typeface="Times New Roman"/>
                <a:cs typeface="Times New Roman"/>
              </a:rPr>
              <a:t>user </a:t>
            </a:r>
            <a:r>
              <a:rPr sz="2600" spc="-155" dirty="0">
                <a:latin typeface="Times New Roman"/>
                <a:cs typeface="Times New Roman"/>
              </a:rPr>
              <a:t>wishing </a:t>
            </a:r>
            <a:r>
              <a:rPr sz="2600" spc="-45" dirty="0">
                <a:latin typeface="Times New Roman"/>
                <a:cs typeface="Times New Roman"/>
              </a:rPr>
              <a:t>to </a:t>
            </a:r>
            <a:r>
              <a:rPr sz="2600" spc="-50" dirty="0">
                <a:latin typeface="Times New Roman"/>
                <a:cs typeface="Times New Roman"/>
              </a:rPr>
              <a:t>enter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communication </a:t>
            </a:r>
            <a:r>
              <a:rPr sz="2600" spc="-95" dirty="0">
                <a:latin typeface="Times New Roman"/>
                <a:cs typeface="Times New Roman"/>
              </a:rPr>
              <a:t>network </a:t>
            </a:r>
            <a:r>
              <a:rPr sz="2600" spc="-80" dirty="0">
                <a:latin typeface="Times New Roman"/>
                <a:cs typeface="Times New Roman"/>
              </a:rPr>
              <a:t>first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ll</a:t>
            </a:r>
            <a:r>
              <a:rPr sz="2600" spc="-165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olling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CS</a:t>
            </a:r>
            <a:r>
              <a:rPr sz="2600" spc="-295" dirty="0">
                <a:latin typeface="Times New Roman"/>
                <a:cs typeface="Times New Roman"/>
              </a:rPr>
              <a:t>C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  </a:t>
            </a:r>
            <a:r>
              <a:rPr sz="2600" spc="-75" dirty="0">
                <a:latin typeface="Times New Roman"/>
                <a:cs typeface="Times New Roman"/>
              </a:rPr>
              <a:t>controller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allocates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pair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channels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user.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CSC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operated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RA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mode.</a:t>
            </a:r>
            <a:endParaRPr sz="2600">
              <a:latin typeface="Times New Roman"/>
              <a:cs typeface="Times New Roman"/>
            </a:endParaRPr>
          </a:p>
          <a:p>
            <a:pPr marL="286385" marR="123317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CSC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located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ends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transponder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bandwidth.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earth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wants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access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satellite,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transmits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control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packet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satellite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CSC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Frequency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425" dirty="0">
                <a:latin typeface="Times New Roman"/>
                <a:cs typeface="Times New Roman"/>
              </a:rPr>
              <a:t>&amp;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waits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 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483" y="1836964"/>
            <a:ext cx="7004465" cy="41512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38149"/>
            <a:ext cx="7874875" cy="51962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95325"/>
            <a:ext cx="7556500" cy="255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0099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control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packet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received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hub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earth </a:t>
            </a:r>
            <a:r>
              <a:rPr sz="2600" spc="-105" dirty="0">
                <a:latin typeface="Times New Roman"/>
                <a:cs typeface="Times New Roman"/>
              </a:rPr>
              <a:t>station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decoded.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control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packet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contains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source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addr.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425" dirty="0">
                <a:latin typeface="Times New Roman"/>
                <a:cs typeface="Times New Roman"/>
              </a:rPr>
              <a:t>&amp;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destination</a:t>
            </a:r>
            <a:r>
              <a:rPr sz="2600" spc="-70" dirty="0">
                <a:latin typeface="Times New Roman"/>
                <a:cs typeface="Times New Roman"/>
              </a:rPr>
              <a:t> addr.,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includes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cyclic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redundancy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check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(CRC).</a:t>
            </a:r>
            <a:endParaRPr sz="2600">
              <a:latin typeface="Times New Roman"/>
              <a:cs typeface="Times New Roman"/>
            </a:endParaRPr>
          </a:p>
          <a:p>
            <a:pPr marL="286385" marR="28956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control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measures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duration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connection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order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ge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billing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ta.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51459"/>
            <a:ext cx="731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Code</a:t>
            </a:r>
            <a:r>
              <a:rPr dirty="0"/>
              <a:t> </a:t>
            </a:r>
            <a:r>
              <a:rPr spc="-25" dirty="0"/>
              <a:t>Division</a:t>
            </a:r>
            <a:r>
              <a:rPr spc="15" dirty="0"/>
              <a:t> </a:t>
            </a:r>
            <a:r>
              <a:rPr spc="-35" dirty="0"/>
              <a:t>Multiple</a:t>
            </a:r>
            <a:r>
              <a:rPr spc="5" dirty="0"/>
              <a:t> </a:t>
            </a:r>
            <a:r>
              <a:rPr spc="-35" dirty="0"/>
              <a:t>Access(CDMA):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7385" marR="17780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668655" algn="l"/>
              </a:tabLst>
            </a:pPr>
            <a:r>
              <a:rPr spc="-140" dirty="0"/>
              <a:t>CD</a:t>
            </a:r>
            <a:r>
              <a:rPr spc="-320" dirty="0"/>
              <a:t>MA</a:t>
            </a:r>
            <a:r>
              <a:rPr spc="-80" dirty="0"/>
              <a:t> </a:t>
            </a:r>
            <a:r>
              <a:rPr spc="-165" dirty="0"/>
              <a:t>is</a:t>
            </a:r>
            <a:r>
              <a:rPr spc="-65" dirty="0"/>
              <a:t> </a:t>
            </a:r>
            <a:r>
              <a:rPr spc="-204" dirty="0"/>
              <a:t>a</a:t>
            </a:r>
            <a:r>
              <a:rPr spc="-70" dirty="0"/>
              <a:t> </a:t>
            </a:r>
            <a:r>
              <a:rPr spc="-165" dirty="0"/>
              <a:t>s</a:t>
            </a:r>
            <a:r>
              <a:rPr spc="-145" dirty="0"/>
              <a:t>c</a:t>
            </a:r>
            <a:r>
              <a:rPr spc="-130" dirty="0"/>
              <a:t>heme</a:t>
            </a:r>
            <a:r>
              <a:rPr spc="-80" dirty="0"/>
              <a:t> </a:t>
            </a:r>
            <a:r>
              <a:rPr spc="-120" dirty="0"/>
              <a:t>in</a:t>
            </a:r>
            <a:r>
              <a:rPr spc="-65" dirty="0"/>
              <a:t> </a:t>
            </a:r>
            <a:r>
              <a:rPr spc="-150" dirty="0"/>
              <a:t>whi</a:t>
            </a:r>
            <a:r>
              <a:rPr spc="-90" dirty="0"/>
              <a:t>c</a:t>
            </a:r>
            <a:r>
              <a:rPr spc="-160" dirty="0"/>
              <a:t>h</a:t>
            </a:r>
            <a:r>
              <a:rPr spc="-65" dirty="0"/>
              <a:t> </a:t>
            </a:r>
            <a:r>
              <a:rPr spc="-204" dirty="0"/>
              <a:t>a</a:t>
            </a:r>
            <a:r>
              <a:rPr spc="-70" dirty="0"/>
              <a:t> </a:t>
            </a:r>
            <a:r>
              <a:rPr spc="-110" dirty="0"/>
              <a:t>n</a:t>
            </a:r>
            <a:r>
              <a:rPr spc="-254" dirty="0"/>
              <a:t>o</a:t>
            </a:r>
            <a:r>
              <a:rPr spc="110" dirty="0"/>
              <a:t>.</a:t>
            </a:r>
            <a:r>
              <a:rPr spc="-170" dirty="0"/>
              <a:t> </a:t>
            </a:r>
            <a:r>
              <a:rPr spc="-150" dirty="0"/>
              <a:t>of</a:t>
            </a:r>
            <a:r>
              <a:rPr spc="-75" dirty="0"/>
              <a:t> </a:t>
            </a:r>
            <a:r>
              <a:rPr spc="-100" dirty="0"/>
              <a:t>use</a:t>
            </a:r>
            <a:r>
              <a:rPr spc="-30" dirty="0"/>
              <a:t>r</a:t>
            </a:r>
            <a:r>
              <a:rPr spc="-200" dirty="0"/>
              <a:t>s</a:t>
            </a:r>
            <a:r>
              <a:rPr spc="-75" dirty="0"/>
              <a:t> </a:t>
            </a:r>
            <a:r>
              <a:rPr spc="-180" dirty="0"/>
              <a:t>c</a:t>
            </a:r>
            <a:r>
              <a:rPr spc="-190" dirty="0"/>
              <a:t>a</a:t>
            </a:r>
            <a:r>
              <a:rPr spc="-110" dirty="0"/>
              <a:t>n</a:t>
            </a:r>
            <a:r>
              <a:rPr spc="-60" dirty="0"/>
              <a:t> </a:t>
            </a:r>
            <a:r>
              <a:rPr spc="-140" dirty="0"/>
              <a:t>oc</a:t>
            </a:r>
            <a:r>
              <a:rPr spc="-125" dirty="0"/>
              <a:t>c</a:t>
            </a:r>
            <a:r>
              <a:rPr spc="-150" dirty="0"/>
              <a:t>u</a:t>
            </a:r>
            <a:r>
              <a:rPr spc="-165" dirty="0"/>
              <a:t>p</a:t>
            </a:r>
            <a:r>
              <a:rPr spc="-215" dirty="0"/>
              <a:t>y</a:t>
            </a:r>
            <a:r>
              <a:rPr spc="-60" dirty="0"/>
              <a:t> </a:t>
            </a:r>
            <a:r>
              <a:rPr spc="-150" dirty="0"/>
              <a:t>al</a:t>
            </a:r>
            <a:r>
              <a:rPr spc="-114" dirty="0"/>
              <a:t>l</a:t>
            </a:r>
            <a:r>
              <a:rPr spc="-70" dirty="0"/>
              <a:t> </a:t>
            </a:r>
            <a:r>
              <a:rPr spc="-120" dirty="0"/>
              <a:t>of  </a:t>
            </a:r>
            <a:r>
              <a:rPr spc="-75" dirty="0"/>
              <a:t>the</a:t>
            </a:r>
            <a:r>
              <a:rPr spc="-65" dirty="0"/>
              <a:t> </a:t>
            </a:r>
            <a:r>
              <a:rPr spc="-95" dirty="0"/>
              <a:t>transponder</a:t>
            </a:r>
            <a:r>
              <a:rPr spc="-65" dirty="0"/>
              <a:t> </a:t>
            </a:r>
            <a:r>
              <a:rPr spc="-130" dirty="0"/>
              <a:t>bandwidth</a:t>
            </a:r>
            <a:r>
              <a:rPr spc="-65" dirty="0"/>
              <a:t> </a:t>
            </a:r>
            <a:r>
              <a:rPr spc="-140" dirty="0"/>
              <a:t>all</a:t>
            </a:r>
            <a:r>
              <a:rPr spc="-70" dirty="0"/>
              <a:t> </a:t>
            </a:r>
            <a:r>
              <a:rPr spc="-150" dirty="0"/>
              <a:t>of</a:t>
            </a:r>
            <a:r>
              <a:rPr spc="-70" dirty="0"/>
              <a:t> </a:t>
            </a:r>
            <a:r>
              <a:rPr spc="-75" dirty="0"/>
              <a:t>the</a:t>
            </a:r>
            <a:r>
              <a:rPr spc="-80" dirty="0"/>
              <a:t> </a:t>
            </a:r>
            <a:r>
              <a:rPr spc="-55" dirty="0"/>
              <a:t>time.</a:t>
            </a:r>
          </a:p>
          <a:p>
            <a:pPr marL="667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668655" algn="l"/>
              </a:tabLst>
            </a:pPr>
            <a:r>
              <a:rPr spc="-229" dirty="0"/>
              <a:t>CDMA</a:t>
            </a:r>
            <a:r>
              <a:rPr spc="-80" dirty="0"/>
              <a:t> </a:t>
            </a:r>
            <a:r>
              <a:rPr spc="-170" dirty="0"/>
              <a:t>signals</a:t>
            </a:r>
            <a:r>
              <a:rPr spc="-70" dirty="0"/>
              <a:t> </a:t>
            </a:r>
            <a:r>
              <a:rPr spc="-100" dirty="0"/>
              <a:t>are</a:t>
            </a:r>
            <a:r>
              <a:rPr spc="-65" dirty="0"/>
              <a:t> </a:t>
            </a:r>
            <a:r>
              <a:rPr spc="-114" dirty="0"/>
              <a:t>encoded</a:t>
            </a:r>
            <a:r>
              <a:rPr spc="-75" dirty="0"/>
              <a:t> </a:t>
            </a:r>
            <a:r>
              <a:rPr spc="-150" dirty="0"/>
              <a:t>such</a:t>
            </a:r>
            <a:r>
              <a:rPr spc="-65" dirty="0"/>
              <a:t> </a:t>
            </a:r>
            <a:r>
              <a:rPr spc="-80" dirty="0"/>
              <a:t>that</a:t>
            </a:r>
            <a:r>
              <a:rPr spc="-60" dirty="0"/>
              <a:t> </a:t>
            </a:r>
            <a:r>
              <a:rPr spc="-105" dirty="0"/>
              <a:t>information</a:t>
            </a:r>
            <a:r>
              <a:rPr spc="-65" dirty="0"/>
              <a:t> </a:t>
            </a:r>
            <a:r>
              <a:rPr spc="-114" dirty="0"/>
              <a:t>from</a:t>
            </a:r>
            <a:r>
              <a:rPr spc="-60" dirty="0"/>
              <a:t> </a:t>
            </a:r>
            <a:r>
              <a:rPr spc="-165" dirty="0"/>
              <a:t>an </a:t>
            </a:r>
            <a:r>
              <a:rPr spc="-160" dirty="0"/>
              <a:t> </a:t>
            </a:r>
            <a:r>
              <a:rPr spc="-135" dirty="0"/>
              <a:t>individual</a:t>
            </a:r>
            <a:r>
              <a:rPr spc="-60" dirty="0"/>
              <a:t> </a:t>
            </a:r>
            <a:r>
              <a:rPr spc="-70" dirty="0"/>
              <a:t>transmitter</a:t>
            </a:r>
            <a:r>
              <a:rPr spc="-45" dirty="0"/>
              <a:t> </a:t>
            </a:r>
            <a:r>
              <a:rPr spc="-160" dirty="0"/>
              <a:t>can</a:t>
            </a:r>
            <a:r>
              <a:rPr spc="-55" dirty="0"/>
              <a:t> </a:t>
            </a:r>
            <a:r>
              <a:rPr spc="-120" dirty="0"/>
              <a:t>be</a:t>
            </a:r>
            <a:r>
              <a:rPr spc="-60" dirty="0"/>
              <a:t> </a:t>
            </a:r>
            <a:r>
              <a:rPr spc="-114" dirty="0"/>
              <a:t>recovered</a:t>
            </a:r>
            <a:r>
              <a:rPr spc="-85" dirty="0"/>
              <a:t> </a:t>
            </a:r>
            <a:r>
              <a:rPr spc="-200" dirty="0"/>
              <a:t>by</a:t>
            </a:r>
            <a:r>
              <a:rPr spc="-60" dirty="0"/>
              <a:t> </a:t>
            </a:r>
            <a:r>
              <a:rPr spc="-204" dirty="0"/>
              <a:t>a</a:t>
            </a:r>
            <a:r>
              <a:rPr spc="-60" dirty="0"/>
              <a:t> </a:t>
            </a:r>
            <a:r>
              <a:rPr spc="-130" dirty="0"/>
              <a:t>receiving</a:t>
            </a:r>
            <a:r>
              <a:rPr spc="-60" dirty="0"/>
              <a:t> </a:t>
            </a:r>
            <a:r>
              <a:rPr spc="-100" dirty="0"/>
              <a:t>station </a:t>
            </a:r>
            <a:r>
              <a:rPr spc="-635" dirty="0"/>
              <a:t> </a:t>
            </a:r>
            <a:r>
              <a:rPr spc="-105" dirty="0"/>
              <a:t>th</a:t>
            </a:r>
            <a:r>
              <a:rPr spc="-155" dirty="0"/>
              <a:t>a</a:t>
            </a:r>
            <a:r>
              <a:rPr spc="35" dirty="0"/>
              <a:t>t</a:t>
            </a:r>
            <a:r>
              <a:rPr spc="-60" dirty="0"/>
              <a:t> </a:t>
            </a:r>
            <a:r>
              <a:rPr spc="-125" dirty="0"/>
              <a:t>kn</a:t>
            </a:r>
            <a:r>
              <a:rPr spc="-210" dirty="0"/>
              <a:t>o</a:t>
            </a:r>
            <a:r>
              <a:rPr spc="-170" dirty="0"/>
              <a:t>ws</a:t>
            </a:r>
            <a:r>
              <a:rPr spc="-65" dirty="0"/>
              <a:t> </a:t>
            </a:r>
            <a:r>
              <a:rPr spc="20" dirty="0"/>
              <a:t>t</a:t>
            </a:r>
            <a:r>
              <a:rPr spc="-130" dirty="0"/>
              <a:t>he</a:t>
            </a:r>
            <a:r>
              <a:rPr spc="-75" dirty="0"/>
              <a:t> </a:t>
            </a:r>
            <a:r>
              <a:rPr spc="-125" dirty="0"/>
              <a:t>c</a:t>
            </a:r>
            <a:r>
              <a:rPr spc="-150" dirty="0"/>
              <a:t>o</a:t>
            </a:r>
            <a:r>
              <a:rPr spc="-105" dirty="0"/>
              <a:t>de</a:t>
            </a:r>
            <a:r>
              <a:rPr spc="-65" dirty="0"/>
              <a:t> </a:t>
            </a:r>
            <a:r>
              <a:rPr spc="-110" dirty="0"/>
              <a:t>bei</a:t>
            </a:r>
            <a:r>
              <a:rPr spc="-145" dirty="0"/>
              <a:t>n</a:t>
            </a:r>
            <a:r>
              <a:rPr spc="-215" dirty="0"/>
              <a:t>g</a:t>
            </a:r>
            <a:r>
              <a:rPr spc="-65" dirty="0"/>
              <a:t> </a:t>
            </a:r>
            <a:r>
              <a:rPr spc="-120" dirty="0"/>
              <a:t>u</a:t>
            </a:r>
            <a:r>
              <a:rPr spc="-75" dirty="0"/>
              <a:t>sed.</a:t>
            </a:r>
          </a:p>
          <a:p>
            <a:pPr marL="667385" marR="24447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668655" algn="l"/>
              </a:tabLst>
            </a:pPr>
            <a:r>
              <a:rPr spc="-185" dirty="0"/>
              <a:t>Each </a:t>
            </a:r>
            <a:r>
              <a:rPr spc="-130" dirty="0"/>
              <a:t>receiving </a:t>
            </a:r>
            <a:r>
              <a:rPr spc="-105" dirty="0"/>
              <a:t>station </a:t>
            </a:r>
            <a:r>
              <a:rPr spc="-165" dirty="0"/>
              <a:t>is </a:t>
            </a:r>
            <a:r>
              <a:rPr spc="-125" dirty="0"/>
              <a:t>allocated </a:t>
            </a:r>
            <a:r>
              <a:rPr spc="-204" dirty="0"/>
              <a:t>a</a:t>
            </a:r>
            <a:r>
              <a:rPr spc="-200" dirty="0"/>
              <a:t> </a:t>
            </a:r>
            <a:r>
              <a:rPr spc="-229" dirty="0"/>
              <a:t>CDMA</a:t>
            </a:r>
            <a:r>
              <a:rPr spc="-225" dirty="0"/>
              <a:t> </a:t>
            </a:r>
            <a:r>
              <a:rPr spc="-90" dirty="0"/>
              <a:t>code; </a:t>
            </a:r>
            <a:r>
              <a:rPr spc="-200" dirty="0"/>
              <a:t>any </a:t>
            </a:r>
            <a:r>
              <a:rPr spc="-195" dirty="0"/>
              <a:t> </a:t>
            </a:r>
            <a:r>
              <a:rPr spc="-95" dirty="0"/>
              <a:t>transmitting</a:t>
            </a:r>
            <a:r>
              <a:rPr spc="-50" dirty="0"/>
              <a:t> </a:t>
            </a:r>
            <a:r>
              <a:rPr spc="-100" dirty="0"/>
              <a:t>station</a:t>
            </a:r>
            <a:r>
              <a:rPr spc="-65" dirty="0"/>
              <a:t> </a:t>
            </a:r>
            <a:r>
              <a:rPr spc="-85" dirty="0"/>
              <a:t>that</a:t>
            </a:r>
            <a:r>
              <a:rPr spc="-55" dirty="0"/>
              <a:t> </a:t>
            </a:r>
            <a:r>
              <a:rPr spc="-135" dirty="0"/>
              <a:t>wants</a:t>
            </a:r>
            <a:r>
              <a:rPr spc="-65" dirty="0"/>
              <a:t> </a:t>
            </a:r>
            <a:r>
              <a:rPr spc="-35" dirty="0"/>
              <a:t>to</a:t>
            </a:r>
            <a:r>
              <a:rPr spc="-60" dirty="0"/>
              <a:t> </a:t>
            </a:r>
            <a:r>
              <a:rPr spc="-130" dirty="0"/>
              <a:t>send</a:t>
            </a:r>
            <a:r>
              <a:rPr spc="-80" dirty="0"/>
              <a:t> </a:t>
            </a:r>
            <a:r>
              <a:rPr spc="-130" dirty="0"/>
              <a:t>data</a:t>
            </a:r>
            <a:r>
              <a:rPr spc="-60" dirty="0"/>
              <a:t> </a:t>
            </a:r>
            <a:r>
              <a:rPr spc="-35" dirty="0"/>
              <a:t>to</a:t>
            </a:r>
            <a:r>
              <a:rPr spc="-55" dirty="0"/>
              <a:t> </a:t>
            </a:r>
            <a:r>
              <a:rPr spc="-65" dirty="0"/>
              <a:t>earth</a:t>
            </a:r>
            <a:r>
              <a:rPr spc="-80" dirty="0"/>
              <a:t> </a:t>
            </a:r>
            <a:r>
              <a:rPr spc="-100" dirty="0"/>
              <a:t>station </a:t>
            </a:r>
            <a:r>
              <a:rPr spc="-635" dirty="0"/>
              <a:t> </a:t>
            </a:r>
            <a:r>
              <a:rPr spc="-175" dirty="0"/>
              <a:t>m</a:t>
            </a:r>
            <a:r>
              <a:rPr spc="-90" dirty="0"/>
              <a:t>ust</a:t>
            </a:r>
            <a:r>
              <a:rPr spc="-75" dirty="0"/>
              <a:t> </a:t>
            </a:r>
            <a:r>
              <a:rPr spc="-135" dirty="0"/>
              <a:t>use</a:t>
            </a:r>
            <a:r>
              <a:rPr spc="-80" dirty="0"/>
              <a:t> </a:t>
            </a:r>
            <a:r>
              <a:rPr spc="-75" dirty="0"/>
              <a:t>the</a:t>
            </a:r>
            <a:r>
              <a:rPr spc="-65" dirty="0"/>
              <a:t> </a:t>
            </a:r>
            <a:r>
              <a:rPr spc="-165" dirty="0"/>
              <a:t>c</a:t>
            </a:r>
            <a:r>
              <a:rPr spc="-50" dirty="0"/>
              <a:t>o</a:t>
            </a:r>
            <a:r>
              <a:rPr spc="5" dirty="0"/>
              <a:t>rr</a:t>
            </a:r>
            <a:r>
              <a:rPr spc="-75" dirty="0"/>
              <a:t>ect</a:t>
            </a:r>
            <a:r>
              <a:rPr spc="-70" dirty="0"/>
              <a:t> </a:t>
            </a:r>
            <a:r>
              <a:rPr spc="-125" dirty="0"/>
              <a:t>c</a:t>
            </a:r>
            <a:r>
              <a:rPr spc="-150" dirty="0"/>
              <a:t>o</a:t>
            </a:r>
            <a:r>
              <a:rPr spc="-110" dirty="0"/>
              <a:t>d</a:t>
            </a:r>
            <a:r>
              <a:rPr spc="-155" dirty="0"/>
              <a:t>e</a:t>
            </a:r>
            <a:r>
              <a:rPr spc="110" dirty="0"/>
              <a:t>.</a:t>
            </a:r>
          </a:p>
          <a:p>
            <a:pPr marL="667385" marR="7175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42950" algn="l"/>
                <a:tab pos="743585" algn="l"/>
              </a:tabLst>
            </a:pPr>
            <a:r>
              <a:rPr dirty="0"/>
              <a:t>	</a:t>
            </a:r>
            <a:r>
              <a:rPr spc="-229" dirty="0"/>
              <a:t>CDMA</a:t>
            </a:r>
            <a:r>
              <a:rPr spc="-80" dirty="0"/>
              <a:t> </a:t>
            </a:r>
            <a:r>
              <a:rPr spc="-135" dirty="0"/>
              <a:t>codes</a:t>
            </a:r>
            <a:r>
              <a:rPr spc="-80" dirty="0"/>
              <a:t> </a:t>
            </a:r>
            <a:r>
              <a:rPr spc="-100" dirty="0"/>
              <a:t>are</a:t>
            </a:r>
            <a:r>
              <a:rPr spc="-60" dirty="0"/>
              <a:t> </a:t>
            </a:r>
            <a:r>
              <a:rPr spc="-145" dirty="0"/>
              <a:t>typically</a:t>
            </a:r>
            <a:r>
              <a:rPr spc="-50" dirty="0"/>
              <a:t> </a:t>
            </a:r>
            <a:r>
              <a:rPr spc="-110" dirty="0"/>
              <a:t>16</a:t>
            </a:r>
            <a:r>
              <a:rPr spc="-75" dirty="0"/>
              <a:t> </a:t>
            </a:r>
            <a:r>
              <a:rPr spc="-105" dirty="0"/>
              <a:t>bits</a:t>
            </a:r>
            <a:r>
              <a:rPr spc="-60" dirty="0"/>
              <a:t> </a:t>
            </a:r>
            <a:r>
              <a:rPr spc="-35" dirty="0"/>
              <a:t>to</a:t>
            </a:r>
            <a:r>
              <a:rPr spc="-65" dirty="0"/>
              <a:t> </a:t>
            </a:r>
            <a:r>
              <a:rPr spc="-190" dirty="0"/>
              <a:t>many</a:t>
            </a:r>
            <a:r>
              <a:rPr spc="-55" dirty="0"/>
              <a:t> </a:t>
            </a:r>
            <a:r>
              <a:rPr spc="-135" dirty="0"/>
              <a:t>thousands</a:t>
            </a:r>
            <a:r>
              <a:rPr spc="-65" dirty="0"/>
              <a:t> </a:t>
            </a:r>
            <a:r>
              <a:rPr spc="-150" dirty="0"/>
              <a:t>of</a:t>
            </a:r>
            <a:r>
              <a:rPr spc="-75" dirty="0"/>
              <a:t> </a:t>
            </a:r>
            <a:r>
              <a:rPr spc="-105" dirty="0"/>
              <a:t>bits </a:t>
            </a:r>
            <a:r>
              <a:rPr spc="-635" dirty="0"/>
              <a:t> </a:t>
            </a:r>
            <a:r>
              <a:rPr spc="-120" dirty="0"/>
              <a:t>in</a:t>
            </a:r>
            <a:r>
              <a:rPr spc="-65" dirty="0"/>
              <a:t> </a:t>
            </a:r>
            <a:r>
              <a:rPr spc="-95" dirty="0"/>
              <a:t>le</a:t>
            </a:r>
            <a:r>
              <a:rPr spc="-140" dirty="0"/>
              <a:t>n</a:t>
            </a:r>
            <a:r>
              <a:rPr spc="-114" dirty="0"/>
              <a:t>g</a:t>
            </a:r>
            <a:r>
              <a:rPr spc="-80" dirty="0"/>
              <a:t>t</a:t>
            </a:r>
            <a:r>
              <a:rPr spc="-25" dirty="0"/>
              <a:t>h,</a:t>
            </a:r>
            <a:r>
              <a:rPr spc="-170" dirty="0"/>
              <a:t> </a:t>
            </a:r>
            <a:r>
              <a:rPr spc="-150" dirty="0"/>
              <a:t>a</a:t>
            </a:r>
            <a:r>
              <a:rPr spc="-175" dirty="0"/>
              <a:t>n</a:t>
            </a:r>
            <a:r>
              <a:rPr spc="-110" dirty="0"/>
              <a:t>d</a:t>
            </a:r>
            <a:r>
              <a:rPr spc="-65" dirty="0"/>
              <a:t> </a:t>
            </a:r>
            <a:r>
              <a:rPr spc="-145" dirty="0"/>
              <a:t>b</a:t>
            </a:r>
            <a:r>
              <a:rPr spc="-95" dirty="0"/>
              <a:t>its</a:t>
            </a:r>
            <a:r>
              <a:rPr spc="-65" dirty="0"/>
              <a:t> </a:t>
            </a:r>
            <a:r>
              <a:rPr spc="-150" dirty="0"/>
              <a:t>of</a:t>
            </a:r>
            <a:r>
              <a:rPr spc="-65" dirty="0"/>
              <a:t> </a:t>
            </a:r>
            <a:r>
              <a:rPr spc="-204" dirty="0"/>
              <a:t>a</a:t>
            </a:r>
            <a:r>
              <a:rPr spc="-65" dirty="0"/>
              <a:t> </a:t>
            </a:r>
            <a:r>
              <a:rPr spc="-235" dirty="0"/>
              <a:t>CDM</a:t>
            </a:r>
            <a:r>
              <a:rPr spc="-220" dirty="0"/>
              <a:t>A</a:t>
            </a:r>
            <a:r>
              <a:rPr spc="-80" dirty="0"/>
              <a:t> </a:t>
            </a:r>
            <a:r>
              <a:rPr spc="-105" dirty="0"/>
              <a:t>a</a:t>
            </a:r>
            <a:r>
              <a:rPr spc="-100" dirty="0"/>
              <a:t>re</a:t>
            </a:r>
            <a:r>
              <a:rPr spc="-80" dirty="0"/>
              <a:t> </a:t>
            </a:r>
            <a:r>
              <a:rPr spc="-180" dirty="0"/>
              <a:t>c</a:t>
            </a:r>
            <a:r>
              <a:rPr spc="-190" dirty="0"/>
              <a:t>a</a:t>
            </a:r>
            <a:r>
              <a:rPr spc="-95" dirty="0"/>
              <a:t>lle</a:t>
            </a:r>
            <a:r>
              <a:rPr spc="-135" dirty="0"/>
              <a:t>d</a:t>
            </a:r>
            <a:r>
              <a:rPr spc="-60" dirty="0"/>
              <a:t> </a:t>
            </a:r>
            <a:r>
              <a:rPr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chip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19125"/>
            <a:ext cx="7535545" cy="3029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0607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35" dirty="0">
                <a:latin typeface="Times New Roman"/>
                <a:cs typeface="Times New Roman"/>
              </a:rPr>
              <a:t>CDM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hip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</a:t>
            </a:r>
            <a:r>
              <a:rPr sz="2600" spc="-170" dirty="0">
                <a:latin typeface="Times New Roman"/>
                <a:cs typeface="Times New Roman"/>
              </a:rPr>
              <a:t>q</a:t>
            </a:r>
            <a:r>
              <a:rPr sz="2600" spc="-110" dirty="0">
                <a:latin typeface="Times New Roman"/>
                <a:cs typeface="Times New Roman"/>
              </a:rPr>
              <a:t>ue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ul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90" dirty="0">
                <a:latin typeface="Times New Roman"/>
                <a:cs typeface="Times New Roman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-120" dirty="0">
                <a:latin typeface="Times New Roman"/>
                <a:cs typeface="Times New Roman"/>
              </a:rPr>
              <a:t>inal  </a:t>
            </a:r>
            <a:r>
              <a:rPr sz="2600" spc="-170" dirty="0">
                <a:latin typeface="Times New Roman"/>
                <a:cs typeface="Times New Roman"/>
              </a:rPr>
              <a:t>message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chip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rate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always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much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greater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rate.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greatly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increases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speed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digital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transmission.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35" dirty="0">
                <a:latin typeface="Times New Roman"/>
                <a:cs typeface="Times New Roman"/>
              </a:rPr>
              <a:t>CDM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als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kn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wn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sp</a:t>
            </a:r>
            <a:r>
              <a:rPr sz="2600" spc="-10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ead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8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um.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Direct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sequence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spread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spectrum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(DS-SS)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current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type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satellite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communication.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730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Transmitting</a:t>
            </a:r>
            <a:r>
              <a:rPr sz="4000" spc="-60" dirty="0"/>
              <a:t> </a:t>
            </a:r>
            <a:r>
              <a:rPr sz="4000" spc="-30" dirty="0"/>
              <a:t>Side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293" y="1704730"/>
            <a:ext cx="7153405" cy="430627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250" y="407089"/>
            <a:ext cx="7291136" cy="619622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147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Receiving</a:t>
            </a:r>
            <a:r>
              <a:rPr sz="4000" spc="-50" dirty="0"/>
              <a:t> </a:t>
            </a:r>
            <a:r>
              <a:rPr sz="4000" spc="-30" dirty="0"/>
              <a:t>Side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471" y="1996731"/>
            <a:ext cx="7472610" cy="4193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697" y="1251097"/>
            <a:ext cx="6546272" cy="4521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905000"/>
            <a:ext cx="6593041" cy="32895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Frequency</a:t>
            </a:r>
            <a:r>
              <a:rPr dirty="0"/>
              <a:t> </a:t>
            </a:r>
            <a:r>
              <a:rPr spc="-25" dirty="0"/>
              <a:t>Division</a:t>
            </a:r>
            <a:r>
              <a:rPr spc="5" dirty="0"/>
              <a:t> </a:t>
            </a:r>
            <a:r>
              <a:rPr spc="-35" dirty="0"/>
              <a:t>Multiple </a:t>
            </a:r>
            <a:r>
              <a:rPr spc="-885" dirty="0"/>
              <a:t> </a:t>
            </a:r>
            <a:r>
              <a:rPr spc="-35" dirty="0"/>
              <a:t>Access(FDMA):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4697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69227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Fi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ul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iple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65" dirty="0">
                <a:latin typeface="Times New Roman"/>
                <a:cs typeface="Times New Roman"/>
              </a:rPr>
              <a:t>cess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te</a:t>
            </a:r>
            <a:r>
              <a:rPr sz="2600" spc="-55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hniq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telli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e 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-175" dirty="0">
                <a:latin typeface="Times New Roman"/>
                <a:cs typeface="Times New Roman"/>
              </a:rPr>
              <a:t>m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ic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sys</a:t>
            </a:r>
            <a:r>
              <a:rPr sz="2600" spc="-114" dirty="0">
                <a:latin typeface="Times New Roman"/>
                <a:cs typeface="Times New Roman"/>
              </a:rPr>
              <a:t>t</a:t>
            </a:r>
            <a:r>
              <a:rPr sz="2600" spc="-170" dirty="0">
                <a:latin typeface="Times New Roman"/>
                <a:cs typeface="Times New Roman"/>
              </a:rPr>
              <a:t>em</a:t>
            </a:r>
            <a:r>
              <a:rPr sz="2600" spc="-16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5" dirty="0">
                <a:latin typeface="Times New Roman"/>
                <a:cs typeface="Times New Roman"/>
              </a:rPr>
              <a:t>Available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frequency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divided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overlapping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channels.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Guard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minimize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interference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between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channels.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FDM-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FM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RF</a:t>
            </a:r>
            <a:r>
              <a:rPr sz="2600" spc="-60" dirty="0">
                <a:latin typeface="Times New Roman"/>
                <a:cs typeface="Times New Roman"/>
              </a:rPr>
              <a:t> carrier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transmit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satellite.</a:t>
            </a:r>
            <a:endParaRPr sz="2600">
              <a:latin typeface="Times New Roman"/>
              <a:cs typeface="Times New Roman"/>
            </a:endParaRPr>
          </a:p>
          <a:p>
            <a:pPr marL="286385" marR="3683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advantage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FDMA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filters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separ</a:t>
            </a:r>
            <a:r>
              <a:rPr sz="2600" spc="-16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22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212" y="1524000"/>
            <a:ext cx="580967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579" y="1828800"/>
            <a:ext cx="648582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632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Advantages: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3972"/>
            <a:ext cx="7446009" cy="2891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210" dirty="0">
                <a:latin typeface="Times New Roman"/>
                <a:cs typeface="Times New Roman"/>
              </a:rPr>
              <a:t>If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</a:t>
            </a:r>
            <a:r>
              <a:rPr sz="2800" spc="-155" dirty="0">
                <a:latin typeface="Times New Roman"/>
                <a:cs typeface="Times New Roman"/>
              </a:rPr>
              <a:t>hann</a:t>
            </a:r>
            <a:r>
              <a:rPr sz="2800" spc="-135" dirty="0">
                <a:latin typeface="Times New Roman"/>
                <a:cs typeface="Times New Roman"/>
              </a:rPr>
              <a:t>e</a:t>
            </a:r>
            <a:r>
              <a:rPr sz="2800" spc="-110" dirty="0">
                <a:latin typeface="Times New Roman"/>
                <a:cs typeface="Times New Roman"/>
              </a:rPr>
              <a:t>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ot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</a:t>
            </a:r>
            <a:r>
              <a:rPr sz="2800" spc="-21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s</a:t>
            </a:r>
            <a:r>
              <a:rPr sz="2800" spc="-160" dirty="0">
                <a:latin typeface="Times New Roman"/>
                <a:cs typeface="Times New Roman"/>
              </a:rPr>
              <a:t>i</a:t>
            </a:r>
            <a:r>
              <a:rPr sz="2800" spc="-90" dirty="0">
                <a:latin typeface="Times New Roman"/>
                <a:cs typeface="Times New Roman"/>
              </a:rPr>
              <a:t>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-114" dirty="0">
                <a:latin typeface="Times New Roman"/>
                <a:cs typeface="Times New Roman"/>
              </a:rPr>
              <a:t>dle</a:t>
            </a:r>
            <a:endParaRPr sz="2800">
              <a:latin typeface="Times New Roman"/>
              <a:cs typeface="Times New Roman"/>
            </a:endParaRPr>
          </a:p>
          <a:p>
            <a:pPr marL="286385" marR="381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85" dirty="0">
                <a:latin typeface="Times New Roman"/>
                <a:cs typeface="Times New Roman"/>
              </a:rPr>
              <a:t>Fairly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efficient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when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05" dirty="0">
                <a:latin typeface="Times New Roman"/>
                <a:cs typeface="Times New Roman"/>
              </a:rPr>
              <a:t>number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stations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small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traffic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unif</a:t>
            </a:r>
            <a:r>
              <a:rPr sz="2800" spc="-165" dirty="0">
                <a:latin typeface="Times New Roman"/>
                <a:cs typeface="Times New Roman"/>
              </a:rPr>
              <a:t>o</a:t>
            </a:r>
            <a:r>
              <a:rPr sz="2800" spc="105" dirty="0">
                <a:latin typeface="Times New Roman"/>
                <a:cs typeface="Times New Roman"/>
              </a:rPr>
              <a:t>r</a:t>
            </a:r>
            <a:r>
              <a:rPr sz="2800" spc="-210" dirty="0">
                <a:latin typeface="Times New Roman"/>
                <a:cs typeface="Times New Roman"/>
              </a:rPr>
              <a:t>m</a:t>
            </a:r>
            <a:r>
              <a:rPr sz="2800" spc="-130" dirty="0">
                <a:latin typeface="Times New Roman"/>
                <a:cs typeface="Times New Roman"/>
              </a:rPr>
              <a:t>l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c</a:t>
            </a:r>
            <a:r>
              <a:rPr sz="2800" spc="-125" dirty="0">
                <a:latin typeface="Times New Roman"/>
                <a:cs typeface="Times New Roman"/>
              </a:rPr>
              <a:t>onsta</a:t>
            </a:r>
            <a:r>
              <a:rPr sz="2800" spc="-140" dirty="0">
                <a:latin typeface="Times New Roman"/>
                <a:cs typeface="Times New Roman"/>
              </a:rPr>
              <a:t>n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40" dirty="0">
                <a:latin typeface="Times New Roman"/>
                <a:cs typeface="Times New Roman"/>
              </a:rPr>
              <a:t>No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ne</a:t>
            </a:r>
            <a:r>
              <a:rPr sz="2800" spc="-100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net</a:t>
            </a:r>
            <a:r>
              <a:rPr sz="2800" spc="-225" dirty="0">
                <a:latin typeface="Times New Roman"/>
                <a:cs typeface="Times New Roman"/>
              </a:rPr>
              <a:t>w</a:t>
            </a:r>
            <a:r>
              <a:rPr sz="2800" spc="-90" dirty="0">
                <a:latin typeface="Times New Roman"/>
                <a:cs typeface="Times New Roman"/>
              </a:rPr>
              <a:t>ork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timin</a:t>
            </a:r>
            <a:r>
              <a:rPr sz="2800" spc="-490" dirty="0">
                <a:latin typeface="Times New Roman"/>
                <a:cs typeface="Times New Roman"/>
              </a:rPr>
              <a:t>g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40" dirty="0">
                <a:latin typeface="Times New Roman"/>
                <a:cs typeface="Times New Roman"/>
              </a:rPr>
              <a:t>No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restriction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regarding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type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baseband</a:t>
            </a:r>
            <a:r>
              <a:rPr sz="2800" spc="-45" dirty="0">
                <a:latin typeface="Times New Roman"/>
                <a:cs typeface="Times New Roman"/>
              </a:rPr>
              <a:t> 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type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modulation.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48F2BF4A7E7B4B9520881B6658FFF0" ma:contentTypeVersion="2" ma:contentTypeDescription="Create a new document." ma:contentTypeScope="" ma:versionID="01cdcf0d43c62290066c591714e0f2e6">
  <xsd:schema xmlns:xsd="http://www.w3.org/2001/XMLSchema" xmlns:xs="http://www.w3.org/2001/XMLSchema" xmlns:p="http://schemas.microsoft.com/office/2006/metadata/properties" xmlns:ns2="43e89f11-4ea5-433f-a301-d913ee113dbc" targetNamespace="http://schemas.microsoft.com/office/2006/metadata/properties" ma:root="true" ma:fieldsID="adaf8fcd2c35a6623ed80a7c5ff91cb2" ns2:_="">
    <xsd:import namespace="43e89f11-4ea5-433f-a301-d913ee113d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89f11-4ea5-433f-a301-d913ee113d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392B06-37D6-4E2E-9BA9-1E33BB031457}"/>
</file>

<file path=customXml/itemProps2.xml><?xml version="1.0" encoding="utf-8"?>
<ds:datastoreItem xmlns:ds="http://schemas.openxmlformats.org/officeDocument/2006/customXml" ds:itemID="{B4B682B1-8465-4CE8-85F6-A52DB97FB053}"/>
</file>

<file path=customXml/itemProps3.xml><?xml version="1.0" encoding="utf-8"?>
<ds:datastoreItem xmlns:ds="http://schemas.openxmlformats.org/officeDocument/2006/customXml" ds:itemID="{42BBDA90-E38F-49A1-BFEF-6953C24D13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1296</Words>
  <Application>Microsoft Office PowerPoint</Application>
  <PresentationFormat>On-screen Show (4:3)</PresentationFormat>
  <Paragraphs>95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Frequency Division Multiple  Access(FDMA):</vt:lpstr>
      <vt:lpstr>Slide 7</vt:lpstr>
      <vt:lpstr>Slide 8</vt:lpstr>
      <vt:lpstr>Advantages:</vt:lpstr>
      <vt:lpstr>Disadvantages:</vt:lpstr>
      <vt:lpstr>Intermodulation:</vt:lpstr>
      <vt:lpstr>Vout  = Avin + b(Vin )3  where A&gt;&gt;b</vt:lpstr>
      <vt:lpstr>Slide 13</vt:lpstr>
      <vt:lpstr>Slide 14</vt:lpstr>
      <vt:lpstr>Slide 15</vt:lpstr>
      <vt:lpstr>Calculation of C/N with  intermodulation:</vt:lpstr>
      <vt:lpstr>Time Division Multiple Access(TDMA):</vt:lpstr>
      <vt:lpstr>Time Division Multiple Access:</vt:lpstr>
      <vt:lpstr>Reference Burst</vt:lpstr>
      <vt:lpstr>Synchronization</vt:lpstr>
      <vt:lpstr>Satellite switched TDMA</vt:lpstr>
      <vt:lpstr>Slide 22</vt:lpstr>
      <vt:lpstr>Advantages of TDMA</vt:lpstr>
      <vt:lpstr>Disadvantages:</vt:lpstr>
      <vt:lpstr>Onboard Processing:</vt:lpstr>
      <vt:lpstr>Baseband Processing Transponder</vt:lpstr>
      <vt:lpstr>Demand Access Multiple  Access(DAMA):</vt:lpstr>
      <vt:lpstr>Slide 28</vt:lpstr>
      <vt:lpstr>Slide 29</vt:lpstr>
      <vt:lpstr>Slide 30</vt:lpstr>
      <vt:lpstr>Code Division Multiple Access(CDMA):</vt:lpstr>
      <vt:lpstr>Slide 32</vt:lpstr>
      <vt:lpstr>Transmitting Side</vt:lpstr>
      <vt:lpstr>Slide 34</vt:lpstr>
      <vt:lpstr>Receiving Side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ACCESS</dc:title>
  <dc:creator>RAVIKIRAN</dc:creator>
  <cp:lastModifiedBy>Windows User</cp:lastModifiedBy>
  <cp:revision>1</cp:revision>
  <dcterms:created xsi:type="dcterms:W3CDTF">2021-06-14T04:07:10Z</dcterms:created>
  <dcterms:modified xsi:type="dcterms:W3CDTF">2021-06-14T04:08:57Z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2021-06-14T00:00:00Z</vt:filetime>
  </property>
  <property fmtid="{D5CDD505-2E9C-101B-9397-08002B2CF9AE}" pid="5" name="ContentTypeId">
    <vt:lpwstr>0x010100E048F2BF4A7E7B4B9520881B6658FFF0</vt:lpwstr>
  </property>
</Properties>
</file>