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0.xml" ContentType="application/vnd.openxmlformats-officedocument.presentationml.slide+xml"/>
  <Override PartName="/ppt/slides/slide11.xml" ContentType="application/vnd.openxmlformats-officedocument.presentationml.slide+xml"/>
  <Override PartName="/ppt/slides/slide13.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2.xml" ContentType="application/vnd.openxmlformats-officedocument.presentationml.slid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6" r:id="rId2"/>
    <p:sldId id="257" r:id="rId3"/>
    <p:sldId id="258" r:id="rId4"/>
    <p:sldId id="259" r:id="rId5"/>
    <p:sldId id="261" r:id="rId6"/>
    <p:sldId id="262" r:id="rId7"/>
    <p:sldId id="260" r:id="rId8"/>
    <p:sldId id="263" r:id="rId9"/>
    <p:sldId id="264" r:id="rId10"/>
    <p:sldId id="267" r:id="rId11"/>
    <p:sldId id="268" r:id="rId12"/>
    <p:sldId id="274" r:id="rId13"/>
    <p:sldId id="270" r:id="rId14"/>
    <p:sldId id="271" r:id="rId15"/>
    <p:sldId id="272" r:id="rId16"/>
    <p:sldId id="273" r:id="rId17"/>
    <p:sldId id="275" r:id="rId18"/>
    <p:sldId id="276" r:id="rId19"/>
    <p:sldId id="277" r:id="rId20"/>
    <p:sldId id="279" r:id="rId21"/>
    <p:sldId id="278" r:id="rId22"/>
    <p:sldId id="280" r:id="rId23"/>
    <p:sldId id="281" r:id="rId24"/>
    <p:sldId id="282" r:id="rId25"/>
    <p:sldId id="285" r:id="rId26"/>
    <p:sldId id="286" r:id="rId27"/>
    <p:sldId id="287" r:id="rId28"/>
    <p:sldId id="288" r:id="rId29"/>
    <p:sldId id="289" r:id="rId30"/>
    <p:sldId id="290" r:id="rId31"/>
    <p:sldId id="283" r:id="rId32"/>
    <p:sldId id="293" r:id="rId33"/>
    <p:sldId id="291" r:id="rId34"/>
    <p:sldId id="292" r:id="rId35"/>
    <p:sldId id="294" r:id="rId36"/>
    <p:sldId id="295" r:id="rId37"/>
    <p:sldId id="296" r:id="rId38"/>
    <p:sldId id="297" r:id="rId39"/>
    <p:sldId id="298" r:id="rId40"/>
  </p:sldIdLst>
  <p:sldSz cx="9144000" cy="6858000" type="screen4x3"/>
  <p:notesSz cx="6858000" cy="9144000"/>
  <p:defaultTextStyle>
    <a:defPPr>
      <a:defRPr lang="te-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3" autoAdjust="0"/>
    <p:restoredTop sz="94624" autoAdjust="0"/>
  </p:normalViewPr>
  <p:slideViewPr>
    <p:cSldViewPr>
      <p:cViewPr>
        <p:scale>
          <a:sx n="69" d="100"/>
          <a:sy n="69" d="100"/>
        </p:scale>
        <p:origin x="-1404" y="-102"/>
      </p:cViewPr>
      <p:guideLst>
        <p:guide orient="horz" pos="2160"/>
        <p:guide pos="2880"/>
      </p:guideLst>
    </p:cSldViewPr>
  </p:slideViewPr>
  <p:notesTextViewPr>
    <p:cViewPr>
      <p:scale>
        <a:sx n="100" d="100"/>
        <a:sy n="100" d="100"/>
      </p:scale>
      <p:origin x="0" y="0"/>
    </p:cViewPr>
  </p:notesTextViewPr>
  <p:notesViewPr>
    <p:cSldViewPr>
      <p:cViewPr varScale="1">
        <p:scale>
          <a:sx n="52" d="100"/>
          <a:sy n="52" d="100"/>
        </p:scale>
        <p:origin x="-2826"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48"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1.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69AC2C-77C8-447F-A4E9-548DB69B4F2F}" type="datetimeFigureOut">
              <a:rPr lang="te-IN" smtClean="0"/>
              <a:pPr/>
              <a:t>19-06-21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475252-10B1-4322-8241-C9353A910BD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B475252-10B1-4322-8241-C9353A910BD2}"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22CB5F72-0886-44E2-9E7F-037AE18498ED}" type="datetimeFigureOut">
              <a:rPr lang="te-IN" smtClean="0"/>
              <a:pPr/>
              <a:t>19-06-21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4A96AC75-0C5B-4601-BF55-1F50B578989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2CB5F72-0886-44E2-9E7F-037AE18498ED}" type="datetimeFigureOut">
              <a:rPr lang="te-IN" smtClean="0"/>
              <a:pPr/>
              <a:t>19-06-21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96AC75-0C5B-4601-BF55-1F50B578989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2CB5F72-0886-44E2-9E7F-037AE18498ED}" type="datetimeFigureOut">
              <a:rPr lang="te-IN" smtClean="0"/>
              <a:pPr/>
              <a:t>19-06-21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96AC75-0C5B-4601-BF55-1F50B578989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22CB5F72-0886-44E2-9E7F-037AE18498ED}" type="datetimeFigureOut">
              <a:rPr lang="te-IN" smtClean="0"/>
              <a:pPr/>
              <a:t>19-06-21</a:t>
            </a:fld>
            <a:endParaRPr lang="en-US"/>
          </a:p>
        </p:txBody>
      </p:sp>
      <p:sp>
        <p:nvSpPr>
          <p:cNvPr id="9" name="Slide Number Placeholder 8"/>
          <p:cNvSpPr>
            <a:spLocks noGrp="1"/>
          </p:cNvSpPr>
          <p:nvPr>
            <p:ph type="sldNum" sz="quarter" idx="15"/>
          </p:nvPr>
        </p:nvSpPr>
        <p:spPr/>
        <p:txBody>
          <a:bodyPr rtlCol="0"/>
          <a:lstStyle/>
          <a:p>
            <a:fld id="{4A96AC75-0C5B-4601-BF55-1F50B5789897}"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22CB5F72-0886-44E2-9E7F-037AE18498ED}" type="datetimeFigureOut">
              <a:rPr lang="te-IN" smtClean="0"/>
              <a:pPr/>
              <a:t>19-06-21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4A96AC75-0C5B-4601-BF55-1F50B578989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2CB5F72-0886-44E2-9E7F-037AE18498ED}" type="datetimeFigureOut">
              <a:rPr lang="te-IN" smtClean="0"/>
              <a:pPr/>
              <a:t>19-06-21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96AC75-0C5B-4601-BF55-1F50B5789897}"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22CB5F72-0886-44E2-9E7F-037AE18498ED}" type="datetimeFigureOut">
              <a:rPr lang="te-IN" smtClean="0"/>
              <a:pPr/>
              <a:t>19-06-21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96AC75-0C5B-4601-BF55-1F50B5789897}"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22CB5F72-0886-44E2-9E7F-037AE18498ED}" type="datetimeFigureOut">
              <a:rPr lang="te-IN" smtClean="0"/>
              <a:pPr/>
              <a:t>19-06-21</a:t>
            </a:fld>
            <a:endParaRPr lang="en-US"/>
          </a:p>
        </p:txBody>
      </p:sp>
      <p:sp>
        <p:nvSpPr>
          <p:cNvPr id="7" name="Slide Number Placeholder 6"/>
          <p:cNvSpPr>
            <a:spLocks noGrp="1"/>
          </p:cNvSpPr>
          <p:nvPr>
            <p:ph type="sldNum" sz="quarter" idx="11"/>
          </p:nvPr>
        </p:nvSpPr>
        <p:spPr/>
        <p:txBody>
          <a:bodyPr rtlCol="0"/>
          <a:lstStyle/>
          <a:p>
            <a:fld id="{4A96AC75-0C5B-4601-BF55-1F50B5789897}"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CB5F72-0886-44E2-9E7F-037AE18498ED}" type="datetimeFigureOut">
              <a:rPr lang="te-IN" smtClean="0"/>
              <a:pPr/>
              <a:t>19-06-21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96AC75-0C5B-4601-BF55-1F50B578989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22CB5F72-0886-44E2-9E7F-037AE18498ED}" type="datetimeFigureOut">
              <a:rPr lang="te-IN" smtClean="0"/>
              <a:pPr/>
              <a:t>19-06-21</a:t>
            </a:fld>
            <a:endParaRPr lang="en-US"/>
          </a:p>
        </p:txBody>
      </p:sp>
      <p:sp>
        <p:nvSpPr>
          <p:cNvPr id="22" name="Slide Number Placeholder 21"/>
          <p:cNvSpPr>
            <a:spLocks noGrp="1"/>
          </p:cNvSpPr>
          <p:nvPr>
            <p:ph type="sldNum" sz="quarter" idx="15"/>
          </p:nvPr>
        </p:nvSpPr>
        <p:spPr/>
        <p:txBody>
          <a:bodyPr rtlCol="0"/>
          <a:lstStyle/>
          <a:p>
            <a:fld id="{4A96AC75-0C5B-4601-BF55-1F50B5789897}"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22CB5F72-0886-44E2-9E7F-037AE18498ED}" type="datetimeFigureOut">
              <a:rPr lang="te-IN" smtClean="0"/>
              <a:pPr/>
              <a:t>19-06-21</a:t>
            </a:fld>
            <a:endParaRPr lang="en-US"/>
          </a:p>
        </p:txBody>
      </p:sp>
      <p:sp>
        <p:nvSpPr>
          <p:cNvPr id="18" name="Slide Number Placeholder 17"/>
          <p:cNvSpPr>
            <a:spLocks noGrp="1"/>
          </p:cNvSpPr>
          <p:nvPr>
            <p:ph type="sldNum" sz="quarter" idx="11"/>
          </p:nvPr>
        </p:nvSpPr>
        <p:spPr/>
        <p:txBody>
          <a:bodyPr rtlCol="0"/>
          <a:lstStyle/>
          <a:p>
            <a:fld id="{4A96AC75-0C5B-4601-BF55-1F50B5789897}"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2CB5F72-0886-44E2-9E7F-037AE18498ED}" type="datetimeFigureOut">
              <a:rPr lang="te-IN" smtClean="0"/>
              <a:pPr/>
              <a:t>19-06-21</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4A96AC75-0C5B-4601-BF55-1F50B578989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5918" y="2500306"/>
            <a:ext cx="7143800" cy="1108544"/>
          </a:xfrm>
        </p:spPr>
        <p:txBody>
          <a:bodyPr/>
          <a:lstStyle/>
          <a:p>
            <a:pPr algn="ctr"/>
            <a:r>
              <a:rPr lang="en-US" sz="2400" b="1" dirty="0" smtClean="0">
                <a:solidFill>
                  <a:srgbClr val="00B050"/>
                </a:solidFill>
              </a:rPr>
              <a:t>UNIT-V</a:t>
            </a:r>
            <a:r>
              <a:rPr lang="en-US" b="1" dirty="0" smtClean="0">
                <a:solidFill>
                  <a:schemeClr val="tx2"/>
                </a:solidFill>
              </a:rPr>
              <a:t/>
            </a:r>
            <a:br>
              <a:rPr lang="en-US" b="1" dirty="0" smtClean="0">
                <a:solidFill>
                  <a:schemeClr val="tx2"/>
                </a:solidFill>
              </a:rPr>
            </a:br>
            <a:r>
              <a:rPr lang="en-US" b="1" dirty="0" smtClean="0">
                <a:solidFill>
                  <a:srgbClr val="00B050"/>
                </a:solidFill>
              </a:rPr>
              <a:t>EARTH STATION TECHNOLOGY</a:t>
            </a:r>
            <a:endParaRPr lang="en-US" b="1" dirty="0">
              <a:solidFill>
                <a:srgbClr val="00B050"/>
              </a:solidFill>
            </a:endParaRPr>
          </a:p>
        </p:txBody>
      </p:sp>
      <p:sp>
        <p:nvSpPr>
          <p:cNvPr id="3" name="Title 1"/>
          <p:cNvSpPr txBox="1">
            <a:spLocks/>
          </p:cNvSpPr>
          <p:nvPr/>
        </p:nvSpPr>
        <p:spPr>
          <a:xfrm>
            <a:off x="5786446" y="4857760"/>
            <a:ext cx="2828916" cy="1143000"/>
          </a:xfrm>
          <a:prstGeom prst="rect">
            <a:avLst/>
          </a:prstGeom>
        </p:spPr>
        <p:txBody>
          <a:bodyPr vert="horz" anchor="b">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b="1" i="0" u="none" strike="noStrike" kern="1200" cap="small" spc="0" normalizeH="0" baseline="0" noProof="0" dirty="0" smtClean="0">
                <a:ln>
                  <a:noFill/>
                </a:ln>
                <a:solidFill>
                  <a:srgbClr val="002060"/>
                </a:solidFill>
                <a:effectLst/>
                <a:uLnTx/>
                <a:uFillTx/>
                <a:latin typeface="Times New Roman" pitchFamily="18" charset="0"/>
                <a:ea typeface="+mj-ea"/>
                <a:cs typeface="Times New Roman" pitchFamily="18" charset="0"/>
              </a:rPr>
              <a:t>.</a:t>
            </a:r>
            <a:endParaRPr kumimoji="0" lang="en-US" b="1" i="0" u="none" strike="noStrike" kern="1200" cap="small" spc="0" normalizeH="0" baseline="0" noProof="0" dirty="0">
              <a:ln>
                <a:noFill/>
              </a:ln>
              <a:solidFill>
                <a:srgbClr val="002060"/>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8596" y="571480"/>
            <a:ext cx="7467600" cy="511156"/>
          </a:xfrm>
        </p:spPr>
        <p:txBody>
          <a:bodyPr>
            <a:normAutofit fontScale="90000"/>
          </a:bodyPr>
          <a:lstStyle/>
          <a:p>
            <a:r>
              <a:rPr lang="en-US" dirty="0" smtClean="0">
                <a:solidFill>
                  <a:srgbClr val="0070C0"/>
                </a:solidFill>
              </a:rPr>
              <a:t>Antenna Systems :</a:t>
            </a:r>
            <a:endParaRPr lang="en-US" dirty="0">
              <a:solidFill>
                <a:srgbClr val="0070C0"/>
              </a:solidFill>
            </a:endParaRPr>
          </a:p>
        </p:txBody>
      </p:sp>
      <p:sp>
        <p:nvSpPr>
          <p:cNvPr id="4" name="Content Placeholder 3"/>
          <p:cNvSpPr>
            <a:spLocks noGrp="1"/>
          </p:cNvSpPr>
          <p:nvPr>
            <p:ph sz="quarter" idx="1"/>
          </p:nvPr>
        </p:nvSpPr>
        <p:spPr/>
        <p:txBody>
          <a:bodyPr>
            <a:normAutofit/>
          </a:bodyPr>
          <a:lstStyle/>
          <a:p>
            <a:pPr algn="just">
              <a:buNone/>
            </a:pPr>
            <a:r>
              <a:rPr lang="en-IN" sz="2000" dirty="0" smtClean="0"/>
              <a:t>The antenna system consist of </a:t>
            </a:r>
          </a:p>
          <a:p>
            <a:pPr marL="273050" indent="446088" algn="just">
              <a:buFont typeface="Wingdings" pitchFamily="2" charset="2"/>
              <a:buChar char="q"/>
            </a:pPr>
            <a:r>
              <a:rPr lang="en-IN" sz="2000" dirty="0" smtClean="0"/>
              <a:t>Feed System </a:t>
            </a:r>
          </a:p>
          <a:p>
            <a:pPr marL="273050" indent="446088" algn="just">
              <a:buFont typeface="Wingdings" pitchFamily="2" charset="2"/>
              <a:buChar char="q"/>
            </a:pPr>
            <a:r>
              <a:rPr lang="en-IN" sz="2000" dirty="0" smtClean="0"/>
              <a:t>Antenna Reflector </a:t>
            </a:r>
          </a:p>
          <a:p>
            <a:pPr marL="273050" indent="446088" algn="just">
              <a:buFont typeface="Wingdings" pitchFamily="2" charset="2"/>
              <a:buChar char="q"/>
            </a:pPr>
            <a:r>
              <a:rPr lang="en-IN" sz="2000" dirty="0" smtClean="0"/>
              <a:t>Mount </a:t>
            </a:r>
          </a:p>
          <a:p>
            <a:pPr marL="273050" indent="446088" algn="just">
              <a:buFont typeface="Wingdings" pitchFamily="2" charset="2"/>
              <a:buChar char="q"/>
            </a:pPr>
            <a:r>
              <a:rPr lang="en-IN" sz="2000" dirty="0" smtClean="0"/>
              <a:t>Antenna tracking System</a:t>
            </a:r>
            <a:endParaRPr lang="en-US"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8596" y="571480"/>
            <a:ext cx="7467600" cy="511156"/>
          </a:xfrm>
        </p:spPr>
        <p:txBody>
          <a:bodyPr>
            <a:normAutofit fontScale="90000"/>
          </a:bodyPr>
          <a:lstStyle/>
          <a:p>
            <a:r>
              <a:rPr lang="en-US" dirty="0" smtClean="0">
                <a:solidFill>
                  <a:srgbClr val="0070C0"/>
                </a:solidFill>
              </a:rPr>
              <a:t>FEED SYSTEM:</a:t>
            </a:r>
            <a:endParaRPr lang="en-US" dirty="0">
              <a:solidFill>
                <a:srgbClr val="0070C0"/>
              </a:solidFill>
            </a:endParaRPr>
          </a:p>
        </p:txBody>
      </p:sp>
      <p:sp>
        <p:nvSpPr>
          <p:cNvPr id="4" name="Content Placeholder 3"/>
          <p:cNvSpPr>
            <a:spLocks noGrp="1"/>
          </p:cNvSpPr>
          <p:nvPr>
            <p:ph sz="quarter" idx="1"/>
          </p:nvPr>
        </p:nvSpPr>
        <p:spPr>
          <a:xfrm>
            <a:off x="457200" y="1142984"/>
            <a:ext cx="7467600" cy="5330968"/>
          </a:xfrm>
        </p:spPr>
        <p:txBody>
          <a:bodyPr>
            <a:normAutofit/>
          </a:bodyPr>
          <a:lstStyle/>
          <a:p>
            <a:pPr algn="just">
              <a:buFont typeface="Wingdings" pitchFamily="2" charset="2"/>
              <a:buChar char="q"/>
            </a:pPr>
            <a:r>
              <a:rPr lang="en-IN" sz="2000" dirty="0" smtClean="0"/>
              <a:t>The feed along with the reflector is the radiating/receiving</a:t>
            </a:r>
          </a:p>
          <a:p>
            <a:pPr algn="just">
              <a:buNone/>
            </a:pPr>
            <a:r>
              <a:rPr lang="en-IN" sz="2000" dirty="0" smtClean="0"/>
              <a:t>element of electromagnetic waves.</a:t>
            </a:r>
          </a:p>
          <a:p>
            <a:pPr algn="just">
              <a:buNone/>
            </a:pPr>
            <a:endParaRPr lang="en-IN" sz="2000" dirty="0" smtClean="0"/>
          </a:p>
          <a:p>
            <a:pPr algn="just">
              <a:buFont typeface="Wingdings" pitchFamily="2" charset="2"/>
              <a:buChar char="q"/>
            </a:pPr>
            <a:r>
              <a:rPr lang="en-IN" sz="2000" dirty="0" smtClean="0"/>
              <a:t>The reciprocity property of the feed element makes the earth station antenna system suitable for transmission and reception of electromagnetic waves.</a:t>
            </a:r>
          </a:p>
          <a:p>
            <a:pPr algn="just">
              <a:buFont typeface="Wingdings" pitchFamily="2" charset="2"/>
              <a:buChar char="q"/>
            </a:pPr>
            <a:endParaRPr lang="en-IN" sz="2000" dirty="0" smtClean="0"/>
          </a:p>
          <a:p>
            <a:pPr algn="just">
              <a:buFont typeface="Wingdings" pitchFamily="2" charset="2"/>
              <a:buChar char="q"/>
            </a:pPr>
            <a:r>
              <a:rPr lang="en-IN" sz="2000" dirty="0" smtClean="0"/>
              <a:t>The way the waves coming in and going out is called feed configuration.</a:t>
            </a:r>
          </a:p>
          <a:p>
            <a:pPr algn="just">
              <a:buFont typeface="Wingdings" pitchFamily="2" charset="2"/>
              <a:buChar char="q"/>
            </a:pPr>
            <a:endParaRPr lang="en-IN" sz="2000" dirty="0" smtClean="0"/>
          </a:p>
          <a:p>
            <a:pPr algn="just">
              <a:buFont typeface="Wingdings" pitchFamily="2" charset="2"/>
              <a:buChar char="q"/>
            </a:pPr>
            <a:r>
              <a:rPr lang="en-IN" sz="2000" dirty="0" smtClean="0"/>
              <a:t>Earth Station feed systems most commonly used in satellite communication are: </a:t>
            </a:r>
          </a:p>
          <a:p>
            <a:pPr marL="273050" indent="357188" algn="just">
              <a:buNone/>
            </a:pPr>
            <a:r>
              <a:rPr lang="en-US" sz="2000" dirty="0" err="1" smtClean="0"/>
              <a:t>i</a:t>
            </a:r>
            <a:r>
              <a:rPr lang="en-US" sz="2000" dirty="0" smtClean="0"/>
              <a:t>)</a:t>
            </a:r>
            <a:r>
              <a:rPr lang="en-US" sz="2000" dirty="0" err="1" smtClean="0"/>
              <a:t>Axi</a:t>
            </a:r>
            <a:r>
              <a:rPr lang="en-US" sz="2000" dirty="0" smtClean="0"/>
              <a:t>-Symmetric Configuration </a:t>
            </a:r>
          </a:p>
          <a:p>
            <a:pPr marL="273050" indent="357188" algn="just">
              <a:buNone/>
            </a:pPr>
            <a:r>
              <a:rPr lang="en-US" sz="2000" dirty="0" smtClean="0"/>
              <a:t>ii)Asymmetric Configuration</a:t>
            </a:r>
            <a:endParaRPr lang="en-US" sz="2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8596" y="571480"/>
            <a:ext cx="7467600" cy="511156"/>
          </a:xfrm>
        </p:spPr>
        <p:txBody>
          <a:bodyPr>
            <a:normAutofit fontScale="90000"/>
          </a:bodyPr>
          <a:lstStyle/>
          <a:p>
            <a:r>
              <a:rPr lang="en-US" dirty="0" smtClean="0">
                <a:solidFill>
                  <a:srgbClr val="0070C0"/>
                </a:solidFill>
              </a:rPr>
              <a:t>FEED SYSTEM:</a:t>
            </a:r>
            <a:endParaRPr lang="en-US" dirty="0">
              <a:solidFill>
                <a:srgbClr val="0070C0"/>
              </a:solidFill>
            </a:endParaRPr>
          </a:p>
        </p:txBody>
      </p:sp>
      <p:pic>
        <p:nvPicPr>
          <p:cNvPr id="5" name="Picture 4"/>
          <p:cNvPicPr>
            <a:picLocks noChangeAspect="1" noChangeArrowheads="1"/>
          </p:cNvPicPr>
          <p:nvPr/>
        </p:nvPicPr>
        <p:blipFill>
          <a:blip r:embed="rId2"/>
          <a:srcRect/>
          <a:stretch>
            <a:fillRect/>
          </a:stretch>
        </p:blipFill>
        <p:spPr bwMode="auto">
          <a:xfrm>
            <a:off x="642910" y="1714488"/>
            <a:ext cx="7358114" cy="400052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8596" y="285728"/>
            <a:ext cx="7467600" cy="1082636"/>
          </a:xfrm>
        </p:spPr>
        <p:txBody>
          <a:bodyPr>
            <a:normAutofit/>
          </a:bodyPr>
          <a:lstStyle/>
          <a:p>
            <a:r>
              <a:rPr lang="en-US" dirty="0" smtClean="0">
                <a:solidFill>
                  <a:srgbClr val="0070C0"/>
                </a:solidFill>
              </a:rPr>
              <a:t>FEED SYSTEM: </a:t>
            </a:r>
            <a:r>
              <a:rPr lang="en-US" sz="2000" dirty="0" err="1" smtClean="0">
                <a:solidFill>
                  <a:srgbClr val="0070C0"/>
                </a:solidFill>
              </a:rPr>
              <a:t>Axi</a:t>
            </a:r>
            <a:r>
              <a:rPr lang="en-US" sz="2000" dirty="0" smtClean="0">
                <a:solidFill>
                  <a:srgbClr val="0070C0"/>
                </a:solidFill>
              </a:rPr>
              <a:t>-Symmetric Configuration </a:t>
            </a:r>
            <a:endParaRPr lang="en-US" sz="2000" dirty="0">
              <a:solidFill>
                <a:srgbClr val="0070C0"/>
              </a:solidFill>
            </a:endParaRPr>
          </a:p>
        </p:txBody>
      </p:sp>
      <p:sp>
        <p:nvSpPr>
          <p:cNvPr id="4" name="Content Placeholder 3"/>
          <p:cNvSpPr>
            <a:spLocks noGrp="1"/>
          </p:cNvSpPr>
          <p:nvPr>
            <p:ph sz="quarter" idx="1"/>
          </p:nvPr>
        </p:nvSpPr>
        <p:spPr/>
        <p:txBody>
          <a:bodyPr>
            <a:normAutofit lnSpcReduction="10000"/>
          </a:bodyPr>
          <a:lstStyle/>
          <a:p>
            <a:pPr algn="just">
              <a:buFont typeface="Wingdings" pitchFamily="2" charset="2"/>
              <a:buChar char="v"/>
            </a:pPr>
            <a:r>
              <a:rPr lang="en-IN" sz="2000" dirty="0" smtClean="0"/>
              <a:t>In an </a:t>
            </a:r>
            <a:r>
              <a:rPr lang="en-IN" sz="2000" dirty="0" err="1" smtClean="0"/>
              <a:t>axi</a:t>
            </a:r>
            <a:r>
              <a:rPr lang="en-IN" sz="2000" dirty="0" smtClean="0"/>
              <a:t>-symmetric configuration the antenna axes are symmetrical with respect to the reflector ,which results in a relatively simple mechanical structure and antenna mount.</a:t>
            </a:r>
          </a:p>
          <a:p>
            <a:pPr algn="just">
              <a:buNone/>
            </a:pPr>
            <a:r>
              <a:rPr lang="en-US" sz="2000" b="1" dirty="0" smtClean="0">
                <a:solidFill>
                  <a:schemeClr val="accent3"/>
                </a:solidFill>
              </a:rPr>
              <a:t>Primary Feed :</a:t>
            </a:r>
          </a:p>
          <a:p>
            <a:pPr algn="just">
              <a:buFont typeface="Wingdings" pitchFamily="2" charset="2"/>
              <a:buChar char="q"/>
            </a:pPr>
            <a:r>
              <a:rPr lang="en-IN" sz="2000" dirty="0" smtClean="0"/>
              <a:t>In primary, feed is located at the focal point of the parabolic reflector.</a:t>
            </a:r>
          </a:p>
          <a:p>
            <a:pPr algn="just">
              <a:buFont typeface="Wingdings" pitchFamily="2" charset="2"/>
              <a:buChar char="q"/>
            </a:pPr>
            <a:endParaRPr lang="en-IN" sz="2000" dirty="0" smtClean="0"/>
          </a:p>
          <a:p>
            <a:pPr algn="just">
              <a:buFont typeface="Wingdings" pitchFamily="2" charset="2"/>
              <a:buChar char="q"/>
            </a:pPr>
            <a:r>
              <a:rPr lang="en-IN" sz="2000" dirty="0" smtClean="0"/>
              <a:t>Many dishes use only a single bounce, with incoming waves reflecting off the dish surface to the focus in front of the dish, where the antenna is located.</a:t>
            </a:r>
          </a:p>
          <a:p>
            <a:pPr algn="just">
              <a:buFont typeface="Wingdings" pitchFamily="2" charset="2"/>
              <a:buChar char="q"/>
            </a:pPr>
            <a:endParaRPr lang="en-IN" sz="2000" dirty="0" smtClean="0"/>
          </a:p>
          <a:p>
            <a:pPr algn="just">
              <a:buFont typeface="Wingdings" pitchFamily="2" charset="2"/>
              <a:buChar char="q"/>
            </a:pPr>
            <a:r>
              <a:rPr lang="en-IN" sz="2000" dirty="0" smtClean="0"/>
              <a:t>when the dish is used to transmit ,the transmitting antenna at the focus beams waves toward the dish, bouncing them off to space. This is the simplest arrangement.</a:t>
            </a:r>
            <a:endParaRPr lang="en-US" sz="2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8596" y="285728"/>
            <a:ext cx="7467600" cy="1082636"/>
          </a:xfrm>
        </p:spPr>
        <p:txBody>
          <a:bodyPr>
            <a:normAutofit/>
          </a:bodyPr>
          <a:lstStyle/>
          <a:p>
            <a:r>
              <a:rPr lang="en-US" dirty="0" smtClean="0">
                <a:solidFill>
                  <a:srgbClr val="0070C0"/>
                </a:solidFill>
              </a:rPr>
              <a:t>FEED SYSTEM: </a:t>
            </a:r>
            <a:r>
              <a:rPr lang="en-US" sz="2000" dirty="0" err="1" smtClean="0">
                <a:solidFill>
                  <a:srgbClr val="0070C0"/>
                </a:solidFill>
              </a:rPr>
              <a:t>Axi</a:t>
            </a:r>
            <a:r>
              <a:rPr lang="en-US" sz="2000" dirty="0" smtClean="0">
                <a:solidFill>
                  <a:srgbClr val="0070C0"/>
                </a:solidFill>
              </a:rPr>
              <a:t>-Symmetric Configuration </a:t>
            </a:r>
            <a:endParaRPr lang="en-US" sz="2000" dirty="0">
              <a:solidFill>
                <a:srgbClr val="0070C0"/>
              </a:solidFill>
            </a:endParaRPr>
          </a:p>
        </p:txBody>
      </p:sp>
      <p:sp>
        <p:nvSpPr>
          <p:cNvPr id="4" name="Content Placeholder 3"/>
          <p:cNvSpPr>
            <a:spLocks noGrp="1"/>
          </p:cNvSpPr>
          <p:nvPr>
            <p:ph sz="quarter" idx="1"/>
          </p:nvPr>
        </p:nvSpPr>
        <p:spPr/>
        <p:txBody>
          <a:bodyPr>
            <a:normAutofit fontScale="92500" lnSpcReduction="10000"/>
          </a:bodyPr>
          <a:lstStyle/>
          <a:p>
            <a:pPr algn="just">
              <a:buNone/>
            </a:pPr>
            <a:r>
              <a:rPr lang="en-US" sz="2000" b="1" dirty="0" err="1" smtClean="0">
                <a:solidFill>
                  <a:schemeClr val="accent3"/>
                </a:solidFill>
              </a:rPr>
              <a:t>Cassegrain</a:t>
            </a:r>
            <a:r>
              <a:rPr lang="en-US" sz="2000" b="1" dirty="0" smtClean="0">
                <a:solidFill>
                  <a:schemeClr val="accent3"/>
                </a:solidFill>
              </a:rPr>
              <a:t> :</a:t>
            </a:r>
          </a:p>
          <a:p>
            <a:pPr algn="just">
              <a:buFont typeface="Wingdings" pitchFamily="2" charset="2"/>
              <a:buChar char="q"/>
            </a:pPr>
            <a:r>
              <a:rPr lang="en-IN" sz="2000" dirty="0" smtClean="0"/>
              <a:t>Many dishes have the waves make more than one bounce.</a:t>
            </a:r>
          </a:p>
          <a:p>
            <a:pPr algn="just">
              <a:buFont typeface="Wingdings" pitchFamily="2" charset="2"/>
              <a:buChar char="q"/>
            </a:pPr>
            <a:r>
              <a:rPr lang="en-IN" sz="2000" dirty="0" smtClean="0"/>
              <a:t>This is generally called as folded systems.</a:t>
            </a:r>
          </a:p>
          <a:p>
            <a:pPr algn="just">
              <a:buFont typeface="Wingdings" pitchFamily="2" charset="2"/>
              <a:buChar char="q"/>
            </a:pPr>
            <a:r>
              <a:rPr lang="en-IN" sz="2000" dirty="0" smtClean="0"/>
              <a:t>The advantage is that the whole dish and feed system is more compact.</a:t>
            </a:r>
          </a:p>
          <a:p>
            <a:pPr algn="just">
              <a:buFont typeface="Wingdings" pitchFamily="2" charset="2"/>
              <a:buChar char="q"/>
            </a:pPr>
            <a:r>
              <a:rPr lang="en-IN" sz="2000" dirty="0" smtClean="0"/>
              <a:t>There are several folded configurations, but all have at least one secondary reflector also called a sub reflector, located out in front of the dish to redirect the waves.</a:t>
            </a:r>
          </a:p>
          <a:p>
            <a:pPr algn="just">
              <a:buFont typeface="Wingdings" pitchFamily="2" charset="2"/>
              <a:buChar char="q"/>
            </a:pPr>
            <a:r>
              <a:rPr lang="en-IN" sz="2000" dirty="0" smtClean="0"/>
              <a:t>A common dual reflector antenna called </a:t>
            </a:r>
            <a:r>
              <a:rPr lang="en-IN" sz="2000" dirty="0" err="1" smtClean="0"/>
              <a:t>Cassegrain</a:t>
            </a:r>
            <a:r>
              <a:rPr lang="en-IN" sz="2000" dirty="0" smtClean="0"/>
              <a:t> has a convex sub reflector positioned in front of the main dish, closer to the dish than the focus.</a:t>
            </a:r>
          </a:p>
          <a:p>
            <a:pPr algn="just">
              <a:buFont typeface="Wingdings" pitchFamily="2" charset="2"/>
              <a:buChar char="q"/>
            </a:pPr>
            <a:r>
              <a:rPr lang="en-IN" sz="2000" dirty="0" smtClean="0"/>
              <a:t>This sub reflector bounces back the waves back toward a feed located on the main dish’s centre, sometimes behind a hole at the centre of the main dish.</a:t>
            </a:r>
          </a:p>
          <a:p>
            <a:pPr algn="just">
              <a:buFont typeface="Wingdings" pitchFamily="2" charset="2"/>
              <a:buChar char="q"/>
            </a:pPr>
            <a:r>
              <a:rPr lang="en-IN" sz="2000" dirty="0" smtClean="0"/>
              <a:t>Sometimes there are even more sub reflectors behind the dish to direct the waves to the fed for convenience or compactness.</a:t>
            </a:r>
            <a:endParaRPr lang="en-US" sz="20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8596" y="285728"/>
            <a:ext cx="7467600" cy="1082636"/>
          </a:xfrm>
        </p:spPr>
        <p:txBody>
          <a:bodyPr>
            <a:normAutofit/>
          </a:bodyPr>
          <a:lstStyle/>
          <a:p>
            <a:r>
              <a:rPr lang="en-US" dirty="0" smtClean="0">
                <a:solidFill>
                  <a:srgbClr val="0070C0"/>
                </a:solidFill>
              </a:rPr>
              <a:t>FEED SYSTEM: </a:t>
            </a:r>
            <a:r>
              <a:rPr lang="en-US" sz="2000" dirty="0" err="1" smtClean="0">
                <a:solidFill>
                  <a:srgbClr val="0070C0"/>
                </a:solidFill>
              </a:rPr>
              <a:t>Axi</a:t>
            </a:r>
            <a:r>
              <a:rPr lang="en-US" sz="2000" dirty="0" smtClean="0">
                <a:solidFill>
                  <a:srgbClr val="0070C0"/>
                </a:solidFill>
              </a:rPr>
              <a:t>-Symmetric Configuration </a:t>
            </a:r>
            <a:endParaRPr lang="en-US" sz="2000" dirty="0">
              <a:solidFill>
                <a:srgbClr val="0070C0"/>
              </a:solidFill>
            </a:endParaRPr>
          </a:p>
        </p:txBody>
      </p:sp>
      <p:sp>
        <p:nvSpPr>
          <p:cNvPr id="4" name="Content Placeholder 3"/>
          <p:cNvSpPr>
            <a:spLocks noGrp="1"/>
          </p:cNvSpPr>
          <p:nvPr>
            <p:ph sz="quarter" idx="1"/>
          </p:nvPr>
        </p:nvSpPr>
        <p:spPr/>
        <p:txBody>
          <a:bodyPr>
            <a:normAutofit/>
          </a:bodyPr>
          <a:lstStyle/>
          <a:p>
            <a:pPr algn="just">
              <a:buNone/>
            </a:pPr>
            <a:r>
              <a:rPr lang="en-US" sz="2000" b="1" dirty="0" smtClean="0">
                <a:solidFill>
                  <a:schemeClr val="accent3"/>
                </a:solidFill>
              </a:rPr>
              <a:t>Gregorian:</a:t>
            </a:r>
          </a:p>
          <a:p>
            <a:pPr algn="just">
              <a:buFont typeface="Wingdings" pitchFamily="2" charset="2"/>
              <a:buChar char="q"/>
            </a:pPr>
            <a:r>
              <a:rPr lang="en-IN" sz="2000" dirty="0" smtClean="0"/>
              <a:t>This system has a concave secondary reflector located just beyond the primary focus. This also bounces the waves back toward the dish. </a:t>
            </a:r>
            <a:endParaRPr lang="en-US" sz="2000" dirty="0" smtClean="0"/>
          </a:p>
        </p:txBody>
      </p:sp>
      <p:pic>
        <p:nvPicPr>
          <p:cNvPr id="6" name="Picture 5"/>
          <p:cNvPicPr>
            <a:picLocks noChangeAspect="1" noChangeArrowheads="1"/>
          </p:cNvPicPr>
          <p:nvPr/>
        </p:nvPicPr>
        <p:blipFill>
          <a:blip r:embed="rId2"/>
          <a:srcRect/>
          <a:stretch>
            <a:fillRect/>
          </a:stretch>
        </p:blipFill>
        <p:spPr bwMode="auto">
          <a:xfrm>
            <a:off x="642910" y="3286124"/>
            <a:ext cx="7358114" cy="300042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8596" y="285728"/>
            <a:ext cx="7467600" cy="1082636"/>
          </a:xfrm>
        </p:spPr>
        <p:txBody>
          <a:bodyPr>
            <a:normAutofit/>
          </a:bodyPr>
          <a:lstStyle/>
          <a:p>
            <a:r>
              <a:rPr lang="en-US" dirty="0" smtClean="0">
                <a:solidFill>
                  <a:srgbClr val="0070C0"/>
                </a:solidFill>
              </a:rPr>
              <a:t>FEED SYSTEM: </a:t>
            </a:r>
            <a:r>
              <a:rPr lang="en-US" sz="2000" dirty="0" smtClean="0">
                <a:solidFill>
                  <a:srgbClr val="0070C0"/>
                </a:solidFill>
              </a:rPr>
              <a:t>Asymmetric Configuration</a:t>
            </a:r>
            <a:endParaRPr lang="en-US" sz="2000" dirty="0">
              <a:solidFill>
                <a:srgbClr val="0070C0"/>
              </a:solidFill>
            </a:endParaRPr>
          </a:p>
        </p:txBody>
      </p:sp>
      <p:sp>
        <p:nvSpPr>
          <p:cNvPr id="4" name="Content Placeholder 3"/>
          <p:cNvSpPr>
            <a:spLocks noGrp="1"/>
          </p:cNvSpPr>
          <p:nvPr>
            <p:ph sz="quarter" idx="1"/>
          </p:nvPr>
        </p:nvSpPr>
        <p:spPr/>
        <p:txBody>
          <a:bodyPr>
            <a:normAutofit lnSpcReduction="10000"/>
          </a:bodyPr>
          <a:lstStyle/>
          <a:p>
            <a:pPr algn="just">
              <a:buNone/>
            </a:pPr>
            <a:r>
              <a:rPr lang="en-US" sz="2000" b="1" dirty="0" smtClean="0">
                <a:solidFill>
                  <a:schemeClr val="accent3"/>
                </a:solidFill>
              </a:rPr>
              <a:t>Offset or Off-axis feed:</a:t>
            </a:r>
          </a:p>
          <a:p>
            <a:pPr algn="just">
              <a:buFont typeface="Wingdings" pitchFamily="2" charset="2"/>
              <a:buChar char="q"/>
            </a:pPr>
            <a:r>
              <a:rPr lang="en-IN" sz="2000" dirty="0" smtClean="0"/>
              <a:t>The performance of an </a:t>
            </a:r>
            <a:r>
              <a:rPr lang="en-IN" sz="2000" dirty="0" err="1" smtClean="0"/>
              <a:t>axi</a:t>
            </a:r>
            <a:r>
              <a:rPr lang="en-IN" sz="2000" dirty="0" smtClean="0"/>
              <a:t>-symmetric configuration is affected by the blockage of the aperture by the feed and the sub reflector assembly. </a:t>
            </a:r>
          </a:p>
          <a:p>
            <a:pPr algn="just">
              <a:buFont typeface="Wingdings" pitchFamily="2" charset="2"/>
              <a:buChar char="q"/>
            </a:pPr>
            <a:endParaRPr lang="en-IN" sz="2000" dirty="0" smtClean="0"/>
          </a:p>
          <a:p>
            <a:pPr algn="just">
              <a:buFont typeface="Wingdings" pitchFamily="2" charset="2"/>
              <a:buChar char="q"/>
            </a:pPr>
            <a:r>
              <a:rPr lang="en-IN" sz="2000" dirty="0" smtClean="0"/>
              <a:t>The result is a reduction in the antenna efficiency and an increase in the side lobe levels. </a:t>
            </a:r>
          </a:p>
          <a:p>
            <a:pPr algn="just">
              <a:buFont typeface="Wingdings" pitchFamily="2" charset="2"/>
              <a:buChar char="q"/>
            </a:pPr>
            <a:endParaRPr lang="en-IN" sz="2000" dirty="0" smtClean="0"/>
          </a:p>
          <a:p>
            <a:pPr algn="just">
              <a:buFont typeface="Wingdings" pitchFamily="2" charset="2"/>
              <a:buChar char="q"/>
            </a:pPr>
            <a:r>
              <a:rPr lang="en-IN" sz="2000" dirty="0" smtClean="0"/>
              <a:t>The asymmetric configuration can remove this limitation. This is achieved by offsetting the mounting arrangement of the feed so that it does not obstruct the main beam.</a:t>
            </a:r>
          </a:p>
          <a:p>
            <a:pPr algn="just">
              <a:buFont typeface="Wingdings" pitchFamily="2" charset="2"/>
              <a:buChar char="q"/>
            </a:pPr>
            <a:endParaRPr lang="en-IN" sz="2000" dirty="0" smtClean="0"/>
          </a:p>
          <a:p>
            <a:pPr algn="just">
              <a:buFont typeface="Wingdings" pitchFamily="2" charset="2"/>
              <a:buChar char="q"/>
            </a:pPr>
            <a:r>
              <a:rPr lang="en-IN" sz="2000" dirty="0" smtClean="0"/>
              <a:t>As a result, the efficiency and side lobe level performance are improved.</a:t>
            </a:r>
            <a:endParaRPr lang="en-US" sz="20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8596" y="285728"/>
            <a:ext cx="7467600" cy="1082636"/>
          </a:xfrm>
        </p:spPr>
        <p:txBody>
          <a:bodyPr>
            <a:normAutofit/>
          </a:bodyPr>
          <a:lstStyle/>
          <a:p>
            <a:r>
              <a:rPr lang="en-US" b="1" dirty="0" smtClean="0">
                <a:solidFill>
                  <a:srgbClr val="0070C0"/>
                </a:solidFill>
              </a:rPr>
              <a:t>ANTENNA REFLECTOR:</a:t>
            </a:r>
            <a:endParaRPr lang="en-US" sz="2000" dirty="0">
              <a:solidFill>
                <a:srgbClr val="0070C0"/>
              </a:solidFill>
            </a:endParaRPr>
          </a:p>
        </p:txBody>
      </p:sp>
      <p:sp>
        <p:nvSpPr>
          <p:cNvPr id="4" name="Content Placeholder 3"/>
          <p:cNvSpPr>
            <a:spLocks noGrp="1"/>
          </p:cNvSpPr>
          <p:nvPr>
            <p:ph sz="quarter" idx="1"/>
          </p:nvPr>
        </p:nvSpPr>
        <p:spPr/>
        <p:txBody>
          <a:bodyPr>
            <a:normAutofit/>
          </a:bodyPr>
          <a:lstStyle/>
          <a:p>
            <a:pPr algn="just">
              <a:buFont typeface="Wingdings" pitchFamily="2" charset="2"/>
              <a:buChar char="q"/>
            </a:pPr>
            <a:r>
              <a:rPr lang="en-IN" sz="2000" dirty="0" smtClean="0"/>
              <a:t>Mostly parabolic reflectors are used as the main antenna for the earth stations because of the high gain available from the reflector and the ability of focusing a parallel beam into a point at the focus where the feed, i.e., the receiving/radiating element is located.</a:t>
            </a:r>
          </a:p>
          <a:p>
            <a:pPr algn="just">
              <a:buFont typeface="Wingdings" pitchFamily="2" charset="2"/>
              <a:buChar char="q"/>
            </a:pPr>
            <a:endParaRPr lang="en-IN" sz="2000" dirty="0" smtClean="0"/>
          </a:p>
          <a:p>
            <a:pPr algn="just">
              <a:buFont typeface="Wingdings" pitchFamily="2" charset="2"/>
              <a:buChar char="q"/>
            </a:pPr>
            <a:r>
              <a:rPr lang="en-IN" sz="2000" dirty="0" smtClean="0"/>
              <a:t>For large antenna system more than one reflector surfaces may be used in as in the </a:t>
            </a:r>
            <a:r>
              <a:rPr lang="en-IN" sz="2000" dirty="0" err="1" smtClean="0"/>
              <a:t>Cassegrain</a:t>
            </a:r>
            <a:r>
              <a:rPr lang="en-IN" sz="2000" dirty="0" smtClean="0"/>
              <a:t> antenna system.</a:t>
            </a:r>
            <a:endParaRPr lang="en-US" sz="20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8596" y="285728"/>
            <a:ext cx="7467600" cy="1082636"/>
          </a:xfrm>
        </p:spPr>
        <p:txBody>
          <a:bodyPr>
            <a:normAutofit/>
          </a:bodyPr>
          <a:lstStyle/>
          <a:p>
            <a:r>
              <a:rPr lang="en-US" b="1" dirty="0" smtClean="0">
                <a:solidFill>
                  <a:srgbClr val="0070C0"/>
                </a:solidFill>
              </a:rPr>
              <a:t>ANTENNA REFLECTOR:</a:t>
            </a:r>
            <a:endParaRPr lang="en-US" sz="2000" dirty="0">
              <a:solidFill>
                <a:srgbClr val="0070C0"/>
              </a:solidFill>
            </a:endParaRPr>
          </a:p>
        </p:txBody>
      </p:sp>
      <p:sp>
        <p:nvSpPr>
          <p:cNvPr id="4" name="Content Placeholder 3"/>
          <p:cNvSpPr>
            <a:spLocks noGrp="1"/>
          </p:cNvSpPr>
          <p:nvPr>
            <p:ph sz="quarter" idx="1"/>
          </p:nvPr>
        </p:nvSpPr>
        <p:spPr>
          <a:xfrm>
            <a:off x="457200" y="1600200"/>
            <a:ext cx="7686700" cy="4873752"/>
          </a:xfrm>
        </p:spPr>
        <p:txBody>
          <a:bodyPr>
            <a:normAutofit/>
          </a:bodyPr>
          <a:lstStyle/>
          <a:p>
            <a:pPr>
              <a:buFont typeface="Wingdings" pitchFamily="2" charset="2"/>
              <a:buChar char="q"/>
            </a:pPr>
            <a:r>
              <a:rPr lang="en-IN" sz="2000" dirty="0" smtClean="0"/>
              <a:t>Earth stations are also classified on the basis of services.</a:t>
            </a:r>
          </a:p>
          <a:p>
            <a:pPr>
              <a:buFont typeface="Wingdings" pitchFamily="2" charset="2"/>
              <a:buChar char="q"/>
            </a:pPr>
            <a:r>
              <a:rPr lang="en-IN" sz="2000" dirty="0" smtClean="0"/>
              <a:t>Example: </a:t>
            </a:r>
          </a:p>
          <a:p>
            <a:pPr marL="989013" indent="269875">
              <a:buNone/>
            </a:pPr>
            <a:r>
              <a:rPr lang="en-IN" sz="2000" dirty="0" smtClean="0"/>
              <a:t>1 .Two way TV ,Telephony and data </a:t>
            </a:r>
          </a:p>
          <a:p>
            <a:pPr marL="989013" indent="269875">
              <a:buNone/>
            </a:pPr>
            <a:r>
              <a:rPr lang="en-US" sz="2000" dirty="0" smtClean="0"/>
              <a:t>2 . Two way TV </a:t>
            </a:r>
          </a:p>
          <a:p>
            <a:pPr marL="989013" indent="269875">
              <a:buNone/>
            </a:pPr>
            <a:r>
              <a:rPr lang="en-IN" sz="2000" dirty="0" smtClean="0"/>
              <a:t>3 .TV receive only and two way telephony and data </a:t>
            </a:r>
          </a:p>
          <a:p>
            <a:pPr marL="989013" indent="269875">
              <a:buNone/>
            </a:pPr>
            <a:r>
              <a:rPr lang="en-US" sz="2000" dirty="0" smtClean="0"/>
              <a:t>4 .Two way data</a:t>
            </a:r>
          </a:p>
          <a:p>
            <a:pPr marL="989013" indent="269875">
              <a:buNone/>
            </a:pPr>
            <a:endParaRPr lang="en-US" sz="2000" dirty="0" smtClean="0"/>
          </a:p>
          <a:p>
            <a:pPr marL="269875" indent="-269875" algn="just">
              <a:buNone/>
            </a:pPr>
            <a:r>
              <a:rPr lang="en-IN" sz="2000" dirty="0" smtClean="0"/>
              <a:t>	From the classifications it is obvious that the technology of</a:t>
            </a:r>
          </a:p>
          <a:p>
            <a:pPr marL="269875" indent="-269875" algn="just">
              <a:buNone/>
            </a:pPr>
            <a:r>
              <a:rPr lang="en-IN" sz="2000" dirty="0" smtClean="0"/>
              <a:t>earth station will vary considerably on the performance and</a:t>
            </a:r>
          </a:p>
          <a:p>
            <a:pPr marL="269875" indent="-269875" algn="just">
              <a:buNone/>
            </a:pPr>
            <a:r>
              <a:rPr lang="en-IN" sz="2000" dirty="0" smtClean="0"/>
              <a:t>the service requirements of earth station</a:t>
            </a:r>
            <a:endParaRPr lang="en-US" sz="20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8596" y="285728"/>
            <a:ext cx="7467600" cy="1082636"/>
          </a:xfrm>
        </p:spPr>
        <p:txBody>
          <a:bodyPr>
            <a:normAutofit/>
          </a:bodyPr>
          <a:lstStyle/>
          <a:p>
            <a:r>
              <a:rPr lang="en-US" b="1" dirty="0" smtClean="0">
                <a:solidFill>
                  <a:srgbClr val="0070C0"/>
                </a:solidFill>
              </a:rPr>
              <a:t>ANTENNA REFLECTOR:</a:t>
            </a:r>
            <a:endParaRPr lang="en-US" sz="2000" dirty="0">
              <a:solidFill>
                <a:srgbClr val="0070C0"/>
              </a:solidFill>
            </a:endParaRPr>
          </a:p>
        </p:txBody>
      </p:sp>
      <p:sp>
        <p:nvSpPr>
          <p:cNvPr id="4" name="Content Placeholder 3"/>
          <p:cNvSpPr>
            <a:spLocks noGrp="1"/>
          </p:cNvSpPr>
          <p:nvPr>
            <p:ph sz="quarter" idx="1"/>
          </p:nvPr>
        </p:nvSpPr>
        <p:spPr>
          <a:xfrm>
            <a:off x="457200" y="1600200"/>
            <a:ext cx="7686700" cy="4873752"/>
          </a:xfrm>
        </p:spPr>
        <p:txBody>
          <a:bodyPr>
            <a:normAutofit/>
          </a:bodyPr>
          <a:lstStyle/>
          <a:p>
            <a:pPr>
              <a:buFont typeface="Wingdings" pitchFamily="2" charset="2"/>
              <a:buChar char="q"/>
            </a:pPr>
            <a:r>
              <a:rPr lang="en-IN" sz="2000" dirty="0" smtClean="0"/>
              <a:t>For mechanical design of parabolic reflector the following parameters are required to be considered:</a:t>
            </a:r>
          </a:p>
          <a:p>
            <a:pPr marL="273050" indent="806450">
              <a:buNone/>
            </a:pPr>
            <a:r>
              <a:rPr lang="en-US" sz="2000" dirty="0" smtClean="0"/>
              <a:t> Size of the reflector </a:t>
            </a:r>
          </a:p>
          <a:p>
            <a:pPr marL="273050" indent="806450">
              <a:buNone/>
            </a:pPr>
            <a:r>
              <a:rPr lang="en-US" sz="2000" dirty="0" smtClean="0"/>
              <a:t> Focal Length /diameter ratio </a:t>
            </a:r>
          </a:p>
          <a:p>
            <a:pPr marL="273050" indent="806450">
              <a:buNone/>
            </a:pPr>
            <a:r>
              <a:rPr lang="en-IN" sz="2000" dirty="0" smtClean="0"/>
              <a:t> RMS error of main and sub reflector </a:t>
            </a:r>
          </a:p>
          <a:p>
            <a:pPr marL="273050" indent="806450">
              <a:buNone/>
            </a:pPr>
            <a:r>
              <a:rPr lang="en-US" sz="2000" dirty="0" smtClean="0"/>
              <a:t> Pointing and tracking accuracies </a:t>
            </a:r>
          </a:p>
          <a:p>
            <a:pPr marL="273050" indent="806450">
              <a:buNone/>
            </a:pPr>
            <a:r>
              <a:rPr lang="en-US" sz="2000" dirty="0" smtClean="0"/>
              <a:t> Speed and acceleration </a:t>
            </a:r>
          </a:p>
          <a:p>
            <a:pPr marL="273050" indent="806450">
              <a:buNone/>
            </a:pPr>
            <a:r>
              <a:rPr lang="en-US" sz="2000" dirty="0" smtClean="0"/>
              <a:t> Type of mount </a:t>
            </a:r>
          </a:p>
          <a:p>
            <a:pPr marL="273050" indent="806450">
              <a:buNone/>
            </a:pPr>
            <a:r>
              <a:rPr lang="en-US" sz="2000" dirty="0" smtClean="0"/>
              <a:t> Coverage Requirement </a:t>
            </a:r>
          </a:p>
          <a:p>
            <a:pPr>
              <a:buFont typeface="Wingdings" pitchFamily="2" charset="2"/>
              <a:buChar char="q"/>
            </a:pPr>
            <a:endParaRPr lang="en-US" sz="20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642918"/>
            <a:ext cx="8229600" cy="571504"/>
          </a:xfrm>
        </p:spPr>
        <p:txBody>
          <a:bodyPr>
            <a:normAutofit/>
          </a:bodyPr>
          <a:lstStyle/>
          <a:p>
            <a:pPr algn="l"/>
            <a:r>
              <a:rPr lang="en-IN" sz="2800" b="1" dirty="0" smtClean="0">
                <a:solidFill>
                  <a:srgbClr val="0070C0"/>
                </a:solidFill>
              </a:rPr>
              <a:t>Earth Station Technology: Introduction</a:t>
            </a:r>
            <a:endParaRPr lang="en-US" sz="2800" dirty="0">
              <a:solidFill>
                <a:srgbClr val="0070C0"/>
              </a:solidFill>
            </a:endParaRPr>
          </a:p>
        </p:txBody>
      </p:sp>
      <p:sp>
        <p:nvSpPr>
          <p:cNvPr id="3" name="Content Placeholder 2"/>
          <p:cNvSpPr>
            <a:spLocks noGrp="1"/>
          </p:cNvSpPr>
          <p:nvPr>
            <p:ph sz="quarter" idx="1"/>
          </p:nvPr>
        </p:nvSpPr>
        <p:spPr>
          <a:xfrm>
            <a:off x="457200" y="1600200"/>
            <a:ext cx="7686700" cy="4873752"/>
          </a:xfrm>
        </p:spPr>
        <p:txBody>
          <a:bodyPr>
            <a:normAutofit fontScale="85000" lnSpcReduction="20000"/>
          </a:bodyPr>
          <a:lstStyle/>
          <a:p>
            <a:pPr algn="just">
              <a:buNone/>
            </a:pPr>
            <a:r>
              <a:rPr lang="en-IN" sz="2600" b="1" dirty="0" smtClean="0">
                <a:solidFill>
                  <a:schemeClr val="accent2"/>
                </a:solidFill>
              </a:rPr>
              <a:t>What is Earth Station? </a:t>
            </a:r>
          </a:p>
          <a:p>
            <a:pPr algn="just"/>
            <a:endParaRPr lang="en-IN" sz="2000" dirty="0" smtClean="0"/>
          </a:p>
          <a:p>
            <a:pPr algn="just">
              <a:buFont typeface="Wingdings" pitchFamily="2" charset="2"/>
              <a:buChar char="q"/>
            </a:pPr>
            <a:r>
              <a:rPr lang="en-IN" sz="2100" dirty="0" smtClean="0"/>
              <a:t>The earth segment of a satellite communications system consists of the transmit and receive earth stations. </a:t>
            </a:r>
          </a:p>
          <a:p>
            <a:pPr algn="just"/>
            <a:endParaRPr lang="en-IN" sz="2100" dirty="0" smtClean="0"/>
          </a:p>
          <a:p>
            <a:pPr algn="just">
              <a:buFont typeface="Wingdings" pitchFamily="2" charset="2"/>
              <a:buChar char="q"/>
            </a:pPr>
            <a:r>
              <a:rPr lang="en-IN" sz="2100" dirty="0" smtClean="0"/>
              <a:t>Any transmitting or receiving system which sends or receives signal to and from satellite is called Earth Station </a:t>
            </a:r>
          </a:p>
          <a:p>
            <a:pPr algn="just"/>
            <a:endParaRPr lang="en-IN" sz="2100" dirty="0" smtClean="0"/>
          </a:p>
          <a:p>
            <a:pPr algn="just">
              <a:buFont typeface="Wingdings" pitchFamily="2" charset="2"/>
              <a:buChar char="q"/>
            </a:pPr>
            <a:r>
              <a:rPr lang="en-IN" sz="2100" dirty="0" smtClean="0"/>
              <a:t>Earth station is a vital element in any satellite communication network. </a:t>
            </a:r>
          </a:p>
          <a:p>
            <a:pPr algn="just"/>
            <a:endParaRPr lang="en-IN" sz="2100" dirty="0" smtClean="0"/>
          </a:p>
          <a:p>
            <a:pPr algn="just">
              <a:buFont typeface="Wingdings" pitchFamily="2" charset="2"/>
              <a:buChar char="q"/>
            </a:pPr>
            <a:r>
              <a:rPr lang="en-IN" sz="2100" dirty="0" smtClean="0"/>
              <a:t>The function of an earth station is to receive information from or transmit information to, the satellite network in the most cost-effective and reliable manner while retaining the desired signal quality. </a:t>
            </a:r>
          </a:p>
          <a:p>
            <a:pPr algn="just"/>
            <a:endParaRPr lang="en-IN" sz="2100" dirty="0" smtClean="0"/>
          </a:p>
          <a:p>
            <a:pPr algn="just">
              <a:buFont typeface="Wingdings" pitchFamily="2" charset="2"/>
              <a:buChar char="q"/>
            </a:pPr>
            <a:r>
              <a:rPr lang="en-IN" sz="2100" dirty="0" smtClean="0"/>
              <a:t>The design of earth station configuration depends upon many factors and its location</a:t>
            </a:r>
            <a:endParaRPr lang="en-US" sz="21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8596" y="285728"/>
            <a:ext cx="7467600" cy="1082636"/>
          </a:xfrm>
        </p:spPr>
        <p:txBody>
          <a:bodyPr>
            <a:normAutofit/>
          </a:bodyPr>
          <a:lstStyle/>
          <a:p>
            <a:r>
              <a:rPr lang="en-US" b="1" dirty="0" smtClean="0">
                <a:solidFill>
                  <a:srgbClr val="0070C0"/>
                </a:solidFill>
              </a:rPr>
              <a:t>ANTENNA REFLECTOR:</a:t>
            </a:r>
            <a:endParaRPr lang="en-US" sz="2000" dirty="0">
              <a:solidFill>
                <a:srgbClr val="0070C0"/>
              </a:solidFill>
            </a:endParaRPr>
          </a:p>
        </p:txBody>
      </p:sp>
      <p:sp>
        <p:nvSpPr>
          <p:cNvPr id="4" name="Content Placeholder 3"/>
          <p:cNvSpPr>
            <a:spLocks noGrp="1"/>
          </p:cNvSpPr>
          <p:nvPr>
            <p:ph sz="quarter" idx="1"/>
          </p:nvPr>
        </p:nvSpPr>
        <p:spPr>
          <a:xfrm>
            <a:off x="457200" y="1600200"/>
            <a:ext cx="7686700" cy="4873752"/>
          </a:xfrm>
        </p:spPr>
        <p:txBody>
          <a:bodyPr>
            <a:normAutofit/>
          </a:bodyPr>
          <a:lstStyle/>
          <a:p>
            <a:pPr>
              <a:buFont typeface="Wingdings" pitchFamily="2" charset="2"/>
              <a:buChar char="q"/>
            </a:pPr>
            <a:r>
              <a:rPr lang="en-IN" sz="2000" dirty="0" smtClean="0"/>
              <a:t>The size of the reflector depends on transmit and receive gain requirement and </a:t>
            </a:r>
            <a:r>
              <a:rPr lang="en-IN" sz="2000" dirty="0" err="1" smtClean="0"/>
              <a:t>beamwidth</a:t>
            </a:r>
            <a:r>
              <a:rPr lang="en-IN" sz="2000" dirty="0" smtClean="0"/>
              <a:t> of the antenna.</a:t>
            </a:r>
          </a:p>
          <a:p>
            <a:pPr>
              <a:buFont typeface="Wingdings" pitchFamily="2" charset="2"/>
              <a:buChar char="q"/>
            </a:pPr>
            <a:endParaRPr lang="en-IN" sz="2000" dirty="0" smtClean="0"/>
          </a:p>
          <a:p>
            <a:pPr>
              <a:buFont typeface="Wingdings" pitchFamily="2" charset="2"/>
              <a:buChar char="q"/>
            </a:pPr>
            <a:r>
              <a:rPr lang="en-IN" sz="2000" dirty="0" smtClean="0"/>
              <a:t>Gain is directly proportional to the antenna diameter whereas the </a:t>
            </a:r>
            <a:r>
              <a:rPr lang="en-IN" sz="2000" dirty="0" err="1" smtClean="0"/>
              <a:t>beamwidth</a:t>
            </a:r>
            <a:r>
              <a:rPr lang="en-IN" sz="2000" dirty="0" smtClean="0"/>
              <a:t> is inversely proportional to the antenna diameter.</a:t>
            </a:r>
          </a:p>
          <a:p>
            <a:pPr>
              <a:buFont typeface="Wingdings" pitchFamily="2" charset="2"/>
              <a:buChar char="q"/>
            </a:pPr>
            <a:endParaRPr lang="en-IN" sz="2000" dirty="0" smtClean="0"/>
          </a:p>
          <a:p>
            <a:pPr>
              <a:buFont typeface="Wingdings" pitchFamily="2" charset="2"/>
              <a:buChar char="q"/>
            </a:pPr>
            <a:r>
              <a:rPr lang="en-IN" sz="2000" dirty="0" smtClean="0"/>
              <a:t>for high inclination angle of the satellite ,the tracking of the earth station becomes necessary when the </a:t>
            </a:r>
            <a:r>
              <a:rPr lang="en-IN" sz="2000" dirty="0" err="1" smtClean="0"/>
              <a:t>beamwidth</a:t>
            </a:r>
            <a:r>
              <a:rPr lang="en-IN" sz="2000" dirty="0" smtClean="0"/>
              <a:t> is too narrow.</a:t>
            </a:r>
            <a:endParaRPr lang="en-US" sz="20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8596" y="285728"/>
            <a:ext cx="7467600" cy="1082636"/>
          </a:xfrm>
        </p:spPr>
        <p:txBody>
          <a:bodyPr>
            <a:normAutofit/>
          </a:bodyPr>
          <a:lstStyle/>
          <a:p>
            <a:r>
              <a:rPr lang="en-US" b="1" dirty="0" smtClean="0">
                <a:solidFill>
                  <a:srgbClr val="0070C0"/>
                </a:solidFill>
              </a:rPr>
              <a:t>ANTENNA REFLECTOR:</a:t>
            </a:r>
            <a:endParaRPr lang="en-US" sz="2000" dirty="0">
              <a:solidFill>
                <a:srgbClr val="0070C0"/>
              </a:solidFill>
            </a:endParaRPr>
          </a:p>
        </p:txBody>
      </p:sp>
      <p:sp>
        <p:nvSpPr>
          <p:cNvPr id="4" name="Content Placeholder 3"/>
          <p:cNvSpPr>
            <a:spLocks noGrp="1"/>
          </p:cNvSpPr>
          <p:nvPr>
            <p:ph sz="quarter" idx="1"/>
          </p:nvPr>
        </p:nvSpPr>
        <p:spPr>
          <a:xfrm>
            <a:off x="457200" y="1600200"/>
            <a:ext cx="7686700" cy="4873752"/>
          </a:xfrm>
        </p:spPr>
        <p:txBody>
          <a:bodyPr>
            <a:normAutofit/>
          </a:bodyPr>
          <a:lstStyle/>
          <a:p>
            <a:pPr>
              <a:buNone/>
            </a:pPr>
            <a:r>
              <a:rPr lang="en-IN" sz="2000" dirty="0" smtClean="0"/>
              <a:t>The gain of the antenna is given by </a:t>
            </a:r>
          </a:p>
          <a:p>
            <a:pPr>
              <a:buNone/>
            </a:pPr>
            <a:r>
              <a:rPr lang="en-US" sz="2000" dirty="0" smtClean="0"/>
              <a:t>           		 Gain= (</a:t>
            </a:r>
            <a:r>
              <a:rPr lang="el-GR" sz="2000" dirty="0" smtClean="0"/>
              <a:t>η4Π</a:t>
            </a:r>
            <a:r>
              <a:rPr lang="en-US" sz="2000" dirty="0" err="1" smtClean="0"/>
              <a:t>A</a:t>
            </a:r>
            <a:r>
              <a:rPr lang="en-US" sz="2000" baseline="-25000" dirty="0" err="1" smtClean="0"/>
              <a:t>eff</a:t>
            </a:r>
            <a:r>
              <a:rPr lang="en-US" sz="2000" dirty="0" smtClean="0"/>
              <a:t>)/ </a:t>
            </a:r>
            <a:r>
              <a:rPr lang="el-GR" sz="2000" dirty="0" smtClean="0"/>
              <a:t>λ</a:t>
            </a:r>
            <a:r>
              <a:rPr lang="el-GR" sz="2000" baseline="30000" dirty="0" smtClean="0"/>
              <a:t>2</a:t>
            </a:r>
            <a:r>
              <a:rPr lang="el-GR" sz="2000" dirty="0" smtClean="0"/>
              <a:t> </a:t>
            </a:r>
          </a:p>
          <a:p>
            <a:pPr>
              <a:buNone/>
            </a:pPr>
            <a:r>
              <a:rPr lang="en-IN" sz="2000" dirty="0" smtClean="0"/>
              <a:t>Where </a:t>
            </a:r>
          </a:p>
          <a:p>
            <a:pPr marL="273050" indent="536575">
              <a:buNone/>
            </a:pPr>
            <a:r>
              <a:rPr lang="en-IN" sz="2000" dirty="0" err="1" smtClean="0"/>
              <a:t>A</a:t>
            </a:r>
            <a:r>
              <a:rPr lang="en-IN" sz="2000" baseline="-25000" dirty="0" err="1" smtClean="0"/>
              <a:t>eff</a:t>
            </a:r>
            <a:r>
              <a:rPr lang="en-IN" sz="2000" dirty="0" smtClean="0"/>
              <a:t> is the aperture </a:t>
            </a:r>
          </a:p>
          <a:p>
            <a:pPr marL="273050" indent="536575">
              <a:buNone/>
            </a:pPr>
            <a:r>
              <a:rPr lang="el-GR" sz="2000" dirty="0" smtClean="0"/>
              <a:t>λ </a:t>
            </a:r>
            <a:r>
              <a:rPr lang="en-US" sz="2000" dirty="0" smtClean="0"/>
              <a:t>is wave length </a:t>
            </a:r>
          </a:p>
          <a:p>
            <a:pPr marL="273050" indent="536575">
              <a:buNone/>
            </a:pPr>
            <a:r>
              <a:rPr lang="el-GR" sz="2000" dirty="0" smtClean="0"/>
              <a:t>η</a:t>
            </a:r>
            <a:r>
              <a:rPr lang="en-IN" sz="2000" dirty="0" smtClean="0"/>
              <a:t> is efficiency of antenna system </a:t>
            </a:r>
          </a:p>
          <a:p>
            <a:pPr marL="273050" indent="536575">
              <a:buNone/>
            </a:pPr>
            <a:endParaRPr lang="en-IN" sz="2000" dirty="0" smtClean="0"/>
          </a:p>
          <a:p>
            <a:pPr>
              <a:buNone/>
            </a:pPr>
            <a:r>
              <a:rPr lang="en-IN" sz="2000" dirty="0" smtClean="0"/>
              <a:t>For a parabolic antenna with circular aperture diameter D, the</a:t>
            </a:r>
          </a:p>
          <a:p>
            <a:pPr>
              <a:buNone/>
            </a:pPr>
            <a:r>
              <a:rPr lang="en-IN" sz="2000" dirty="0" smtClean="0"/>
              <a:t>gain of the antenna is : </a:t>
            </a:r>
          </a:p>
          <a:p>
            <a:pPr>
              <a:buNone/>
            </a:pPr>
            <a:r>
              <a:rPr lang="en-US" sz="2000" dirty="0" smtClean="0"/>
              <a:t>			Gain= (</a:t>
            </a:r>
            <a:r>
              <a:rPr lang="el-GR" sz="2000" dirty="0" smtClean="0"/>
              <a:t>η4Π/ λ</a:t>
            </a:r>
            <a:r>
              <a:rPr lang="el-GR" sz="2000" baseline="30000" dirty="0" smtClean="0"/>
              <a:t>2</a:t>
            </a:r>
            <a:r>
              <a:rPr lang="el-GR" sz="2000" dirty="0" smtClean="0"/>
              <a:t>)( Π</a:t>
            </a:r>
            <a:r>
              <a:rPr lang="en-US" sz="2000" dirty="0" smtClean="0"/>
              <a:t>D</a:t>
            </a:r>
            <a:r>
              <a:rPr lang="en-US" sz="2000" baseline="30000" dirty="0" smtClean="0"/>
              <a:t>2</a:t>
            </a:r>
            <a:r>
              <a:rPr lang="en-US" sz="2000" dirty="0" smtClean="0"/>
              <a:t>/4) </a:t>
            </a:r>
          </a:p>
          <a:p>
            <a:pPr>
              <a:buNone/>
            </a:pPr>
            <a:r>
              <a:rPr lang="en-US" sz="2000" dirty="0" smtClean="0"/>
              <a:t>			         </a:t>
            </a:r>
            <a:r>
              <a:rPr lang="el-GR" sz="2000" dirty="0" smtClean="0"/>
              <a:t>= η (Π</a:t>
            </a:r>
            <a:r>
              <a:rPr lang="en-US" sz="2000" dirty="0" smtClean="0"/>
              <a:t>D/ </a:t>
            </a:r>
            <a:r>
              <a:rPr lang="el-GR" sz="2000" dirty="0" smtClean="0"/>
              <a:t>λ )</a:t>
            </a:r>
            <a:r>
              <a:rPr lang="el-GR" sz="2000" baseline="30000" dirty="0" smtClean="0"/>
              <a:t>2</a:t>
            </a:r>
            <a:r>
              <a:rPr lang="el-GR" sz="2000" dirty="0" smtClean="0"/>
              <a:t> </a:t>
            </a:r>
            <a:endParaRPr lang="en-US" sz="20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8596" y="285728"/>
            <a:ext cx="7467600" cy="1082636"/>
          </a:xfrm>
        </p:spPr>
        <p:txBody>
          <a:bodyPr>
            <a:normAutofit/>
          </a:bodyPr>
          <a:lstStyle/>
          <a:p>
            <a:r>
              <a:rPr lang="en-US" b="1" dirty="0" smtClean="0">
                <a:solidFill>
                  <a:srgbClr val="0070C0"/>
                </a:solidFill>
              </a:rPr>
              <a:t>ANTENNA REFLECTOR:</a:t>
            </a:r>
            <a:endParaRPr lang="en-US" sz="2000" dirty="0">
              <a:solidFill>
                <a:srgbClr val="0070C0"/>
              </a:solidFill>
            </a:endParaRPr>
          </a:p>
        </p:txBody>
      </p:sp>
      <p:sp>
        <p:nvSpPr>
          <p:cNvPr id="4" name="Content Placeholder 3"/>
          <p:cNvSpPr>
            <a:spLocks noGrp="1"/>
          </p:cNvSpPr>
          <p:nvPr>
            <p:ph sz="quarter" idx="1"/>
          </p:nvPr>
        </p:nvSpPr>
        <p:spPr>
          <a:xfrm>
            <a:off x="457200" y="1600200"/>
            <a:ext cx="7686700" cy="4873752"/>
          </a:xfrm>
        </p:spPr>
        <p:txBody>
          <a:bodyPr>
            <a:normAutofit fontScale="92500" lnSpcReduction="10000"/>
          </a:bodyPr>
          <a:lstStyle/>
          <a:p>
            <a:pPr>
              <a:buFont typeface="Wingdings" pitchFamily="2" charset="2"/>
              <a:buChar char="q"/>
            </a:pPr>
            <a:r>
              <a:rPr lang="en-IN" sz="2000" dirty="0" smtClean="0"/>
              <a:t>The overall efficiency of the antenna is the net product of</a:t>
            </a:r>
          </a:p>
          <a:p>
            <a:pPr marL="273050" indent="-3175">
              <a:buNone/>
            </a:pPr>
            <a:r>
              <a:rPr lang="en-IN" sz="2000" dirty="0" smtClean="0"/>
              <a:t>various factors such as </a:t>
            </a:r>
          </a:p>
          <a:p>
            <a:pPr marL="273050" indent="806450">
              <a:buNone/>
            </a:pPr>
            <a:r>
              <a:rPr lang="en-US" sz="2000" dirty="0" smtClean="0"/>
              <a:t>1. Cross Polarization </a:t>
            </a:r>
          </a:p>
          <a:p>
            <a:pPr marL="273050" indent="806450">
              <a:buNone/>
            </a:pPr>
            <a:r>
              <a:rPr lang="en-US" sz="2000" dirty="0" smtClean="0"/>
              <a:t>2. Spill over </a:t>
            </a:r>
          </a:p>
          <a:p>
            <a:pPr marL="273050" indent="806450">
              <a:buNone/>
            </a:pPr>
            <a:r>
              <a:rPr lang="en-US" sz="2000" dirty="0" smtClean="0"/>
              <a:t>3. Diffraction </a:t>
            </a:r>
          </a:p>
          <a:p>
            <a:pPr marL="273050" indent="806450">
              <a:buNone/>
            </a:pPr>
            <a:r>
              <a:rPr lang="en-US" sz="2000" dirty="0" smtClean="0"/>
              <a:t>4. Blockage </a:t>
            </a:r>
          </a:p>
          <a:p>
            <a:pPr marL="273050" indent="806450">
              <a:buNone/>
            </a:pPr>
            <a:r>
              <a:rPr lang="en-US" sz="2000" dirty="0" smtClean="0"/>
              <a:t>5. Surface accuracy </a:t>
            </a:r>
          </a:p>
          <a:p>
            <a:pPr marL="273050" indent="806450">
              <a:buNone/>
            </a:pPr>
            <a:r>
              <a:rPr lang="en-US" sz="2000" dirty="0" smtClean="0"/>
              <a:t>6. Phase error </a:t>
            </a:r>
          </a:p>
          <a:p>
            <a:pPr marL="273050" indent="806450">
              <a:buNone/>
            </a:pPr>
            <a:r>
              <a:rPr lang="en-US" sz="2000" dirty="0" smtClean="0"/>
              <a:t>7. Illumination </a:t>
            </a:r>
          </a:p>
          <a:p>
            <a:pPr>
              <a:buFont typeface="Wingdings" pitchFamily="2" charset="2"/>
              <a:buChar char="q"/>
            </a:pPr>
            <a:r>
              <a:rPr lang="en-IN" sz="2000" dirty="0" smtClean="0"/>
              <a:t>In the design of feed ,the ratio of focal length F to the diameter</a:t>
            </a:r>
          </a:p>
          <a:p>
            <a:pPr marL="273050" indent="-3175">
              <a:buNone/>
            </a:pPr>
            <a:r>
              <a:rPr lang="en-IN" sz="2000" dirty="0" smtClean="0"/>
              <a:t>of the reflector D of the antenna system control the maximum</a:t>
            </a:r>
          </a:p>
          <a:p>
            <a:pPr marL="273050" indent="-3175">
              <a:buNone/>
            </a:pPr>
            <a:r>
              <a:rPr lang="en-IN" sz="2000" dirty="0" smtClean="0"/>
              <a:t>angle subtended by the reflector surface on the focal point.</a:t>
            </a:r>
          </a:p>
          <a:p>
            <a:pPr algn="just">
              <a:buFont typeface="Wingdings" pitchFamily="2" charset="2"/>
              <a:buChar char="q"/>
            </a:pPr>
            <a:r>
              <a:rPr lang="en-IN" sz="2000" dirty="0" smtClean="0"/>
              <a:t>Larger the F/D ratio larger is the aperture illumination</a:t>
            </a:r>
          </a:p>
          <a:p>
            <a:pPr marL="273050" indent="-3175" algn="just">
              <a:buNone/>
            </a:pPr>
            <a:r>
              <a:rPr lang="en-IN" sz="2000" dirty="0" smtClean="0"/>
              <a:t>efficiency and lower the cross polarization. </a:t>
            </a:r>
            <a:endParaRPr lang="en-US" sz="2000"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8596" y="285728"/>
            <a:ext cx="7467600" cy="1082636"/>
          </a:xfrm>
        </p:spPr>
        <p:txBody>
          <a:bodyPr>
            <a:normAutofit/>
          </a:bodyPr>
          <a:lstStyle/>
          <a:p>
            <a:r>
              <a:rPr lang="en-US" b="1" dirty="0" smtClean="0">
                <a:solidFill>
                  <a:srgbClr val="0070C0"/>
                </a:solidFill>
              </a:rPr>
              <a:t>ANTENNA MOUNT : </a:t>
            </a:r>
            <a:endParaRPr lang="en-US" sz="2000" dirty="0">
              <a:solidFill>
                <a:srgbClr val="0070C0"/>
              </a:solidFill>
            </a:endParaRPr>
          </a:p>
        </p:txBody>
      </p:sp>
      <p:sp>
        <p:nvSpPr>
          <p:cNvPr id="4" name="Content Placeholder 3"/>
          <p:cNvSpPr>
            <a:spLocks noGrp="1"/>
          </p:cNvSpPr>
          <p:nvPr>
            <p:ph sz="quarter" idx="1"/>
          </p:nvPr>
        </p:nvSpPr>
        <p:spPr>
          <a:xfrm>
            <a:off x="457200" y="1600200"/>
            <a:ext cx="7686700" cy="4873752"/>
          </a:xfrm>
        </p:spPr>
        <p:txBody>
          <a:bodyPr>
            <a:normAutofit/>
          </a:bodyPr>
          <a:lstStyle/>
          <a:p>
            <a:pPr algn="just">
              <a:buFont typeface="Wingdings" pitchFamily="2" charset="2"/>
              <a:buChar char="q"/>
            </a:pPr>
            <a:r>
              <a:rPr lang="en-IN" sz="2000" dirty="0" smtClean="0"/>
              <a:t>Type of antenna mount is determined mainly by the coverage requirement and tracking requirements of the antenna systems. </a:t>
            </a:r>
          </a:p>
          <a:p>
            <a:pPr>
              <a:buNone/>
            </a:pPr>
            <a:r>
              <a:rPr lang="en-IN" sz="2000" dirty="0" smtClean="0"/>
              <a:t>Different types of mounts used for earth station antenna are: </a:t>
            </a:r>
          </a:p>
          <a:p>
            <a:pPr>
              <a:buNone/>
            </a:pPr>
            <a:r>
              <a:rPr lang="en-IN" sz="2000" b="1" dirty="0" err="1" smtClean="0"/>
              <a:t>i</a:t>
            </a:r>
            <a:r>
              <a:rPr lang="en-IN" sz="2000" b="1" dirty="0" smtClean="0"/>
              <a:t>) The Azimuth –elevation mount : </a:t>
            </a:r>
          </a:p>
          <a:p>
            <a:pPr>
              <a:buFont typeface="Wingdings" pitchFamily="2" charset="2"/>
              <a:buChar char="q"/>
            </a:pPr>
            <a:r>
              <a:rPr lang="en-IN" sz="2000" dirty="0" smtClean="0"/>
              <a:t>This mount consists of a primary vertical axis. </a:t>
            </a:r>
          </a:p>
          <a:p>
            <a:pPr>
              <a:buFont typeface="Wingdings" pitchFamily="2" charset="2"/>
              <a:buChar char="q"/>
            </a:pPr>
            <a:r>
              <a:rPr lang="en-IN" sz="2000" dirty="0" smtClean="0"/>
              <a:t>Rotation around this vertical axis controls the azimuth angle. </a:t>
            </a:r>
          </a:p>
          <a:p>
            <a:pPr>
              <a:buFont typeface="Wingdings" pitchFamily="2" charset="2"/>
              <a:buChar char="q"/>
            </a:pPr>
            <a:r>
              <a:rPr lang="en-IN" sz="2000" dirty="0" smtClean="0"/>
              <a:t>The horizontal axis is mounted over the primary axis, providing the elevation angle control. </a:t>
            </a:r>
          </a:p>
          <a:p>
            <a:pPr>
              <a:buNone/>
            </a:pPr>
            <a:r>
              <a:rPr lang="en-US" sz="2000" b="1" dirty="0" smtClean="0"/>
              <a:t>ii) The X-Y mount. </a:t>
            </a:r>
          </a:p>
          <a:p>
            <a:r>
              <a:rPr lang="en-IN" sz="2000" dirty="0" smtClean="0"/>
              <a:t>It consists of a horizontal primary axis (X-axis) and a secondary axis (Y-axis) and at right angles to it. Movement around these axes provides necessary steering. </a:t>
            </a:r>
            <a:endParaRPr lang="en-US" sz="20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8596" y="571480"/>
            <a:ext cx="7467600" cy="511156"/>
          </a:xfrm>
        </p:spPr>
        <p:txBody>
          <a:bodyPr>
            <a:normAutofit fontScale="90000"/>
          </a:bodyPr>
          <a:lstStyle/>
          <a:p>
            <a:r>
              <a:rPr lang="en-US" dirty="0" smtClean="0">
                <a:solidFill>
                  <a:srgbClr val="0070C0"/>
                </a:solidFill>
              </a:rPr>
              <a:t>Earth Station Tracking System</a:t>
            </a:r>
            <a:r>
              <a:rPr lang="en-US" dirty="0" smtClean="0"/>
              <a:t>:</a:t>
            </a:r>
            <a:endParaRPr lang="en-US" dirty="0"/>
          </a:p>
        </p:txBody>
      </p:sp>
      <p:sp>
        <p:nvSpPr>
          <p:cNvPr id="4" name="Content Placeholder 3"/>
          <p:cNvSpPr>
            <a:spLocks noGrp="1"/>
          </p:cNvSpPr>
          <p:nvPr>
            <p:ph sz="quarter" idx="1"/>
          </p:nvPr>
        </p:nvSpPr>
        <p:spPr/>
        <p:txBody>
          <a:bodyPr>
            <a:normAutofit/>
          </a:bodyPr>
          <a:lstStyle/>
          <a:p>
            <a:pPr algn="just">
              <a:buFont typeface="Wingdings" pitchFamily="2" charset="2"/>
              <a:buChar char="q"/>
            </a:pPr>
            <a:r>
              <a:rPr lang="en-IN" sz="2000" dirty="0" smtClean="0"/>
              <a:t>Tracking is essential when the satellite drift, as seen by an earth station antenna is a significant fraction of an earth station’s antenna beam width.</a:t>
            </a:r>
          </a:p>
          <a:p>
            <a:pPr algn="just">
              <a:buFont typeface="Wingdings" pitchFamily="2" charset="2"/>
              <a:buChar char="q"/>
            </a:pPr>
            <a:endParaRPr lang="en-IN" sz="2000" dirty="0" smtClean="0"/>
          </a:p>
          <a:p>
            <a:pPr algn="just">
              <a:buFont typeface="Wingdings" pitchFamily="2" charset="2"/>
              <a:buChar char="q"/>
            </a:pPr>
            <a:r>
              <a:rPr lang="en-IN" sz="2000" dirty="0" smtClean="0"/>
              <a:t>An earth station’s tracking system is required to perform some of the functions such as </a:t>
            </a:r>
          </a:p>
          <a:p>
            <a:pPr marL="2159000" indent="-989013">
              <a:buNone/>
            </a:pPr>
            <a:r>
              <a:rPr lang="en-IN" sz="2000" dirty="0" err="1" smtClean="0"/>
              <a:t>i</a:t>
            </a:r>
            <a:r>
              <a:rPr lang="en-IN" sz="2000" dirty="0" smtClean="0"/>
              <a:t>)Satellite acquisition </a:t>
            </a:r>
          </a:p>
          <a:p>
            <a:pPr marL="2159000" indent="-989013">
              <a:buNone/>
            </a:pPr>
            <a:r>
              <a:rPr lang="en-IN" sz="2000" dirty="0" smtClean="0"/>
              <a:t>ii)Automatic tracking </a:t>
            </a:r>
          </a:p>
          <a:p>
            <a:pPr marL="2159000" indent="-989013">
              <a:buNone/>
            </a:pPr>
            <a:r>
              <a:rPr lang="en-IN" sz="2000" dirty="0" smtClean="0"/>
              <a:t>iii)Manual tracking </a:t>
            </a:r>
          </a:p>
          <a:p>
            <a:pPr marL="2159000" indent="-989013">
              <a:buNone/>
            </a:pPr>
            <a:r>
              <a:rPr lang="en-IN" sz="2000" dirty="0" smtClean="0"/>
              <a:t>iv)Program tracking.</a:t>
            </a:r>
            <a:endParaRPr lang="en-US" sz="20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8596" y="571480"/>
            <a:ext cx="7467600" cy="511156"/>
          </a:xfrm>
        </p:spPr>
        <p:txBody>
          <a:bodyPr>
            <a:normAutofit fontScale="90000"/>
          </a:bodyPr>
          <a:lstStyle/>
          <a:p>
            <a:r>
              <a:rPr lang="en-US" dirty="0" smtClean="0">
                <a:solidFill>
                  <a:srgbClr val="0070C0"/>
                </a:solidFill>
              </a:rPr>
              <a:t>Earth Station Tracking System</a:t>
            </a:r>
            <a:r>
              <a:rPr lang="en-US" dirty="0" smtClean="0"/>
              <a:t>:</a:t>
            </a:r>
            <a:endParaRPr lang="en-US" dirty="0"/>
          </a:p>
        </p:txBody>
      </p:sp>
      <p:sp>
        <p:nvSpPr>
          <p:cNvPr id="4" name="Content Placeholder 3"/>
          <p:cNvSpPr>
            <a:spLocks noGrp="1"/>
          </p:cNvSpPr>
          <p:nvPr>
            <p:ph sz="quarter" idx="1"/>
          </p:nvPr>
        </p:nvSpPr>
        <p:spPr>
          <a:xfrm>
            <a:off x="457200" y="1214422"/>
            <a:ext cx="7686700" cy="5286412"/>
          </a:xfrm>
        </p:spPr>
        <p:txBody>
          <a:bodyPr>
            <a:normAutofit fontScale="92500"/>
          </a:bodyPr>
          <a:lstStyle/>
          <a:p>
            <a:pPr algn="just">
              <a:buNone/>
            </a:pPr>
            <a:r>
              <a:rPr lang="en-IN" sz="2000" b="1" dirty="0" err="1" smtClean="0">
                <a:solidFill>
                  <a:srgbClr val="002060"/>
                </a:solidFill>
              </a:rPr>
              <a:t>i</a:t>
            </a:r>
            <a:r>
              <a:rPr lang="en-IN" sz="2000" b="1" dirty="0" smtClean="0">
                <a:solidFill>
                  <a:srgbClr val="002060"/>
                </a:solidFill>
              </a:rPr>
              <a:t>)Satellite Acquisition: </a:t>
            </a:r>
          </a:p>
          <a:p>
            <a:pPr marL="354013" indent="-354013" algn="just">
              <a:buFont typeface="Wingdings" pitchFamily="2" charset="2"/>
              <a:buChar char="q"/>
              <a:tabLst>
                <a:tab pos="530225" algn="l"/>
              </a:tabLst>
            </a:pPr>
            <a:r>
              <a:rPr lang="en-IN" sz="2000" dirty="0" smtClean="0"/>
              <a:t>Before communication can be established it is necessary to acquire a satellite. </a:t>
            </a:r>
          </a:p>
          <a:p>
            <a:pPr marL="354013" indent="-354013" algn="just">
              <a:buFont typeface="Wingdings" pitchFamily="2" charset="2"/>
              <a:buChar char="q"/>
              <a:tabLst>
                <a:tab pos="530225" algn="l"/>
              </a:tabLst>
            </a:pPr>
            <a:r>
              <a:rPr lang="en-IN" sz="2000" dirty="0" smtClean="0"/>
              <a:t>One method is to program the antenna to perform a scan around the predicted position of the satellite. </a:t>
            </a:r>
          </a:p>
          <a:p>
            <a:pPr marL="354013" indent="-354013" algn="just">
              <a:buFont typeface="Wingdings" pitchFamily="2" charset="2"/>
              <a:buChar char="q"/>
              <a:tabLst>
                <a:tab pos="530225" algn="l"/>
              </a:tabLst>
            </a:pPr>
            <a:r>
              <a:rPr lang="en-IN" sz="2000" dirty="0" smtClean="0"/>
              <a:t>The automatic tacking is switched on when the receiver signal strength is sufficient to lock the tracking receiver to the beacon. </a:t>
            </a:r>
          </a:p>
          <a:p>
            <a:pPr marL="530225" indent="-530225" algn="just">
              <a:buNone/>
              <a:tabLst>
                <a:tab pos="530225" algn="l"/>
              </a:tabLst>
            </a:pPr>
            <a:endParaRPr lang="en-IN" sz="2000" b="1" dirty="0" smtClean="0">
              <a:solidFill>
                <a:srgbClr val="002060"/>
              </a:solidFill>
            </a:endParaRPr>
          </a:p>
          <a:p>
            <a:pPr marL="530225" indent="-530225" algn="just">
              <a:buNone/>
              <a:tabLst>
                <a:tab pos="530225" algn="l"/>
              </a:tabLst>
            </a:pPr>
            <a:r>
              <a:rPr lang="en-IN" sz="2000" b="1" dirty="0" smtClean="0">
                <a:solidFill>
                  <a:srgbClr val="002060"/>
                </a:solidFill>
              </a:rPr>
              <a:t>ii)Automatic Tracking: </a:t>
            </a:r>
          </a:p>
          <a:p>
            <a:pPr marL="354013" indent="-354013" algn="just">
              <a:buFont typeface="Wingdings" pitchFamily="2" charset="2"/>
              <a:buChar char="q"/>
            </a:pPr>
            <a:r>
              <a:rPr lang="en-IN" sz="2000" dirty="0" smtClean="0"/>
              <a:t>After acquisition a satellite needs to be tracked continuously.</a:t>
            </a:r>
          </a:p>
          <a:p>
            <a:pPr marL="354013" indent="-354013" algn="just">
              <a:buFont typeface="Wingdings" pitchFamily="2" charset="2"/>
              <a:buChar char="q"/>
            </a:pPr>
            <a:r>
              <a:rPr lang="en-IN" sz="2000" dirty="0" smtClean="0"/>
              <a:t>This function is performed by the automatic tracking system.</a:t>
            </a:r>
          </a:p>
          <a:p>
            <a:pPr marL="354013" indent="-354013" algn="just">
              <a:buFont typeface="Wingdings" pitchFamily="2" charset="2"/>
              <a:buChar char="q"/>
            </a:pPr>
            <a:r>
              <a:rPr lang="en-IN" sz="2000" dirty="0" smtClean="0"/>
              <a:t>Auto-track systems are closed-loop control systems and are therefore highly accurate. </a:t>
            </a:r>
          </a:p>
          <a:p>
            <a:pPr marL="354013" indent="-354013" algn="just">
              <a:buFont typeface="Wingdings" pitchFamily="2" charset="2"/>
              <a:buChar char="q"/>
            </a:pPr>
            <a:r>
              <a:rPr lang="en-IN" sz="2000" dirty="0" smtClean="0"/>
              <a:t>This tracking mode is the preferred configuration when accuracy is the dominant criterion.</a:t>
            </a:r>
            <a:endParaRPr lang="en-US" sz="20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8596" y="571480"/>
            <a:ext cx="7467600" cy="511156"/>
          </a:xfrm>
        </p:spPr>
        <p:txBody>
          <a:bodyPr>
            <a:normAutofit fontScale="90000"/>
          </a:bodyPr>
          <a:lstStyle/>
          <a:p>
            <a:r>
              <a:rPr lang="en-US" dirty="0" smtClean="0">
                <a:solidFill>
                  <a:srgbClr val="0070C0"/>
                </a:solidFill>
              </a:rPr>
              <a:t>Earth Station Tracking System</a:t>
            </a:r>
            <a:r>
              <a:rPr lang="en-US" dirty="0" smtClean="0"/>
              <a:t>:</a:t>
            </a:r>
            <a:endParaRPr lang="en-US" dirty="0"/>
          </a:p>
        </p:txBody>
      </p:sp>
      <p:sp>
        <p:nvSpPr>
          <p:cNvPr id="4" name="Content Placeholder 3"/>
          <p:cNvSpPr>
            <a:spLocks noGrp="1"/>
          </p:cNvSpPr>
          <p:nvPr>
            <p:ph sz="quarter" idx="1"/>
          </p:nvPr>
        </p:nvSpPr>
        <p:spPr>
          <a:xfrm>
            <a:off x="457200" y="1214422"/>
            <a:ext cx="7686700" cy="4873752"/>
          </a:xfrm>
        </p:spPr>
        <p:txBody>
          <a:bodyPr>
            <a:normAutofit/>
          </a:bodyPr>
          <a:lstStyle/>
          <a:p>
            <a:pPr algn="just">
              <a:buNone/>
            </a:pPr>
            <a:r>
              <a:rPr lang="en-IN" sz="2000" b="1" dirty="0" smtClean="0">
                <a:solidFill>
                  <a:srgbClr val="002060"/>
                </a:solidFill>
              </a:rPr>
              <a:t>iii)Manual track: </a:t>
            </a:r>
          </a:p>
          <a:p>
            <a:pPr algn="just">
              <a:buFont typeface="Wingdings" pitchFamily="2" charset="2"/>
              <a:buChar char="q"/>
            </a:pPr>
            <a:r>
              <a:rPr lang="en-IN" sz="2000" dirty="0" smtClean="0"/>
              <a:t>To avoid a total loss of communication due to a failure in the tracking system, earth stations generally also have manual mode. </a:t>
            </a:r>
          </a:p>
          <a:p>
            <a:pPr algn="just">
              <a:buFont typeface="Wingdings" pitchFamily="2" charset="2"/>
              <a:buChar char="q"/>
            </a:pPr>
            <a:r>
              <a:rPr lang="en-IN" sz="2000" dirty="0" smtClean="0"/>
              <a:t>In this mode an antenna is moved through manual commands.</a:t>
            </a:r>
          </a:p>
          <a:p>
            <a:pPr algn="just">
              <a:buNone/>
            </a:pPr>
            <a:r>
              <a:rPr lang="en-IN" sz="2000" b="1" dirty="0" smtClean="0">
                <a:solidFill>
                  <a:srgbClr val="002060"/>
                </a:solidFill>
              </a:rPr>
              <a:t>iv)Program Track: </a:t>
            </a:r>
          </a:p>
          <a:p>
            <a:pPr algn="just">
              <a:buFont typeface="Wingdings" pitchFamily="2" charset="2"/>
              <a:buChar char="q"/>
            </a:pPr>
            <a:r>
              <a:rPr lang="en-IN" sz="2000" dirty="0" smtClean="0"/>
              <a:t>In this tracking mode the antenna is driven to the predicted satellite position by a computer. </a:t>
            </a:r>
          </a:p>
          <a:p>
            <a:pPr algn="just">
              <a:buFont typeface="Wingdings" pitchFamily="2" charset="2"/>
              <a:buChar char="q"/>
            </a:pPr>
            <a:r>
              <a:rPr lang="en-IN" sz="2000" dirty="0" smtClean="0"/>
              <a:t>The satellite position predictions are usually supplied by the satellite operators. </a:t>
            </a:r>
          </a:p>
          <a:p>
            <a:pPr algn="just">
              <a:buFont typeface="Wingdings" pitchFamily="2" charset="2"/>
              <a:buChar char="q"/>
            </a:pPr>
            <a:r>
              <a:rPr lang="en-IN" sz="2000" dirty="0" smtClean="0"/>
              <a:t>It may be noted that since a program track system is an open-loop control system, its accuracy is mainly governed by the accuracy of the prediction data.</a:t>
            </a:r>
            <a:endParaRPr lang="en-US" sz="20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8596" y="571480"/>
            <a:ext cx="7467600" cy="511156"/>
          </a:xfrm>
        </p:spPr>
        <p:txBody>
          <a:bodyPr>
            <a:normAutofit fontScale="90000"/>
          </a:bodyPr>
          <a:lstStyle/>
          <a:p>
            <a:r>
              <a:rPr lang="en-US" dirty="0" smtClean="0">
                <a:solidFill>
                  <a:srgbClr val="0070C0"/>
                </a:solidFill>
              </a:rPr>
              <a:t>Earth Station Tracking System</a:t>
            </a:r>
            <a:r>
              <a:rPr lang="en-US" dirty="0" smtClean="0"/>
              <a:t>:</a:t>
            </a:r>
            <a:endParaRPr lang="en-US" dirty="0"/>
          </a:p>
        </p:txBody>
      </p:sp>
      <p:sp>
        <p:nvSpPr>
          <p:cNvPr id="4" name="Content Placeholder 3"/>
          <p:cNvSpPr>
            <a:spLocks noGrp="1"/>
          </p:cNvSpPr>
          <p:nvPr>
            <p:ph sz="quarter" idx="1"/>
          </p:nvPr>
        </p:nvSpPr>
        <p:spPr>
          <a:xfrm>
            <a:off x="457200" y="1214422"/>
            <a:ext cx="7686700" cy="4873752"/>
          </a:xfrm>
        </p:spPr>
        <p:txBody>
          <a:bodyPr>
            <a:normAutofit/>
          </a:bodyPr>
          <a:lstStyle/>
          <a:p>
            <a:pPr algn="just">
              <a:buNone/>
            </a:pPr>
            <a:r>
              <a:rPr lang="en-IN" sz="2000" dirty="0" smtClean="0"/>
              <a:t>MAIN ELEMENTS OF A SATELLITE TRACKING SYSTEM</a:t>
            </a:r>
            <a:endParaRPr lang="en-US" sz="2000" dirty="0"/>
          </a:p>
        </p:txBody>
      </p:sp>
      <p:pic>
        <p:nvPicPr>
          <p:cNvPr id="1027" name="Picture 3"/>
          <p:cNvPicPr>
            <a:picLocks noChangeAspect="1" noChangeArrowheads="1"/>
          </p:cNvPicPr>
          <p:nvPr/>
        </p:nvPicPr>
        <p:blipFill>
          <a:blip r:embed="rId2"/>
          <a:srcRect/>
          <a:stretch>
            <a:fillRect/>
          </a:stretch>
        </p:blipFill>
        <p:spPr bwMode="auto">
          <a:xfrm>
            <a:off x="1500166" y="1600200"/>
            <a:ext cx="5643601" cy="461488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8596" y="571480"/>
            <a:ext cx="7467600" cy="511156"/>
          </a:xfrm>
        </p:spPr>
        <p:txBody>
          <a:bodyPr>
            <a:normAutofit fontScale="90000"/>
          </a:bodyPr>
          <a:lstStyle/>
          <a:p>
            <a:r>
              <a:rPr lang="en-US" dirty="0" smtClean="0">
                <a:solidFill>
                  <a:srgbClr val="0070C0"/>
                </a:solidFill>
              </a:rPr>
              <a:t>Earth Station Tracking System</a:t>
            </a:r>
            <a:r>
              <a:rPr lang="en-US" dirty="0" smtClean="0"/>
              <a:t>:</a:t>
            </a:r>
            <a:endParaRPr lang="en-US" dirty="0"/>
          </a:p>
        </p:txBody>
      </p:sp>
      <p:sp>
        <p:nvSpPr>
          <p:cNvPr id="4" name="Content Placeholder 3"/>
          <p:cNvSpPr>
            <a:spLocks noGrp="1"/>
          </p:cNvSpPr>
          <p:nvPr>
            <p:ph sz="quarter" idx="1"/>
          </p:nvPr>
        </p:nvSpPr>
        <p:spPr>
          <a:xfrm>
            <a:off x="457200" y="1214422"/>
            <a:ext cx="7686700" cy="4873752"/>
          </a:xfrm>
        </p:spPr>
        <p:txBody>
          <a:bodyPr>
            <a:normAutofit lnSpcReduction="10000"/>
          </a:bodyPr>
          <a:lstStyle/>
          <a:p>
            <a:pPr algn="just">
              <a:buNone/>
            </a:pPr>
            <a:r>
              <a:rPr lang="en-IN" sz="2000" dirty="0" smtClean="0"/>
              <a:t>MAIN ELEMENTS OF A SATELLITE TRACKING SYSTEM</a:t>
            </a:r>
          </a:p>
          <a:p>
            <a:pPr algn="just">
              <a:buFont typeface="Wingdings" pitchFamily="2" charset="2"/>
              <a:buChar char="q"/>
            </a:pPr>
            <a:r>
              <a:rPr lang="en-IN" sz="2000" dirty="0" smtClean="0"/>
              <a:t>Communication satellites transmit a beacon which is used by earth stations for tracking.</a:t>
            </a:r>
          </a:p>
          <a:p>
            <a:pPr algn="just">
              <a:buFont typeface="Wingdings" pitchFamily="2" charset="2"/>
              <a:buChar char="q"/>
            </a:pPr>
            <a:endParaRPr lang="en-IN" sz="2000" dirty="0" smtClean="0"/>
          </a:p>
          <a:p>
            <a:pPr algn="just">
              <a:buFont typeface="Wingdings" pitchFamily="2" charset="2"/>
              <a:buChar char="q"/>
            </a:pPr>
            <a:r>
              <a:rPr lang="en-IN" sz="2000" dirty="0" smtClean="0"/>
              <a:t>The received beacon signal is fed into the auto-track receiver where tracking corrections or, in some auto-track systems estimated positions of the satellite are derived.</a:t>
            </a:r>
          </a:p>
          <a:p>
            <a:pPr algn="just">
              <a:buFont typeface="Wingdings" pitchFamily="2" charset="2"/>
              <a:buChar char="q"/>
            </a:pPr>
            <a:endParaRPr lang="en-IN" sz="2000" dirty="0" smtClean="0"/>
          </a:p>
          <a:p>
            <a:pPr algn="just">
              <a:buFont typeface="Wingdings" pitchFamily="2" charset="2"/>
              <a:buChar char="q"/>
            </a:pPr>
            <a:r>
              <a:rPr lang="en-IN" sz="2000" dirty="0" smtClean="0"/>
              <a:t>In other auto-track techniques the feed system provides the required components of error signals. </a:t>
            </a:r>
          </a:p>
          <a:p>
            <a:pPr algn="just">
              <a:buFont typeface="Wingdings" pitchFamily="2" charset="2"/>
              <a:buChar char="q"/>
            </a:pPr>
            <a:endParaRPr lang="en-IN" sz="2000" dirty="0" smtClean="0"/>
          </a:p>
          <a:p>
            <a:pPr algn="just">
              <a:buFont typeface="Wingdings" pitchFamily="2" charset="2"/>
              <a:buChar char="q"/>
            </a:pPr>
            <a:r>
              <a:rPr lang="en-IN" sz="2000" dirty="0" smtClean="0"/>
              <a:t>The outputs of the auto-track receivers are processed and used to drive each axis of the antenna to the estimated satellite position.</a:t>
            </a:r>
            <a:endParaRPr lang="en-US" sz="20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8596" y="571480"/>
            <a:ext cx="7467600" cy="511156"/>
          </a:xfrm>
        </p:spPr>
        <p:txBody>
          <a:bodyPr>
            <a:normAutofit fontScale="90000"/>
          </a:bodyPr>
          <a:lstStyle/>
          <a:p>
            <a:r>
              <a:rPr lang="en-US" dirty="0" smtClean="0">
                <a:solidFill>
                  <a:srgbClr val="0070C0"/>
                </a:solidFill>
              </a:rPr>
              <a:t>Earth Station Tracking System</a:t>
            </a:r>
            <a:r>
              <a:rPr lang="en-US" dirty="0" smtClean="0"/>
              <a:t>:</a:t>
            </a:r>
            <a:endParaRPr lang="en-US" dirty="0"/>
          </a:p>
        </p:txBody>
      </p:sp>
      <p:sp>
        <p:nvSpPr>
          <p:cNvPr id="4" name="Content Placeholder 3"/>
          <p:cNvSpPr>
            <a:spLocks noGrp="1"/>
          </p:cNvSpPr>
          <p:nvPr>
            <p:ph sz="quarter" idx="1"/>
          </p:nvPr>
        </p:nvSpPr>
        <p:spPr>
          <a:xfrm>
            <a:off x="457200" y="1214422"/>
            <a:ext cx="7686700" cy="4873752"/>
          </a:xfrm>
        </p:spPr>
        <p:txBody>
          <a:bodyPr>
            <a:normAutofit/>
          </a:bodyPr>
          <a:lstStyle/>
          <a:p>
            <a:pPr algn="just">
              <a:buNone/>
            </a:pPr>
            <a:r>
              <a:rPr lang="en-IN" sz="2000" dirty="0" smtClean="0"/>
              <a:t>MAIN ELEMENTS OF A SATELLITE TRACKING SYSTEM</a:t>
            </a:r>
          </a:p>
          <a:p>
            <a:pPr algn="just">
              <a:buFont typeface="Wingdings" pitchFamily="2" charset="2"/>
              <a:buChar char="q"/>
            </a:pPr>
            <a:r>
              <a:rPr lang="en-IN" sz="2000" dirty="0" smtClean="0"/>
              <a:t>In the manual mode, an operator sets the desired angles for each axis on a control console.</a:t>
            </a:r>
          </a:p>
          <a:p>
            <a:pPr algn="just">
              <a:buFont typeface="Wingdings" pitchFamily="2" charset="2"/>
              <a:buChar char="q"/>
            </a:pPr>
            <a:endParaRPr lang="en-IN" sz="2000" dirty="0" smtClean="0"/>
          </a:p>
          <a:p>
            <a:pPr algn="just">
              <a:buFont typeface="Wingdings" pitchFamily="2" charset="2"/>
              <a:buChar char="q"/>
            </a:pPr>
            <a:r>
              <a:rPr lang="en-IN" sz="2000" dirty="0" smtClean="0"/>
              <a:t>This position is compared with the actual antenna position, obtained through shaft encoders, and the difference signal is used to drive the antenna. </a:t>
            </a:r>
          </a:p>
          <a:p>
            <a:pPr algn="just">
              <a:buFont typeface="Wingdings" pitchFamily="2" charset="2"/>
              <a:buChar char="q"/>
            </a:pPr>
            <a:endParaRPr lang="en-IN" sz="2000" dirty="0" smtClean="0"/>
          </a:p>
          <a:p>
            <a:pPr algn="just">
              <a:buFont typeface="Wingdings" pitchFamily="2" charset="2"/>
              <a:buChar char="q"/>
            </a:pPr>
            <a:r>
              <a:rPr lang="en-IN" sz="2000" dirty="0" smtClean="0"/>
              <a:t>In the program track mode the desired antenna position is obtained from a computer. </a:t>
            </a:r>
          </a:p>
          <a:p>
            <a:pPr algn="just">
              <a:buFont typeface="Wingdings" pitchFamily="2" charset="2"/>
              <a:buChar char="q"/>
            </a:pPr>
            <a:endParaRPr lang="en-IN" sz="2000" dirty="0" smtClean="0"/>
          </a:p>
          <a:p>
            <a:pPr algn="just">
              <a:buFont typeface="Wingdings" pitchFamily="2" charset="2"/>
              <a:buChar char="q"/>
            </a:pPr>
            <a:r>
              <a:rPr lang="en-IN" sz="2000" dirty="0" smtClean="0"/>
              <a:t>The difference in the desired antenna positions constitutes the error and is used to drive the antenna.</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642918"/>
            <a:ext cx="8229600" cy="857256"/>
          </a:xfrm>
        </p:spPr>
        <p:txBody>
          <a:bodyPr>
            <a:normAutofit/>
          </a:bodyPr>
          <a:lstStyle/>
          <a:p>
            <a:pPr algn="l"/>
            <a:r>
              <a:rPr lang="en-IN" sz="2800" b="1" dirty="0" smtClean="0">
                <a:solidFill>
                  <a:srgbClr val="0070C0"/>
                </a:solidFill>
              </a:rPr>
              <a:t>Earth Station Technology: Introduction</a:t>
            </a:r>
            <a:endParaRPr lang="en-US" sz="2800" dirty="0">
              <a:solidFill>
                <a:srgbClr val="0070C0"/>
              </a:solidFill>
            </a:endParaRPr>
          </a:p>
        </p:txBody>
      </p:sp>
      <p:sp>
        <p:nvSpPr>
          <p:cNvPr id="3" name="Content Placeholder 2"/>
          <p:cNvSpPr>
            <a:spLocks noGrp="1"/>
          </p:cNvSpPr>
          <p:nvPr>
            <p:ph sz="quarter" idx="1"/>
          </p:nvPr>
        </p:nvSpPr>
        <p:spPr/>
        <p:txBody>
          <a:bodyPr>
            <a:normAutofit/>
          </a:bodyPr>
          <a:lstStyle/>
          <a:p>
            <a:pPr algn="just"/>
            <a:endParaRPr lang="en-IN" sz="2000" dirty="0" smtClean="0"/>
          </a:p>
          <a:p>
            <a:pPr algn="just">
              <a:buFont typeface="Wingdings" pitchFamily="2" charset="2"/>
              <a:buChar char="q"/>
            </a:pPr>
            <a:r>
              <a:rPr lang="en-IN" sz="2000" dirty="0" smtClean="0"/>
              <a:t>The simplest of these are the home TV receive-only (TVRO) systems, and the most complex are the terminal stations used for international communications networks. </a:t>
            </a:r>
          </a:p>
          <a:p>
            <a:pPr algn="just"/>
            <a:endParaRPr lang="en-IN" sz="2000" dirty="0" smtClean="0"/>
          </a:p>
          <a:p>
            <a:pPr algn="just">
              <a:buFont typeface="Wingdings" pitchFamily="2" charset="2"/>
              <a:buChar char="q"/>
            </a:pPr>
            <a:r>
              <a:rPr lang="en-IN" sz="2000" dirty="0" smtClean="0"/>
              <a:t>Also included in the earth segment are those stations which are on ships at sea, and commercial and military land and aeronautical mobile stations. </a:t>
            </a:r>
          </a:p>
          <a:p>
            <a:pPr algn="just"/>
            <a:endParaRPr lang="en-IN" sz="2000" dirty="0" smtClean="0"/>
          </a:p>
          <a:p>
            <a:pPr algn="just">
              <a:buFont typeface="Wingdings" pitchFamily="2" charset="2"/>
              <a:buChar char="q"/>
            </a:pPr>
            <a:r>
              <a:rPr lang="en-IN" sz="2000" dirty="0" smtClean="0"/>
              <a:t>As mentioned in earth stations that are used for logistic support of satellites, such as providing the telemetry, tracking, and command (TT&amp;C) functions, are considered as part of the space segment.</a:t>
            </a:r>
            <a:endParaRPr lang="en-US" sz="20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8596" y="571480"/>
            <a:ext cx="7467600" cy="511156"/>
          </a:xfrm>
        </p:spPr>
        <p:txBody>
          <a:bodyPr>
            <a:normAutofit fontScale="90000"/>
          </a:bodyPr>
          <a:lstStyle/>
          <a:p>
            <a:r>
              <a:rPr lang="en-US" dirty="0" smtClean="0">
                <a:solidFill>
                  <a:srgbClr val="0070C0"/>
                </a:solidFill>
              </a:rPr>
              <a:t>Earth Station Tracking System</a:t>
            </a:r>
            <a:r>
              <a:rPr lang="en-US" dirty="0" smtClean="0"/>
              <a:t>:</a:t>
            </a:r>
            <a:endParaRPr lang="en-US" dirty="0"/>
          </a:p>
        </p:txBody>
      </p:sp>
      <p:sp>
        <p:nvSpPr>
          <p:cNvPr id="4" name="Content Placeholder 3"/>
          <p:cNvSpPr>
            <a:spLocks noGrp="1"/>
          </p:cNvSpPr>
          <p:nvPr>
            <p:ph sz="quarter" idx="1"/>
          </p:nvPr>
        </p:nvSpPr>
        <p:spPr>
          <a:xfrm>
            <a:off x="457200" y="1214422"/>
            <a:ext cx="7686700" cy="4873752"/>
          </a:xfrm>
        </p:spPr>
        <p:txBody>
          <a:bodyPr>
            <a:normAutofit/>
          </a:bodyPr>
          <a:lstStyle/>
          <a:p>
            <a:pPr algn="just">
              <a:buNone/>
            </a:pPr>
            <a:r>
              <a:rPr lang="en-IN" sz="2000" dirty="0" smtClean="0"/>
              <a:t>Auto Track system: </a:t>
            </a:r>
          </a:p>
          <a:p>
            <a:pPr algn="just">
              <a:buNone/>
            </a:pPr>
            <a:r>
              <a:rPr lang="en-IN" sz="2000" dirty="0" smtClean="0"/>
              <a:t>There are three main types of auto-track system which have</a:t>
            </a:r>
          </a:p>
          <a:p>
            <a:pPr algn="just">
              <a:buNone/>
            </a:pPr>
            <a:r>
              <a:rPr lang="en-IN" sz="2000" dirty="0" smtClean="0"/>
              <a:t>been commonly used for satellite tracking; </a:t>
            </a:r>
          </a:p>
          <a:p>
            <a:pPr algn="just">
              <a:buNone/>
            </a:pPr>
            <a:r>
              <a:rPr lang="en-IN" sz="2000" dirty="0" err="1" smtClean="0"/>
              <a:t>i</a:t>
            </a:r>
            <a:r>
              <a:rPr lang="en-IN" sz="2000" dirty="0" smtClean="0"/>
              <a:t>) conical scan </a:t>
            </a:r>
          </a:p>
          <a:p>
            <a:pPr algn="just">
              <a:buNone/>
            </a:pPr>
            <a:r>
              <a:rPr lang="en-IN" sz="2000" dirty="0" smtClean="0"/>
              <a:t>ii)</a:t>
            </a:r>
            <a:r>
              <a:rPr lang="en-IN" sz="2000" dirty="0" err="1" smtClean="0"/>
              <a:t>monopulse</a:t>
            </a:r>
            <a:endParaRPr lang="en-IN" sz="2000" dirty="0" smtClean="0"/>
          </a:p>
          <a:p>
            <a:pPr algn="just">
              <a:buNone/>
            </a:pPr>
            <a:r>
              <a:rPr lang="en-IN" sz="2000" dirty="0" smtClean="0"/>
              <a:t>iii)step-track</a:t>
            </a:r>
          </a:p>
        </p:txBody>
      </p:sp>
      <p:pic>
        <p:nvPicPr>
          <p:cNvPr id="2050" name="Picture 2"/>
          <p:cNvPicPr>
            <a:picLocks noChangeAspect="1" noChangeArrowheads="1"/>
          </p:cNvPicPr>
          <p:nvPr/>
        </p:nvPicPr>
        <p:blipFill>
          <a:blip r:embed="rId2"/>
          <a:srcRect/>
          <a:stretch>
            <a:fillRect/>
          </a:stretch>
        </p:blipFill>
        <p:spPr bwMode="auto">
          <a:xfrm>
            <a:off x="4143372" y="2500306"/>
            <a:ext cx="4391025" cy="2671766"/>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500034" y="3929066"/>
            <a:ext cx="3181350" cy="2400300"/>
          </a:xfrm>
          <a:prstGeom prst="rect">
            <a:avLst/>
          </a:prstGeom>
          <a:noFill/>
          <a:ln w="9525">
            <a:noFill/>
            <a:miter lim="800000"/>
            <a:headEnd/>
            <a:tailEnd/>
          </a:ln>
          <a:effectLst/>
        </p:spPr>
      </p:pic>
      <p:sp>
        <p:nvSpPr>
          <p:cNvPr id="6" name="Rectangle 5"/>
          <p:cNvSpPr/>
          <p:nvPr/>
        </p:nvSpPr>
        <p:spPr>
          <a:xfrm>
            <a:off x="5715008" y="4786322"/>
            <a:ext cx="1526380" cy="369332"/>
          </a:xfrm>
          <a:prstGeom prst="rect">
            <a:avLst/>
          </a:prstGeom>
        </p:spPr>
        <p:txBody>
          <a:bodyPr wrap="none">
            <a:spAutoFit/>
          </a:bodyPr>
          <a:lstStyle/>
          <a:p>
            <a:r>
              <a:rPr lang="en-IN" dirty="0" smtClean="0"/>
              <a:t>conical scan </a:t>
            </a:r>
            <a:endParaRPr lang="en-US" dirty="0"/>
          </a:p>
        </p:txBody>
      </p:sp>
      <p:sp>
        <p:nvSpPr>
          <p:cNvPr id="7" name="Rectangle 6"/>
          <p:cNvSpPr/>
          <p:nvPr/>
        </p:nvSpPr>
        <p:spPr>
          <a:xfrm>
            <a:off x="1928794" y="6143644"/>
            <a:ext cx="1330814" cy="369332"/>
          </a:xfrm>
          <a:prstGeom prst="rect">
            <a:avLst/>
          </a:prstGeom>
        </p:spPr>
        <p:txBody>
          <a:bodyPr wrap="none">
            <a:spAutoFit/>
          </a:bodyPr>
          <a:lstStyle/>
          <a:p>
            <a:r>
              <a:rPr lang="en-IN" dirty="0" err="1" smtClean="0"/>
              <a:t>monopulse</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8596" y="571480"/>
            <a:ext cx="7467600" cy="511156"/>
          </a:xfrm>
        </p:spPr>
        <p:txBody>
          <a:bodyPr>
            <a:normAutofit fontScale="90000"/>
          </a:bodyPr>
          <a:lstStyle/>
          <a:p>
            <a:r>
              <a:rPr lang="en-US" dirty="0" smtClean="0"/>
              <a:t/>
            </a:r>
            <a:br>
              <a:rPr lang="en-US" dirty="0" smtClean="0"/>
            </a:br>
            <a:r>
              <a:rPr lang="en-US" dirty="0" smtClean="0"/>
              <a:t> </a:t>
            </a:r>
            <a:r>
              <a:rPr lang="en-US" b="1" dirty="0" smtClean="0">
                <a:solidFill>
                  <a:srgbClr val="002060"/>
                </a:solidFill>
              </a:rPr>
              <a:t>Terrestrial Interface : </a:t>
            </a:r>
            <a:endParaRPr lang="en-US" dirty="0">
              <a:solidFill>
                <a:srgbClr val="002060"/>
              </a:solidFill>
            </a:endParaRPr>
          </a:p>
        </p:txBody>
      </p:sp>
      <p:sp>
        <p:nvSpPr>
          <p:cNvPr id="4" name="Content Placeholder 3"/>
          <p:cNvSpPr>
            <a:spLocks noGrp="1"/>
          </p:cNvSpPr>
          <p:nvPr>
            <p:ph sz="quarter" idx="1"/>
          </p:nvPr>
        </p:nvSpPr>
        <p:spPr>
          <a:xfrm>
            <a:off x="457200" y="1214422"/>
            <a:ext cx="7686700" cy="4873752"/>
          </a:xfrm>
        </p:spPr>
        <p:txBody>
          <a:bodyPr>
            <a:normAutofit/>
          </a:bodyPr>
          <a:lstStyle/>
          <a:p>
            <a:pPr algn="just">
              <a:buFont typeface="Wingdings" pitchFamily="2" charset="2"/>
              <a:buChar char="q"/>
            </a:pPr>
            <a:r>
              <a:rPr lang="en-IN" sz="2000" dirty="0" smtClean="0"/>
              <a:t> Earth station is a vital element in any satellite communication network. </a:t>
            </a:r>
          </a:p>
          <a:p>
            <a:pPr>
              <a:buFont typeface="Wingdings" pitchFamily="2" charset="2"/>
              <a:buChar char="q"/>
            </a:pPr>
            <a:endParaRPr lang="en-IN" sz="2000" dirty="0" smtClean="0"/>
          </a:p>
          <a:p>
            <a:pPr algn="just">
              <a:buFont typeface="Wingdings" pitchFamily="2" charset="2"/>
              <a:buChar char="q"/>
            </a:pPr>
            <a:r>
              <a:rPr lang="en-IN" sz="2000" dirty="0" smtClean="0"/>
              <a:t>The function of an earth station is to receive information from or transmit information to, the satellite network in the most cost-effective and reliable manner while retaining the desired signal quality. </a:t>
            </a:r>
          </a:p>
          <a:p>
            <a:pPr>
              <a:buFont typeface="Wingdings" pitchFamily="2" charset="2"/>
              <a:buChar char="q"/>
            </a:pPr>
            <a:endParaRPr lang="en-IN" sz="2000"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8596" y="571480"/>
            <a:ext cx="7467600" cy="511156"/>
          </a:xfrm>
        </p:spPr>
        <p:txBody>
          <a:bodyPr>
            <a:normAutofit fontScale="90000"/>
          </a:bodyPr>
          <a:lstStyle/>
          <a:p>
            <a:r>
              <a:rPr lang="en-US" dirty="0" smtClean="0"/>
              <a:t/>
            </a:r>
            <a:br>
              <a:rPr lang="en-US" dirty="0" smtClean="0"/>
            </a:br>
            <a:r>
              <a:rPr lang="en-US" dirty="0" smtClean="0"/>
              <a:t> </a:t>
            </a:r>
            <a:r>
              <a:rPr lang="en-US" b="1" dirty="0" smtClean="0">
                <a:solidFill>
                  <a:srgbClr val="002060"/>
                </a:solidFill>
              </a:rPr>
              <a:t>Terrestrial Interface : </a:t>
            </a:r>
            <a:endParaRPr lang="en-US" dirty="0">
              <a:solidFill>
                <a:srgbClr val="002060"/>
              </a:solidFill>
            </a:endParaRPr>
          </a:p>
        </p:txBody>
      </p:sp>
      <p:sp>
        <p:nvSpPr>
          <p:cNvPr id="4" name="Content Placeholder 3"/>
          <p:cNvSpPr>
            <a:spLocks noGrp="1"/>
          </p:cNvSpPr>
          <p:nvPr>
            <p:ph sz="quarter" idx="1"/>
          </p:nvPr>
        </p:nvSpPr>
        <p:spPr>
          <a:xfrm>
            <a:off x="457200" y="1600200"/>
            <a:ext cx="7686700" cy="4873752"/>
          </a:xfrm>
        </p:spPr>
        <p:txBody>
          <a:bodyPr>
            <a:normAutofit fontScale="92500" lnSpcReduction="10000"/>
          </a:bodyPr>
          <a:lstStyle/>
          <a:p>
            <a:pPr algn="just">
              <a:buFont typeface="Wingdings" pitchFamily="2" charset="2"/>
              <a:buChar char="q"/>
            </a:pPr>
            <a:r>
              <a:rPr lang="en-IN" sz="2000" dirty="0" smtClean="0"/>
              <a:t>The design of earth station configuration depends upon many factors and its location. </a:t>
            </a:r>
          </a:p>
          <a:p>
            <a:pPr algn="just">
              <a:buFont typeface="Wingdings" pitchFamily="2" charset="2"/>
              <a:buChar char="q"/>
            </a:pPr>
            <a:endParaRPr lang="en-IN" sz="2000" dirty="0" smtClean="0"/>
          </a:p>
          <a:p>
            <a:pPr>
              <a:buFont typeface="Wingdings" pitchFamily="2" charset="2"/>
              <a:buChar char="q"/>
            </a:pPr>
            <a:r>
              <a:rPr lang="en-IN" sz="2000" dirty="0" smtClean="0"/>
              <a:t>But it is fundamentally governed by its location which are listed below,</a:t>
            </a:r>
          </a:p>
          <a:p>
            <a:pPr marL="530225" indent="369888">
              <a:buFont typeface="Wingdings" pitchFamily="2" charset="2"/>
              <a:buChar char="Ø"/>
            </a:pPr>
            <a:r>
              <a:rPr lang="en-US" sz="2000" dirty="0" smtClean="0"/>
              <a:t>In land </a:t>
            </a:r>
          </a:p>
          <a:p>
            <a:pPr marL="530225" indent="369888">
              <a:buFont typeface="Wingdings" pitchFamily="2" charset="2"/>
              <a:buChar char="Ø"/>
            </a:pPr>
            <a:r>
              <a:rPr lang="en-IN" sz="2000" dirty="0" smtClean="0"/>
              <a:t>On a ship at sea </a:t>
            </a:r>
          </a:p>
          <a:p>
            <a:pPr marL="530225" indent="369888">
              <a:buFont typeface="Wingdings" pitchFamily="2" charset="2"/>
              <a:buChar char="Ø"/>
            </a:pPr>
            <a:r>
              <a:rPr lang="en-US" sz="2000" dirty="0" smtClean="0"/>
              <a:t>Onboard aircraft </a:t>
            </a:r>
          </a:p>
          <a:p>
            <a:pPr>
              <a:buFont typeface="Wingdings" pitchFamily="2" charset="2"/>
              <a:buChar char="q"/>
            </a:pPr>
            <a:r>
              <a:rPr lang="en-US" sz="2000" dirty="0" smtClean="0"/>
              <a:t>The factors are </a:t>
            </a:r>
          </a:p>
          <a:p>
            <a:pPr marL="530225" indent="369888">
              <a:buFont typeface="Wingdings" pitchFamily="2" charset="2"/>
              <a:buChar char="Ø"/>
            </a:pPr>
            <a:r>
              <a:rPr lang="en-US" sz="2000" dirty="0" smtClean="0"/>
              <a:t>Type of services </a:t>
            </a:r>
          </a:p>
          <a:p>
            <a:pPr marL="530225" indent="369888">
              <a:buFont typeface="Wingdings" pitchFamily="2" charset="2"/>
              <a:buChar char="Ø"/>
            </a:pPr>
            <a:r>
              <a:rPr lang="en-US" sz="2000" dirty="0" smtClean="0"/>
              <a:t>Frequency bands used </a:t>
            </a:r>
          </a:p>
          <a:p>
            <a:pPr marL="530225" indent="369888">
              <a:buFont typeface="Wingdings" pitchFamily="2" charset="2"/>
              <a:buChar char="Ø"/>
            </a:pPr>
            <a:r>
              <a:rPr lang="en-US" sz="2000" dirty="0" smtClean="0"/>
              <a:t>Function of the transmitter </a:t>
            </a:r>
          </a:p>
          <a:p>
            <a:pPr marL="530225" indent="369888">
              <a:buFont typeface="Wingdings" pitchFamily="2" charset="2"/>
              <a:buChar char="Ø"/>
            </a:pPr>
            <a:r>
              <a:rPr lang="en-US" sz="2000" dirty="0" smtClean="0"/>
              <a:t>Function of the receiver </a:t>
            </a:r>
          </a:p>
          <a:p>
            <a:pPr marL="530225" indent="369888">
              <a:buFont typeface="Wingdings" pitchFamily="2" charset="2"/>
              <a:buChar char="Ø"/>
            </a:pPr>
            <a:r>
              <a:rPr lang="en-US" sz="2000" dirty="0" smtClean="0"/>
              <a:t>Antenna characteristics </a:t>
            </a:r>
          </a:p>
          <a:p>
            <a:pPr>
              <a:buFont typeface="Wingdings" pitchFamily="2" charset="2"/>
              <a:buChar char="q"/>
            </a:pPr>
            <a:endParaRPr lang="en-US" sz="20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8596" y="571480"/>
            <a:ext cx="7467600" cy="511156"/>
          </a:xfrm>
        </p:spPr>
        <p:txBody>
          <a:bodyPr>
            <a:normAutofit fontScale="90000"/>
          </a:bodyPr>
          <a:lstStyle/>
          <a:p>
            <a:r>
              <a:rPr lang="en-US" dirty="0" smtClean="0"/>
              <a:t/>
            </a:r>
            <a:br>
              <a:rPr lang="en-US" dirty="0" smtClean="0"/>
            </a:br>
            <a:r>
              <a:rPr lang="en-US" dirty="0" smtClean="0"/>
              <a:t> </a:t>
            </a:r>
            <a:r>
              <a:rPr lang="en-US" b="1" dirty="0" smtClean="0">
                <a:solidFill>
                  <a:srgbClr val="002060"/>
                </a:solidFill>
              </a:rPr>
              <a:t>Terrestrial Interface : </a:t>
            </a:r>
            <a:endParaRPr lang="en-US" dirty="0">
              <a:solidFill>
                <a:srgbClr val="002060"/>
              </a:solidFill>
            </a:endParaRPr>
          </a:p>
        </p:txBody>
      </p:sp>
      <p:sp>
        <p:nvSpPr>
          <p:cNvPr id="4" name="Content Placeholder 3"/>
          <p:cNvSpPr>
            <a:spLocks noGrp="1"/>
          </p:cNvSpPr>
          <p:nvPr>
            <p:ph sz="quarter" idx="1"/>
          </p:nvPr>
        </p:nvSpPr>
        <p:spPr>
          <a:xfrm>
            <a:off x="457200" y="1214422"/>
            <a:ext cx="7686700" cy="5429288"/>
          </a:xfrm>
        </p:spPr>
        <p:txBody>
          <a:bodyPr>
            <a:normAutofit/>
          </a:bodyPr>
          <a:lstStyle/>
          <a:p>
            <a:pPr algn="just">
              <a:buFont typeface="Wingdings" pitchFamily="2" charset="2"/>
              <a:buChar char="q"/>
            </a:pPr>
            <a:r>
              <a:rPr lang="en-IN" sz="2000" dirty="0" smtClean="0"/>
              <a:t>The terrestrial interface comprises a wide variety of equipment. </a:t>
            </a:r>
          </a:p>
          <a:p>
            <a:pPr algn="just">
              <a:buFont typeface="Wingdings" pitchFamily="2" charset="2"/>
              <a:buChar char="q"/>
            </a:pPr>
            <a:r>
              <a:rPr lang="en-IN" sz="2000" dirty="0" smtClean="0"/>
              <a:t>At one extreme, when the terminal is a mobile or receive only station, there may be no terrestrial interface equipment at all. </a:t>
            </a:r>
          </a:p>
          <a:p>
            <a:pPr algn="just">
              <a:buFont typeface="Wingdings" pitchFamily="2" charset="2"/>
              <a:buChar char="q"/>
            </a:pPr>
            <a:r>
              <a:rPr lang="en-IN" sz="2000" dirty="0" smtClean="0"/>
              <a:t>The operating devices, such as TV receivers, telephones, data sets, and so on, are used right at the earth station. </a:t>
            </a:r>
          </a:p>
          <a:p>
            <a:pPr algn="just">
              <a:buFont typeface="Wingdings" pitchFamily="2" charset="2"/>
              <a:buChar char="q"/>
            </a:pPr>
            <a:r>
              <a:rPr lang="en-IN" sz="2000" dirty="0" smtClean="0"/>
              <a:t>At the other extreme, we find the interface equipment necessary in a large commercial satellite system for fixed service. </a:t>
            </a:r>
          </a:p>
          <a:p>
            <a:pPr algn="just">
              <a:buFont typeface="Wingdings" pitchFamily="2" charset="2"/>
              <a:buChar char="q"/>
            </a:pPr>
            <a:r>
              <a:rPr lang="en-IN" sz="2000" dirty="0" smtClean="0"/>
              <a:t>In such cases, hundreds of telephone channels, together with data and video, are brought to the station by microwave and cable systems using either frequency or time division terrestrial multiplex methods.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8596" y="571480"/>
            <a:ext cx="7467600" cy="511156"/>
          </a:xfrm>
        </p:spPr>
        <p:txBody>
          <a:bodyPr>
            <a:normAutofit fontScale="90000"/>
          </a:bodyPr>
          <a:lstStyle/>
          <a:p>
            <a:r>
              <a:rPr lang="en-US" dirty="0" smtClean="0"/>
              <a:t/>
            </a:r>
            <a:br>
              <a:rPr lang="en-US" dirty="0" smtClean="0"/>
            </a:br>
            <a:r>
              <a:rPr lang="en-US" dirty="0" smtClean="0"/>
              <a:t> </a:t>
            </a:r>
            <a:r>
              <a:rPr lang="en-US" b="1" dirty="0" smtClean="0">
                <a:solidFill>
                  <a:srgbClr val="002060"/>
                </a:solidFill>
              </a:rPr>
              <a:t>Terrestrial Interface : </a:t>
            </a:r>
            <a:endParaRPr lang="en-US" dirty="0">
              <a:solidFill>
                <a:srgbClr val="002060"/>
              </a:solidFill>
            </a:endParaRPr>
          </a:p>
        </p:txBody>
      </p:sp>
      <p:sp>
        <p:nvSpPr>
          <p:cNvPr id="4" name="Content Placeholder 3"/>
          <p:cNvSpPr>
            <a:spLocks noGrp="1"/>
          </p:cNvSpPr>
          <p:nvPr>
            <p:ph sz="quarter" idx="1"/>
          </p:nvPr>
        </p:nvSpPr>
        <p:spPr>
          <a:xfrm>
            <a:off x="457200" y="1214422"/>
            <a:ext cx="7686700" cy="5143536"/>
          </a:xfrm>
        </p:spPr>
        <p:txBody>
          <a:bodyPr>
            <a:normAutofit fontScale="92500" lnSpcReduction="10000"/>
          </a:bodyPr>
          <a:lstStyle/>
          <a:p>
            <a:pPr algn="just">
              <a:buFont typeface="Wingdings" pitchFamily="2" charset="2"/>
              <a:buChar char="q"/>
            </a:pPr>
            <a:r>
              <a:rPr lang="en-US" sz="2000" dirty="0" smtClean="0"/>
              <a:t>The signals </a:t>
            </a:r>
            <a:r>
              <a:rPr lang="en-IN" sz="2000" dirty="0" smtClean="0"/>
              <a:t>must be changed from those formats into formats suitable for satellite transmission. </a:t>
            </a:r>
          </a:p>
          <a:p>
            <a:pPr algn="just">
              <a:buFont typeface="Wingdings" pitchFamily="2" charset="2"/>
              <a:buChar char="q"/>
            </a:pPr>
            <a:r>
              <a:rPr lang="en-IN" sz="2000" dirty="0" smtClean="0"/>
              <a:t>In an easy case, frequency division multiplex groups and super groups, as brought in from terrestrial transmission facilities, can be transmitted directly or with simple translation in baseband frequency from the satellite after modulation and up conversion, but in many cases it is necessary to reformat extensively for terrestrial circuits. </a:t>
            </a:r>
          </a:p>
          <a:p>
            <a:pPr algn="just">
              <a:buFont typeface="Wingdings" pitchFamily="2" charset="2"/>
              <a:buChar char="q"/>
            </a:pPr>
            <a:r>
              <a:rPr lang="en-IN" sz="2000" dirty="0" smtClean="0"/>
              <a:t>Individual telephone channels, for instance, may all be transmitted on the same carrier, which is received by many earth stations in the network. </a:t>
            </a:r>
          </a:p>
          <a:p>
            <a:pPr algn="just">
              <a:buFont typeface="Wingdings" pitchFamily="2" charset="2"/>
              <a:buChar char="q"/>
            </a:pPr>
            <a:r>
              <a:rPr lang="en-IN" sz="2000" dirty="0" smtClean="0"/>
              <a:t>The return channels for particular conversation circuits will be coming in on various carrier frequencies, depending on their source, and they must be tagged and put together with the corresponding outgoing circuit to make up a terrestrial circuit.</a:t>
            </a:r>
          </a:p>
          <a:p>
            <a:pPr algn="just">
              <a:buFont typeface="Wingdings" pitchFamily="2" charset="2"/>
              <a:buChar char="q"/>
            </a:pPr>
            <a:r>
              <a:rPr lang="en-IN" sz="2000" dirty="0" smtClean="0"/>
              <a:t>This can be a complex process. The presence of video and data complicates matters further.</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8596" y="571480"/>
            <a:ext cx="7467600" cy="511156"/>
          </a:xfrm>
        </p:spPr>
        <p:txBody>
          <a:bodyPr>
            <a:normAutofit fontScale="90000"/>
          </a:bodyPr>
          <a:lstStyle/>
          <a:p>
            <a:r>
              <a:rPr lang="en-US" dirty="0" smtClean="0"/>
              <a:t/>
            </a:r>
            <a:br>
              <a:rPr lang="en-US" dirty="0" smtClean="0"/>
            </a:br>
            <a:r>
              <a:rPr lang="en-US" dirty="0" smtClean="0"/>
              <a:t> </a:t>
            </a:r>
            <a:r>
              <a:rPr lang="en-US" b="1" dirty="0" smtClean="0">
                <a:solidFill>
                  <a:srgbClr val="002060"/>
                </a:solidFill>
              </a:rPr>
              <a:t>Terrestrial Interface : </a:t>
            </a:r>
            <a:endParaRPr lang="en-US" dirty="0">
              <a:solidFill>
                <a:srgbClr val="002060"/>
              </a:solidFill>
            </a:endParaRPr>
          </a:p>
        </p:txBody>
      </p:sp>
      <p:sp>
        <p:nvSpPr>
          <p:cNvPr id="4" name="Content Placeholder 3"/>
          <p:cNvSpPr>
            <a:spLocks noGrp="1"/>
          </p:cNvSpPr>
          <p:nvPr>
            <p:ph sz="quarter" idx="1"/>
          </p:nvPr>
        </p:nvSpPr>
        <p:spPr>
          <a:xfrm>
            <a:off x="457200" y="1214422"/>
            <a:ext cx="7686700" cy="5143536"/>
          </a:xfrm>
        </p:spPr>
        <p:txBody>
          <a:bodyPr>
            <a:normAutofit lnSpcReduction="10000"/>
          </a:bodyPr>
          <a:lstStyle/>
          <a:p>
            <a:pPr algn="just">
              <a:buFont typeface="Wingdings" pitchFamily="2" charset="2"/>
              <a:buChar char="q"/>
            </a:pPr>
            <a:r>
              <a:rPr lang="en-IN" sz="2000" dirty="0" smtClean="0"/>
              <a:t>If the satellite transmission is single channel per carrier, it is necessary to bring each terrestrial carrier down to baseband before </a:t>
            </a:r>
            <a:r>
              <a:rPr lang="en-IN" sz="2000" dirty="0" err="1" smtClean="0"/>
              <a:t>remodulation</a:t>
            </a:r>
            <a:r>
              <a:rPr lang="en-IN" sz="2000" dirty="0" smtClean="0"/>
              <a:t>.</a:t>
            </a:r>
          </a:p>
          <a:p>
            <a:pPr algn="just">
              <a:buFont typeface="Wingdings" pitchFamily="2" charset="2"/>
              <a:buChar char="q"/>
            </a:pPr>
            <a:endParaRPr lang="en-IN" sz="2000" dirty="0" smtClean="0"/>
          </a:p>
          <a:p>
            <a:pPr algn="just">
              <a:buFont typeface="Wingdings" pitchFamily="2" charset="2"/>
              <a:buChar char="q"/>
            </a:pPr>
            <a:r>
              <a:rPr lang="en-IN" sz="2000" dirty="0" smtClean="0"/>
              <a:t>The interfaces between terrestrial time division and satellite frequency division systems, and vice versa, are complicated and can be accomplished in a variety of ways.</a:t>
            </a:r>
          </a:p>
          <a:p>
            <a:pPr algn="just">
              <a:buFont typeface="Wingdings" pitchFamily="2" charset="2"/>
              <a:buChar char="q"/>
            </a:pPr>
            <a:endParaRPr lang="en-IN" sz="2000" dirty="0" smtClean="0"/>
          </a:p>
          <a:p>
            <a:pPr algn="just">
              <a:buFont typeface="Wingdings" pitchFamily="2" charset="2"/>
              <a:buChar char="q"/>
            </a:pPr>
            <a:r>
              <a:rPr lang="en-IN" sz="2000" dirty="0" smtClean="0"/>
              <a:t>Television video signals must often be separated from order wire channels, program sound channels, cueing channels, and so on, and then matched up again at the proper point.</a:t>
            </a:r>
          </a:p>
          <a:p>
            <a:pPr algn="just">
              <a:buFont typeface="Wingdings" pitchFamily="2" charset="2"/>
              <a:buChar char="q"/>
            </a:pPr>
            <a:endParaRPr lang="en-IN" sz="2000" dirty="0" smtClean="0"/>
          </a:p>
          <a:p>
            <a:pPr algn="just">
              <a:buFont typeface="Wingdings" pitchFamily="2" charset="2"/>
              <a:buChar char="q"/>
            </a:pPr>
            <a:r>
              <a:rPr lang="en-IN" sz="2000" dirty="0" smtClean="0"/>
              <a:t>Usually, in the systems engineering and programming planning phase it is only necessary to be alert to the problems and possibilities, the detailed design can be saved until later in the </a:t>
            </a:r>
            <a:r>
              <a:rPr lang="en-US" sz="2000" dirty="0" smtClean="0"/>
              <a:t>program.</a:t>
            </a:r>
            <a:endParaRPr lang="en-IN" sz="2000"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82594"/>
          </a:xfrm>
        </p:spPr>
        <p:txBody>
          <a:bodyPr/>
          <a:lstStyle/>
          <a:p>
            <a:r>
              <a:rPr lang="en-US" b="1" dirty="0" smtClean="0">
                <a:solidFill>
                  <a:srgbClr val="002060"/>
                </a:solidFill>
              </a:rPr>
              <a:t>PRIMARY POWER:</a:t>
            </a:r>
            <a:endParaRPr lang="en-US" dirty="0">
              <a:solidFill>
                <a:srgbClr val="002060"/>
              </a:solidFill>
            </a:endParaRPr>
          </a:p>
        </p:txBody>
      </p:sp>
      <p:sp>
        <p:nvSpPr>
          <p:cNvPr id="3" name="Content Placeholder 2"/>
          <p:cNvSpPr>
            <a:spLocks noGrp="1"/>
          </p:cNvSpPr>
          <p:nvPr>
            <p:ph sz="quarter" idx="1"/>
          </p:nvPr>
        </p:nvSpPr>
        <p:spPr>
          <a:xfrm>
            <a:off x="457200" y="857232"/>
            <a:ext cx="7686700" cy="5616720"/>
          </a:xfrm>
        </p:spPr>
        <p:txBody>
          <a:bodyPr>
            <a:normAutofit/>
          </a:bodyPr>
          <a:lstStyle/>
          <a:p>
            <a:pPr algn="just">
              <a:buFont typeface="Wingdings" pitchFamily="2" charset="2"/>
              <a:buChar char="q"/>
            </a:pPr>
            <a:r>
              <a:rPr lang="en-IN" dirty="0" smtClean="0"/>
              <a:t>Primary power systems vary from plain battery or solar cell operated remote transmitters for data gathering to huge, combined commercial power and diesel generator systems for large stations.</a:t>
            </a:r>
          </a:p>
          <a:p>
            <a:pPr algn="just">
              <a:buNone/>
            </a:pPr>
            <a:r>
              <a:rPr lang="en-IN" dirty="0" smtClean="0"/>
              <a:t> </a:t>
            </a:r>
          </a:p>
          <a:p>
            <a:pPr algn="just">
              <a:buFont typeface="Wingdings" pitchFamily="2" charset="2"/>
              <a:buChar char="q"/>
            </a:pPr>
            <a:r>
              <a:rPr lang="en-IN" dirty="0" smtClean="0"/>
              <a:t>Most transmit and receive earth stations require some kind of "no break” power system, that is emergency power to continue the communications during commercial </a:t>
            </a:r>
            <a:r>
              <a:rPr lang="en-US" dirty="0" smtClean="0"/>
              <a:t>power outages.</a:t>
            </a:r>
          </a:p>
          <a:p>
            <a:pPr algn="just">
              <a:buFont typeface="Wingdings" pitchFamily="2" charset="2"/>
              <a:buChar char="q"/>
            </a:pPr>
            <a:endParaRPr lang="en-US" dirty="0" smtClean="0"/>
          </a:p>
          <a:p>
            <a:pPr algn="just"/>
            <a:r>
              <a:rPr lang="en-IN" dirty="0" smtClean="0"/>
              <a:t>Such power outages are frequent, even in highly organized industrial areas, if for no reason </a:t>
            </a:r>
            <a:r>
              <a:rPr lang="en-US" dirty="0" smtClean="0"/>
              <a:t>other than thunderstorms.</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54032"/>
          </a:xfrm>
        </p:spPr>
        <p:txBody>
          <a:bodyPr/>
          <a:lstStyle/>
          <a:p>
            <a:r>
              <a:rPr lang="en-US" b="1" dirty="0" smtClean="0">
                <a:solidFill>
                  <a:srgbClr val="002060"/>
                </a:solidFill>
              </a:rPr>
              <a:t>PRIMARY POWER:</a:t>
            </a:r>
            <a:endParaRPr lang="en-US" dirty="0">
              <a:solidFill>
                <a:srgbClr val="002060"/>
              </a:solidFill>
            </a:endParaRPr>
          </a:p>
        </p:txBody>
      </p:sp>
      <p:sp>
        <p:nvSpPr>
          <p:cNvPr id="3" name="Content Placeholder 2"/>
          <p:cNvSpPr>
            <a:spLocks noGrp="1"/>
          </p:cNvSpPr>
          <p:nvPr>
            <p:ph sz="quarter" idx="1"/>
          </p:nvPr>
        </p:nvSpPr>
        <p:spPr>
          <a:xfrm>
            <a:off x="457200" y="1214422"/>
            <a:ext cx="7686700" cy="4873752"/>
          </a:xfrm>
        </p:spPr>
        <p:txBody>
          <a:bodyPr>
            <a:normAutofit/>
          </a:bodyPr>
          <a:lstStyle/>
          <a:p>
            <a:r>
              <a:rPr lang="en-IN" dirty="0" smtClean="0"/>
              <a:t>The ‘no break’ transition derives its name from the necessity to make the change over from one power system to another without any interruption in service.</a:t>
            </a:r>
          </a:p>
          <a:p>
            <a:endParaRPr lang="en-IN" dirty="0" smtClean="0"/>
          </a:p>
          <a:p>
            <a:r>
              <a:rPr lang="en-IN" dirty="0" smtClean="0"/>
              <a:t>Almost all systems today use batteries to effect this transition. </a:t>
            </a:r>
          </a:p>
          <a:p>
            <a:endParaRPr lang="en-IN" dirty="0" smtClean="0"/>
          </a:p>
          <a:p>
            <a:r>
              <a:rPr lang="en-IN" dirty="0" smtClean="0"/>
              <a:t>Some systems have been devised in which motor generators store enough energy in flywheels to permit a smooth </a:t>
            </a:r>
            <a:r>
              <a:rPr lang="en-US" dirty="0" smtClean="0"/>
              <a:t>mechanical transition.</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39718"/>
          </a:xfrm>
        </p:spPr>
        <p:txBody>
          <a:bodyPr>
            <a:normAutofit fontScale="90000"/>
          </a:bodyPr>
          <a:lstStyle/>
          <a:p>
            <a:r>
              <a:rPr lang="en-US" b="1" dirty="0" smtClean="0">
                <a:solidFill>
                  <a:srgbClr val="002060"/>
                </a:solidFill>
              </a:rPr>
              <a:t>TEST METHODS:</a:t>
            </a:r>
            <a:endParaRPr lang="en-US" dirty="0">
              <a:solidFill>
                <a:srgbClr val="002060"/>
              </a:solidFill>
            </a:endParaRPr>
          </a:p>
        </p:txBody>
      </p:sp>
      <p:sp>
        <p:nvSpPr>
          <p:cNvPr id="3" name="Content Placeholder 2"/>
          <p:cNvSpPr>
            <a:spLocks noGrp="1"/>
          </p:cNvSpPr>
          <p:nvPr>
            <p:ph sz="quarter" idx="1"/>
          </p:nvPr>
        </p:nvSpPr>
        <p:spPr>
          <a:xfrm>
            <a:off x="457200" y="785794"/>
            <a:ext cx="7686700" cy="5688158"/>
          </a:xfrm>
        </p:spPr>
        <p:txBody>
          <a:bodyPr>
            <a:normAutofit fontScale="92500"/>
          </a:bodyPr>
          <a:lstStyle/>
          <a:p>
            <a:pPr algn="just">
              <a:buFont typeface="Wingdings" pitchFamily="2" charset="2"/>
              <a:buChar char="q"/>
            </a:pPr>
            <a:r>
              <a:rPr lang="en-IN" dirty="0" smtClean="0"/>
              <a:t>Earth stations are typically provided with complex test equipment, ranging from that necessary for routine measurements of voltage, power, temperature, and soon, to sophisticated and specialized measurements unique to satellite communication. </a:t>
            </a:r>
          </a:p>
          <a:p>
            <a:pPr algn="just">
              <a:buFont typeface="Wingdings" pitchFamily="2" charset="2"/>
              <a:buChar char="q"/>
            </a:pPr>
            <a:r>
              <a:rPr lang="en-IN" dirty="0" smtClean="0"/>
              <a:t>One of these is noise power ratio (NPR), the traditional measure of </a:t>
            </a:r>
            <a:r>
              <a:rPr lang="en-IN" dirty="0" err="1" smtClean="0"/>
              <a:t>intermodulation</a:t>
            </a:r>
            <a:r>
              <a:rPr lang="en-IN" dirty="0" smtClean="0"/>
              <a:t> noise for FDM systems in the communications field. </a:t>
            </a:r>
          </a:p>
          <a:p>
            <a:pPr algn="just">
              <a:buFont typeface="Wingdings" pitchFamily="2" charset="2"/>
              <a:buChar char="q"/>
            </a:pPr>
            <a:r>
              <a:rPr lang="en-IN" dirty="0" smtClean="0"/>
              <a:t>The principle of NPR measurement involves loading the entire baseband spectrum, save for the one voice -frequency channel slot, with noise, simulating in total the loading of the system by actual voice traffic in all but that channel Noise appearing in the unloaded slot is a manifestation of </a:t>
            </a:r>
            <a:r>
              <a:rPr lang="en-IN" dirty="0" err="1" smtClean="0"/>
              <a:t>intermodulation</a:t>
            </a:r>
            <a:r>
              <a:rPr lang="en-IN" dirty="0" smtClean="0"/>
              <a:t>. </a:t>
            </a:r>
          </a:p>
          <a:p>
            <a:pPr algn="just">
              <a:buFont typeface="Wingdings" pitchFamily="2" charset="2"/>
              <a:buChar char="q"/>
            </a:pPr>
            <a:r>
              <a:rPr lang="en-IN" dirty="0" smtClean="0"/>
              <a:t>The ratio of that noise power to the per -channel loading noise power is the NPR.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11156"/>
          </a:xfrm>
        </p:spPr>
        <p:txBody>
          <a:bodyPr>
            <a:normAutofit fontScale="90000"/>
          </a:bodyPr>
          <a:lstStyle/>
          <a:p>
            <a:r>
              <a:rPr lang="en-US" b="1" dirty="0" smtClean="0">
                <a:solidFill>
                  <a:srgbClr val="FF0000"/>
                </a:solidFill>
              </a:rPr>
              <a:t>TEST METHODS:</a:t>
            </a:r>
            <a:endParaRPr lang="en-US" dirty="0">
              <a:solidFill>
                <a:srgbClr val="FF0000"/>
              </a:solidFill>
            </a:endParaRPr>
          </a:p>
        </p:txBody>
      </p:sp>
      <p:sp>
        <p:nvSpPr>
          <p:cNvPr id="3" name="Content Placeholder 2"/>
          <p:cNvSpPr>
            <a:spLocks noGrp="1"/>
          </p:cNvSpPr>
          <p:nvPr>
            <p:ph sz="quarter" idx="1"/>
          </p:nvPr>
        </p:nvSpPr>
        <p:spPr>
          <a:xfrm>
            <a:off x="457200" y="714356"/>
            <a:ext cx="7686700" cy="6143644"/>
          </a:xfrm>
        </p:spPr>
        <p:txBody>
          <a:bodyPr>
            <a:normAutofit lnSpcReduction="10000"/>
          </a:bodyPr>
          <a:lstStyle/>
          <a:p>
            <a:pPr algn="just">
              <a:buFont typeface="Wingdings" pitchFamily="2" charset="2"/>
              <a:buChar char="q"/>
            </a:pPr>
            <a:r>
              <a:rPr lang="en-IN" dirty="0" smtClean="0"/>
              <a:t>NPR is measured by a setup as shown in Figure.</a:t>
            </a:r>
          </a:p>
          <a:p>
            <a:pPr algn="just">
              <a:buFont typeface="Wingdings" pitchFamily="2" charset="2"/>
              <a:buChar char="q"/>
            </a:pPr>
            <a:endParaRPr lang="en-IN" dirty="0" smtClean="0"/>
          </a:p>
          <a:p>
            <a:pPr algn="just">
              <a:buFont typeface="Wingdings" pitchFamily="2" charset="2"/>
              <a:buChar char="q"/>
            </a:pPr>
            <a:endParaRPr lang="en-IN" dirty="0" smtClean="0"/>
          </a:p>
          <a:p>
            <a:pPr algn="just">
              <a:buFont typeface="Wingdings" pitchFamily="2" charset="2"/>
              <a:buChar char="q"/>
            </a:pPr>
            <a:endParaRPr lang="en-IN" dirty="0" smtClean="0"/>
          </a:p>
          <a:p>
            <a:pPr algn="just">
              <a:buFont typeface="Wingdings" pitchFamily="2" charset="2"/>
              <a:buChar char="q"/>
            </a:pPr>
            <a:endParaRPr lang="en-IN" dirty="0" smtClean="0"/>
          </a:p>
          <a:p>
            <a:pPr algn="just">
              <a:buFont typeface="Wingdings" pitchFamily="2" charset="2"/>
              <a:buChar char="q"/>
            </a:pPr>
            <a:endParaRPr lang="en-IN" dirty="0" smtClean="0"/>
          </a:p>
          <a:p>
            <a:pPr algn="just">
              <a:buFont typeface="Wingdings" pitchFamily="2" charset="2"/>
              <a:buChar char="q"/>
            </a:pPr>
            <a:endParaRPr lang="en-IN" dirty="0" smtClean="0"/>
          </a:p>
          <a:p>
            <a:pPr algn="just">
              <a:buFont typeface="Wingdings" pitchFamily="2" charset="2"/>
              <a:buChar char="q"/>
            </a:pPr>
            <a:endParaRPr lang="en-IN" dirty="0" smtClean="0"/>
          </a:p>
          <a:p>
            <a:pPr algn="just">
              <a:buFont typeface="Wingdings" pitchFamily="2" charset="2"/>
              <a:buChar char="q"/>
            </a:pPr>
            <a:endParaRPr lang="en-IN" dirty="0" smtClean="0"/>
          </a:p>
          <a:p>
            <a:pPr algn="just">
              <a:buFont typeface="Wingdings" pitchFamily="2" charset="2"/>
              <a:buChar char="q"/>
            </a:pPr>
            <a:r>
              <a:rPr lang="en-IN" dirty="0" smtClean="0"/>
              <a:t> The system can be between any two points of interest. </a:t>
            </a:r>
          </a:p>
          <a:p>
            <a:pPr algn="just">
              <a:buFont typeface="Wingdings" pitchFamily="2" charset="2"/>
              <a:buChar char="q"/>
            </a:pPr>
            <a:r>
              <a:rPr lang="en-IN" dirty="0" smtClean="0"/>
              <a:t>The noise generator is band limited by filters to the baseband, and the noise generator level is set to simulate full load according to the CCIR formulas</a:t>
            </a:r>
            <a:endParaRPr lang="en-US" dirty="0"/>
          </a:p>
        </p:txBody>
      </p:sp>
      <p:pic>
        <p:nvPicPr>
          <p:cNvPr id="1026" name="Picture 2"/>
          <p:cNvPicPr>
            <a:picLocks noChangeAspect="1" noChangeArrowheads="1"/>
          </p:cNvPicPr>
          <p:nvPr/>
        </p:nvPicPr>
        <p:blipFill>
          <a:blip r:embed="rId2"/>
          <a:srcRect/>
          <a:stretch>
            <a:fillRect/>
          </a:stretch>
        </p:blipFill>
        <p:spPr bwMode="auto">
          <a:xfrm>
            <a:off x="500034" y="1142984"/>
            <a:ext cx="7629525" cy="300039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0070C0"/>
                </a:solidFill>
              </a:rPr>
              <a:t>Earth Station Subsystems</a:t>
            </a:r>
            <a:endParaRPr lang="en-US" dirty="0">
              <a:solidFill>
                <a:srgbClr val="0070C0"/>
              </a:solidFill>
            </a:endParaRPr>
          </a:p>
        </p:txBody>
      </p:sp>
      <p:sp>
        <p:nvSpPr>
          <p:cNvPr id="7" name="Content Placeholder 6"/>
          <p:cNvSpPr>
            <a:spLocks noGrp="1"/>
          </p:cNvSpPr>
          <p:nvPr>
            <p:ph sz="quarter" idx="1"/>
          </p:nvPr>
        </p:nvSpPr>
        <p:spPr>
          <a:xfrm>
            <a:off x="457200" y="1600200"/>
            <a:ext cx="3543296" cy="4572000"/>
          </a:xfrm>
        </p:spPr>
        <p:txBody>
          <a:bodyPr/>
          <a:lstStyle/>
          <a:p>
            <a:pPr>
              <a:buNone/>
            </a:pPr>
            <a:r>
              <a:rPr lang="en-IN" sz="2000" dirty="0" smtClean="0">
                <a:solidFill>
                  <a:schemeClr val="accent3"/>
                </a:solidFill>
              </a:rPr>
              <a:t>Any earth station consists </a:t>
            </a:r>
          </a:p>
          <a:p>
            <a:pPr>
              <a:buNone/>
            </a:pPr>
            <a:r>
              <a:rPr lang="en-IN" sz="2000" dirty="0" smtClean="0">
                <a:solidFill>
                  <a:schemeClr val="accent3"/>
                </a:solidFill>
              </a:rPr>
              <a:t>of four major subsystems</a:t>
            </a:r>
          </a:p>
          <a:p>
            <a:pPr>
              <a:buFont typeface="Wingdings" pitchFamily="2" charset="2"/>
              <a:buChar char="q"/>
            </a:pPr>
            <a:r>
              <a:rPr lang="en-IN" dirty="0" smtClean="0"/>
              <a:t>Transmitter </a:t>
            </a:r>
          </a:p>
          <a:p>
            <a:pPr>
              <a:buFont typeface="Wingdings" pitchFamily="2" charset="2"/>
              <a:buChar char="q"/>
            </a:pPr>
            <a:r>
              <a:rPr lang="en-IN" dirty="0" smtClean="0"/>
              <a:t>Receiver </a:t>
            </a:r>
          </a:p>
          <a:p>
            <a:pPr>
              <a:buFont typeface="Wingdings" pitchFamily="2" charset="2"/>
              <a:buChar char="q"/>
            </a:pPr>
            <a:r>
              <a:rPr lang="en-IN" dirty="0" smtClean="0"/>
              <a:t>Antenna </a:t>
            </a:r>
          </a:p>
          <a:p>
            <a:pPr>
              <a:buFont typeface="Wingdings" pitchFamily="2" charset="2"/>
              <a:buChar char="q"/>
            </a:pPr>
            <a:r>
              <a:rPr lang="en-IN" dirty="0" smtClean="0"/>
              <a:t>Tracking Equipment</a:t>
            </a:r>
            <a:endParaRPr lang="en-US" dirty="0"/>
          </a:p>
        </p:txBody>
      </p:sp>
      <p:pic>
        <p:nvPicPr>
          <p:cNvPr id="1028" name="Picture 4"/>
          <p:cNvPicPr>
            <a:picLocks noGrp="1" noChangeAspect="1" noChangeArrowheads="1"/>
          </p:cNvPicPr>
          <p:nvPr>
            <p:ph sz="quarter" idx="2"/>
          </p:nvPr>
        </p:nvPicPr>
        <p:blipFill>
          <a:blip r:embed="rId2"/>
          <a:srcRect/>
          <a:stretch>
            <a:fillRect/>
          </a:stretch>
        </p:blipFill>
        <p:spPr bwMode="auto">
          <a:xfrm>
            <a:off x="3857620" y="1571613"/>
            <a:ext cx="4714907" cy="400052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0070C0"/>
                </a:solidFill>
              </a:rPr>
              <a:t>Earth Station Subsystems</a:t>
            </a:r>
            <a:endParaRPr lang="en-US" dirty="0">
              <a:solidFill>
                <a:srgbClr val="0070C0"/>
              </a:solidFill>
            </a:endParaRPr>
          </a:p>
        </p:txBody>
      </p:sp>
      <p:sp>
        <p:nvSpPr>
          <p:cNvPr id="7" name="Content Placeholder 6"/>
          <p:cNvSpPr>
            <a:spLocks noGrp="1"/>
          </p:cNvSpPr>
          <p:nvPr>
            <p:ph sz="quarter" idx="1"/>
          </p:nvPr>
        </p:nvSpPr>
        <p:spPr>
          <a:xfrm>
            <a:off x="457200" y="1600200"/>
            <a:ext cx="3543296" cy="4572000"/>
          </a:xfrm>
        </p:spPr>
        <p:txBody>
          <a:bodyPr/>
          <a:lstStyle/>
          <a:p>
            <a:pPr>
              <a:buNone/>
            </a:pPr>
            <a:r>
              <a:rPr lang="en-IN" sz="2000" dirty="0" smtClean="0">
                <a:solidFill>
                  <a:schemeClr val="accent3"/>
                </a:solidFill>
              </a:rPr>
              <a:t>Two other important</a:t>
            </a:r>
          </a:p>
          <a:p>
            <a:pPr>
              <a:buNone/>
            </a:pPr>
            <a:r>
              <a:rPr lang="en-IN" sz="2000" dirty="0" smtClean="0">
                <a:solidFill>
                  <a:schemeClr val="accent3"/>
                </a:solidFill>
              </a:rPr>
              <a:t>subsystems are </a:t>
            </a:r>
          </a:p>
          <a:p>
            <a:pPr>
              <a:buFont typeface="Wingdings" pitchFamily="2" charset="2"/>
              <a:buChar char="q"/>
            </a:pPr>
            <a:r>
              <a:rPr lang="en-IN" dirty="0" smtClean="0"/>
              <a:t>Terrestrial interface equipment </a:t>
            </a:r>
          </a:p>
          <a:p>
            <a:pPr>
              <a:buFont typeface="Wingdings" pitchFamily="2" charset="2"/>
              <a:buChar char="q"/>
            </a:pPr>
            <a:r>
              <a:rPr lang="en-IN" dirty="0" smtClean="0"/>
              <a:t>Power supply</a:t>
            </a:r>
            <a:endParaRPr lang="en-US" dirty="0"/>
          </a:p>
        </p:txBody>
      </p:sp>
      <p:pic>
        <p:nvPicPr>
          <p:cNvPr id="1028" name="Picture 4"/>
          <p:cNvPicPr>
            <a:picLocks noGrp="1" noChangeAspect="1" noChangeArrowheads="1"/>
          </p:cNvPicPr>
          <p:nvPr>
            <p:ph sz="quarter" idx="2"/>
          </p:nvPr>
        </p:nvPicPr>
        <p:blipFill>
          <a:blip r:embed="rId2"/>
          <a:srcRect/>
          <a:stretch>
            <a:fillRect/>
          </a:stretch>
        </p:blipFill>
        <p:spPr bwMode="auto">
          <a:xfrm>
            <a:off x="3857620" y="1571613"/>
            <a:ext cx="4714907" cy="400052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Earth Station Subsystems</a:t>
            </a:r>
            <a:endParaRPr lang="en-US" dirty="0"/>
          </a:p>
        </p:txBody>
      </p:sp>
      <p:sp>
        <p:nvSpPr>
          <p:cNvPr id="7" name="Content Placeholder 6"/>
          <p:cNvSpPr>
            <a:spLocks noGrp="1"/>
          </p:cNvSpPr>
          <p:nvPr>
            <p:ph sz="quarter" idx="1"/>
          </p:nvPr>
        </p:nvSpPr>
        <p:spPr>
          <a:xfrm>
            <a:off x="457200" y="1600200"/>
            <a:ext cx="3543296" cy="4572000"/>
          </a:xfrm>
        </p:spPr>
        <p:txBody>
          <a:bodyPr/>
          <a:lstStyle/>
          <a:p>
            <a:pPr>
              <a:buNone/>
            </a:pPr>
            <a:r>
              <a:rPr lang="en-IN" sz="2000" dirty="0" smtClean="0">
                <a:solidFill>
                  <a:schemeClr val="accent3"/>
                </a:solidFill>
              </a:rPr>
              <a:t>The earth station depends</a:t>
            </a:r>
          </a:p>
          <a:p>
            <a:pPr>
              <a:buNone/>
            </a:pPr>
            <a:r>
              <a:rPr lang="en-IN" sz="2000" dirty="0" smtClean="0">
                <a:solidFill>
                  <a:schemeClr val="accent3"/>
                </a:solidFill>
              </a:rPr>
              <a:t>on the following parameters</a:t>
            </a:r>
          </a:p>
          <a:p>
            <a:pPr>
              <a:buFont typeface="Wingdings" pitchFamily="2" charset="2"/>
              <a:buChar char="q"/>
            </a:pPr>
            <a:r>
              <a:rPr lang="en-IN" sz="2000" dirty="0" smtClean="0"/>
              <a:t>Transmitter power </a:t>
            </a:r>
          </a:p>
          <a:p>
            <a:pPr>
              <a:buFont typeface="Wingdings" pitchFamily="2" charset="2"/>
              <a:buChar char="q"/>
            </a:pPr>
            <a:r>
              <a:rPr lang="en-IN" sz="2000" dirty="0" smtClean="0"/>
              <a:t>Choice of frequency </a:t>
            </a:r>
          </a:p>
          <a:p>
            <a:pPr>
              <a:buFont typeface="Wingdings" pitchFamily="2" charset="2"/>
              <a:buChar char="q"/>
            </a:pPr>
            <a:r>
              <a:rPr lang="en-IN" sz="2000" dirty="0" smtClean="0"/>
              <a:t>Gain of antenna </a:t>
            </a:r>
          </a:p>
          <a:p>
            <a:pPr>
              <a:buFont typeface="Wingdings" pitchFamily="2" charset="2"/>
              <a:buChar char="q"/>
            </a:pPr>
            <a:r>
              <a:rPr lang="en-IN" sz="2000" dirty="0" smtClean="0"/>
              <a:t>Antenna efficiency </a:t>
            </a:r>
          </a:p>
          <a:p>
            <a:pPr>
              <a:buFont typeface="Wingdings" pitchFamily="2" charset="2"/>
              <a:buChar char="q"/>
            </a:pPr>
            <a:r>
              <a:rPr lang="en-IN" sz="2000" dirty="0" smtClean="0"/>
              <a:t>Antenna pointing accuracy </a:t>
            </a:r>
          </a:p>
          <a:p>
            <a:pPr>
              <a:buFont typeface="Wingdings" pitchFamily="2" charset="2"/>
              <a:buChar char="q"/>
            </a:pPr>
            <a:r>
              <a:rPr lang="en-IN" sz="2000" dirty="0" smtClean="0"/>
              <a:t>Noise temperature</a:t>
            </a:r>
            <a:endParaRPr lang="en-US" dirty="0"/>
          </a:p>
        </p:txBody>
      </p:sp>
      <p:pic>
        <p:nvPicPr>
          <p:cNvPr id="1028" name="Picture 4"/>
          <p:cNvPicPr>
            <a:picLocks noGrp="1" noChangeAspect="1" noChangeArrowheads="1"/>
          </p:cNvPicPr>
          <p:nvPr>
            <p:ph sz="quarter" idx="2"/>
          </p:nvPr>
        </p:nvPicPr>
        <p:blipFill>
          <a:blip r:embed="rId2"/>
          <a:srcRect/>
          <a:stretch>
            <a:fillRect/>
          </a:stretch>
        </p:blipFill>
        <p:spPr bwMode="auto">
          <a:xfrm>
            <a:off x="3857620" y="1571613"/>
            <a:ext cx="4714907" cy="400052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7467600" cy="582594"/>
          </a:xfrm>
        </p:spPr>
        <p:txBody>
          <a:bodyPr/>
          <a:lstStyle/>
          <a:p>
            <a:r>
              <a:rPr lang="en-US" dirty="0" smtClean="0">
                <a:solidFill>
                  <a:srgbClr val="0070C0"/>
                </a:solidFill>
              </a:rPr>
              <a:t>Transmitter and receiver</a:t>
            </a:r>
            <a:endParaRPr lang="en-US" dirty="0">
              <a:solidFill>
                <a:srgbClr val="0070C0"/>
              </a:solidFill>
            </a:endParaRPr>
          </a:p>
        </p:txBody>
      </p:sp>
      <p:pic>
        <p:nvPicPr>
          <p:cNvPr id="2050" name="Picture 2"/>
          <p:cNvPicPr>
            <a:picLocks noChangeAspect="1" noChangeArrowheads="1"/>
          </p:cNvPicPr>
          <p:nvPr/>
        </p:nvPicPr>
        <p:blipFill>
          <a:blip r:embed="rId2"/>
          <a:srcRect/>
          <a:stretch>
            <a:fillRect/>
          </a:stretch>
        </p:blipFill>
        <p:spPr bwMode="auto">
          <a:xfrm>
            <a:off x="357158" y="1495424"/>
            <a:ext cx="7786742" cy="4719658"/>
          </a:xfrm>
          <a:prstGeom prst="rect">
            <a:avLst/>
          </a:prstGeom>
          <a:noFill/>
          <a:ln w="9525">
            <a:noFill/>
            <a:miter lim="800000"/>
            <a:headEnd/>
            <a:tailEnd/>
          </a:ln>
          <a:effectLst/>
        </p:spPr>
      </p:pic>
      <p:sp>
        <p:nvSpPr>
          <p:cNvPr id="7" name="Rectangle 6"/>
          <p:cNvSpPr/>
          <p:nvPr/>
        </p:nvSpPr>
        <p:spPr>
          <a:xfrm>
            <a:off x="428596" y="857232"/>
            <a:ext cx="8072494" cy="646331"/>
          </a:xfrm>
          <a:prstGeom prst="rect">
            <a:avLst/>
          </a:prstGeom>
        </p:spPr>
        <p:txBody>
          <a:bodyPr wrap="square">
            <a:spAutoFit/>
          </a:bodyPr>
          <a:lstStyle/>
          <a:p>
            <a:r>
              <a:rPr lang="en-IN" dirty="0" smtClean="0"/>
              <a:t>The functional elements of a basic digital earth station are shown in the below figure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8596" y="571480"/>
            <a:ext cx="7467600" cy="511156"/>
          </a:xfrm>
        </p:spPr>
        <p:txBody>
          <a:bodyPr>
            <a:normAutofit fontScale="90000"/>
          </a:bodyPr>
          <a:lstStyle/>
          <a:p>
            <a:r>
              <a:rPr lang="en-US" dirty="0" smtClean="0">
                <a:solidFill>
                  <a:srgbClr val="0070C0"/>
                </a:solidFill>
              </a:rPr>
              <a:t>Transmitter and receiver</a:t>
            </a:r>
            <a:endParaRPr lang="en-US" dirty="0">
              <a:solidFill>
                <a:srgbClr val="0070C0"/>
              </a:solidFill>
            </a:endParaRPr>
          </a:p>
        </p:txBody>
      </p:sp>
      <p:sp>
        <p:nvSpPr>
          <p:cNvPr id="4" name="Content Placeholder 3"/>
          <p:cNvSpPr>
            <a:spLocks noGrp="1"/>
          </p:cNvSpPr>
          <p:nvPr>
            <p:ph sz="quarter" idx="1"/>
          </p:nvPr>
        </p:nvSpPr>
        <p:spPr/>
        <p:txBody>
          <a:bodyPr>
            <a:normAutofit/>
          </a:bodyPr>
          <a:lstStyle/>
          <a:p>
            <a:pPr algn="just">
              <a:buFont typeface="Wingdings" pitchFamily="2" charset="2"/>
              <a:buChar char="q"/>
            </a:pPr>
            <a:r>
              <a:rPr lang="en-IN" sz="1800" dirty="0" smtClean="0"/>
              <a:t>Digital information in the form of binary digits from </a:t>
            </a:r>
            <a:r>
              <a:rPr lang="en-IN" sz="1800" dirty="0" smtClean="0">
                <a:solidFill>
                  <a:srgbClr val="FF0000"/>
                </a:solidFill>
              </a:rPr>
              <a:t>terrestrial networks</a:t>
            </a:r>
            <a:r>
              <a:rPr lang="en-IN" sz="1800" dirty="0" smtClean="0"/>
              <a:t> enters earth station and is then processed (filtered, multiplexed, formatted etc.) by the base band equipment.</a:t>
            </a:r>
          </a:p>
          <a:p>
            <a:pPr algn="just"/>
            <a:endParaRPr lang="en-IN" sz="1800" dirty="0" smtClean="0"/>
          </a:p>
          <a:p>
            <a:pPr algn="just">
              <a:buFont typeface="Wingdings" pitchFamily="2" charset="2"/>
              <a:buChar char="q"/>
            </a:pPr>
            <a:r>
              <a:rPr lang="en-IN" sz="1800" dirty="0" smtClean="0">
                <a:solidFill>
                  <a:srgbClr val="FF0000"/>
                </a:solidFill>
              </a:rPr>
              <a:t>The encoder </a:t>
            </a:r>
            <a:r>
              <a:rPr lang="en-IN" sz="1800" dirty="0" smtClean="0"/>
              <a:t>performs error correction coding to reduce the error rate, by introducing extra digits into digital stream generated by the base band equipment. The extra digits carry information.</a:t>
            </a:r>
          </a:p>
          <a:p>
            <a:pPr algn="just"/>
            <a:endParaRPr lang="en-IN" sz="1800" dirty="0" smtClean="0"/>
          </a:p>
          <a:p>
            <a:pPr algn="just">
              <a:buFont typeface="Wingdings" pitchFamily="2" charset="2"/>
              <a:buChar char="q"/>
            </a:pPr>
            <a:r>
              <a:rPr lang="en-IN" sz="1800" dirty="0" smtClean="0"/>
              <a:t>In satellite communication, I.F carrier frequency is chosen at 70MHz for communication using a 36 MHz transponder bandwidth and at 140 MHz for a transponder bandwidth of 54 or 72 </a:t>
            </a:r>
            <a:r>
              <a:rPr lang="en-IN" sz="1800" dirty="0" err="1" smtClean="0"/>
              <a:t>MHz.</a:t>
            </a:r>
            <a:endParaRPr lang="en-IN" sz="1800" dirty="0" smtClean="0"/>
          </a:p>
          <a:p>
            <a:pPr algn="just"/>
            <a:endParaRPr lang="en-IN" sz="1800" dirty="0" smtClean="0"/>
          </a:p>
          <a:p>
            <a:pPr algn="just">
              <a:buFont typeface="Wingdings" pitchFamily="2" charset="2"/>
              <a:buChar char="q"/>
            </a:pPr>
            <a:r>
              <a:rPr lang="en-IN" sz="1800" dirty="0" smtClean="0"/>
              <a:t>On the receive side, the earth station antenna receives the low-level modulated R.F carrier in the downlink frequency spectrum.</a:t>
            </a:r>
            <a:endParaRPr lang="en-US" sz="1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8596" y="571480"/>
            <a:ext cx="7467600" cy="511156"/>
          </a:xfrm>
        </p:spPr>
        <p:txBody>
          <a:bodyPr>
            <a:normAutofit fontScale="90000"/>
          </a:bodyPr>
          <a:lstStyle/>
          <a:p>
            <a:r>
              <a:rPr lang="en-US" dirty="0" smtClean="0">
                <a:solidFill>
                  <a:srgbClr val="0070C0"/>
                </a:solidFill>
              </a:rPr>
              <a:t>Transmitter and receiver</a:t>
            </a:r>
            <a:endParaRPr lang="en-US" dirty="0">
              <a:solidFill>
                <a:srgbClr val="0070C0"/>
              </a:solidFill>
            </a:endParaRPr>
          </a:p>
        </p:txBody>
      </p:sp>
      <p:sp>
        <p:nvSpPr>
          <p:cNvPr id="4" name="Content Placeholder 3"/>
          <p:cNvSpPr>
            <a:spLocks noGrp="1"/>
          </p:cNvSpPr>
          <p:nvPr>
            <p:ph sz="quarter" idx="1"/>
          </p:nvPr>
        </p:nvSpPr>
        <p:spPr>
          <a:xfrm>
            <a:off x="457200" y="1142984"/>
            <a:ext cx="7686700" cy="5500726"/>
          </a:xfrm>
        </p:spPr>
        <p:txBody>
          <a:bodyPr>
            <a:normAutofit lnSpcReduction="10000"/>
          </a:bodyPr>
          <a:lstStyle/>
          <a:p>
            <a:pPr algn="just">
              <a:buFont typeface="Wingdings" pitchFamily="2" charset="2"/>
              <a:buChar char="q"/>
            </a:pPr>
            <a:r>
              <a:rPr lang="en-IN" sz="1800" dirty="0" smtClean="0">
                <a:solidFill>
                  <a:srgbClr val="FF0000"/>
                </a:solidFill>
              </a:rPr>
              <a:t>The low noise amplifier (LNA) </a:t>
            </a:r>
            <a:r>
              <a:rPr lang="en-IN" sz="1800" dirty="0" smtClean="0"/>
              <a:t>is used to amplify the weak received signals and improve the signal to Noise ratio (SNR). The error rate requirements can be met more easily.</a:t>
            </a:r>
          </a:p>
          <a:p>
            <a:pPr algn="just">
              <a:buFont typeface="Wingdings" pitchFamily="2" charset="2"/>
              <a:buChar char="q"/>
            </a:pPr>
            <a:endParaRPr lang="en-IN" sz="1800" dirty="0" smtClean="0"/>
          </a:p>
          <a:p>
            <a:pPr algn="just">
              <a:buFont typeface="Wingdings" pitchFamily="2" charset="2"/>
              <a:buChar char="q"/>
            </a:pPr>
            <a:r>
              <a:rPr lang="en-IN" sz="1800" dirty="0" smtClean="0"/>
              <a:t>R.F is to be reconverted to I.F at 70 or 140 MHz because it is easier design a demodulation to work at these frequencies than 4 or 12 GHz.</a:t>
            </a:r>
          </a:p>
          <a:p>
            <a:pPr algn="just">
              <a:buFont typeface="Wingdings" pitchFamily="2" charset="2"/>
              <a:buChar char="q"/>
            </a:pPr>
            <a:endParaRPr lang="en-IN" sz="1800" dirty="0" smtClean="0"/>
          </a:p>
          <a:p>
            <a:pPr algn="just">
              <a:buFont typeface="Wingdings" pitchFamily="2" charset="2"/>
              <a:buChar char="q"/>
            </a:pPr>
            <a:r>
              <a:rPr lang="en-IN" sz="1800" dirty="0" smtClean="0">
                <a:solidFill>
                  <a:srgbClr val="FF0000"/>
                </a:solidFill>
              </a:rPr>
              <a:t>The demodulator </a:t>
            </a:r>
            <a:r>
              <a:rPr lang="en-IN" sz="1800" dirty="0" smtClean="0"/>
              <a:t>estimate which of the possible symbols was transmitted based on observation of the received if carrier. </a:t>
            </a:r>
          </a:p>
          <a:p>
            <a:pPr algn="just">
              <a:buFont typeface="Wingdings" pitchFamily="2" charset="2"/>
              <a:buChar char="q"/>
            </a:pPr>
            <a:endParaRPr lang="en-IN" sz="1800" dirty="0" smtClean="0"/>
          </a:p>
          <a:p>
            <a:pPr algn="just">
              <a:buFont typeface="Wingdings" pitchFamily="2" charset="2"/>
              <a:buChar char="q"/>
            </a:pPr>
            <a:r>
              <a:rPr lang="en-IN" sz="1800" dirty="0" smtClean="0">
                <a:solidFill>
                  <a:srgbClr val="FF0000"/>
                </a:solidFill>
              </a:rPr>
              <a:t>The decoder </a:t>
            </a:r>
            <a:r>
              <a:rPr lang="en-IN" sz="1800" dirty="0" smtClean="0"/>
              <a:t>performs a function opposite that of the encoder. Because the sequence of symbols recovered by the demodulator may contain errors, the decoder must use the uniqueness of the redundant digits introduced by the encoder to correct the errors and recover information-bearing digits.</a:t>
            </a:r>
          </a:p>
          <a:p>
            <a:pPr algn="just">
              <a:buFont typeface="Wingdings" pitchFamily="2" charset="2"/>
              <a:buChar char="q"/>
            </a:pPr>
            <a:endParaRPr lang="en-IN" sz="1800" dirty="0" smtClean="0"/>
          </a:p>
          <a:p>
            <a:pPr algn="just">
              <a:buFont typeface="Wingdings" pitchFamily="2" charset="2"/>
              <a:buChar char="q"/>
            </a:pPr>
            <a:r>
              <a:rPr lang="en-IN" sz="1800" dirty="0" smtClean="0"/>
              <a:t>The information stream is fed to the base-band equipment for processing for delivery to the terrestrial network.</a:t>
            </a:r>
          </a:p>
          <a:p>
            <a:pPr algn="just">
              <a:buFont typeface="Wingdings" pitchFamily="2" charset="2"/>
              <a:buChar char="q"/>
            </a:pPr>
            <a:endParaRPr lang="en-US" sz="18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048F2BF4A7E7B4B9520881B6658FFF0" ma:contentTypeVersion="2" ma:contentTypeDescription="Create a new document." ma:contentTypeScope="" ma:versionID="01cdcf0d43c62290066c591714e0f2e6">
  <xsd:schema xmlns:xsd="http://www.w3.org/2001/XMLSchema" xmlns:xs="http://www.w3.org/2001/XMLSchema" xmlns:p="http://schemas.microsoft.com/office/2006/metadata/properties" xmlns:ns2="43e89f11-4ea5-433f-a301-d913ee113dbc" targetNamespace="http://schemas.microsoft.com/office/2006/metadata/properties" ma:root="true" ma:fieldsID="adaf8fcd2c35a6623ed80a7c5ff91cb2" ns2:_="">
    <xsd:import namespace="43e89f11-4ea5-433f-a301-d913ee113db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3e89f11-4ea5-433f-a301-d913ee113db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1B33FBD-99C9-47B5-8426-A2FBFE50E791}"/>
</file>

<file path=customXml/itemProps2.xml><?xml version="1.0" encoding="utf-8"?>
<ds:datastoreItem xmlns:ds="http://schemas.openxmlformats.org/officeDocument/2006/customXml" ds:itemID="{65B74A8F-05C9-480E-BEB7-4609B9DBA7D2}"/>
</file>

<file path=customXml/itemProps3.xml><?xml version="1.0" encoding="utf-8"?>
<ds:datastoreItem xmlns:ds="http://schemas.openxmlformats.org/officeDocument/2006/customXml" ds:itemID="{BB1C8C4E-C672-429F-8774-D783BBA3C949}"/>
</file>

<file path=docProps/app.xml><?xml version="1.0" encoding="utf-8"?>
<Properties xmlns="http://schemas.openxmlformats.org/officeDocument/2006/extended-properties" xmlns:vt="http://schemas.openxmlformats.org/officeDocument/2006/docPropsVTypes">
  <Template>Oriel</Template>
  <TotalTime>728</TotalTime>
  <Words>2813</Words>
  <Application>Microsoft Office PowerPoint</Application>
  <PresentationFormat>On-screen Show (4:3)</PresentationFormat>
  <Paragraphs>298</Paragraphs>
  <Slides>39</Slides>
  <Notes>1</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Oriel</vt:lpstr>
      <vt:lpstr>UNIT-V EARTH STATION TECHNOLOGY</vt:lpstr>
      <vt:lpstr>Earth Station Technology: Introduction</vt:lpstr>
      <vt:lpstr>Earth Station Technology: Introduction</vt:lpstr>
      <vt:lpstr>Earth Station Subsystems</vt:lpstr>
      <vt:lpstr>Earth Station Subsystems</vt:lpstr>
      <vt:lpstr>Earth Station Subsystems</vt:lpstr>
      <vt:lpstr>Transmitter and receiver</vt:lpstr>
      <vt:lpstr>Transmitter and receiver</vt:lpstr>
      <vt:lpstr>Transmitter and receiver</vt:lpstr>
      <vt:lpstr>Antenna Systems :</vt:lpstr>
      <vt:lpstr>FEED SYSTEM:</vt:lpstr>
      <vt:lpstr>FEED SYSTEM:</vt:lpstr>
      <vt:lpstr>FEED SYSTEM: Axi-Symmetric Configuration </vt:lpstr>
      <vt:lpstr>FEED SYSTEM: Axi-Symmetric Configuration </vt:lpstr>
      <vt:lpstr>FEED SYSTEM: Axi-Symmetric Configuration </vt:lpstr>
      <vt:lpstr>FEED SYSTEM: Asymmetric Configuration</vt:lpstr>
      <vt:lpstr>ANTENNA REFLECTOR:</vt:lpstr>
      <vt:lpstr>ANTENNA REFLECTOR:</vt:lpstr>
      <vt:lpstr>ANTENNA REFLECTOR:</vt:lpstr>
      <vt:lpstr>ANTENNA REFLECTOR:</vt:lpstr>
      <vt:lpstr>ANTENNA REFLECTOR:</vt:lpstr>
      <vt:lpstr>ANTENNA REFLECTOR:</vt:lpstr>
      <vt:lpstr>ANTENNA MOUNT : </vt:lpstr>
      <vt:lpstr>Earth Station Tracking System:</vt:lpstr>
      <vt:lpstr>Earth Station Tracking System:</vt:lpstr>
      <vt:lpstr>Earth Station Tracking System:</vt:lpstr>
      <vt:lpstr>Earth Station Tracking System:</vt:lpstr>
      <vt:lpstr>Earth Station Tracking System:</vt:lpstr>
      <vt:lpstr>Earth Station Tracking System:</vt:lpstr>
      <vt:lpstr>Earth Station Tracking System:</vt:lpstr>
      <vt:lpstr>  Terrestrial Interface : </vt:lpstr>
      <vt:lpstr>  Terrestrial Interface : </vt:lpstr>
      <vt:lpstr>  Terrestrial Interface : </vt:lpstr>
      <vt:lpstr>  Terrestrial Interface : </vt:lpstr>
      <vt:lpstr>  Terrestrial Interface : </vt:lpstr>
      <vt:lpstr>PRIMARY POWER:</vt:lpstr>
      <vt:lpstr>PRIMARY POWER:</vt:lpstr>
      <vt:lpstr>TEST METHODS:</vt:lpstr>
      <vt:lpstr>TEST METHODS: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UNIT-V EARTH STATION TECHNOLOGY</dc:title>
  <dc:creator>Windows User</dc:creator>
  <cp:lastModifiedBy>Windows User</cp:lastModifiedBy>
  <cp:revision>28</cp:revision>
  <dcterms:created xsi:type="dcterms:W3CDTF">2020-02-15T03:50:58Z</dcterms:created>
  <dcterms:modified xsi:type="dcterms:W3CDTF">2021-06-19T04:15:13Z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0x010100E048F2BF4A7E7B4B9520881B6658FFF0</vt:lpwstr>
  </property>
</Properties>
</file>