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jpeg" ContentType="image/jpeg"/>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42.xml" ContentType="application/vnd.openxmlformats-officedocument.presentationml.slide+xml"/>
  <Override PartName="/ppt/slides/slide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7.xml" ContentType="application/vnd.openxmlformats-officedocument.presentationml.slide+xml"/>
  <Override PartName="/ppt/slides/slide51.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3"/>
  </p:notesMasterIdLst>
  <p:handoutMasterIdLst>
    <p:handoutMasterId r:id="rId54"/>
  </p:handoutMasterIdLst>
  <p:sldIdLst>
    <p:sldId id="292" r:id="rId2"/>
    <p:sldId id="333" r:id="rId3"/>
    <p:sldId id="341" r:id="rId4"/>
    <p:sldId id="374" r:id="rId5"/>
    <p:sldId id="340" r:id="rId6"/>
    <p:sldId id="373" r:id="rId7"/>
    <p:sldId id="387" r:id="rId8"/>
    <p:sldId id="386" r:id="rId9"/>
    <p:sldId id="339" r:id="rId10"/>
    <p:sldId id="334" r:id="rId11"/>
    <p:sldId id="336" r:id="rId12"/>
    <p:sldId id="346" r:id="rId13"/>
    <p:sldId id="375" r:id="rId14"/>
    <p:sldId id="376" r:id="rId15"/>
    <p:sldId id="343" r:id="rId16"/>
    <p:sldId id="372" r:id="rId17"/>
    <p:sldId id="347" r:id="rId18"/>
    <p:sldId id="337" r:id="rId19"/>
    <p:sldId id="344" r:id="rId20"/>
    <p:sldId id="350" r:id="rId21"/>
    <p:sldId id="351" r:id="rId22"/>
    <p:sldId id="352" r:id="rId23"/>
    <p:sldId id="355" r:id="rId24"/>
    <p:sldId id="358" r:id="rId25"/>
    <p:sldId id="377" r:id="rId26"/>
    <p:sldId id="378" r:id="rId27"/>
    <p:sldId id="379" r:id="rId28"/>
    <p:sldId id="380" r:id="rId29"/>
    <p:sldId id="381" r:id="rId30"/>
    <p:sldId id="382" r:id="rId31"/>
    <p:sldId id="383" r:id="rId32"/>
    <p:sldId id="360" r:id="rId33"/>
    <p:sldId id="267" r:id="rId34"/>
    <p:sldId id="364" r:id="rId35"/>
    <p:sldId id="300" r:id="rId36"/>
    <p:sldId id="301" r:id="rId37"/>
    <p:sldId id="361" r:id="rId38"/>
    <p:sldId id="384" r:id="rId39"/>
    <p:sldId id="314" r:id="rId40"/>
    <p:sldId id="369" r:id="rId41"/>
    <p:sldId id="368" r:id="rId42"/>
    <p:sldId id="365" r:id="rId43"/>
    <p:sldId id="366" r:id="rId44"/>
    <p:sldId id="309" r:id="rId45"/>
    <p:sldId id="310" r:id="rId46"/>
    <p:sldId id="311" r:id="rId47"/>
    <p:sldId id="385" r:id="rId48"/>
    <p:sldId id="306" r:id="rId49"/>
    <p:sldId id="330" r:id="rId50"/>
    <p:sldId id="315" r:id="rId51"/>
    <p:sldId id="304" r:id="rId52"/>
  </p:sldIdLst>
  <p:sldSz cx="9144000" cy="6858000" type="screen4x3"/>
  <p:notesSz cx="6858000" cy="9199563"/>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0099"/>
    <a:srgbClr val="0033CC"/>
    <a:srgbClr val="663300"/>
    <a:srgbClr val="FFFF00"/>
    <a:srgbClr val="990099"/>
    <a:srgbClr val="333399"/>
    <a:srgbClr val="66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00" autoAdjust="0"/>
    <p:restoredTop sz="46793" autoAdjust="0"/>
  </p:normalViewPr>
  <p:slideViewPr>
    <p:cSldViewPr>
      <p:cViewPr>
        <p:scale>
          <a:sx n="40" d="100"/>
          <a:sy n="40" d="100"/>
        </p:scale>
        <p:origin x="-20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08" y="-66"/>
      </p:cViewPr>
      <p:guideLst>
        <p:guide orient="horz" pos="2897"/>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742" tIns="45872" rIns="91742" bIns="45872" numCol="1" anchor="t" anchorCtr="0" compatLnSpc="1">
            <a:prstTxWarp prst="textNoShape">
              <a:avLst/>
            </a:prstTxWarp>
          </a:bodyPr>
          <a:lstStyle>
            <a:lvl1pPr algn="l" defTabSz="915988">
              <a:defRPr sz="1200">
                <a:effectLst>
                  <a:outerShdw blurRad="38100" dist="38100" dir="2700000" algn="tl">
                    <a:srgbClr val="C0C0C0"/>
                  </a:outerShdw>
                </a:effectLst>
                <a:latin typeface="Tahoma" pitchFamily="34" charset="0"/>
                <a:cs typeface="+mn-cs"/>
              </a:defRPr>
            </a:lvl1pPr>
          </a:lstStyle>
          <a:p>
            <a:pPr>
              <a:defRPr/>
            </a:pPr>
            <a:endParaRPr lang="en-US"/>
          </a:p>
        </p:txBody>
      </p:sp>
      <p:sp>
        <p:nvSpPr>
          <p:cNvPr id="113667" name="Rectangle 3"/>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91742" tIns="45872" rIns="91742" bIns="45872" numCol="1" anchor="t" anchorCtr="0" compatLnSpc="1">
            <a:prstTxWarp prst="textNoShape">
              <a:avLst/>
            </a:prstTxWarp>
          </a:bodyPr>
          <a:lstStyle>
            <a:lvl1pPr algn="r" defTabSz="915988">
              <a:defRPr sz="1200">
                <a:effectLst>
                  <a:outerShdw blurRad="38100" dist="38100" dir="2700000" algn="tl">
                    <a:srgbClr val="C0C0C0"/>
                  </a:outerShdw>
                </a:effectLst>
                <a:latin typeface="Tahoma" pitchFamily="34" charset="0"/>
                <a:cs typeface="+mn-cs"/>
              </a:defRPr>
            </a:lvl1pPr>
          </a:lstStyle>
          <a:p>
            <a:pPr>
              <a:defRPr/>
            </a:pPr>
            <a:endParaRPr lang="en-US"/>
          </a:p>
        </p:txBody>
      </p:sp>
      <p:sp>
        <p:nvSpPr>
          <p:cNvPr id="113668" name="Rectangle 4"/>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91742" tIns="45872" rIns="91742" bIns="45872" numCol="1" anchor="b" anchorCtr="0" compatLnSpc="1">
            <a:prstTxWarp prst="textNoShape">
              <a:avLst/>
            </a:prstTxWarp>
          </a:bodyPr>
          <a:lstStyle>
            <a:lvl1pPr algn="l" defTabSz="915988">
              <a:defRPr sz="1200">
                <a:effectLst>
                  <a:outerShdw blurRad="38100" dist="38100" dir="2700000" algn="tl">
                    <a:srgbClr val="C0C0C0"/>
                  </a:outerShdw>
                </a:effectLst>
                <a:latin typeface="Tahoma" pitchFamily="34" charset="0"/>
                <a:cs typeface="+mn-cs"/>
              </a:defRPr>
            </a:lvl1pPr>
          </a:lstStyle>
          <a:p>
            <a:pPr>
              <a:defRPr/>
            </a:pPr>
            <a:endParaRPr lang="en-US"/>
          </a:p>
        </p:txBody>
      </p:sp>
      <p:sp>
        <p:nvSpPr>
          <p:cNvPr id="113669" name="Rectangle 5"/>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91742" tIns="45872" rIns="91742" bIns="45872" numCol="1" anchor="b" anchorCtr="0" compatLnSpc="1">
            <a:prstTxWarp prst="textNoShape">
              <a:avLst/>
            </a:prstTxWarp>
          </a:bodyPr>
          <a:lstStyle>
            <a:lvl1pPr algn="r" defTabSz="915988">
              <a:defRPr sz="1200">
                <a:effectLst>
                  <a:outerShdw blurRad="38100" dist="38100" dir="2700000" algn="tl">
                    <a:srgbClr val="C0C0C0"/>
                  </a:outerShdw>
                </a:effectLst>
                <a:latin typeface="Tahoma" pitchFamily="34" charset="0"/>
                <a:cs typeface="+mn-cs"/>
              </a:defRPr>
            </a:lvl1pPr>
          </a:lstStyle>
          <a:p>
            <a:pPr>
              <a:defRPr/>
            </a:pPr>
            <a:fld id="{1428C198-A625-4252-966B-584B66BCE0F0}" type="slidenum">
              <a:rPr lang="en-US"/>
              <a:pPr>
                <a:defRPr/>
              </a:pPr>
              <a:t>‹#›</a:t>
            </a:fld>
            <a:endParaRPr lang="en-US" dirty="0"/>
          </a:p>
        </p:txBody>
      </p:sp>
    </p:spTree>
    <p:extLst>
      <p:ext uri="{BB962C8B-B14F-4D97-AF65-F5344CB8AC3E}">
        <p14:creationId xmlns:p14="http://schemas.microsoft.com/office/powerpoint/2010/main" xmlns="" val="2499801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1026"/>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742" tIns="45872" rIns="91742" bIns="45872" numCol="1" anchor="t" anchorCtr="0" compatLnSpc="1">
            <a:prstTxWarp prst="textNoShape">
              <a:avLst/>
            </a:prstTxWarp>
          </a:bodyPr>
          <a:lstStyle>
            <a:lvl1pPr algn="l" defTabSz="915988">
              <a:defRPr sz="1200">
                <a:effectLst/>
                <a:latin typeface="Tahoma" pitchFamily="34" charset="0"/>
                <a:cs typeface="+mn-cs"/>
              </a:defRPr>
            </a:lvl1pPr>
          </a:lstStyle>
          <a:p>
            <a:pPr>
              <a:defRPr/>
            </a:pPr>
            <a:endParaRPr lang="en-US"/>
          </a:p>
        </p:txBody>
      </p:sp>
      <p:sp>
        <p:nvSpPr>
          <p:cNvPr id="72707" name="Rectangle 1027"/>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91742" tIns="45872" rIns="91742" bIns="45872" numCol="1" anchor="t" anchorCtr="0" compatLnSpc="1">
            <a:prstTxWarp prst="textNoShape">
              <a:avLst/>
            </a:prstTxWarp>
          </a:bodyPr>
          <a:lstStyle>
            <a:lvl1pPr algn="r" defTabSz="915988">
              <a:defRPr sz="1200">
                <a:effectLst/>
                <a:latin typeface="Tahoma" pitchFamily="34" charset="0"/>
                <a:cs typeface="+mn-cs"/>
              </a:defRPr>
            </a:lvl1pPr>
          </a:lstStyle>
          <a:p>
            <a:pPr>
              <a:defRPr/>
            </a:pPr>
            <a:endParaRPr lang="en-US"/>
          </a:p>
        </p:txBody>
      </p:sp>
      <p:sp>
        <p:nvSpPr>
          <p:cNvPr id="55300" name="Rectangle 1028"/>
          <p:cNvSpPr>
            <a:spLocks noGrp="1" noRot="1" noChangeAspect="1" noChangeArrowheads="1" noTextEdit="1"/>
          </p:cNvSpPr>
          <p:nvPr>
            <p:ph type="sldImg" idx="2"/>
          </p:nvPr>
        </p:nvSpPr>
        <p:spPr bwMode="auto">
          <a:xfrm>
            <a:off x="1128713" y="688975"/>
            <a:ext cx="4602162" cy="3451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9" name="Rectangle 1029"/>
          <p:cNvSpPr>
            <a:spLocks noGrp="1" noChangeArrowheads="1"/>
          </p:cNvSpPr>
          <p:nvPr>
            <p:ph type="body" sz="quarter" idx="3"/>
          </p:nvPr>
        </p:nvSpPr>
        <p:spPr bwMode="auto">
          <a:xfrm>
            <a:off x="914400" y="4368800"/>
            <a:ext cx="5029200" cy="4141788"/>
          </a:xfrm>
          <a:prstGeom prst="rect">
            <a:avLst/>
          </a:prstGeom>
          <a:noFill/>
          <a:ln w="9525">
            <a:noFill/>
            <a:miter lim="800000"/>
            <a:headEnd/>
            <a:tailEnd/>
          </a:ln>
          <a:effectLst/>
        </p:spPr>
        <p:txBody>
          <a:bodyPr vert="horz" wrap="square" lIns="91742" tIns="45872" rIns="91742" bIns="458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1030"/>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91742" tIns="45872" rIns="91742" bIns="45872" numCol="1" anchor="b" anchorCtr="0" compatLnSpc="1">
            <a:prstTxWarp prst="textNoShape">
              <a:avLst/>
            </a:prstTxWarp>
          </a:bodyPr>
          <a:lstStyle>
            <a:lvl1pPr algn="l" defTabSz="915988">
              <a:defRPr sz="1200">
                <a:effectLst/>
                <a:latin typeface="Tahoma" pitchFamily="34" charset="0"/>
                <a:cs typeface="+mn-cs"/>
              </a:defRPr>
            </a:lvl1pPr>
          </a:lstStyle>
          <a:p>
            <a:pPr>
              <a:defRPr/>
            </a:pPr>
            <a:endParaRPr lang="en-US"/>
          </a:p>
        </p:txBody>
      </p:sp>
      <p:sp>
        <p:nvSpPr>
          <p:cNvPr id="72711" name="Rectangle 1031"/>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91742" tIns="45872" rIns="91742" bIns="45872" numCol="1" anchor="b" anchorCtr="0" compatLnSpc="1">
            <a:prstTxWarp prst="textNoShape">
              <a:avLst/>
            </a:prstTxWarp>
          </a:bodyPr>
          <a:lstStyle>
            <a:lvl1pPr algn="r" defTabSz="915988">
              <a:defRPr sz="1200">
                <a:effectLst/>
                <a:latin typeface="Tahoma" pitchFamily="34" charset="0"/>
                <a:cs typeface="+mn-cs"/>
              </a:defRPr>
            </a:lvl1pPr>
          </a:lstStyle>
          <a:p>
            <a:pPr>
              <a:defRPr/>
            </a:pPr>
            <a:fld id="{EF6A3575-61A1-4632-BA25-5775B0E51A27}" type="slidenum">
              <a:rPr lang="en-US"/>
              <a:pPr>
                <a:defRPr/>
              </a:pPr>
              <a:t>‹#›</a:t>
            </a:fld>
            <a:endParaRPr lang="en-US" dirty="0"/>
          </a:p>
        </p:txBody>
      </p:sp>
    </p:spTree>
    <p:extLst>
      <p:ext uri="{BB962C8B-B14F-4D97-AF65-F5344CB8AC3E}">
        <p14:creationId xmlns:p14="http://schemas.microsoft.com/office/powerpoint/2010/main" xmlns="" val="1669070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F6A3575-61A1-4632-BA25-5775B0E51A27}"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The GPS is a system of 4 orbiting satellites in medium earth orbits (about 20,000 km) each transmitting a time signal.  At any given time, at least four of the satellites are above the local horizon at every location on earth 24 hours a day. When a GPS receiver is activated, the nearest satellites are located and the signals are received from each visible satellite. </a:t>
            </a:r>
            <a:r>
              <a:rPr lang="en-US" smtClean="0"/>
              <a:t>By decoding the time differences </a:t>
            </a:r>
            <a:r>
              <a:rPr lang="en-US" smtClean="0"/>
              <a:t>between </a:t>
            </a:r>
            <a:r>
              <a:rPr lang="en-US" dirty="0" smtClean="0"/>
              <a:t>the signals from each satellite, combined with data from the satellite itself about its orbit (called </a:t>
            </a:r>
            <a:r>
              <a:rPr lang="en-US" dirty="0" err="1" smtClean="0"/>
              <a:t>ephermeris</a:t>
            </a:r>
            <a:r>
              <a:rPr lang="en-US" dirty="0" smtClean="0"/>
              <a:t> data) it is possible to solve the three unknowns of latitude, longitude, and elevation. Many receivers can do direct conversion into any of several coordinate systems and </a:t>
            </a:r>
            <a:r>
              <a:rPr lang="en-US" dirty="0" err="1" smtClean="0"/>
              <a:t>datums</a:t>
            </a:r>
            <a:r>
              <a:rPr lang="en-US" dirty="0" smtClean="0"/>
              <a:t>, and most can download the data directly to a computer. Some GPS equipment can download directly in common GIS formats.</a:t>
            </a:r>
          </a:p>
          <a:p>
            <a:r>
              <a:rPr lang="en-US" dirty="0" smtClean="0"/>
              <a:t>The 24 satellites that make up the GPS space segment are orbiting the earth about 12,000 miles above us. They are constantly moving, making two complete orbits in less than 24 hours. These satellites are travelling at speeds of roughly 7,000 miles an hour.</a:t>
            </a:r>
          </a:p>
          <a:p>
            <a:r>
              <a:rPr lang="en-US" dirty="0" smtClean="0"/>
              <a:t>GPS satellites are powered by solar energy. They have backup batteries onboard to keep them running in the event of a solar eclipse, when there's no solar power. Small rocket boosters on each satellite keep them flying in the correct path.</a:t>
            </a:r>
          </a:p>
          <a:p>
            <a:endParaRPr lang="en-US" dirty="0" smtClean="0"/>
          </a:p>
        </p:txBody>
      </p:sp>
      <p:sp>
        <p:nvSpPr>
          <p:cNvPr id="67588"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1543728A-5DCC-4D56-A7CE-1B555C5A97FE}" type="slidenum">
              <a:rPr lang="en-US" sz="1200" smtClean="0">
                <a:latin typeface="Tahoma" pitchFamily="34" charset="0"/>
              </a:rPr>
              <a:pPr eaLnBrk="1" hangingPunct="1">
                <a:defRPr/>
              </a:pPr>
              <a:t>12</a:t>
            </a:fld>
            <a:endParaRPr lang="en-US" sz="1200" smtClean="0">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1C98CD5C-5880-42CE-9AD9-4ADEA0363905}" type="slidenum">
              <a:rPr lang="en-US" sz="1200" smtClean="0">
                <a:latin typeface="Tahoma" pitchFamily="34" charset="0"/>
              </a:rPr>
              <a:pPr eaLnBrk="1" hangingPunct="1">
                <a:defRPr/>
              </a:pPr>
              <a:t>15</a:t>
            </a:fld>
            <a:endParaRPr lang="en-US" sz="1200" smtClean="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a:spcAft>
                <a:spcPts val="1200"/>
              </a:spcAft>
              <a:buFont typeface="Arial" pitchFamily="34" charset="0"/>
              <a:buChar char="•"/>
              <a:defRPr/>
            </a:pPr>
            <a:r>
              <a:rPr lang="en-US" dirty="0" smtClean="0">
                <a:latin typeface="+mn-lt"/>
              </a:rPr>
              <a:t>&gt; Geospatial Information Technologies Include:</a:t>
            </a:r>
          </a:p>
          <a:p>
            <a:pPr marL="171450" indent="-171450">
              <a:spcAft>
                <a:spcPts val="1200"/>
              </a:spcAft>
              <a:buFont typeface="Arial" pitchFamily="34" charset="0"/>
              <a:buChar char="•"/>
              <a:defRPr/>
            </a:pPr>
            <a:endParaRPr lang="en-US" dirty="0" smtClean="0">
              <a:latin typeface="+mn-lt"/>
            </a:endParaRPr>
          </a:p>
          <a:p>
            <a:pPr marL="171450" indent="-171450">
              <a:spcAft>
                <a:spcPts val="1200"/>
              </a:spcAft>
              <a:buFont typeface="Arial" pitchFamily="34" charset="0"/>
              <a:buChar char="•"/>
              <a:defRPr/>
            </a:pPr>
            <a:r>
              <a:rPr lang="en-US" dirty="0" smtClean="0">
                <a:latin typeface="+mn-lt"/>
              </a:rPr>
              <a:t>&gt;Global Position System (GPS) </a:t>
            </a:r>
          </a:p>
          <a:p>
            <a:pPr marL="628650" lvl="1" indent="-171450">
              <a:spcAft>
                <a:spcPts val="1200"/>
              </a:spcAft>
              <a:buFont typeface="Arial" pitchFamily="34" charset="0"/>
              <a:buChar char="•"/>
              <a:defRPr/>
            </a:pPr>
            <a:r>
              <a:rPr lang="en-US" dirty="0" smtClean="0">
                <a:latin typeface="+mn-lt"/>
              </a:rPr>
              <a:t>satellite-based tool to find out precisely (with limits) where something or someone is.</a:t>
            </a:r>
          </a:p>
          <a:p>
            <a:pPr marL="628650" lvl="1" indent="-171450">
              <a:spcAft>
                <a:spcPts val="1200"/>
              </a:spcAft>
              <a:buFont typeface="Arial" pitchFamily="34" charset="0"/>
              <a:buChar char="•"/>
              <a:defRPr/>
            </a:pPr>
            <a:endParaRPr lang="en-US" dirty="0" smtClean="0">
              <a:latin typeface="+mn-lt"/>
            </a:endParaRPr>
          </a:p>
          <a:p>
            <a:pPr marL="628650" lvl="1" indent="-171450">
              <a:spcAft>
                <a:spcPts val="1200"/>
              </a:spcAft>
              <a:buFont typeface="Arial" pitchFamily="34" charset="0"/>
              <a:buChar char="•"/>
              <a:defRPr/>
            </a:pPr>
            <a:r>
              <a:rPr lang="en-US" dirty="0" smtClean="0">
                <a:latin typeface="+mn-lt"/>
              </a:rPr>
              <a:t>Most of you have used GPS to </a:t>
            </a:r>
          </a:p>
          <a:p>
            <a:pPr marL="1085850" lvl="2" indent="-171450">
              <a:spcAft>
                <a:spcPts val="1200"/>
              </a:spcAft>
              <a:buFont typeface="Arial" pitchFamily="34" charset="0"/>
              <a:buChar char="•"/>
              <a:defRPr/>
            </a:pPr>
            <a:r>
              <a:rPr lang="en-US" dirty="0" smtClean="0">
                <a:latin typeface="+mn-lt"/>
              </a:rPr>
              <a:t>Find your way somewhere</a:t>
            </a:r>
          </a:p>
          <a:p>
            <a:pPr marL="1085850" lvl="2" indent="-171450">
              <a:spcAft>
                <a:spcPts val="1200"/>
              </a:spcAft>
              <a:buFont typeface="Arial" pitchFamily="34" charset="0"/>
              <a:buChar char="•"/>
              <a:defRPr/>
            </a:pPr>
            <a:endParaRPr lang="en-US" dirty="0" smtClean="0">
              <a:latin typeface="+mn-lt"/>
            </a:endParaRPr>
          </a:p>
          <a:p>
            <a:pPr marL="1085850" lvl="2" indent="-171450">
              <a:spcAft>
                <a:spcPts val="1200"/>
              </a:spcAft>
              <a:buFont typeface="Arial" pitchFamily="34" charset="0"/>
              <a:buChar char="•"/>
              <a:defRPr/>
            </a:pPr>
            <a:r>
              <a:rPr lang="en-US" dirty="0" smtClean="0">
                <a:latin typeface="+mn-lt"/>
              </a:rPr>
              <a:t>To measure where you are when you measure or observe something – like crop status or an algae infestation</a:t>
            </a:r>
          </a:p>
          <a:p>
            <a:pPr marL="1085850" lvl="2" indent="-171450">
              <a:spcAft>
                <a:spcPts val="1200"/>
              </a:spcAft>
              <a:buFont typeface="Arial" pitchFamily="34" charset="0"/>
              <a:buChar char="•"/>
              <a:defRPr/>
            </a:pPr>
            <a:endParaRPr lang="en-US" dirty="0" smtClean="0">
              <a:latin typeface="+mn-lt"/>
            </a:endParaRPr>
          </a:p>
          <a:p>
            <a:pPr marL="1085850" lvl="2" indent="-171450">
              <a:spcAft>
                <a:spcPts val="1200"/>
              </a:spcAft>
              <a:buFont typeface="Arial" pitchFamily="34" charset="0"/>
              <a:buChar char="•"/>
              <a:defRPr/>
            </a:pPr>
            <a:endParaRPr lang="en-US" dirty="0" smtClean="0">
              <a:latin typeface="+mn-lt"/>
            </a:endParaRPr>
          </a:p>
          <a:p>
            <a:pPr marL="171450" indent="-171450">
              <a:spcAft>
                <a:spcPts val="1200"/>
              </a:spcAft>
              <a:buFont typeface="Arial" pitchFamily="34" charset="0"/>
              <a:buChar char="•"/>
              <a:defRPr/>
            </a:pPr>
            <a:endParaRPr lang="en-US" dirty="0" smtClean="0">
              <a:latin typeface="+mn-lt"/>
            </a:endParaRPr>
          </a:p>
          <a:p>
            <a:pPr>
              <a:defRPr/>
            </a:pPr>
            <a:endParaRPr lang="en-US" dirty="0"/>
          </a:p>
        </p:txBody>
      </p:sp>
      <p:sp>
        <p:nvSpPr>
          <p:cNvPr id="6963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85AD1BE9-6773-464F-834A-FBDDB03E454B}" type="slidenum">
              <a:rPr lang="en-US" sz="1200" smtClean="0">
                <a:latin typeface="Tahoma" pitchFamily="34" charset="0"/>
              </a:rPr>
              <a:pPr eaLnBrk="1" hangingPunct="1">
                <a:defRPr/>
              </a:pPr>
              <a:t>17</a:t>
            </a:fld>
            <a:endParaRPr lang="en-US" sz="1200" smtClean="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70660"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7F1ECFB8-97C1-4D22-B29F-0BC07509121F}" type="slidenum">
              <a:rPr lang="en-US" sz="1200" smtClean="0">
                <a:latin typeface="Tahoma" pitchFamily="34" charset="0"/>
              </a:rPr>
              <a:pPr eaLnBrk="1" hangingPunct="1">
                <a:defRPr/>
              </a:pPr>
              <a:t>19</a:t>
            </a:fld>
            <a:endParaRPr lang="en-US" sz="1200" smtClean="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AC239EE7-90E6-4930-98E8-BF6419FCCAC6}" type="slidenum">
              <a:rPr lang="en-US" sz="1200" smtClean="0">
                <a:latin typeface="Tahoma" pitchFamily="34" charset="0"/>
              </a:rPr>
              <a:pPr eaLnBrk="1" hangingPunct="1">
                <a:defRPr/>
              </a:pPr>
              <a:t>20</a:t>
            </a:fld>
            <a:endParaRPr lang="en-US" sz="1200" smtClean="0">
              <a:latin typeface="Tahoma"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In a sense, the whole thing boils down to those "velocity times travel time" math problems we did in high school. Remember the old: "If a car goes 60 miles per hour for two hours, how far does it travel?" </a:t>
            </a:r>
          </a:p>
          <a:p>
            <a:r>
              <a:rPr lang="en-US" smtClean="0"/>
              <a:t>Velocity (60 mph) x Time (2 hours) = Distance (120 miles)</a:t>
            </a:r>
          </a:p>
          <a:p>
            <a:r>
              <a:rPr lang="en-US" smtClean="0"/>
              <a:t>In the case of GPS we're measuring a radio signal so the velocity is going to be the speed of light or roughly 186,000 miles per second. </a:t>
            </a:r>
          </a:p>
          <a:p>
            <a:r>
              <a:rPr lang="en-US" smtClean="0"/>
              <a:t>The problem is measuring the travel time.</a:t>
            </a:r>
          </a:p>
          <a:p>
            <a:endParaRPr lang="en-US" smtClean="0"/>
          </a:p>
        </p:txBody>
      </p:sp>
      <p:sp>
        <p:nvSpPr>
          <p:cNvPr id="4" name="Slide Number Placeholder 3"/>
          <p:cNvSpPr>
            <a:spLocks noGrp="1"/>
          </p:cNvSpPr>
          <p:nvPr>
            <p:ph type="sldNum" sz="quarter" idx="5"/>
          </p:nvPr>
        </p:nvSpPr>
        <p:spPr/>
        <p:txBody>
          <a:bodyPr/>
          <a:lstStyle/>
          <a:p>
            <a:pPr>
              <a:defRPr/>
            </a:pPr>
            <a:fld id="{0DFFAB70-B050-4DC2-857E-6A81C65EEA16}" type="slidenum">
              <a:rPr lang="en-US" smtClean="0"/>
              <a:pPr>
                <a:defRPr/>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The timing problem is tricky. First, the times are going to be awfully short. If a satellite were right overhead the travel time would be something like 0.06 seconds. So we're going to need some really precise clocks. We'll talk about those soon. </a:t>
            </a:r>
          </a:p>
          <a:p>
            <a:r>
              <a:rPr lang="en-US" smtClean="0"/>
              <a:t>But assuming we have precise clocks, how do we measure travel time? To explain it let's use a goofy analogy: </a:t>
            </a:r>
          </a:p>
          <a:p>
            <a:r>
              <a:rPr lang="en-US" smtClean="0"/>
              <a:t>Suppose there was a way to get both the satellite and the receiver to start playing "The Star Spangled Banner" at precisely 12 noon. If sound could reach us from space (which, of course, is ridiculous) then standing at the receiver we'd hear two versions of the Star Spangled Banner, one from our receiver and one from the satellite. </a:t>
            </a:r>
          </a:p>
          <a:p>
            <a:r>
              <a:rPr lang="en-US" smtClean="0"/>
              <a:t>These two versions would be out of sync. The version coming from the satellite would be a little delayed because it had to travel more than 11,000 miles. </a:t>
            </a:r>
          </a:p>
          <a:p>
            <a:r>
              <a:rPr lang="en-US" smtClean="0"/>
              <a:t>If we wanted to see just how delayed the satellite's version was, we could start delaying the receiver's version until they fell into perfect sync. </a:t>
            </a:r>
          </a:p>
          <a:p>
            <a:r>
              <a:rPr lang="en-US" smtClean="0"/>
              <a:t>The amount we have to shift back the receiver's version is equal to the travel time of the satellite's version. So we just multiply that time times the speed of light and BINGO! we've got our distance to the satellite. </a:t>
            </a:r>
          </a:p>
          <a:p>
            <a:r>
              <a:rPr lang="en-US" smtClean="0"/>
              <a:t>That's basically how GPS works. </a:t>
            </a:r>
          </a:p>
          <a:p>
            <a:r>
              <a:rPr lang="en-US" smtClean="0"/>
              <a:t>Only instead of the Star Spangled Banner the satellites and receivers use something called a "Pseudo Random Code" - which is probably easier to sing than the Star Spangled Banner.</a:t>
            </a:r>
          </a:p>
          <a:p>
            <a:endParaRPr lang="en-US" smtClean="0"/>
          </a:p>
        </p:txBody>
      </p:sp>
      <p:sp>
        <p:nvSpPr>
          <p:cNvPr id="4" name="Slide Number Placeholder 3"/>
          <p:cNvSpPr>
            <a:spLocks noGrp="1"/>
          </p:cNvSpPr>
          <p:nvPr>
            <p:ph type="sldNum" sz="quarter" idx="5"/>
          </p:nvPr>
        </p:nvSpPr>
        <p:spPr/>
        <p:txBody>
          <a:bodyPr/>
          <a:lstStyle/>
          <a:p>
            <a:pPr>
              <a:defRPr/>
            </a:pPr>
            <a:fld id="{5A09A919-89F6-4AF6-860D-E4447DEF5C04}" type="slidenum">
              <a:rPr lang="en-US" smtClean="0"/>
              <a:pPr>
                <a:defRPr/>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50558C01-6A5D-46AE-8573-157685A8705F}" type="slidenum">
              <a:rPr lang="en-US" smtClean="0"/>
              <a:pPr>
                <a:defRPr/>
              </a:pPr>
              <a:t>24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C/A Course Acquisition Code: 1-5 meter accuracy</a:t>
            </a:r>
          </a:p>
          <a:p>
            <a:r>
              <a:rPr lang="en-US" smtClean="0"/>
              <a:t>P Code – Precision Code is used by the military.  It is encrypted.</a:t>
            </a:r>
          </a:p>
          <a:p>
            <a:r>
              <a:rPr lang="en-US" smtClean="0"/>
              <a:t>The information is sent either C/A or P codes. The C/A  code is broadcast on L1</a:t>
            </a:r>
          </a:p>
        </p:txBody>
      </p:sp>
      <p:sp>
        <p:nvSpPr>
          <p:cNvPr id="4" name="Slide Number Placeholder 3"/>
          <p:cNvSpPr>
            <a:spLocks noGrp="1"/>
          </p:cNvSpPr>
          <p:nvPr>
            <p:ph type="sldNum" sz="quarter" idx="5"/>
          </p:nvPr>
        </p:nvSpPr>
        <p:spPr/>
        <p:txBody>
          <a:bodyPr/>
          <a:lstStyle/>
          <a:p>
            <a:pPr>
              <a:defRPr/>
            </a:pPr>
            <a:fld id="{4280DE86-EE21-46B6-A5DF-D35A2AE9BC82}" type="slidenum">
              <a:rPr lang="en-US" smtClean="0"/>
              <a:pPr>
                <a:defRPr/>
              </a:pPr>
              <a:t>31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There are a couple of ways to minimize this kind of error. </a:t>
            </a:r>
            <a:br>
              <a:rPr lang="en-US" smtClean="0"/>
            </a:br>
            <a:r>
              <a:rPr lang="en-US" smtClean="0"/>
              <a:t>For one thing we can predict what a typical delay might be on a typical day. This is called </a:t>
            </a:r>
            <a:r>
              <a:rPr lang="en-US" b="1" smtClean="0"/>
              <a:t>modeling</a:t>
            </a:r>
            <a:r>
              <a:rPr lang="en-US" smtClean="0"/>
              <a:t> and it helps but, of course, atmospheric conditions are rarely exactly typical. </a:t>
            </a:r>
            <a:br>
              <a:rPr lang="en-US" smtClean="0"/>
            </a:br>
            <a:r>
              <a:rPr lang="en-US" smtClean="0"/>
              <a:t>Another way to get a handle on these atmosphere-induced errors is to compare the relative speeds of two different signals. This " dual frequency" measurement is very sophisticated and is only possible with advanced receivers. </a:t>
            </a:r>
          </a:p>
        </p:txBody>
      </p:sp>
      <p:sp>
        <p:nvSpPr>
          <p:cNvPr id="4" name="Slide Number Placeholder 3"/>
          <p:cNvSpPr>
            <a:spLocks noGrp="1"/>
          </p:cNvSpPr>
          <p:nvPr>
            <p:ph type="sldNum" sz="quarter" idx="5"/>
          </p:nvPr>
        </p:nvSpPr>
        <p:spPr/>
        <p:txBody>
          <a:bodyPr/>
          <a:lstStyle/>
          <a:p>
            <a:pPr>
              <a:defRPr/>
            </a:pPr>
            <a:fld id="{90E37BB3-4C7D-426F-B310-A11FAFFB3924}" type="slidenum">
              <a:rPr lang="en-US" smtClean="0"/>
              <a:pPr>
                <a:defRPr/>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Accurate way to call GPS</a:t>
            </a:r>
          </a:p>
          <a:p>
            <a:endParaRPr lang="en-US" smtClean="0"/>
          </a:p>
        </p:txBody>
      </p:sp>
      <p:sp>
        <p:nvSpPr>
          <p:cNvPr id="61444"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33102FD0-D6BD-40B8-8AB3-900BD2E0E921}" type="slidenum">
              <a:rPr lang="en-US" sz="1200" smtClean="0">
                <a:latin typeface="Tahoma" pitchFamily="34" charset="0"/>
              </a:rPr>
              <a:pPr eaLnBrk="1" hangingPunct="1">
                <a:defRPr/>
              </a:pPr>
              <a:t>3</a:t>
            </a:fld>
            <a:endParaRPr lang="en-US" sz="1200" smtClean="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FB198A1E-557C-4DB3-8838-D396B4EA32E5}" type="slidenum">
              <a:rPr lang="en-US" sz="1200" smtClean="0">
                <a:latin typeface="Tahoma" pitchFamily="34" charset="0"/>
              </a:rPr>
              <a:pPr eaLnBrk="1" hangingPunct="1">
                <a:defRPr/>
              </a:pPr>
              <a:t>35</a:t>
            </a:fld>
            <a:endParaRPr lang="en-US" sz="1200" smtClean="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This is called </a:t>
            </a:r>
            <a:r>
              <a:rPr lang="en-US" b="1" smtClean="0"/>
              <a:t>multipath error</a:t>
            </a:r>
            <a:r>
              <a:rPr lang="en-US" smtClean="0"/>
              <a:t> and is similar to the ghosting you might see on a TV. </a:t>
            </a:r>
            <a:br>
              <a:rPr lang="en-US" smtClean="0"/>
            </a:br>
            <a:r>
              <a:rPr lang="en-US" smtClean="0"/>
              <a:t>Good receivers use sophisticated </a:t>
            </a:r>
            <a:r>
              <a:rPr lang="en-US" b="1" smtClean="0"/>
              <a:t>signal rejection techniques</a:t>
            </a:r>
            <a:r>
              <a:rPr lang="en-US" smtClean="0"/>
              <a:t> to minimize this problem. </a:t>
            </a:r>
            <a:br>
              <a:rPr lang="en-US" smtClean="0"/>
            </a:br>
            <a:r>
              <a:rPr lang="en-US" smtClean="0"/>
              <a:t/>
            </a:r>
            <a:br>
              <a:rPr lang="en-US" smtClean="0"/>
            </a:br>
            <a:r>
              <a:rPr lang="en-US" smtClean="0"/>
              <a:t/>
            </a:r>
            <a:br>
              <a:rPr lang="en-US" smtClean="0"/>
            </a:br>
            <a:endParaRPr lang="en-US" smtClean="0"/>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957B430A-F4CF-4656-A241-7A378A7C9313}" type="slidenum">
              <a:rPr lang="en-US" sz="1200" smtClean="0">
                <a:latin typeface="Tahoma" pitchFamily="34" charset="0"/>
              </a:rPr>
              <a:pPr eaLnBrk="1" hangingPunct="1">
                <a:defRPr/>
              </a:pPr>
              <a:t>36</a:t>
            </a:fld>
            <a:endParaRPr lang="en-US" sz="1200" smtClean="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It sounds complicated but the principle is quite simple: there are usually more satellites available than a receiver needs to fix a position, so the receiver picks a few and ignores the rest. </a:t>
            </a:r>
            <a:br>
              <a:rPr lang="en-US" smtClean="0"/>
            </a:br>
            <a:r>
              <a:rPr lang="en-US" smtClean="0"/>
              <a:t>If it picks satellites that are </a:t>
            </a:r>
            <a:r>
              <a:rPr lang="en-US" b="1" smtClean="0"/>
              <a:t>close together</a:t>
            </a:r>
            <a:r>
              <a:rPr lang="en-US" smtClean="0"/>
              <a:t> in the sky the intersecting circles that define a position will cross at </a:t>
            </a:r>
            <a:r>
              <a:rPr lang="en-US" b="1" smtClean="0"/>
              <a:t>very shallow angles</a:t>
            </a:r>
            <a:r>
              <a:rPr lang="en-US" smtClean="0"/>
              <a:t>. That increases the gray area or error margin around a position. </a:t>
            </a:r>
            <a:br>
              <a:rPr lang="en-US" smtClean="0"/>
            </a:br>
            <a:r>
              <a:rPr lang="en-US" smtClean="0"/>
              <a:t>If it picks satellites that are widely separated the circles intersect at almost right angles and that minimizes the error region. </a:t>
            </a:r>
            <a:br>
              <a:rPr lang="en-US" smtClean="0"/>
            </a:br>
            <a:r>
              <a:rPr lang="en-US" smtClean="0"/>
              <a:t>Good receivers determine which satellites will give the lowest GDOP. </a:t>
            </a:r>
            <a:br>
              <a:rPr lang="en-US" smtClean="0"/>
            </a:br>
            <a:r>
              <a:rPr lang="en-US" smtClean="0"/>
              <a:t/>
            </a:r>
            <a:br>
              <a:rPr lang="en-US" smtClean="0"/>
            </a:br>
            <a:r>
              <a:rPr lang="en-US" smtClean="0"/>
              <a:t/>
            </a:r>
            <a:br>
              <a:rPr lang="en-US" smtClean="0"/>
            </a:br>
            <a:endParaRPr lang="en-US" smtClean="0"/>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The images compare the accuracy of GPS with and without selective availability (SA). Each plot shows the positional scatter of 24 hours of data (0000 to 2359 UTC) taken at one of the Continuously Operating Reference Stations (CORS) operated by the NCAD Corp. at Erlanger, Kentucky. On May 2, 2000, SA was set to zero. The plots show that SA causes 95% of the points to fall within a radius of 45.0 meters. Without SA, 95% of the points fall within a radius of 6.3 meters. As illustration, consider a football stadium. With SA activated, you really only know if you are on the field or in the stands at that football stadium; with SA switched off, you know which yard marker you are standing on. </a:t>
            </a:r>
          </a:p>
          <a:p>
            <a:endParaRPr lang="en-US" smtClean="0"/>
          </a:p>
        </p:txBody>
      </p:sp>
      <p:sp>
        <p:nvSpPr>
          <p:cNvPr id="4" name="Slide Number Placeholder 3"/>
          <p:cNvSpPr>
            <a:spLocks noGrp="1"/>
          </p:cNvSpPr>
          <p:nvPr>
            <p:ph type="sldNum" sz="quarter" idx="5"/>
          </p:nvPr>
        </p:nvSpPr>
        <p:spPr/>
        <p:txBody>
          <a:bodyPr/>
          <a:lstStyle/>
          <a:p>
            <a:pPr>
              <a:defRPr/>
            </a:pPr>
            <a:fld id="{98033D62-A768-4163-B566-CE6188685415}" type="slidenum">
              <a:rPr lang="en-US" smtClean="0"/>
              <a:pPr>
                <a:defRPr/>
              </a:pPr>
              <a:t>38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0D1C3DE5-0139-47DC-B258-7CEC876F9E02}" type="slidenum">
              <a:rPr lang="en-US" sz="1200" smtClean="0">
                <a:latin typeface="Tahoma" pitchFamily="34" charset="0"/>
              </a:rPr>
              <a:pPr eaLnBrk="1" hangingPunct="1">
                <a:defRPr/>
              </a:pPr>
              <a:t>39</a:t>
            </a:fld>
            <a:endParaRPr lang="en-US" sz="1200" smtClean="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kumimoji="0" lang="en-US" sz="2000" smtClean="0"/>
              <a:t>Accuracy can be increased to within a few meters (10 meters or better are achievable) by using Differential GPS. DGPS works by using the cooperation of two receivers, one that is stationary and one that is traveling around making position measurements. The stationary receiver measures the timing errors and then provides the traveling receiver with the correct information by radio or other means.</a:t>
            </a:r>
            <a:endParaRPr kumimoji="0" lang="en-US" sz="2400" smtClean="0"/>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smtClean="0"/>
              <a:t>Bermuda Triangle:  </a:t>
            </a:r>
            <a:r>
              <a:rPr lang="en-US" smtClean="0"/>
              <a:t>1945, five Navy planes took off from their base in Florida on a routine training mission, known as Flight 19. Neither the planes nor the crew were ever seen again.</a:t>
            </a:r>
          </a:p>
          <a:p>
            <a:endParaRPr lang="en-US" smtClean="0"/>
          </a:p>
          <a:p>
            <a:r>
              <a:rPr lang="en-US" smtClean="0"/>
              <a:t>Thus was a legend born. The Bermuda Triangle is an area roughly bounded by Miami, Bermuda, and Puerto Rico. No one keeps statistics, but in the last century, numerous ships and planes have simply vanished without a trace within the imaginary triangle. </a:t>
            </a:r>
          </a:p>
          <a:p>
            <a:endParaRPr lang="en-US" smtClean="0"/>
          </a:p>
          <a:p>
            <a:r>
              <a:rPr lang="en-US" smtClean="0"/>
              <a:t>Christopher Columbus wrote in his log about bizarre compass bearings in the area. But the region didn't get its name until August 1964, when Vincent Gaddis coined the term Bermuda Triangle in a cover story for </a:t>
            </a:r>
            <a:r>
              <a:rPr lang="en-US" i="1" smtClean="0"/>
              <a:t>Argosy </a:t>
            </a:r>
            <a:r>
              <a:rPr lang="en-US" smtClean="0"/>
              <a:t>magazine about the disappearance of Flight 19</a:t>
            </a:r>
          </a:p>
        </p:txBody>
      </p:sp>
      <p:sp>
        <p:nvSpPr>
          <p:cNvPr id="62468"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C99F12F9-AA28-4F73-BE87-4E69C3ED1157}" type="slidenum">
              <a:rPr lang="en-US" sz="1200" smtClean="0">
                <a:latin typeface="Tahoma" pitchFamily="34" charset="0"/>
              </a:rPr>
              <a:pPr eaLnBrk="1" hangingPunct="1">
                <a:defRPr/>
              </a:pPr>
              <a:t>5</a:t>
            </a:fld>
            <a:endParaRPr lang="en-US" sz="1200" smtClean="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E9F9103-DA0F-468A-94D5-33619A49EF58}"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Navigation during the time of the British ship disaster relied on position of the stars and sun</a:t>
            </a:r>
          </a:p>
          <a:p>
            <a:pPr>
              <a:defRPr/>
            </a:pPr>
            <a:r>
              <a:rPr lang="en-US" dirty="0" smtClean="0"/>
              <a:t>North star which is in </a:t>
            </a:r>
            <a:r>
              <a:rPr lang="en-US" dirty="0" err="1" smtClean="0"/>
              <a:t>Ursa</a:t>
            </a:r>
            <a:r>
              <a:rPr lang="en-US" dirty="0" smtClean="0"/>
              <a:t>-major constellation can tell us Latitude directly by measuring elevation above the horizon</a:t>
            </a:r>
          </a:p>
          <a:p>
            <a:pPr marL="170164" indent="-170164">
              <a:buFont typeface="Wingdings" pitchFamily="2" charset="2"/>
              <a:buChar char="Ø"/>
              <a:defRPr/>
            </a:pPr>
            <a:r>
              <a:rPr lang="en-US" dirty="0" smtClean="0"/>
              <a:t>Measuring Latitude is easy</a:t>
            </a:r>
          </a:p>
          <a:p>
            <a:pPr marL="170164" indent="-170164">
              <a:buFont typeface="Wingdings" pitchFamily="2" charset="2"/>
              <a:buChar char="Ø"/>
              <a:defRPr/>
            </a:pPr>
            <a:r>
              <a:rPr lang="en-US" dirty="0" smtClean="0"/>
              <a:t>Tables tells what time the sun rise at </a:t>
            </a:r>
            <a:r>
              <a:rPr lang="en-US" dirty="0" err="1" smtClean="0"/>
              <a:t>Greenwhich</a:t>
            </a:r>
            <a:endParaRPr lang="en-US" dirty="0" smtClean="0"/>
          </a:p>
          <a:p>
            <a:pPr marL="170164" indent="-170164">
              <a:buFont typeface="Wingdings" pitchFamily="2" charset="2"/>
              <a:buChar char="Ø"/>
              <a:defRPr/>
            </a:pPr>
            <a:r>
              <a:rPr lang="en-US" dirty="0" smtClean="0"/>
              <a:t>Difference between actual sunrise and theoretical sunrise is longitude difference. 15 degree longitude per hour difference.</a:t>
            </a:r>
          </a:p>
          <a:p>
            <a:pPr marL="170164" indent="-170164">
              <a:buFont typeface="Wingdings" pitchFamily="2" charset="2"/>
              <a:buChar char="Ø"/>
              <a:defRPr/>
            </a:pPr>
            <a:endParaRPr lang="en-US" dirty="0" smtClean="0"/>
          </a:p>
          <a:p>
            <a:pPr marL="170164" indent="-170164">
              <a:buFont typeface="Wingdings" pitchFamily="2" charset="2"/>
              <a:buChar char="Ø"/>
              <a:defRPr/>
            </a:pPr>
            <a:r>
              <a:rPr lang="en-US" dirty="0" smtClean="0"/>
              <a:t>Longitude is much harder to measure because there is no fixed point in the sky like the North Star or the Sun at Noon.</a:t>
            </a:r>
          </a:p>
          <a:p>
            <a:pPr marL="623935" lvl="1" indent="-170164">
              <a:buFont typeface="Wingdings" pitchFamily="2" charset="2"/>
              <a:buChar char="Ø"/>
              <a:defRPr/>
            </a:pPr>
            <a:r>
              <a:rPr lang="en-US" dirty="0" smtClean="0"/>
              <a:t>Things keep moving</a:t>
            </a:r>
          </a:p>
          <a:p>
            <a:pPr marL="623935" lvl="1" indent="-170164">
              <a:buFont typeface="Wingdings" pitchFamily="2" charset="2"/>
              <a:buChar char="Ø"/>
              <a:defRPr/>
            </a:pPr>
            <a:endParaRPr lang="en-US" dirty="0" smtClean="0"/>
          </a:p>
          <a:p>
            <a:pPr marL="170164" indent="-170164">
              <a:buFont typeface="Wingdings" pitchFamily="2" charset="2"/>
              <a:buChar char="Ø"/>
              <a:defRPr/>
            </a:pPr>
            <a:r>
              <a:rPr lang="en-US" dirty="0" smtClean="0"/>
              <a:t>You can measure longitude with time.  The </a:t>
            </a:r>
            <a:r>
              <a:rPr lang="en-US" dirty="0" err="1" smtClean="0"/>
              <a:t>Brittish</a:t>
            </a:r>
            <a:r>
              <a:rPr lang="en-US" dirty="0" smtClean="0"/>
              <a:t> fleet sunk because there were no good watches/chronometers</a:t>
            </a:r>
            <a:endParaRPr lang="en-US" dirty="0"/>
          </a:p>
        </p:txBody>
      </p:sp>
      <p:sp>
        <p:nvSpPr>
          <p:cNvPr id="63492"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B0CD4F19-14C4-4784-A846-BAD569D213ED}" type="slidenum">
              <a:rPr lang="en-US" sz="1200" smtClean="0">
                <a:latin typeface="Tahoma" pitchFamily="34" charset="0"/>
              </a:rPr>
              <a:pPr eaLnBrk="1" hangingPunct="1">
                <a:defRPr/>
              </a:pPr>
              <a:t>7</a:t>
            </a:fld>
            <a:endParaRPr lang="en-US" sz="1200" smtClean="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Navigation during the time of the British ship disaster relied on position of the stars and sun</a:t>
            </a:r>
          </a:p>
          <a:p>
            <a:pPr>
              <a:defRPr/>
            </a:pPr>
            <a:r>
              <a:rPr lang="en-US" dirty="0" smtClean="0"/>
              <a:t>North star which is in </a:t>
            </a:r>
            <a:r>
              <a:rPr lang="en-US" dirty="0" err="1" smtClean="0"/>
              <a:t>Ursa</a:t>
            </a:r>
            <a:r>
              <a:rPr lang="en-US" dirty="0" smtClean="0"/>
              <a:t>-major constellation can tell us Latitude directly by measuring elevation above the horizon</a:t>
            </a:r>
          </a:p>
          <a:p>
            <a:pPr marL="170164" indent="-170164">
              <a:buFont typeface="Wingdings" pitchFamily="2" charset="2"/>
              <a:buChar char="Ø"/>
              <a:defRPr/>
            </a:pPr>
            <a:r>
              <a:rPr lang="en-US" dirty="0" smtClean="0"/>
              <a:t>Measuring Latitude is easy</a:t>
            </a:r>
          </a:p>
          <a:p>
            <a:pPr marL="170164" indent="-170164">
              <a:buFont typeface="Wingdings" pitchFamily="2" charset="2"/>
              <a:buChar char="Ø"/>
              <a:defRPr/>
            </a:pPr>
            <a:r>
              <a:rPr lang="en-US" dirty="0" smtClean="0"/>
              <a:t>Tables tells what time the sun rise at </a:t>
            </a:r>
            <a:r>
              <a:rPr lang="en-US" dirty="0" err="1" smtClean="0"/>
              <a:t>Greenwhich</a:t>
            </a:r>
            <a:endParaRPr lang="en-US" dirty="0" smtClean="0"/>
          </a:p>
          <a:p>
            <a:pPr marL="170164" indent="-170164">
              <a:buFont typeface="Wingdings" pitchFamily="2" charset="2"/>
              <a:buChar char="Ø"/>
              <a:defRPr/>
            </a:pPr>
            <a:r>
              <a:rPr lang="en-US" dirty="0" smtClean="0"/>
              <a:t>Difference between actual sunrise and theoretical sunrise is longitude difference. 15 degree longitude per hour difference.</a:t>
            </a:r>
          </a:p>
          <a:p>
            <a:pPr marL="170164" indent="-170164">
              <a:buFont typeface="Wingdings" pitchFamily="2" charset="2"/>
              <a:buChar char="Ø"/>
              <a:defRPr/>
            </a:pPr>
            <a:endParaRPr lang="en-US" dirty="0" smtClean="0"/>
          </a:p>
          <a:p>
            <a:pPr marL="170164" indent="-170164">
              <a:buFont typeface="Wingdings" pitchFamily="2" charset="2"/>
              <a:buChar char="Ø"/>
              <a:defRPr/>
            </a:pPr>
            <a:r>
              <a:rPr lang="en-US" dirty="0" smtClean="0"/>
              <a:t>Longitude is much harder to measure because there is no fixed point in the sky like the North Star or the Sun at Noon.</a:t>
            </a:r>
          </a:p>
          <a:p>
            <a:pPr marL="623935" lvl="1" indent="-170164">
              <a:buFont typeface="Wingdings" pitchFamily="2" charset="2"/>
              <a:buChar char="Ø"/>
              <a:defRPr/>
            </a:pPr>
            <a:r>
              <a:rPr lang="en-US" dirty="0" smtClean="0"/>
              <a:t>Things keep moving</a:t>
            </a:r>
          </a:p>
          <a:p>
            <a:pPr marL="623935" lvl="1" indent="-170164">
              <a:buFont typeface="Wingdings" pitchFamily="2" charset="2"/>
              <a:buChar char="Ø"/>
              <a:defRPr/>
            </a:pPr>
            <a:endParaRPr lang="en-US" dirty="0" smtClean="0"/>
          </a:p>
          <a:p>
            <a:pPr marL="170164" indent="-170164">
              <a:buFont typeface="Wingdings" pitchFamily="2" charset="2"/>
              <a:buChar char="Ø"/>
              <a:defRPr/>
            </a:pPr>
            <a:r>
              <a:rPr lang="en-US" dirty="0" smtClean="0"/>
              <a:t>You can measure longitude with time.  The </a:t>
            </a:r>
            <a:r>
              <a:rPr lang="en-US" dirty="0" err="1" smtClean="0"/>
              <a:t>Brittish</a:t>
            </a:r>
            <a:r>
              <a:rPr lang="en-US" dirty="0" smtClean="0"/>
              <a:t> fleet sunk because there were no good watches/chronometers</a:t>
            </a:r>
            <a:endParaRPr lang="en-US" dirty="0"/>
          </a:p>
        </p:txBody>
      </p:sp>
      <p:sp>
        <p:nvSpPr>
          <p:cNvPr id="63492"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058F9483-DCD8-49EA-AC59-E80B803D91B1}" type="slidenum">
              <a:rPr lang="en-US" sz="1200" smtClean="0">
                <a:latin typeface="Tahoma" pitchFamily="34" charset="0"/>
              </a:rPr>
              <a:pPr eaLnBrk="1" hangingPunct="1">
                <a:defRPr/>
              </a:pPr>
              <a:t>8</a:t>
            </a:fld>
            <a:endParaRPr lang="en-US" sz="1200" smtClean="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Satellites offered a much better solution</a:t>
            </a:r>
          </a:p>
        </p:txBody>
      </p:sp>
      <p:sp>
        <p:nvSpPr>
          <p:cNvPr id="6451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B2D3EBAE-F2BA-460C-BAA6-853BF13C0C86}" type="slidenum">
              <a:rPr lang="en-US" sz="1200" smtClean="0">
                <a:latin typeface="Tahoma" pitchFamily="34" charset="0"/>
              </a:rPr>
              <a:pPr eaLnBrk="1" hangingPunct="1">
                <a:defRPr/>
              </a:pPr>
              <a:t>9</a:t>
            </a:fld>
            <a:endParaRPr lang="en-US" sz="1200" smtClean="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GPS satellites circle the earth twice a day in a very precise orbit and transmit signal information to earth. GPS receivers take this information and use triangulation to calculate the user's exact location. Essentially, the GPS receiver compares the time a signal was transmitted by a satellite with the time it was received. The time difference tells the GPS receiver how far away the satellite is. Now, with distance measurements from a few more satellites, the receiver can determine the user's position and display it on the unit's electronic map. </a:t>
            </a:r>
          </a:p>
          <a:p>
            <a:endParaRPr lang="en-US" smtClean="0"/>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273D3C91-9BB1-4C28-AEB8-FDD1D803C61C}" type="slidenum">
              <a:rPr lang="en-US" sz="1200" smtClean="0">
                <a:latin typeface="Tahoma" pitchFamily="34" charset="0"/>
              </a:rPr>
              <a:pPr eaLnBrk="1" hangingPunct="1">
                <a:defRPr/>
              </a:pPr>
              <a:t>10</a:t>
            </a:fld>
            <a:endParaRPr lang="en-US" sz="1200" smtClean="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623935" lvl="1" indent="-170164">
              <a:buFont typeface="Arial" pitchFamily="34" charset="0"/>
              <a:buChar char="•"/>
              <a:defRPr/>
            </a:pPr>
            <a:r>
              <a:rPr lang="en-US" dirty="0">
                <a:latin typeface="+mn-lt"/>
              </a:rPr>
              <a:t>Space segment</a:t>
            </a:r>
          </a:p>
          <a:p>
            <a:pPr marL="623935" lvl="1" indent="-170164">
              <a:buFont typeface="Arial" pitchFamily="34" charset="0"/>
              <a:buChar char="•"/>
              <a:defRPr/>
            </a:pPr>
            <a:endParaRPr lang="en-US" dirty="0">
              <a:latin typeface="+mn-lt"/>
            </a:endParaRPr>
          </a:p>
          <a:p>
            <a:pPr marL="1077706" lvl="2" indent="-170164">
              <a:buFont typeface="Arial" pitchFamily="34" charset="0"/>
              <a:buChar char="•"/>
              <a:defRPr/>
            </a:pPr>
            <a:r>
              <a:rPr lang="en-US" dirty="0">
                <a:latin typeface="+mn-lt"/>
              </a:rPr>
              <a:t>24 satellites in ~12 hour orbits about 12,500 miles above the Earth</a:t>
            </a:r>
          </a:p>
          <a:p>
            <a:pPr marL="1531477" lvl="3" indent="-170164">
              <a:buFont typeface="Arial" pitchFamily="34" charset="0"/>
              <a:buChar char="•"/>
              <a:defRPr/>
            </a:pPr>
            <a:r>
              <a:rPr lang="en-US" dirty="0">
                <a:latin typeface="+mn-lt"/>
              </a:rPr>
              <a:t>This is known as the GPS constellation</a:t>
            </a:r>
          </a:p>
          <a:p>
            <a:pPr marL="1531477" lvl="3" indent="-170164">
              <a:buFont typeface="Arial" pitchFamily="34" charset="0"/>
              <a:buChar char="•"/>
              <a:defRPr/>
            </a:pPr>
            <a:endParaRPr lang="en-US" dirty="0">
              <a:latin typeface="+mn-lt"/>
            </a:endParaRPr>
          </a:p>
          <a:p>
            <a:pPr marL="1077706" lvl="2" indent="-170164">
              <a:buFont typeface="Arial" pitchFamily="34" charset="0"/>
              <a:buChar char="•"/>
              <a:defRPr/>
            </a:pPr>
            <a:r>
              <a:rPr lang="en-US" dirty="0">
                <a:latin typeface="+mn-lt"/>
              </a:rPr>
              <a:t>Satellites have very accurate clocks and very accurate ephemeris information</a:t>
            </a:r>
          </a:p>
          <a:p>
            <a:pPr marL="1531477" lvl="3" indent="-170164">
              <a:buFont typeface="Arial" pitchFamily="34" charset="0"/>
              <a:buChar char="•"/>
              <a:defRPr/>
            </a:pPr>
            <a:r>
              <a:rPr lang="en-US" dirty="0">
                <a:latin typeface="+mn-lt"/>
              </a:rPr>
              <a:t>Ephemeris -- provides position in space at any specific time</a:t>
            </a:r>
          </a:p>
          <a:p>
            <a:pPr marL="1531477" lvl="3" indent="-170164">
              <a:buFont typeface="Arial" pitchFamily="34" charset="0"/>
              <a:buChar char="•"/>
              <a:defRPr/>
            </a:pPr>
            <a:endParaRPr lang="en-US" dirty="0">
              <a:latin typeface="+mn-lt"/>
            </a:endParaRPr>
          </a:p>
          <a:p>
            <a:pPr marL="623935" lvl="1" indent="-170164">
              <a:buFont typeface="Arial" pitchFamily="34" charset="0"/>
              <a:buChar char="•"/>
              <a:defRPr/>
            </a:pPr>
            <a:r>
              <a:rPr lang="en-US" dirty="0">
                <a:latin typeface="+mn-lt"/>
              </a:rPr>
              <a:t>Control segment</a:t>
            </a:r>
          </a:p>
          <a:p>
            <a:pPr marL="1077706" lvl="2" indent="-170164">
              <a:buFont typeface="Arial" pitchFamily="34" charset="0"/>
              <a:buChar char="•"/>
              <a:defRPr/>
            </a:pPr>
            <a:r>
              <a:rPr lang="en-US" dirty="0">
                <a:latin typeface="+mn-lt"/>
              </a:rPr>
              <a:t>US Air Force operates the satellites</a:t>
            </a:r>
          </a:p>
          <a:p>
            <a:pPr marL="1531477" lvl="3" indent="-170164">
              <a:buFont typeface="Arial" pitchFamily="34" charset="0"/>
              <a:buChar char="•"/>
              <a:defRPr/>
            </a:pPr>
            <a:r>
              <a:rPr lang="en-US" dirty="0">
                <a:latin typeface="+mn-lt"/>
              </a:rPr>
              <a:t>They update ephemeris information for the satellites</a:t>
            </a:r>
          </a:p>
          <a:p>
            <a:pPr marL="1531477" lvl="3" indent="-170164">
              <a:buFont typeface="Arial" pitchFamily="34" charset="0"/>
              <a:buChar char="•"/>
              <a:defRPr/>
            </a:pPr>
            <a:r>
              <a:rPr lang="en-US" dirty="0">
                <a:latin typeface="+mn-lt"/>
              </a:rPr>
              <a:t>They maintain information on the health of each satellite</a:t>
            </a:r>
          </a:p>
          <a:p>
            <a:pPr marL="1531477" lvl="3" indent="-170164">
              <a:buFont typeface="Arial" pitchFamily="34" charset="0"/>
              <a:buChar char="•"/>
              <a:defRPr/>
            </a:pPr>
            <a:r>
              <a:rPr lang="en-US" dirty="0">
                <a:latin typeface="+mn-lt"/>
              </a:rPr>
              <a:t>They configure the hardware on the satellite -- maybe switch in a backup transmitter, for example</a:t>
            </a:r>
          </a:p>
          <a:p>
            <a:pPr marL="1531477" lvl="3" indent="-170164">
              <a:buFont typeface="Arial" pitchFamily="34" charset="0"/>
              <a:buChar char="•"/>
              <a:defRPr/>
            </a:pPr>
            <a:r>
              <a:rPr lang="en-US" dirty="0">
                <a:latin typeface="+mn-lt"/>
              </a:rPr>
              <a:t>And they check the clocks on the satellites</a:t>
            </a:r>
          </a:p>
          <a:p>
            <a:pPr marL="1531477" lvl="3" indent="-170164">
              <a:buFont typeface="Arial" pitchFamily="34" charset="0"/>
              <a:buChar char="•"/>
              <a:defRPr/>
            </a:pPr>
            <a:endParaRPr lang="en-US" dirty="0">
              <a:latin typeface="+mn-lt"/>
            </a:endParaRPr>
          </a:p>
          <a:p>
            <a:pPr marL="623935" lvl="1" indent="-170164">
              <a:buFont typeface="Arial" pitchFamily="34" charset="0"/>
              <a:buChar char="•"/>
              <a:defRPr/>
            </a:pPr>
            <a:r>
              <a:rPr lang="en-US" dirty="0">
                <a:latin typeface="+mn-lt"/>
              </a:rPr>
              <a:t>User Segment</a:t>
            </a:r>
          </a:p>
          <a:p>
            <a:pPr marL="1077706" lvl="2" indent="-170164">
              <a:buFont typeface="Arial" pitchFamily="34" charset="0"/>
              <a:buChar char="•"/>
              <a:defRPr/>
            </a:pPr>
            <a:r>
              <a:rPr lang="en-US" dirty="0">
                <a:latin typeface="+mn-lt"/>
              </a:rPr>
              <a:t>That's us.</a:t>
            </a:r>
          </a:p>
          <a:p>
            <a:pPr marL="1077706" lvl="2" indent="-170164">
              <a:buFont typeface="Arial" pitchFamily="34" charset="0"/>
              <a:buChar char="•"/>
              <a:defRPr/>
            </a:pPr>
            <a:r>
              <a:rPr lang="en-US" dirty="0">
                <a:latin typeface="+mn-lt"/>
              </a:rPr>
              <a:t>Consists of the receivers we use</a:t>
            </a:r>
          </a:p>
          <a:p>
            <a:pPr>
              <a:defRPr/>
            </a:pPr>
            <a:endParaRPr lang="en-US" dirty="0"/>
          </a:p>
        </p:txBody>
      </p:sp>
      <p:sp>
        <p:nvSpPr>
          <p:cNvPr id="66564"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15988" eaLnBrk="0" hangingPunct="0">
              <a:defRPr sz="2400">
                <a:solidFill>
                  <a:schemeClr val="tx1"/>
                </a:solidFill>
                <a:latin typeface="Arial" charset="0"/>
              </a:defRPr>
            </a:lvl1pPr>
            <a:lvl2pPr marL="742950" indent="-285750" algn="r" defTabSz="915988" eaLnBrk="0" hangingPunct="0">
              <a:defRPr sz="2400">
                <a:solidFill>
                  <a:schemeClr val="tx1"/>
                </a:solidFill>
                <a:latin typeface="Arial" charset="0"/>
              </a:defRPr>
            </a:lvl2pPr>
            <a:lvl3pPr marL="1143000" indent="-228600" algn="r" defTabSz="915988" eaLnBrk="0" hangingPunct="0">
              <a:defRPr sz="2400">
                <a:solidFill>
                  <a:schemeClr val="tx1"/>
                </a:solidFill>
                <a:latin typeface="Arial" charset="0"/>
              </a:defRPr>
            </a:lvl3pPr>
            <a:lvl4pPr marL="1600200" indent="-228600" algn="r" defTabSz="915988" eaLnBrk="0" hangingPunct="0">
              <a:defRPr sz="2400">
                <a:solidFill>
                  <a:schemeClr val="tx1"/>
                </a:solidFill>
                <a:latin typeface="Arial" charset="0"/>
              </a:defRPr>
            </a:lvl4pPr>
            <a:lvl5pPr marL="2057400" indent="-228600" algn="r" defTabSz="915988" eaLnBrk="0" hangingPunct="0">
              <a:defRPr sz="2400">
                <a:solidFill>
                  <a:schemeClr val="tx1"/>
                </a:solidFill>
                <a:latin typeface="Arial" charset="0"/>
              </a:defRPr>
            </a:lvl5pPr>
            <a:lvl6pPr marL="2514600" indent="-228600" algn="r" defTabSz="915988" eaLnBrk="0" fontAlgn="base" hangingPunct="0">
              <a:spcBef>
                <a:spcPct val="0"/>
              </a:spcBef>
              <a:spcAft>
                <a:spcPct val="0"/>
              </a:spcAft>
              <a:defRPr sz="2400">
                <a:solidFill>
                  <a:schemeClr val="tx1"/>
                </a:solidFill>
                <a:latin typeface="Arial" charset="0"/>
              </a:defRPr>
            </a:lvl6pPr>
            <a:lvl7pPr marL="2971800" indent="-228600" algn="r" defTabSz="915988" eaLnBrk="0" fontAlgn="base" hangingPunct="0">
              <a:spcBef>
                <a:spcPct val="0"/>
              </a:spcBef>
              <a:spcAft>
                <a:spcPct val="0"/>
              </a:spcAft>
              <a:defRPr sz="2400">
                <a:solidFill>
                  <a:schemeClr val="tx1"/>
                </a:solidFill>
                <a:latin typeface="Arial" charset="0"/>
              </a:defRPr>
            </a:lvl7pPr>
            <a:lvl8pPr marL="3429000" indent="-228600" algn="r" defTabSz="915988" eaLnBrk="0" fontAlgn="base" hangingPunct="0">
              <a:spcBef>
                <a:spcPct val="0"/>
              </a:spcBef>
              <a:spcAft>
                <a:spcPct val="0"/>
              </a:spcAft>
              <a:defRPr sz="2400">
                <a:solidFill>
                  <a:schemeClr val="tx1"/>
                </a:solidFill>
                <a:latin typeface="Arial" charset="0"/>
              </a:defRPr>
            </a:lvl8pPr>
            <a:lvl9pPr marL="3886200" indent="-228600" algn="r" defTabSz="915988" eaLnBrk="0" fontAlgn="base" hangingPunct="0">
              <a:spcBef>
                <a:spcPct val="0"/>
              </a:spcBef>
              <a:spcAft>
                <a:spcPct val="0"/>
              </a:spcAft>
              <a:defRPr sz="2400">
                <a:solidFill>
                  <a:schemeClr val="tx1"/>
                </a:solidFill>
                <a:latin typeface="Arial" charset="0"/>
              </a:defRPr>
            </a:lvl9pPr>
          </a:lstStyle>
          <a:p>
            <a:pPr eaLnBrk="1" hangingPunct="1">
              <a:defRPr/>
            </a:pPr>
            <a:fld id="{A2A48E39-CFF2-41C2-8ACD-4465EE017364}" type="slidenum">
              <a:rPr lang="en-US" sz="1200" smtClean="0">
                <a:latin typeface="Tahoma" pitchFamily="34" charset="0"/>
              </a:rPr>
              <a:pPr eaLnBrk="1" hangingPunct="1">
                <a:defRPr/>
              </a:pPr>
              <a:t>11</a:t>
            </a:fld>
            <a:endParaRPr lang="en-US" sz="1200"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4916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91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b="0" i="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b="0" i="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effectLst/>
                <a:latin typeface="+mn-lt"/>
                <a:cs typeface="+mn-cs"/>
              </a:defRPr>
            </a:lvl1pPr>
          </a:lstStyle>
          <a:p>
            <a:pPr>
              <a:defRPr/>
            </a:pPr>
            <a:fld id="{34664B92-CB49-4389-B59A-53AEA5789E1B}" type="slidenum">
              <a:rPr lang="en-US"/>
              <a:pPr>
                <a:defRPr/>
              </a:pPr>
              <a:t>‹#›</a:t>
            </a:fld>
            <a:endParaRPr lang="en-US" dirty="0"/>
          </a:p>
        </p:txBody>
      </p:sp>
    </p:spTree>
    <p:extLst>
      <p:ext uri="{BB962C8B-B14F-4D97-AF65-F5344CB8AC3E}">
        <p14:creationId xmlns:p14="http://schemas.microsoft.com/office/powerpoint/2010/main" xmlns="" val="348130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1683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28600"/>
            <a:ext cx="1951038" cy="5903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28600"/>
            <a:ext cx="5700712" cy="5903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235890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dirty="0" smtClean="0"/>
          </a:p>
        </p:txBody>
      </p:sp>
      <p:sp>
        <p:nvSpPr>
          <p:cNvPr id="5"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1997732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dirty="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794876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28600"/>
            <a:ext cx="7804150" cy="5903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256075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03642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292344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1351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187441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100480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16340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387811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9 June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HHMI Workshop</a:t>
            </a:r>
          </a:p>
        </p:txBody>
      </p:sp>
    </p:spTree>
    <p:extLst>
      <p:ext uri="{BB962C8B-B14F-4D97-AF65-F5344CB8AC3E}">
        <p14:creationId xmlns:p14="http://schemas.microsoft.com/office/powerpoint/2010/main" xmlns="" val="71352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641350"/>
            <a:ext cx="438150" cy="474663"/>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27" name="Rectangle 3"/>
          <p:cNvSpPr>
            <a:spLocks noChangeArrowheads="1"/>
          </p:cNvSpPr>
          <p:nvPr/>
        </p:nvSpPr>
        <p:spPr bwMode="ltGray">
          <a:xfrm>
            <a:off x="800100" y="6413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28" name="Rectangle 4"/>
          <p:cNvSpPr>
            <a:spLocks noChangeArrowheads="1"/>
          </p:cNvSpPr>
          <p:nvPr/>
        </p:nvSpPr>
        <p:spPr bwMode="ltGray">
          <a:xfrm>
            <a:off x="541338" y="1066800"/>
            <a:ext cx="422275" cy="474663"/>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29" name="Rectangle 5"/>
          <p:cNvSpPr>
            <a:spLocks noChangeArrowheads="1"/>
          </p:cNvSpPr>
          <p:nvPr/>
        </p:nvSpPr>
        <p:spPr bwMode="ltGray">
          <a:xfrm>
            <a:off x="911225" y="10668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30" name="Rectangle 6"/>
          <p:cNvSpPr>
            <a:spLocks noChangeArrowheads="1"/>
          </p:cNvSpPr>
          <p:nvPr/>
        </p:nvSpPr>
        <p:spPr bwMode="ltGray">
          <a:xfrm>
            <a:off x="127000" y="9906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31" name="Rectangle 7"/>
          <p:cNvSpPr>
            <a:spLocks noChangeArrowheads="1"/>
          </p:cNvSpPr>
          <p:nvPr/>
        </p:nvSpPr>
        <p:spPr bwMode="gray">
          <a:xfrm>
            <a:off x="762000" y="533400"/>
            <a:ext cx="31750" cy="10525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32" name="Rectangle 8"/>
          <p:cNvSpPr>
            <a:spLocks noChangeArrowheads="1"/>
          </p:cNvSpPr>
          <p:nvPr/>
        </p:nvSpPr>
        <p:spPr bwMode="gray">
          <a:xfrm>
            <a:off x="442913" y="13239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a:latin typeface="Tahoma" pitchFamily="34" charset="0"/>
            </a:endParaRPr>
          </a:p>
        </p:txBody>
      </p:sp>
      <p:sp>
        <p:nvSpPr>
          <p:cNvPr id="1033" name="Rectangle 9"/>
          <p:cNvSpPr>
            <a:spLocks noGrp="1" noChangeArrowheads="1"/>
          </p:cNvSpPr>
          <p:nvPr>
            <p:ph type="title"/>
          </p:nvPr>
        </p:nvSpPr>
        <p:spPr bwMode="auto">
          <a:xfrm>
            <a:off x="1150938" y="228600"/>
            <a:ext cx="779303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9"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1" i="1">
                <a:effectLst/>
                <a:latin typeface="+mn-lt"/>
                <a:cs typeface="+mn-cs"/>
              </a:defRPr>
            </a:lvl1pPr>
          </a:lstStyle>
          <a:p>
            <a:pPr>
              <a:defRPr/>
            </a:pPr>
            <a:r>
              <a:rPr lang="en-US"/>
              <a:t>9 June 2001</a:t>
            </a:r>
          </a:p>
        </p:txBody>
      </p:sp>
      <p:sp>
        <p:nvSpPr>
          <p:cNvPr id="48140" name="Rectangle 12"/>
          <p:cNvSpPr>
            <a:spLocks noGrp="1" noChangeArrowheads="1"/>
          </p:cNvSpPr>
          <p:nvPr>
            <p:ph type="ftr" sz="quarter" idx="3"/>
          </p:nvPr>
        </p:nvSpPr>
        <p:spPr bwMode="auto">
          <a:xfrm>
            <a:off x="62484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i="1">
                <a:effectLst/>
                <a:latin typeface="+mn-lt"/>
                <a:cs typeface="+mn-cs"/>
              </a:defRPr>
            </a:lvl1pPr>
          </a:lstStyle>
          <a:p>
            <a:pPr>
              <a:defRPr/>
            </a:pPr>
            <a:r>
              <a:rPr lang="en-US"/>
              <a:t>HHMI Workshop</a:t>
            </a:r>
          </a:p>
        </p:txBody>
      </p:sp>
    </p:spTree>
  </p:cSld>
  <p:clrMap bg1="lt1" tx1="dk1" bg2="lt2" tx2="dk2" accent1="accent1" accent2="accent2" accent3="accent3" accent4="accent4" accent5="accent5" accent6="accent6" hlink="hlink" folHlink="folHlink"/>
  <p:sldLayoutIdLst>
    <p:sldLayoutId id="2147483740"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pn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en.wikipedia.org/wiki/Greenwich_Meridian" TargetMode="External"/><Relationship Id="rId5" Type="http://schemas.openxmlformats.org/officeDocument/2006/relationships/hyperlink" Target="http://en.wikipedia.org/wiki/Noon" TargetMode="External"/><Relationship Id="rId4" Type="http://schemas.openxmlformats.org/officeDocument/2006/relationships/hyperlink" Target="http://en.wikipedia.org/wiki/Time_standa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581400"/>
            <a:ext cx="5029200" cy="1143000"/>
          </a:xfrm>
        </p:spPr>
        <p:txBody>
          <a:bodyPr/>
          <a:lstStyle/>
          <a:p>
            <a:pPr algn="ctr" eaLnBrk="1" hangingPunct="1"/>
            <a:r>
              <a:rPr lang="en-US" sz="3600" b="1" dirty="0" smtClean="0">
                <a:latin typeface="Arial" charset="0"/>
              </a:rPr>
              <a:t>Global </a:t>
            </a:r>
            <a:r>
              <a:rPr lang="en-US" sz="3600" b="1" dirty="0" smtClean="0">
                <a:latin typeface="Arial" charset="0"/>
              </a:rPr>
              <a:t>Positioning System</a:t>
            </a:r>
          </a:p>
        </p:txBody>
      </p:sp>
      <p:pic>
        <p:nvPicPr>
          <p:cNvPr id="3075" name="Picture 4" descr="II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24275" y="1611313"/>
            <a:ext cx="1695450" cy="1817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5" descr="IIRl"/>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4800" y="2971800"/>
            <a:ext cx="1752600" cy="163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Picture 6" descr="IIR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010400" y="2971800"/>
            <a:ext cx="1752600" cy="163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Picture 7" descr="spinearth"/>
          <p:cNvPicPr>
            <a:picLocks noChangeAspect="1" noChangeArrowheads="1" noCrop="1"/>
          </p:cNvPicPr>
          <p:nvPr/>
        </p:nvPicPr>
        <p:blipFill>
          <a:blip r:embed="rId6">
            <a:extLst>
              <a:ext uri="{28A0092B-C50C-407E-A947-70E740481C1C}">
                <a14:useLocalDpi xmlns:a14="http://schemas.microsoft.com/office/drawing/2010/main" xmlns="" val="0"/>
              </a:ext>
            </a:extLst>
          </a:blip>
          <a:srcRect/>
          <a:stretch>
            <a:fillRect/>
          </a:stretch>
        </p:blipFill>
        <p:spPr bwMode="auto">
          <a:xfrm>
            <a:off x="3581400" y="480060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4953000" y="1371600"/>
            <a:ext cx="3810000" cy="1016000"/>
          </a:xfrm>
          <a:prstGeom prst="rect">
            <a:avLst/>
          </a:prstGeom>
        </p:spPr>
        <p:txBody>
          <a:bodyPr>
            <a:spAutoFit/>
          </a:bodyPr>
          <a:lstStyle/>
          <a:p>
            <a:pPr algn="r">
              <a:defRPr/>
            </a:pPr>
            <a:r>
              <a:rPr lang="en-US" sz="2000" dirty="0">
                <a:effectLst>
                  <a:outerShdw blurRad="38100" dist="38100" dir="2700000" algn="tl">
                    <a:srgbClr val="000000">
                      <a:alpha val="43137"/>
                    </a:srgbClr>
                  </a:outerShdw>
                </a:effectLst>
                <a:latin typeface="Arial" pitchFamily="34" charset="0"/>
                <a:cs typeface="+mn-cs"/>
              </a:rPr>
              <a:t> Network of satellites in orbit to accurately determine one’s position down on the ground</a:t>
            </a:r>
          </a:p>
        </p:txBody>
      </p:sp>
      <p:sp>
        <p:nvSpPr>
          <p:cNvPr id="8" name="Text Box 21"/>
          <p:cNvSpPr txBox="1">
            <a:spLocks noChangeArrowheads="1"/>
          </p:cNvSpPr>
          <p:nvPr/>
        </p:nvSpPr>
        <p:spPr bwMode="auto">
          <a:xfrm>
            <a:off x="801688" y="152400"/>
            <a:ext cx="8342312"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25399" dir="2700000" algn="ctr" rotWithShape="0">
                    <a:schemeClr val="bg2"/>
                  </a:outerShdw>
                </a:effectLst>
              </a14:hiddenEffects>
            </a:ext>
          </a:extLst>
        </p:spPr>
        <p:txBody>
          <a:bodyPr/>
          <a:lstStyle/>
          <a:p>
            <a:pPr algn="ctr">
              <a:defRPr/>
            </a:pPr>
            <a:r>
              <a:rPr lang="en-US" sz="3600" b="1" dirty="0" smtClean="0">
                <a:solidFill>
                  <a:srgbClr val="0F756F"/>
                </a:solidFill>
                <a:effectLst>
                  <a:outerShdw blurRad="38100" dist="38100" dir="2700000" algn="tl">
                    <a:srgbClr val="000000">
                      <a:alpha val="43137"/>
                    </a:srgbClr>
                  </a:outerShdw>
                </a:effectLst>
                <a:latin typeface="Verdana" charset="0"/>
                <a:cs typeface="+mn-cs"/>
              </a:rPr>
              <a:t>UNIT-VI</a:t>
            </a:r>
          </a:p>
          <a:p>
            <a:pPr algn="ctr">
              <a:defRPr/>
            </a:pPr>
            <a:endParaRPr lang="en-US" sz="3600" dirty="0">
              <a:solidFill>
                <a:srgbClr val="0F756F"/>
              </a:solidFill>
              <a:effectLst>
                <a:outerShdw blurRad="38100" dist="38100" dir="2700000" algn="tl">
                  <a:srgbClr val="000000">
                    <a:alpha val="43137"/>
                  </a:srgbClr>
                </a:outerShdw>
              </a:effectLst>
              <a:latin typeface="Verdana"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20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457200" y="704850"/>
            <a:ext cx="8229600" cy="514350"/>
          </a:xfrm>
        </p:spPr>
        <p:txBody>
          <a:bodyPr>
            <a:normAutofit fontScale="90000"/>
          </a:bodyPr>
          <a:lstStyle/>
          <a:p>
            <a:pPr>
              <a:defRPr/>
            </a:pPr>
            <a:r>
              <a:rPr lang="en-US" dirty="0"/>
              <a:t>Global Positioning System</a:t>
            </a:r>
          </a:p>
        </p:txBody>
      </p:sp>
      <p:sp>
        <p:nvSpPr>
          <p:cNvPr id="9220" name="Rectangle 4"/>
          <p:cNvSpPr>
            <a:spLocks noGrp="1" noChangeArrowheads="1"/>
          </p:cNvSpPr>
          <p:nvPr>
            <p:ph type="body" idx="1"/>
          </p:nvPr>
        </p:nvSpPr>
        <p:spPr>
          <a:xfrm>
            <a:off x="304800" y="1600200"/>
            <a:ext cx="4897438" cy="3733800"/>
          </a:xfrm>
        </p:spPr>
        <p:txBody>
          <a:bodyPr/>
          <a:lstStyle/>
          <a:p>
            <a:pPr>
              <a:lnSpc>
                <a:spcPct val="90000"/>
              </a:lnSpc>
              <a:defRPr/>
            </a:pPr>
            <a:r>
              <a:rPr lang="en-US" sz="2000" dirty="0" smtClean="0"/>
              <a:t>First GPS satellite in 1978</a:t>
            </a:r>
          </a:p>
          <a:p>
            <a:pPr>
              <a:lnSpc>
                <a:spcPct val="90000"/>
              </a:lnSpc>
              <a:defRPr/>
            </a:pPr>
            <a:r>
              <a:rPr lang="en-US" sz="2000" dirty="0" smtClean="0"/>
              <a:t>24</a:t>
            </a:r>
            <a:r>
              <a:rPr lang="en-US" sz="2000" baseline="30000" dirty="0" smtClean="0"/>
              <a:t>th</a:t>
            </a:r>
            <a:r>
              <a:rPr lang="en-US" sz="2000" dirty="0" smtClean="0"/>
              <a:t> Satellite in 1993, completing an initial full capacity of satellites </a:t>
            </a:r>
          </a:p>
          <a:p>
            <a:pPr marL="342900" lvl="1" indent="-342900">
              <a:lnSpc>
                <a:spcPct val="90000"/>
              </a:lnSpc>
              <a:buClr>
                <a:schemeClr val="folHlink"/>
              </a:buClr>
              <a:buSzPct val="60000"/>
              <a:defRPr/>
            </a:pPr>
            <a:r>
              <a:rPr lang="en-US" sz="2000" dirty="0" smtClean="0"/>
              <a:t>&gt;$12 billion spent</a:t>
            </a:r>
          </a:p>
          <a:p>
            <a:pPr>
              <a:lnSpc>
                <a:spcPct val="90000"/>
              </a:lnSpc>
              <a:defRPr/>
            </a:pPr>
            <a:r>
              <a:rPr lang="en-US" sz="2000" dirty="0" smtClean="0"/>
              <a:t>GPS is overseen and maintained by the 50</a:t>
            </a:r>
            <a:r>
              <a:rPr lang="en-US" sz="2000" baseline="30000" dirty="0" smtClean="0"/>
              <a:t>th</a:t>
            </a:r>
            <a:r>
              <a:rPr lang="en-US" sz="2000" dirty="0" smtClean="0"/>
              <a:t> Space Wing, a division of US Air Force in Colorado</a:t>
            </a:r>
          </a:p>
          <a:p>
            <a:pPr>
              <a:lnSpc>
                <a:spcPct val="80000"/>
              </a:lnSpc>
              <a:defRPr/>
            </a:pPr>
            <a:r>
              <a:rPr lang="en-US" sz="2000" dirty="0" smtClean="0"/>
              <a:t>24 satellites in 12 hour orbits </a:t>
            </a:r>
          </a:p>
          <a:p>
            <a:pPr lvl="1">
              <a:lnSpc>
                <a:spcPct val="80000"/>
              </a:lnSpc>
              <a:defRPr/>
            </a:pPr>
            <a:r>
              <a:rPr lang="en-US" sz="2000" dirty="0" smtClean="0"/>
              <a:t>12,000 mile (20,200 kilometer) high orbits</a:t>
            </a:r>
          </a:p>
          <a:p>
            <a:pPr>
              <a:lnSpc>
                <a:spcPct val="80000"/>
              </a:lnSpc>
              <a:defRPr/>
            </a:pPr>
            <a:r>
              <a:rPr lang="en-US" sz="2000" dirty="0" smtClean="0"/>
              <a:t>Two orbits around Earth every day</a:t>
            </a:r>
          </a:p>
          <a:p>
            <a:pPr>
              <a:defRPr/>
            </a:pPr>
            <a:r>
              <a:rPr lang="en-US" sz="2000" dirty="0" smtClean="0"/>
              <a:t>4-8 satellites available above 15 degrees from horizon line</a:t>
            </a:r>
          </a:p>
          <a:p>
            <a:pPr lvl="1">
              <a:defRPr/>
            </a:pPr>
            <a:r>
              <a:rPr lang="en-US" sz="2000" dirty="0" smtClean="0"/>
              <a:t>Positions available anywhere in the world, 24/7</a:t>
            </a:r>
          </a:p>
        </p:txBody>
      </p:sp>
      <p:pic>
        <p:nvPicPr>
          <p:cNvPr id="12292" name="Picture 2" descr="C:\Users\aiz\MY_PROJ\My Courses\NRES 312\Lectures\Week 4\Visuals\ConstellationGPS.gif"/>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7800" y="1600200"/>
            <a:ext cx="295275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5202238" y="4191000"/>
            <a:ext cx="4005262" cy="923925"/>
          </a:xfrm>
          <a:prstGeom prst="rect">
            <a:avLst/>
          </a:prstGeom>
          <a:noFill/>
        </p:spPr>
        <p:txBody>
          <a:bodyPr wrap="none">
            <a:spAutoFit/>
          </a:bodyPr>
          <a:lstStyle/>
          <a:p>
            <a:pPr algn="r">
              <a:defRPr/>
            </a:pPr>
            <a:r>
              <a:rPr lang="en-US" sz="1800" dirty="0">
                <a:effectLst>
                  <a:outerShdw blurRad="38100" dist="38100" dir="2700000" algn="tl">
                    <a:srgbClr val="000000">
                      <a:alpha val="43137"/>
                    </a:srgbClr>
                  </a:outerShdw>
                </a:effectLst>
                <a:latin typeface="Arial" pitchFamily="34" charset="0"/>
                <a:cs typeface="+mn-cs"/>
              </a:rPr>
              <a:t>Shows example of the number of </a:t>
            </a:r>
          </a:p>
          <a:p>
            <a:pPr algn="r">
              <a:defRPr/>
            </a:pPr>
            <a:r>
              <a:rPr lang="en-US" sz="1800" dirty="0">
                <a:effectLst>
                  <a:outerShdw blurRad="38100" dist="38100" dir="2700000" algn="tl">
                    <a:srgbClr val="000000">
                      <a:alpha val="43137"/>
                    </a:srgbClr>
                  </a:outerShdw>
                </a:effectLst>
                <a:latin typeface="Arial" pitchFamily="34" charset="0"/>
                <a:cs typeface="+mn-cs"/>
              </a:rPr>
              <a:t>satellites visible from a point on Earth</a:t>
            </a:r>
          </a:p>
          <a:p>
            <a:pPr algn="r">
              <a:defRPr/>
            </a:pPr>
            <a:r>
              <a:rPr lang="en-US" sz="1800" dirty="0">
                <a:effectLst>
                  <a:outerShdw blurRad="38100" dist="38100" dir="2700000" algn="tl">
                    <a:srgbClr val="000000">
                      <a:alpha val="43137"/>
                    </a:srgbClr>
                  </a:outerShdw>
                </a:effectLst>
                <a:latin typeface="Arial" pitchFamily="34" charset="0"/>
                <a:cs typeface="+mn-cs"/>
              </a:rPr>
              <a:t>over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defRPr/>
            </a:pPr>
            <a:r>
              <a:rPr lang="en-US" dirty="0"/>
              <a:t>So </a:t>
            </a:r>
            <a:r>
              <a:rPr lang="en-US" dirty="0" smtClean="0"/>
              <a:t>how does it operate? Three segments of GPS satellite</a:t>
            </a:r>
            <a:endParaRPr lang="en-US" dirty="0"/>
          </a:p>
        </p:txBody>
      </p:sp>
      <p:sp>
        <p:nvSpPr>
          <p:cNvPr id="13315" name="Rectangle 3"/>
          <p:cNvSpPr>
            <a:spLocks noGrp="1" noChangeArrowheads="1"/>
          </p:cNvSpPr>
          <p:nvPr>
            <p:ph idx="1"/>
          </p:nvPr>
        </p:nvSpPr>
        <p:spPr>
          <a:xfrm>
            <a:off x="5943600" y="2514600"/>
            <a:ext cx="2971800" cy="2286000"/>
          </a:xfrm>
        </p:spPr>
        <p:txBody>
          <a:bodyPr/>
          <a:lstStyle/>
          <a:p>
            <a:r>
              <a:rPr lang="en-US" sz="2400" smtClean="0"/>
              <a:t>1. Space</a:t>
            </a:r>
          </a:p>
          <a:p>
            <a:r>
              <a:rPr lang="en-US" sz="2400" smtClean="0"/>
              <a:t>2. Control</a:t>
            </a:r>
          </a:p>
          <a:p>
            <a:r>
              <a:rPr lang="en-US" sz="2400" smtClean="0"/>
              <a:t>3. User</a:t>
            </a:r>
          </a:p>
          <a:p>
            <a:endParaRPr lang="en-US" sz="2400" smtClean="0"/>
          </a:p>
        </p:txBody>
      </p:sp>
      <p:pic>
        <p:nvPicPr>
          <p:cNvPr id="13316" name="Picture 5" descr="GPS Syste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981200"/>
            <a:ext cx="5867400" cy="423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7" name="Rectangle 3"/>
          <p:cNvSpPr txBox="1">
            <a:spLocks noChangeArrowheads="1"/>
          </p:cNvSpPr>
          <p:nvPr/>
        </p:nvSpPr>
        <p:spPr bwMode="auto">
          <a:xfrm>
            <a:off x="381000" y="1504950"/>
            <a:ext cx="8915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spcBef>
                <a:spcPct val="20000"/>
              </a:spcBef>
              <a:buClr>
                <a:schemeClr val="folHlink"/>
              </a:buClr>
              <a:buSzPct val="60000"/>
              <a:buFont typeface="Wingdings" pitchFamily="2" charset="2"/>
              <a:buNone/>
            </a:pPr>
            <a:r>
              <a:rPr lang="en-US">
                <a:latin typeface="Tahoma" pitchFamily="34" charset="0"/>
              </a:rPr>
              <a:t>Relies on 3 separate components, all operating together</a:t>
            </a:r>
          </a:p>
          <a:p>
            <a:pPr>
              <a:spcBef>
                <a:spcPct val="20000"/>
              </a:spcBef>
              <a:buClr>
                <a:schemeClr val="folHlink"/>
              </a:buClr>
              <a:buSzPct val="60000"/>
              <a:buFont typeface="Wingdings" pitchFamily="2" charset="2"/>
              <a:buNone/>
            </a:pPr>
            <a:endParaRPr lang="en-US">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ctrTitle"/>
          </p:nvPr>
        </p:nvSpPr>
        <p:spPr>
          <a:xfrm>
            <a:off x="609600" y="228600"/>
            <a:ext cx="7772400" cy="1143000"/>
          </a:xfrm>
        </p:spPr>
        <p:txBody>
          <a:bodyPr/>
          <a:lstStyle/>
          <a:p>
            <a:r>
              <a:rPr lang="en-US" smtClean="0"/>
              <a:t>1. Space segment</a:t>
            </a:r>
          </a:p>
        </p:txBody>
      </p:sp>
      <p:sp>
        <p:nvSpPr>
          <p:cNvPr id="9220" name="Rectangle 4"/>
          <p:cNvSpPr>
            <a:spLocks noGrp="1" noChangeArrowheads="1"/>
          </p:cNvSpPr>
          <p:nvPr>
            <p:ph type="subTitle" idx="1"/>
          </p:nvPr>
        </p:nvSpPr>
        <p:spPr>
          <a:xfrm>
            <a:off x="152400" y="1600200"/>
            <a:ext cx="4800600" cy="4495800"/>
          </a:xfrm>
        </p:spPr>
        <p:txBody>
          <a:bodyPr/>
          <a:lstStyle/>
          <a:p>
            <a:pPr marL="1076325" lvl="2" indent="-169863">
              <a:buFont typeface="Arial" charset="0"/>
              <a:buChar char="•"/>
            </a:pPr>
            <a:r>
              <a:rPr lang="en-US" smtClean="0"/>
              <a:t>24 satellites in ~12 hour orbits about 12,500 miles above the Earth</a:t>
            </a:r>
          </a:p>
          <a:p>
            <a:pPr marL="1076325" lvl="2" indent="-169863">
              <a:buFont typeface="Arial" charset="0"/>
              <a:buChar char="•"/>
            </a:pPr>
            <a:r>
              <a:rPr lang="en-US" smtClean="0"/>
              <a:t>This is known as the </a:t>
            </a:r>
            <a:r>
              <a:rPr lang="en-US" b="1" smtClean="0"/>
              <a:t>GPS constellation</a:t>
            </a:r>
          </a:p>
          <a:p>
            <a:pPr marL="1076325" lvl="2" indent="-169863">
              <a:buFont typeface="Arial" charset="0"/>
              <a:buChar char="•"/>
            </a:pPr>
            <a:r>
              <a:rPr lang="en-US" smtClean="0"/>
              <a:t>At any given time, at least </a:t>
            </a:r>
            <a:r>
              <a:rPr lang="en-US" b="1" smtClean="0"/>
              <a:t>four of the satellites </a:t>
            </a:r>
            <a:r>
              <a:rPr lang="en-US" smtClean="0"/>
              <a:t>are above the local horizon at every location on earth 24 hours a day</a:t>
            </a:r>
          </a:p>
          <a:p>
            <a:pPr marL="1076325" lvl="2" indent="-169863">
              <a:buFont typeface="Arial" charset="0"/>
              <a:buChar char="•"/>
            </a:pPr>
            <a:r>
              <a:rPr lang="en-US" smtClean="0"/>
              <a:t>Ephemeris -- provides position in space at any specific time</a:t>
            </a:r>
          </a:p>
          <a:p>
            <a:pPr marL="1530350" lvl="3" indent="-169863">
              <a:buFont typeface="Arial" charset="0"/>
              <a:buChar char="•"/>
            </a:pPr>
            <a:endParaRPr lang="en-US" sz="2400" smtClean="0"/>
          </a:p>
        </p:txBody>
      </p:sp>
      <p:pic>
        <p:nvPicPr>
          <p:cNvPr id="14340" name="Picture 2" descr="C:\Users\aiz\MY_PROJ\My Courses\NRES 312\Lectures\Week 4\Visuals\ConstellationGPS.gif"/>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7800" y="1600200"/>
            <a:ext cx="295275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4684713" y="4953000"/>
            <a:ext cx="4429125" cy="1016000"/>
          </a:xfrm>
          <a:prstGeom prst="rect">
            <a:avLst/>
          </a:prstGeom>
          <a:noFill/>
        </p:spPr>
        <p:txBody>
          <a:bodyPr wrap="none">
            <a:spAutoFit/>
          </a:bodyPr>
          <a:lstStyle/>
          <a:p>
            <a:pPr algn="r">
              <a:defRPr/>
            </a:pPr>
            <a:r>
              <a:rPr lang="en-US" sz="2000" dirty="0">
                <a:effectLst>
                  <a:outerShdw blurRad="38100" dist="38100" dir="2700000" algn="tl">
                    <a:srgbClr val="000000">
                      <a:alpha val="43137"/>
                    </a:srgbClr>
                  </a:outerShdw>
                </a:effectLst>
                <a:latin typeface="Arial" pitchFamily="34" charset="0"/>
                <a:cs typeface="+mn-cs"/>
              </a:rPr>
              <a:t>Shows example of the number of </a:t>
            </a:r>
          </a:p>
          <a:p>
            <a:pPr algn="r">
              <a:defRPr/>
            </a:pPr>
            <a:r>
              <a:rPr lang="en-US" sz="2000" dirty="0">
                <a:effectLst>
                  <a:outerShdw blurRad="38100" dist="38100" dir="2700000" algn="tl">
                    <a:srgbClr val="000000">
                      <a:alpha val="43137"/>
                    </a:srgbClr>
                  </a:outerShdw>
                </a:effectLst>
                <a:latin typeface="Arial" pitchFamily="34" charset="0"/>
                <a:cs typeface="+mn-cs"/>
              </a:rPr>
              <a:t>satellites visible from a point on Earth</a:t>
            </a:r>
          </a:p>
          <a:p>
            <a:pPr algn="r">
              <a:defRPr/>
            </a:pPr>
            <a:r>
              <a:rPr lang="en-US" sz="2000" dirty="0">
                <a:effectLst>
                  <a:outerShdw blurRad="38100" dist="38100" dir="2700000" algn="tl">
                    <a:srgbClr val="000000">
                      <a:alpha val="43137"/>
                    </a:srgbClr>
                  </a:outerShdw>
                </a:effectLst>
                <a:latin typeface="Arial" pitchFamily="34" charset="0"/>
                <a:cs typeface="+mn-cs"/>
              </a:rPr>
              <a:t>over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9"/>
          <p:cNvSpPr>
            <a:spLocks noGrp="1" noChangeArrowheads="1"/>
          </p:cNvSpPr>
          <p:nvPr>
            <p:ph type="title"/>
          </p:nvPr>
        </p:nvSpPr>
        <p:spPr/>
        <p:txBody>
          <a:bodyPr/>
          <a:lstStyle/>
          <a:p>
            <a:r>
              <a:rPr lang="en-US" smtClean="0"/>
              <a:t>Space segment: Distance from satellite</a:t>
            </a:r>
          </a:p>
        </p:txBody>
      </p:sp>
      <p:sp>
        <p:nvSpPr>
          <p:cNvPr id="51210" name="Rectangle 10"/>
          <p:cNvSpPr>
            <a:spLocks noGrp="1" noChangeArrowheads="1"/>
          </p:cNvSpPr>
          <p:nvPr>
            <p:ph type="body" idx="1"/>
          </p:nvPr>
        </p:nvSpPr>
        <p:spPr>
          <a:xfrm>
            <a:off x="152400" y="1524000"/>
            <a:ext cx="8763000" cy="4876800"/>
          </a:xfrm>
        </p:spPr>
        <p:txBody>
          <a:bodyPr/>
          <a:lstStyle/>
          <a:p>
            <a:r>
              <a:rPr lang="en-US" sz="2400" smtClean="0"/>
              <a:t>Radio waves = speed of light</a:t>
            </a:r>
          </a:p>
          <a:p>
            <a:pPr lvl="1"/>
            <a:r>
              <a:rPr lang="en-US" sz="2400" smtClean="0"/>
              <a:t>Receivers have nanosecond accuracy (0.000000001 second)</a:t>
            </a:r>
          </a:p>
          <a:p>
            <a:r>
              <a:rPr lang="en-US" sz="2400" smtClean="0"/>
              <a:t>All satellites transmit same signal “string” at same time</a:t>
            </a:r>
          </a:p>
          <a:p>
            <a:pPr lvl="1"/>
            <a:r>
              <a:rPr lang="en-US" sz="2400" smtClean="0"/>
              <a:t>Difference in time from satellite to time received gives distance from satellite</a:t>
            </a:r>
          </a:p>
          <a:p>
            <a:r>
              <a:rPr lang="en-US" sz="2400" smtClean="0"/>
              <a:t>The whole thing boils down to those "velocity times travel time" math problems we did in high school!! </a:t>
            </a:r>
          </a:p>
          <a:p>
            <a:r>
              <a:rPr lang="en-US" sz="2400" smtClean="0"/>
              <a:t>"If a car goes 70 miles per hour for two hours, how far does it travel?" </a:t>
            </a:r>
          </a:p>
          <a:p>
            <a:r>
              <a:rPr lang="en-US" sz="2400" smtClean="0"/>
              <a:t>Velocity (70 mph) x Time (2 hours) = Distance (140 miles)</a:t>
            </a:r>
          </a:p>
          <a:p>
            <a:pPr lvl="1"/>
            <a:endParaRPr lang="en-US" sz="2400" smtClean="0"/>
          </a:p>
          <a:p>
            <a:endParaRPr lang="en-US" sz="2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10">
                                            <p:txEl>
                                              <p:pRg st="0" end="0"/>
                                            </p:txEl>
                                          </p:spTgt>
                                        </p:tgtEl>
                                        <p:attrNameLst>
                                          <p:attrName>style.visibility</p:attrName>
                                        </p:attrNameLst>
                                      </p:cBhvr>
                                      <p:to>
                                        <p:strVal val="visible"/>
                                      </p:to>
                                    </p:set>
                                    <p:anim calcmode="lin" valueType="num">
                                      <p:cBhvr additive="base">
                                        <p:cTn id="7" dur="500" fill="hold"/>
                                        <p:tgtEl>
                                          <p:spTgt spid="512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10">
                                            <p:txEl>
                                              <p:pRg st="1" end="1"/>
                                            </p:txEl>
                                          </p:spTgt>
                                        </p:tgtEl>
                                        <p:attrNameLst>
                                          <p:attrName>style.visibility</p:attrName>
                                        </p:attrNameLst>
                                      </p:cBhvr>
                                      <p:to>
                                        <p:strVal val="visible"/>
                                      </p:to>
                                    </p:set>
                                    <p:anim calcmode="lin" valueType="num">
                                      <p:cBhvr additive="base">
                                        <p:cTn id="11" dur="500" fill="hold"/>
                                        <p:tgtEl>
                                          <p:spTgt spid="5121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1210">
                                            <p:txEl>
                                              <p:pRg st="2" end="2"/>
                                            </p:txEl>
                                          </p:spTgt>
                                        </p:tgtEl>
                                        <p:attrNameLst>
                                          <p:attrName>style.visibility</p:attrName>
                                        </p:attrNameLst>
                                      </p:cBhvr>
                                      <p:to>
                                        <p:strVal val="visible"/>
                                      </p:to>
                                    </p:set>
                                    <p:anim calcmode="lin" valueType="num">
                                      <p:cBhvr additive="base">
                                        <p:cTn id="17" dur="500" fill="hold"/>
                                        <p:tgtEl>
                                          <p:spTgt spid="512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121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1210">
                                            <p:txEl>
                                              <p:pRg st="3" end="3"/>
                                            </p:txEl>
                                          </p:spTgt>
                                        </p:tgtEl>
                                        <p:attrNameLst>
                                          <p:attrName>style.visibility</p:attrName>
                                        </p:attrNameLst>
                                      </p:cBhvr>
                                      <p:to>
                                        <p:strVal val="visible"/>
                                      </p:to>
                                    </p:set>
                                    <p:anim calcmode="lin" valueType="num">
                                      <p:cBhvr additive="base">
                                        <p:cTn id="21" dur="500" fill="hold"/>
                                        <p:tgtEl>
                                          <p:spTgt spid="5121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12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1210">
                                            <p:txEl>
                                              <p:pRg st="4" end="4"/>
                                            </p:txEl>
                                          </p:spTgt>
                                        </p:tgtEl>
                                        <p:attrNameLst>
                                          <p:attrName>style.visibility</p:attrName>
                                        </p:attrNameLst>
                                      </p:cBhvr>
                                      <p:to>
                                        <p:strVal val="visible"/>
                                      </p:to>
                                    </p:set>
                                    <p:anim calcmode="lin" valueType="num">
                                      <p:cBhvr additive="base">
                                        <p:cTn id="27" dur="500" fill="hold"/>
                                        <p:tgtEl>
                                          <p:spTgt spid="5121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1210">
                                            <p:txEl>
                                              <p:pRg st="5" end="5"/>
                                            </p:txEl>
                                          </p:spTgt>
                                        </p:tgtEl>
                                        <p:attrNameLst>
                                          <p:attrName>style.visibility</p:attrName>
                                        </p:attrNameLst>
                                      </p:cBhvr>
                                      <p:to>
                                        <p:strVal val="visible"/>
                                      </p:to>
                                    </p:set>
                                    <p:anim calcmode="lin" valueType="num">
                                      <p:cBhvr additive="base">
                                        <p:cTn id="33" dur="500" fill="hold"/>
                                        <p:tgtEl>
                                          <p:spTgt spid="51210">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2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1210">
                                            <p:txEl>
                                              <p:pRg st="6" end="6"/>
                                            </p:txEl>
                                          </p:spTgt>
                                        </p:tgtEl>
                                        <p:attrNameLst>
                                          <p:attrName>style.visibility</p:attrName>
                                        </p:attrNameLst>
                                      </p:cBhvr>
                                      <p:to>
                                        <p:strVal val="visible"/>
                                      </p:to>
                                    </p:set>
                                    <p:anim calcmode="lin" valueType="num">
                                      <p:cBhvr additive="base">
                                        <p:cTn id="39" dur="500" fill="hold"/>
                                        <p:tgtEl>
                                          <p:spTgt spid="51210">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121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p:txBody>
          <a:bodyPr/>
          <a:lstStyle/>
          <a:p>
            <a:r>
              <a:rPr lang="en-US" smtClean="0"/>
              <a:t>Space segment : Accurate clocks</a:t>
            </a:r>
          </a:p>
        </p:txBody>
      </p:sp>
      <p:sp>
        <p:nvSpPr>
          <p:cNvPr id="52232" name="Rectangle 8"/>
          <p:cNvSpPr>
            <a:spLocks noGrp="1" noChangeArrowheads="1"/>
          </p:cNvSpPr>
          <p:nvPr>
            <p:ph type="body" idx="1"/>
          </p:nvPr>
        </p:nvSpPr>
        <p:spPr/>
        <p:txBody>
          <a:bodyPr/>
          <a:lstStyle/>
          <a:p>
            <a:pPr marL="342900" lvl="2" indent="-342900">
              <a:buSzPct val="60000"/>
            </a:pPr>
            <a:r>
              <a:rPr lang="en-US" smtClean="0"/>
              <a:t>Satellites have very accurate clocks and very accurate ephemeris information</a:t>
            </a:r>
          </a:p>
          <a:p>
            <a:r>
              <a:rPr lang="en-US" sz="2400" smtClean="0"/>
              <a:t>Light speed = 186,000 mi./second</a:t>
            </a:r>
          </a:p>
          <a:p>
            <a:pPr lvl="1"/>
            <a:r>
              <a:rPr lang="en-US" sz="2400" smtClean="0"/>
              <a:t>Out of sync by 1/100th of second equals error of 1860 miles!</a:t>
            </a:r>
          </a:p>
          <a:p>
            <a:r>
              <a:rPr lang="en-US" sz="2400" smtClean="0"/>
              <a:t> Atomic clocks (4) aboard each satellite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32">
                                            <p:txEl>
                                              <p:pRg st="0" end="0"/>
                                            </p:txEl>
                                          </p:spTgt>
                                        </p:tgtEl>
                                        <p:attrNameLst>
                                          <p:attrName>style.visibility</p:attrName>
                                        </p:attrNameLst>
                                      </p:cBhvr>
                                      <p:to>
                                        <p:strVal val="visible"/>
                                      </p:to>
                                    </p:set>
                                    <p:anim calcmode="lin" valueType="num">
                                      <p:cBhvr additive="base">
                                        <p:cTn id="7" dur="500" fill="hold"/>
                                        <p:tgtEl>
                                          <p:spTgt spid="522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32">
                                            <p:txEl>
                                              <p:pRg st="1" end="1"/>
                                            </p:txEl>
                                          </p:spTgt>
                                        </p:tgtEl>
                                        <p:attrNameLst>
                                          <p:attrName>style.visibility</p:attrName>
                                        </p:attrNameLst>
                                      </p:cBhvr>
                                      <p:to>
                                        <p:strVal val="visible"/>
                                      </p:to>
                                    </p:set>
                                    <p:anim calcmode="lin" valueType="num">
                                      <p:cBhvr additive="base">
                                        <p:cTn id="13" dur="500" fill="hold"/>
                                        <p:tgtEl>
                                          <p:spTgt spid="522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3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2232">
                                            <p:txEl>
                                              <p:pRg st="2" end="2"/>
                                            </p:txEl>
                                          </p:spTgt>
                                        </p:tgtEl>
                                        <p:attrNameLst>
                                          <p:attrName>style.visibility</p:attrName>
                                        </p:attrNameLst>
                                      </p:cBhvr>
                                      <p:to>
                                        <p:strVal val="visible"/>
                                      </p:to>
                                    </p:set>
                                    <p:anim calcmode="lin" valueType="num">
                                      <p:cBhvr additive="base">
                                        <p:cTn id="17" dur="500" fill="hold"/>
                                        <p:tgtEl>
                                          <p:spTgt spid="5223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22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232">
                                            <p:txEl>
                                              <p:pRg st="3" end="3"/>
                                            </p:txEl>
                                          </p:spTgt>
                                        </p:tgtEl>
                                        <p:attrNameLst>
                                          <p:attrName>style.visibility</p:attrName>
                                        </p:attrNameLst>
                                      </p:cBhvr>
                                      <p:to>
                                        <p:strVal val="visible"/>
                                      </p:to>
                                    </p:set>
                                    <p:anim calcmode="lin" valueType="num">
                                      <p:cBhvr additive="base">
                                        <p:cTn id="23" dur="500" fill="hold"/>
                                        <p:tgtEl>
                                          <p:spTgt spid="5223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223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igure_04_02"/>
          <p:cNvPicPr>
            <a:picLocks noChangeAspect="1" noChangeArrowheads="1"/>
          </p:cNvPicPr>
          <p:nvPr/>
        </p:nvPicPr>
        <p:blipFill>
          <a:blip r:embed="rId3">
            <a:extLst>
              <a:ext uri="{28A0092B-C50C-407E-A947-70E740481C1C}">
                <a14:useLocalDpi xmlns:a14="http://schemas.microsoft.com/office/drawing/2010/main" xmlns="" val="0"/>
              </a:ext>
            </a:extLst>
          </a:blip>
          <a:srcRect b="12044"/>
          <a:stretch>
            <a:fillRect/>
          </a:stretch>
        </p:blipFill>
        <p:spPr bwMode="auto">
          <a:xfrm>
            <a:off x="304800" y="1219200"/>
            <a:ext cx="4876800" cy="508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11" name="Title 3"/>
          <p:cNvSpPr>
            <a:spLocks noGrp="1"/>
          </p:cNvSpPr>
          <p:nvPr>
            <p:ph type="title"/>
          </p:nvPr>
        </p:nvSpPr>
        <p:spPr/>
        <p:txBody>
          <a:bodyPr/>
          <a:lstStyle/>
          <a:p>
            <a:pPr marL="342900" indent="-342900"/>
            <a:r>
              <a:rPr lang="en-US" sz="3600" b="1" smtClean="0"/>
              <a:t>2. Control segment</a:t>
            </a:r>
            <a:br>
              <a:rPr lang="en-US" sz="3600" b="1" smtClean="0"/>
            </a:br>
            <a:endParaRPr lang="en-US" sz="3600" b="1" smtClean="0"/>
          </a:p>
        </p:txBody>
      </p:sp>
      <p:sp>
        <p:nvSpPr>
          <p:cNvPr id="17412" name="Subtitle 4"/>
          <p:cNvSpPr>
            <a:spLocks noGrp="1"/>
          </p:cNvSpPr>
          <p:nvPr>
            <p:ph idx="1"/>
          </p:nvPr>
        </p:nvSpPr>
        <p:spPr>
          <a:xfrm>
            <a:off x="5145088" y="1371600"/>
            <a:ext cx="3770312" cy="5105400"/>
          </a:xfrm>
        </p:spPr>
        <p:txBody>
          <a:bodyPr/>
          <a:lstStyle/>
          <a:p>
            <a:pPr marL="1192213" lvl="2" indent="-285750"/>
            <a:r>
              <a:rPr lang="en-US" sz="1800" smtClean="0"/>
              <a:t>US Air Force operates the satellite</a:t>
            </a:r>
          </a:p>
          <a:p>
            <a:pPr marL="1192213" lvl="2" indent="-285750"/>
            <a:r>
              <a:rPr lang="en-US" sz="1800" smtClean="0"/>
              <a:t>They update ephemeris information for the satellite</a:t>
            </a:r>
          </a:p>
          <a:p>
            <a:pPr marL="1192213" lvl="2" indent="-285750"/>
            <a:r>
              <a:rPr lang="en-US" sz="1800" smtClean="0"/>
              <a:t>They maintain information on the health of each satellite</a:t>
            </a:r>
          </a:p>
          <a:p>
            <a:pPr marL="1192213" lvl="2" indent="-285750"/>
            <a:r>
              <a:rPr lang="en-US" sz="1800" smtClean="0"/>
              <a:t>They configure the hardware on the satellite </a:t>
            </a:r>
          </a:p>
          <a:p>
            <a:pPr marL="1192213" lvl="2" indent="-285750"/>
            <a:r>
              <a:rPr lang="en-US" sz="1800" smtClean="0"/>
              <a:t>They check the clocks on the satellites</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623888"/>
            <a:ext cx="8686800" cy="701675"/>
          </a:xfrm>
        </p:spPr>
        <p:txBody>
          <a:bodyPr/>
          <a:lstStyle/>
          <a:p>
            <a:pPr algn="ctr"/>
            <a:r>
              <a:rPr lang="en-US" sz="4000" smtClean="0"/>
              <a:t>Monitoring stations</a:t>
            </a:r>
          </a:p>
        </p:txBody>
      </p:sp>
      <p:pic>
        <p:nvPicPr>
          <p:cNvPr id="18435" name="Picture 3" descr="fig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6263" y="1538288"/>
            <a:ext cx="8229600" cy="356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6" name="Text Box 4"/>
          <p:cNvSpPr txBox="1">
            <a:spLocks noChangeArrowheads="1"/>
          </p:cNvSpPr>
          <p:nvPr/>
        </p:nvSpPr>
        <p:spPr bwMode="auto">
          <a:xfrm>
            <a:off x="762000" y="5200650"/>
            <a:ext cx="76200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a:t>Location of the four unmanned stations (circles) and one Master Station (triangle) of the GPS Control Segment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iz\MY_PROJ\My Courses\NRES 312\Lectures\Week 1\Visual Resources\Garmin HH GP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95600" y="4330700"/>
            <a:ext cx="2506663" cy="250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Title 1"/>
          <p:cNvSpPr>
            <a:spLocks noGrp="1"/>
          </p:cNvSpPr>
          <p:nvPr>
            <p:ph type="title"/>
          </p:nvPr>
        </p:nvSpPr>
        <p:spPr>
          <a:xfrm>
            <a:off x="838200" y="533400"/>
            <a:ext cx="7924800" cy="590550"/>
          </a:xfrm>
        </p:spPr>
        <p:txBody>
          <a:bodyPr/>
          <a:lstStyle/>
          <a:p>
            <a:pPr marL="342900" indent="-342900"/>
            <a:r>
              <a:rPr lang="en-US" sz="3200" smtClean="0"/>
              <a:t>3. User segment-consists of the receivers we use</a:t>
            </a:r>
          </a:p>
        </p:txBody>
      </p:sp>
      <p:sp>
        <p:nvSpPr>
          <p:cNvPr id="19460" name="Content Placeholder 2"/>
          <p:cNvSpPr>
            <a:spLocks noGrp="1"/>
          </p:cNvSpPr>
          <p:nvPr>
            <p:ph idx="1"/>
          </p:nvPr>
        </p:nvSpPr>
        <p:spPr>
          <a:xfrm>
            <a:off x="762000" y="1524000"/>
            <a:ext cx="8229600" cy="838200"/>
          </a:xfrm>
        </p:spPr>
        <p:txBody>
          <a:bodyPr/>
          <a:lstStyle/>
          <a:p>
            <a:pPr marL="342900" lvl="2" indent="-342900">
              <a:buSzPct val="60000"/>
            </a:pPr>
            <a:r>
              <a:rPr lang="en-US" sz="2000" smtClean="0"/>
              <a:t>How many channels the receiver has (12 channel)</a:t>
            </a:r>
          </a:p>
          <a:p>
            <a:pPr marL="342900" lvl="2" indent="-342900">
              <a:buSzPct val="60000"/>
            </a:pPr>
            <a:r>
              <a:rPr lang="en-US" sz="2000" smtClean="0"/>
              <a:t>Single frequency receiver (can pick up L1) </a:t>
            </a:r>
          </a:p>
          <a:p>
            <a:pPr marL="342900" lvl="2" indent="-342900">
              <a:buSzPct val="60000"/>
            </a:pPr>
            <a:r>
              <a:rPr lang="en-US" sz="2000" smtClean="0"/>
              <a:t>Dual frequency receiver (L1 and L2)</a:t>
            </a:r>
          </a:p>
          <a:p>
            <a:pPr marL="342900" lvl="2" indent="-342900">
              <a:buSzPct val="60000"/>
            </a:pPr>
            <a:r>
              <a:rPr lang="en-US" sz="2000" smtClean="0"/>
              <a:t>Receiver can only receive satellite data, not transmit data back to satellite. </a:t>
            </a:r>
          </a:p>
          <a:p>
            <a:endParaRPr lang="en-US" sz="200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lgn="r">
              <a:defRPr/>
            </a:pPr>
            <a:fld id="{6EE4A86C-67E1-442E-9EE3-CEF0F997EEF8}" type="slidenum">
              <a:rPr lang="en-US">
                <a:effectLst>
                  <a:outerShdw blurRad="38100" dist="38100" dir="2700000" algn="tl">
                    <a:srgbClr val="000000">
                      <a:alpha val="43137"/>
                    </a:srgbClr>
                  </a:outerShdw>
                </a:effectLst>
                <a:latin typeface="Arial" pitchFamily="34" charset="0"/>
                <a:cs typeface="+mn-cs"/>
              </a:rPr>
              <a:pPr algn="r">
                <a:defRPr/>
              </a:pPr>
              <a:t>17</a:t>
            </a:fld>
            <a:endParaRPr lang="en-US" dirty="0">
              <a:effectLst>
                <a:outerShdw blurRad="38100" dist="38100" dir="2700000" algn="tl">
                  <a:srgbClr val="000000">
                    <a:alpha val="43137"/>
                  </a:srgbClr>
                </a:outerShdw>
              </a:effectLst>
              <a:latin typeface="Arial" pitchFamily="34" charset="0"/>
              <a:cs typeface="+mn-cs"/>
            </a:endParaRPr>
          </a:p>
        </p:txBody>
      </p:sp>
      <p:pic>
        <p:nvPicPr>
          <p:cNvPr id="2050" name="Picture 2" descr="C:\Users\aiz\MY_PROJ\My Courses\NRES 312\Lectures\Week 1\Visual Resources\GPS Satellite.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5800" y="3635375"/>
            <a:ext cx="2568575"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Picture 4" descr="C:\Users\aiz\MY_PROJ\My Courses\NRES 312\Lectures\Week 1\Visual Resources\GPS- Road.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648200" y="3178175"/>
            <a:ext cx="3605213" cy="270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205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04850"/>
            <a:ext cx="8229600" cy="514350"/>
          </a:xfrm>
        </p:spPr>
        <p:txBody>
          <a:bodyPr>
            <a:normAutofit fontScale="90000"/>
          </a:bodyPr>
          <a:lstStyle/>
          <a:p>
            <a:pPr>
              <a:defRPr/>
            </a:pPr>
            <a:r>
              <a:rPr lang="en-US" dirty="0"/>
              <a:t>The simple view</a:t>
            </a:r>
          </a:p>
        </p:txBody>
      </p:sp>
      <p:pic>
        <p:nvPicPr>
          <p:cNvPr id="20483" name="Picture 3" descr="GPS Measurement Syste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371600"/>
            <a:ext cx="6019800" cy="528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90550"/>
          </a:xfrm>
        </p:spPr>
        <p:txBody>
          <a:bodyPr>
            <a:normAutofit fontScale="90000"/>
          </a:bodyPr>
          <a:lstStyle/>
          <a:p>
            <a:pPr>
              <a:defRPr/>
            </a:pPr>
            <a:r>
              <a:rPr lang="en-US" dirty="0" smtClean="0"/>
              <a:t>Triangulation and Trilateration</a:t>
            </a:r>
            <a:endParaRPr lang="en-US" dirty="0"/>
          </a:p>
        </p:txBody>
      </p:sp>
      <p:sp>
        <p:nvSpPr>
          <p:cNvPr id="3" name="Content Placeholder 2"/>
          <p:cNvSpPr>
            <a:spLocks noGrp="1"/>
          </p:cNvSpPr>
          <p:nvPr>
            <p:ph idx="1"/>
          </p:nvPr>
        </p:nvSpPr>
        <p:spPr>
          <a:xfrm>
            <a:off x="569913" y="1981200"/>
            <a:ext cx="7772400" cy="4114800"/>
          </a:xfrm>
        </p:spPr>
        <p:txBody>
          <a:bodyPr/>
          <a:lstStyle/>
          <a:p>
            <a:r>
              <a:rPr lang="en-US" smtClean="0"/>
              <a:t>Triangulation</a:t>
            </a:r>
          </a:p>
          <a:p>
            <a:pPr lvl="1"/>
            <a:r>
              <a:rPr lang="en-US" smtClean="0"/>
              <a:t>Based on angular measurement</a:t>
            </a:r>
          </a:p>
          <a:p>
            <a:r>
              <a:rPr lang="en-US" smtClean="0"/>
              <a:t>Trilateration</a:t>
            </a:r>
          </a:p>
          <a:p>
            <a:pPr lvl="1"/>
            <a:r>
              <a:rPr lang="en-US" smtClean="0"/>
              <a:t>Based on time</a:t>
            </a:r>
          </a:p>
          <a:p>
            <a:pPr lvl="1"/>
            <a:r>
              <a:rPr lang="en-US" smtClean="0"/>
              <a:t>(or distance)</a:t>
            </a:r>
          </a:p>
          <a:p>
            <a:pPr lvl="1"/>
            <a:r>
              <a:rPr lang="en-US" smtClean="0"/>
              <a:t>GPS is based on Trilateration</a:t>
            </a:r>
          </a:p>
        </p:txBody>
      </p:sp>
      <p:sp>
        <p:nvSpPr>
          <p:cNvPr id="5" name="Slide Number Placeholder 4"/>
          <p:cNvSpPr>
            <a:spLocks noGrp="1"/>
          </p:cNvSpPr>
          <p:nvPr>
            <p:ph type="sldNum" sz="quarter" idx="4294967295"/>
          </p:nvPr>
        </p:nvSpPr>
        <p:spPr>
          <a:xfrm>
            <a:off x="7924800" y="6356350"/>
            <a:ext cx="762000" cy="365125"/>
          </a:xfrm>
          <a:prstGeom prst="rect">
            <a:avLst/>
          </a:prstGeom>
        </p:spPr>
        <p:txBody>
          <a:bodyPr/>
          <a:lstStyle/>
          <a:p>
            <a:pPr algn="r">
              <a:defRPr/>
            </a:pPr>
            <a:fld id="{AD9081E7-3A54-4C57-91F0-C9D03A1BD7A8}" type="slidenum">
              <a:rPr lang="en-US">
                <a:effectLst>
                  <a:outerShdw blurRad="38100" dist="38100" dir="2700000" algn="tl">
                    <a:srgbClr val="000000">
                      <a:alpha val="43137"/>
                    </a:srgbClr>
                  </a:outerShdw>
                </a:effectLst>
                <a:latin typeface="Arial" pitchFamily="34" charset="0"/>
                <a:cs typeface="+mn-cs"/>
              </a:rPr>
              <a:pPr algn="r">
                <a:defRPr/>
              </a:pPr>
              <a:t>19</a:t>
            </a:fld>
            <a:endParaRPr lang="en-US" dirty="0">
              <a:effectLst>
                <a:outerShdw blurRad="38100" dist="38100" dir="2700000" algn="tl">
                  <a:srgbClr val="000000">
                    <a:alpha val="43137"/>
                  </a:srgbClr>
                </a:outerShdw>
              </a:effectLst>
              <a:latin typeface="Arial" pitchFamily="34" charset="0"/>
              <a:cs typeface="+mn-cs"/>
            </a:endParaRPr>
          </a:p>
        </p:txBody>
      </p:sp>
      <p:pic>
        <p:nvPicPr>
          <p:cNvPr id="3075" name="Picture 3" descr="C:\Users\aiz\My_Proj\My Courses\NRES 312\Lectures\Week 4\Visuals\ConstellationGPS.gif"/>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6086475" y="3476625"/>
            <a:ext cx="2286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Learning objectives</a:t>
            </a:r>
          </a:p>
        </p:txBody>
      </p:sp>
      <p:sp>
        <p:nvSpPr>
          <p:cNvPr id="6147" name="Content Placeholder 2"/>
          <p:cNvSpPr>
            <a:spLocks noGrp="1"/>
          </p:cNvSpPr>
          <p:nvPr>
            <p:ph idx="1"/>
          </p:nvPr>
        </p:nvSpPr>
        <p:spPr>
          <a:xfrm>
            <a:off x="990600" y="1676400"/>
            <a:ext cx="7772400" cy="4114800"/>
          </a:xfrm>
        </p:spPr>
        <p:txBody>
          <a:bodyPr/>
          <a:lstStyle/>
          <a:p>
            <a:pPr>
              <a:defRPr/>
            </a:pPr>
            <a:r>
              <a:rPr lang="en-US" dirty="0" smtClean="0"/>
              <a:t>GPS origins</a:t>
            </a:r>
          </a:p>
          <a:p>
            <a:pPr>
              <a:defRPr/>
            </a:pPr>
            <a:r>
              <a:rPr lang="en-US" dirty="0" smtClean="0">
                <a:effectLst>
                  <a:outerShdw blurRad="38100" dist="38100" dir="2700000" algn="tl">
                    <a:srgbClr val="000000">
                      <a:alpha val="43137"/>
                    </a:srgbClr>
                  </a:outerShdw>
                </a:effectLst>
              </a:rPr>
              <a:t>Finding your location with GPS</a:t>
            </a:r>
          </a:p>
          <a:p>
            <a:pPr>
              <a:defRPr/>
            </a:pPr>
            <a:r>
              <a:rPr lang="en-US" dirty="0" smtClean="0"/>
              <a:t>Position Measurements</a:t>
            </a:r>
          </a:p>
          <a:p>
            <a:pPr>
              <a:defRPr/>
            </a:pPr>
            <a:r>
              <a:rPr lang="en-US" dirty="0" smtClean="0"/>
              <a:t>GPS Errors</a:t>
            </a:r>
          </a:p>
          <a:p>
            <a:pPr>
              <a:defRPr/>
            </a:pPr>
            <a:r>
              <a:rPr lang="en-US" dirty="0" smtClean="0"/>
              <a:t>Differential GPS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igure_04_0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6300" y="139700"/>
            <a:ext cx="7404100" cy="659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609600"/>
            <a:ext cx="8229600" cy="590550"/>
          </a:xfrm>
        </p:spPr>
        <p:txBody>
          <a:bodyPr>
            <a:normAutofit fontScale="90000"/>
          </a:bodyPr>
          <a:lstStyle/>
          <a:p>
            <a:pPr>
              <a:defRPr/>
            </a:pPr>
            <a:r>
              <a:rPr lang="en-US" dirty="0" smtClean="0"/>
              <a:t>Travel time</a:t>
            </a:r>
            <a:endParaRPr lang="en-US" dirty="0"/>
          </a:p>
        </p:txBody>
      </p:sp>
      <p:grpSp>
        <p:nvGrpSpPr>
          <p:cNvPr id="12291" name="Group 3"/>
          <p:cNvGrpSpPr>
            <a:grpSpLocks/>
          </p:cNvGrpSpPr>
          <p:nvPr/>
        </p:nvGrpSpPr>
        <p:grpSpPr bwMode="auto">
          <a:xfrm>
            <a:off x="381000" y="1447800"/>
            <a:ext cx="7105650" cy="4492625"/>
            <a:chOff x="240" y="912"/>
            <a:chExt cx="4476" cy="2830"/>
          </a:xfrm>
        </p:grpSpPr>
        <p:grpSp>
          <p:nvGrpSpPr>
            <p:cNvPr id="23562" name="Group 4"/>
            <p:cNvGrpSpPr>
              <a:grpSpLocks/>
            </p:cNvGrpSpPr>
            <p:nvPr/>
          </p:nvGrpSpPr>
          <p:grpSpPr bwMode="auto">
            <a:xfrm>
              <a:off x="240" y="912"/>
              <a:ext cx="4476" cy="2830"/>
              <a:chOff x="240" y="912"/>
              <a:chExt cx="4476" cy="2830"/>
            </a:xfrm>
          </p:grpSpPr>
          <p:pic>
            <p:nvPicPr>
              <p:cNvPr id="23564" name="Picture 5"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32" y="91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5" name="Picture 6" descr="MPj039583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0" y="2878"/>
                <a:ext cx="864" cy="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295" name="Line 7"/>
            <p:cNvSpPr>
              <a:spLocks noChangeShapeType="1"/>
            </p:cNvSpPr>
            <p:nvPr/>
          </p:nvSpPr>
          <p:spPr bwMode="auto">
            <a:xfrm flipV="1">
              <a:off x="1104" y="1248"/>
              <a:ext cx="3216" cy="16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a:defRPr/>
              </a:pPr>
              <a:endParaRPr lang="en-US">
                <a:effectLst>
                  <a:outerShdw blurRad="38100" dist="38100" dir="2700000" algn="tl">
                    <a:srgbClr val="000000">
                      <a:alpha val="43137"/>
                    </a:srgbClr>
                  </a:outerShdw>
                </a:effectLst>
                <a:latin typeface="Arial" pitchFamily="34" charset="0"/>
                <a:cs typeface="+mn-cs"/>
              </a:endParaRPr>
            </a:p>
          </p:txBody>
        </p:sp>
      </p:grpSp>
      <p:pic>
        <p:nvPicPr>
          <p:cNvPr id="12296" name="Picture 8" descr="MCj0387169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010400" y="2133600"/>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7" name="Picture 9" descr="MCj0387169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5000" y="5334000"/>
            <a:ext cx="990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8" name="WordArt 10"/>
          <p:cNvSpPr>
            <a:spLocks noChangeArrowheads="1" noChangeShapeType="1" noTextEdit="1"/>
          </p:cNvSpPr>
          <p:nvPr/>
        </p:nvSpPr>
        <p:spPr bwMode="auto">
          <a:xfrm>
            <a:off x="1524000" y="1371600"/>
            <a:ext cx="4695825" cy="1751013"/>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Signal leaves at 8:03:02.12</a:t>
            </a:r>
          </a:p>
        </p:txBody>
      </p:sp>
      <p:sp>
        <p:nvSpPr>
          <p:cNvPr id="12299" name="WordArt 11"/>
          <p:cNvSpPr>
            <a:spLocks noChangeArrowheads="1" noChangeShapeType="1" noTextEdit="1"/>
          </p:cNvSpPr>
          <p:nvPr/>
        </p:nvSpPr>
        <p:spPr bwMode="auto">
          <a:xfrm>
            <a:off x="2438400" y="4495800"/>
            <a:ext cx="5029200" cy="1751013"/>
          </a:xfrm>
          <a:prstGeom prst="rect">
            <a:avLst/>
          </a:prstGeom>
        </p:spPr>
        <p:txBody>
          <a:bodyPr wrap="none" fromWordArt="1">
            <a:prstTxWarp prst="textSlantDown">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Signal arrives at 8:03:02.19</a:t>
            </a:r>
          </a:p>
        </p:txBody>
      </p:sp>
      <p:sp>
        <p:nvSpPr>
          <p:cNvPr id="12300" name="Text Box 12"/>
          <p:cNvSpPr txBox="1">
            <a:spLocks noChangeArrowheads="1"/>
          </p:cNvSpPr>
          <p:nvPr/>
        </p:nvSpPr>
        <p:spPr bwMode="auto">
          <a:xfrm>
            <a:off x="3200400" y="4038600"/>
            <a:ext cx="55626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defRPr/>
            </a:pPr>
            <a:r>
              <a:rPr lang="en-US" dirty="0">
                <a:effectLst>
                  <a:outerShdw blurRad="38100" dist="38100" dir="2700000" algn="tl">
                    <a:srgbClr val="000000">
                      <a:alpha val="43137"/>
                    </a:srgbClr>
                  </a:outerShdw>
                </a:effectLst>
                <a:latin typeface="Arial" pitchFamily="34" charset="0"/>
                <a:cs typeface="+mn-cs"/>
              </a:rPr>
              <a:t>Radio waves travel about 186,000 miles (300,000 km) per second.</a:t>
            </a:r>
          </a:p>
        </p:txBody>
      </p:sp>
      <p:sp>
        <p:nvSpPr>
          <p:cNvPr id="12301" name="Text Box 13"/>
          <p:cNvSpPr txBox="1">
            <a:spLocks noChangeArrowheads="1"/>
          </p:cNvSpPr>
          <p:nvPr/>
        </p:nvSpPr>
        <p:spPr bwMode="auto">
          <a:xfrm>
            <a:off x="4572000" y="3352800"/>
            <a:ext cx="3810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defRPr/>
            </a:pPr>
            <a:r>
              <a:rPr lang="en-US" dirty="0">
                <a:effectLst>
                  <a:outerShdw blurRad="38100" dist="38100" dir="2700000" algn="tl">
                    <a:srgbClr val="000000">
                      <a:alpha val="43137"/>
                    </a:srgbClr>
                  </a:outerShdw>
                </a:effectLst>
                <a:latin typeface="Arial" pitchFamily="34" charset="0"/>
                <a:cs typeface="+mn-cs"/>
              </a:rPr>
              <a:t>For example: 13,000 some miles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1+#ppt_w/2"/>
                                          </p:val>
                                        </p:tav>
                                        <p:tav tm="100000">
                                          <p:val>
                                            <p:strVal val="#ppt_x"/>
                                          </p:val>
                                        </p:tav>
                                      </p:tavLst>
                                    </p:anim>
                                    <p:anim calcmode="lin" valueType="num">
                                      <p:cBhvr additive="base">
                                        <p:cTn id="8" dur="500" fill="hold"/>
                                        <p:tgtEl>
                                          <p:spTgt spid="12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301"/>
                                        </p:tgtEl>
                                        <p:attrNameLst>
                                          <p:attrName>style.visibility</p:attrName>
                                        </p:attrNameLst>
                                      </p:cBhvr>
                                      <p:to>
                                        <p:strVal val="visible"/>
                                      </p:to>
                                    </p:set>
                                    <p:animEffect transition="in" filter="dissolve">
                                      <p:cBhvr>
                                        <p:cTn id="13" dur="500"/>
                                        <p:tgtEl>
                                          <p:spTgt spid="123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12291"/>
                                        </p:tgtEl>
                                        <p:attrNameLst>
                                          <p:attrName>style.visibility</p:attrName>
                                        </p:attrNameLst>
                                      </p:cBhvr>
                                      <p:to>
                                        <p:strVal val="visible"/>
                                      </p:to>
                                    </p:set>
                                    <p:animEffect transition="in" filter="wipe(right)">
                                      <p:cBhvr>
                                        <p:cTn id="18" dur="500"/>
                                        <p:tgtEl>
                                          <p:spTgt spid="122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2298"/>
                                        </p:tgtEl>
                                        <p:attrNameLst>
                                          <p:attrName>style.visibility</p:attrName>
                                        </p:attrNameLst>
                                      </p:cBhvr>
                                      <p:to>
                                        <p:strVal val="visible"/>
                                      </p:to>
                                    </p:set>
                                    <p:animEffect transition="in" filter="wipe(right)">
                                      <p:cBhvr>
                                        <p:cTn id="23" dur="250"/>
                                        <p:tgtEl>
                                          <p:spTgt spid="12298"/>
                                        </p:tgtEl>
                                      </p:cBhvr>
                                    </p:animEffect>
                                  </p:childTnLst>
                                </p:cTn>
                              </p:par>
                              <p:par>
                                <p:cTn id="24" presetID="9" presetClass="entr" presetSubtype="0" fill="hold" nodeType="withEffect">
                                  <p:stCondLst>
                                    <p:cond delay="0"/>
                                  </p:stCondLst>
                                  <p:childTnLst>
                                    <p:set>
                                      <p:cBhvr>
                                        <p:cTn id="25" dur="1" fill="hold">
                                          <p:stCondLst>
                                            <p:cond delay="0"/>
                                          </p:stCondLst>
                                        </p:cTn>
                                        <p:tgtEl>
                                          <p:spTgt spid="12296"/>
                                        </p:tgtEl>
                                        <p:attrNameLst>
                                          <p:attrName>style.visibility</p:attrName>
                                        </p:attrNameLst>
                                      </p:cBhvr>
                                      <p:to>
                                        <p:strVal val="visible"/>
                                      </p:to>
                                    </p:set>
                                    <p:animEffect transition="in" filter="dissolve">
                                      <p:cBhvr>
                                        <p:cTn id="26" dur="500"/>
                                        <p:tgtEl>
                                          <p:spTgt spid="122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99"/>
                                        </p:tgtEl>
                                        <p:attrNameLst>
                                          <p:attrName>style.visibility</p:attrName>
                                        </p:attrNameLst>
                                      </p:cBhvr>
                                      <p:to>
                                        <p:strVal val="visible"/>
                                      </p:to>
                                    </p:set>
                                    <p:animEffect transition="in" filter="wipe(left)">
                                      <p:cBhvr>
                                        <p:cTn id="31" dur="10"/>
                                        <p:tgtEl>
                                          <p:spTgt spid="12299"/>
                                        </p:tgtEl>
                                      </p:cBhvr>
                                    </p:animEffect>
                                  </p:childTnLst>
                                </p:cTn>
                              </p:par>
                              <p:par>
                                <p:cTn id="32" presetID="9" presetClass="entr" presetSubtype="0" fill="hold" nodeType="withEffect">
                                  <p:stCondLst>
                                    <p:cond delay="0"/>
                                  </p:stCondLst>
                                  <p:childTnLst>
                                    <p:set>
                                      <p:cBhvr>
                                        <p:cTn id="33" dur="1" fill="hold">
                                          <p:stCondLst>
                                            <p:cond delay="0"/>
                                          </p:stCondLst>
                                        </p:cTn>
                                        <p:tgtEl>
                                          <p:spTgt spid="12297"/>
                                        </p:tgtEl>
                                        <p:attrNameLst>
                                          <p:attrName>style.visibility</p:attrName>
                                        </p:attrNameLst>
                                      </p:cBhvr>
                                      <p:to>
                                        <p:strVal val="visible"/>
                                      </p:to>
                                    </p:set>
                                    <p:animEffect transition="in" filter="dissolve">
                                      <p:cBhvr>
                                        <p:cTn id="34"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nimBg="1"/>
      <p:bldP spid="12299" grpId="0" animBg="1"/>
      <p:bldP spid="12300" grpId="0"/>
      <p:bldP spid="123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438150"/>
          </a:xfrm>
        </p:spPr>
        <p:txBody>
          <a:bodyPr>
            <a:normAutofit fontScale="90000"/>
          </a:bodyPr>
          <a:lstStyle/>
          <a:p>
            <a:pPr>
              <a:defRPr/>
            </a:pPr>
            <a:r>
              <a:rPr lang="en-US"/>
              <a:t>Whoa!</a:t>
            </a:r>
          </a:p>
        </p:txBody>
      </p:sp>
      <p:sp>
        <p:nvSpPr>
          <p:cNvPr id="13315" name="Text Box 3"/>
          <p:cNvSpPr txBox="1">
            <a:spLocks noChangeArrowheads="1"/>
          </p:cNvSpPr>
          <p:nvPr/>
        </p:nvSpPr>
        <p:spPr bwMode="auto">
          <a:xfrm>
            <a:off x="609600" y="137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20000"/>
              </a:spcBef>
              <a:defRPr/>
            </a:pPr>
            <a:r>
              <a:rPr lang="en-US" dirty="0">
                <a:effectLst>
                  <a:outerShdw blurRad="38100" dist="38100" dir="2700000" algn="tl">
                    <a:srgbClr val="000000">
                      <a:alpha val="43137"/>
                    </a:srgbClr>
                  </a:outerShdw>
                </a:effectLst>
                <a:latin typeface="Arial" pitchFamily="34" charset="0"/>
                <a:cs typeface="+mn-cs"/>
              </a:rPr>
              <a:t>8:03:02.19</a:t>
            </a:r>
          </a:p>
        </p:txBody>
      </p:sp>
      <p:sp>
        <p:nvSpPr>
          <p:cNvPr id="13316" name="Text Box 4"/>
          <p:cNvSpPr txBox="1">
            <a:spLocks noChangeArrowheads="1"/>
          </p:cNvSpPr>
          <p:nvPr/>
        </p:nvSpPr>
        <p:spPr bwMode="auto">
          <a:xfrm>
            <a:off x="609600" y="18288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20000"/>
              </a:spcBef>
              <a:defRPr/>
            </a:pPr>
            <a:r>
              <a:rPr lang="en-US" dirty="0">
                <a:effectLst>
                  <a:outerShdw blurRad="38100" dist="38100" dir="2700000" algn="tl">
                    <a:srgbClr val="000000">
                      <a:alpha val="43137"/>
                    </a:srgbClr>
                  </a:outerShdw>
                </a:effectLst>
                <a:latin typeface="Arial" pitchFamily="34" charset="0"/>
                <a:cs typeface="+mn-cs"/>
              </a:rPr>
              <a:t>- </a:t>
            </a:r>
            <a:r>
              <a:rPr lang="en-US" u="sng" dirty="0">
                <a:effectLst>
                  <a:outerShdw blurRad="38100" dist="38100" dir="2700000" algn="tl">
                    <a:srgbClr val="000000">
                      <a:alpha val="43137"/>
                    </a:srgbClr>
                  </a:outerShdw>
                </a:effectLst>
                <a:latin typeface="Arial" pitchFamily="34" charset="0"/>
                <a:cs typeface="+mn-cs"/>
              </a:rPr>
              <a:t>8:03:02.12</a:t>
            </a:r>
          </a:p>
        </p:txBody>
      </p:sp>
      <p:sp>
        <p:nvSpPr>
          <p:cNvPr id="13317" name="Text Box 5"/>
          <p:cNvSpPr txBox="1">
            <a:spLocks noChangeArrowheads="1"/>
          </p:cNvSpPr>
          <p:nvPr/>
        </p:nvSpPr>
        <p:spPr bwMode="auto">
          <a:xfrm>
            <a:off x="609600" y="22860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20000"/>
              </a:spcBef>
              <a:defRPr/>
            </a:pPr>
            <a:r>
              <a:rPr lang="en-US" dirty="0">
                <a:effectLst>
                  <a:outerShdw blurRad="38100" dist="38100" dir="2700000" algn="tl">
                    <a:srgbClr val="000000">
                      <a:alpha val="43137"/>
                    </a:srgbClr>
                  </a:outerShdw>
                </a:effectLst>
                <a:latin typeface="Arial" pitchFamily="34" charset="0"/>
                <a:cs typeface="+mn-cs"/>
              </a:rPr>
              <a:t>0:00:00.07</a:t>
            </a:r>
          </a:p>
        </p:txBody>
      </p:sp>
      <p:sp>
        <p:nvSpPr>
          <p:cNvPr id="13318" name="Text Box 6"/>
          <p:cNvSpPr txBox="1">
            <a:spLocks noChangeArrowheads="1"/>
          </p:cNvSpPr>
          <p:nvPr/>
        </p:nvSpPr>
        <p:spPr bwMode="auto">
          <a:xfrm>
            <a:off x="3429000" y="1371600"/>
            <a:ext cx="50292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defRPr/>
            </a:pPr>
            <a:r>
              <a:rPr lang="en-US" sz="2800" dirty="0">
                <a:effectLst>
                  <a:outerShdw blurRad="38100" dist="38100" dir="2700000" algn="tl">
                    <a:srgbClr val="000000">
                      <a:alpha val="43137"/>
                    </a:srgbClr>
                  </a:outerShdw>
                </a:effectLst>
                <a:latin typeface="Arial" pitchFamily="34" charset="0"/>
                <a:cs typeface="+mn-cs"/>
              </a:rPr>
              <a:t>7 hundredths of a second difference for the 13,000 mile (i.e. 20,000 km) distance</a:t>
            </a:r>
          </a:p>
        </p:txBody>
      </p:sp>
      <p:sp>
        <p:nvSpPr>
          <p:cNvPr id="13320" name="Text Box 8"/>
          <p:cNvSpPr txBox="1">
            <a:spLocks noChangeArrowheads="1"/>
          </p:cNvSpPr>
          <p:nvPr/>
        </p:nvSpPr>
        <p:spPr bwMode="auto">
          <a:xfrm>
            <a:off x="1447800" y="4953000"/>
            <a:ext cx="44958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defRPr/>
            </a:pPr>
            <a:r>
              <a:rPr lang="en-US" dirty="0">
                <a:effectLst>
                  <a:outerShdw blurRad="38100" dist="38100" dir="2700000" algn="tl">
                    <a:srgbClr val="000000">
                      <a:alpha val="43137"/>
                    </a:srgbClr>
                  </a:outerShdw>
                </a:effectLst>
                <a:latin typeface="Arial" pitchFamily="34" charset="0"/>
                <a:cs typeface="+mn-cs"/>
              </a:rPr>
              <a:t>Takes some really good clocks (i.e. $50,000)!</a:t>
            </a:r>
          </a:p>
        </p:txBody>
      </p:sp>
      <p:pic>
        <p:nvPicPr>
          <p:cNvPr id="24584" name="Picture 9" descr="water cloc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200" y="3657600"/>
            <a:ext cx="2009775"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04850"/>
            <a:ext cx="8229600" cy="514350"/>
          </a:xfrm>
        </p:spPr>
        <p:txBody>
          <a:bodyPr>
            <a:normAutofit fontScale="90000"/>
          </a:bodyPr>
          <a:lstStyle/>
          <a:p>
            <a:pPr>
              <a:defRPr/>
            </a:pPr>
            <a:r>
              <a:rPr lang="en-US" sz="3200" dirty="0"/>
              <a:t>So how do you measure the time difference?</a:t>
            </a:r>
          </a:p>
        </p:txBody>
      </p:sp>
      <p:grpSp>
        <p:nvGrpSpPr>
          <p:cNvPr id="16387" name="Group 3"/>
          <p:cNvGrpSpPr>
            <a:grpSpLocks/>
          </p:cNvGrpSpPr>
          <p:nvPr/>
        </p:nvGrpSpPr>
        <p:grpSpPr bwMode="auto">
          <a:xfrm>
            <a:off x="381000" y="1447800"/>
            <a:ext cx="7105650" cy="4492625"/>
            <a:chOff x="240" y="912"/>
            <a:chExt cx="4476" cy="2830"/>
          </a:xfrm>
        </p:grpSpPr>
        <p:grpSp>
          <p:nvGrpSpPr>
            <p:cNvPr id="25616" name="Group 4"/>
            <p:cNvGrpSpPr>
              <a:grpSpLocks/>
            </p:cNvGrpSpPr>
            <p:nvPr/>
          </p:nvGrpSpPr>
          <p:grpSpPr bwMode="auto">
            <a:xfrm>
              <a:off x="240" y="912"/>
              <a:ext cx="4476" cy="2830"/>
              <a:chOff x="240" y="912"/>
              <a:chExt cx="4476" cy="2830"/>
            </a:xfrm>
          </p:grpSpPr>
          <p:pic>
            <p:nvPicPr>
              <p:cNvPr id="25618" name="Picture 5" descr="GPS Sa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32" y="91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9" name="Picture 6" descr="MPj0395830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0" y="2878"/>
                <a:ext cx="864" cy="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6391" name="Line 7"/>
            <p:cNvSpPr>
              <a:spLocks noChangeShapeType="1"/>
            </p:cNvSpPr>
            <p:nvPr/>
          </p:nvSpPr>
          <p:spPr bwMode="auto">
            <a:xfrm flipV="1">
              <a:off x="1104" y="1248"/>
              <a:ext cx="3216" cy="16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a:defRPr/>
              </a:pPr>
              <a:endParaRPr lang="en-US">
                <a:effectLst>
                  <a:outerShdw blurRad="38100" dist="38100" dir="2700000" algn="tl">
                    <a:srgbClr val="000000">
                      <a:alpha val="43137"/>
                    </a:srgbClr>
                  </a:outerShdw>
                </a:effectLst>
                <a:latin typeface="Arial" pitchFamily="34" charset="0"/>
                <a:cs typeface="+mn-cs"/>
              </a:endParaRPr>
            </a:p>
          </p:txBody>
        </p:sp>
      </p:grpSp>
      <p:sp>
        <p:nvSpPr>
          <p:cNvPr id="16392" name="Text Box 8"/>
          <p:cNvSpPr txBox="1">
            <a:spLocks noChangeArrowheads="1"/>
          </p:cNvSpPr>
          <p:nvPr/>
        </p:nvSpPr>
        <p:spPr bwMode="auto">
          <a:xfrm>
            <a:off x="846138" y="2132013"/>
            <a:ext cx="5837237"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mn-cs"/>
              </a:rPr>
              <a:t>Pseudo-random Noise Code (PRN Code)</a:t>
            </a:r>
          </a:p>
        </p:txBody>
      </p:sp>
      <p:pic>
        <p:nvPicPr>
          <p:cNvPr id="16393" name="Picture 9" descr="PN Code"/>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600200" y="5581650"/>
            <a:ext cx="3657600" cy="127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394" name="Group 10"/>
          <p:cNvGrpSpPr>
            <a:grpSpLocks/>
          </p:cNvGrpSpPr>
          <p:nvPr/>
        </p:nvGrpSpPr>
        <p:grpSpPr bwMode="auto">
          <a:xfrm>
            <a:off x="6494463" y="2362200"/>
            <a:ext cx="2306637" cy="1152525"/>
            <a:chOff x="3679" y="1536"/>
            <a:chExt cx="2354" cy="1081"/>
          </a:xfrm>
        </p:grpSpPr>
        <p:pic>
          <p:nvPicPr>
            <p:cNvPr id="25614" name="Picture 11" descr="MCBS00630_0000[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28" y="1536"/>
              <a:ext cx="739" cy="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6" name="Text Box 12"/>
            <p:cNvSpPr txBox="1">
              <a:spLocks noChangeArrowheads="1"/>
            </p:cNvSpPr>
            <p:nvPr/>
          </p:nvSpPr>
          <p:spPr bwMode="auto">
            <a:xfrm>
              <a:off x="3679" y="2184"/>
              <a:ext cx="2354" cy="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mn-cs"/>
                </a:rPr>
                <a:t>PRN Generator</a:t>
              </a:r>
            </a:p>
          </p:txBody>
        </p:sp>
      </p:grpSp>
      <p:grpSp>
        <p:nvGrpSpPr>
          <p:cNvPr id="16397" name="Group 13"/>
          <p:cNvGrpSpPr>
            <a:grpSpLocks/>
          </p:cNvGrpSpPr>
          <p:nvPr/>
        </p:nvGrpSpPr>
        <p:grpSpPr bwMode="auto">
          <a:xfrm>
            <a:off x="55563" y="3276600"/>
            <a:ext cx="2306637" cy="1165225"/>
            <a:chOff x="3769" y="1536"/>
            <a:chExt cx="2060" cy="1072"/>
          </a:xfrm>
        </p:grpSpPr>
        <p:pic>
          <p:nvPicPr>
            <p:cNvPr id="25612" name="Picture 14" descr="MCBS00630_0000[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28" y="1536"/>
              <a:ext cx="739" cy="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9" name="Text Box 15"/>
            <p:cNvSpPr txBox="1">
              <a:spLocks noChangeArrowheads="1"/>
            </p:cNvSpPr>
            <p:nvPr/>
          </p:nvSpPr>
          <p:spPr bwMode="auto">
            <a:xfrm>
              <a:off x="3769" y="2183"/>
              <a:ext cx="206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mn-cs"/>
                </a:rPr>
                <a:t>PRN Generator</a:t>
              </a:r>
            </a:p>
          </p:txBody>
        </p:sp>
      </p:grpSp>
      <p:grpSp>
        <p:nvGrpSpPr>
          <p:cNvPr id="16400" name="Group 16"/>
          <p:cNvGrpSpPr>
            <a:grpSpLocks/>
          </p:cNvGrpSpPr>
          <p:nvPr/>
        </p:nvGrpSpPr>
        <p:grpSpPr bwMode="auto">
          <a:xfrm>
            <a:off x="1447800" y="3200400"/>
            <a:ext cx="5275263" cy="366713"/>
            <a:chOff x="912" y="2016"/>
            <a:chExt cx="3323" cy="231"/>
          </a:xfrm>
        </p:grpSpPr>
        <p:sp>
          <p:nvSpPr>
            <p:cNvPr id="16401" name="Line 17"/>
            <p:cNvSpPr>
              <a:spLocks noChangeShapeType="1"/>
            </p:cNvSpPr>
            <p:nvPr/>
          </p:nvSpPr>
          <p:spPr bwMode="auto">
            <a:xfrm rot="21000000" flipV="1">
              <a:off x="912" y="2112"/>
              <a:ext cx="3323" cy="2"/>
            </a:xfrm>
            <a:prstGeom prst="line">
              <a:avLst/>
            </a:prstGeom>
            <a:noFill/>
            <a:ln w="57150">
              <a:solidFill>
                <a:srgbClr val="FF0000"/>
              </a:solidFill>
              <a:prstDash val="lgDash"/>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a:defRPr/>
              </a:pPr>
              <a:endParaRPr lang="en-US">
                <a:effectLst>
                  <a:outerShdw blurRad="38100" dist="38100" dir="2700000" algn="tl">
                    <a:srgbClr val="000000">
                      <a:alpha val="43137"/>
                    </a:srgbClr>
                  </a:outerShdw>
                </a:effectLst>
                <a:latin typeface="Arial" pitchFamily="34" charset="0"/>
                <a:cs typeface="+mn-cs"/>
              </a:endParaRPr>
            </a:p>
          </p:txBody>
        </p:sp>
        <p:sp>
          <p:nvSpPr>
            <p:cNvPr id="16402" name="Text Box 18"/>
            <p:cNvSpPr txBox="1">
              <a:spLocks noChangeArrowheads="1"/>
            </p:cNvSpPr>
            <p:nvPr/>
          </p:nvSpPr>
          <p:spPr bwMode="auto">
            <a:xfrm rot="21000000">
              <a:off x="1056" y="2016"/>
              <a:ext cx="14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a:solidFill>
                    <a:srgbClr val="FF0000"/>
                  </a:solidFill>
                  <a:effectLst>
                    <a:outerShdw blurRad="38100" dist="38100" dir="2700000" algn="tl">
                      <a:srgbClr val="000000">
                        <a:alpha val="43137"/>
                      </a:srgbClr>
                    </a:outerShdw>
                  </a:effectLst>
                  <a:latin typeface="Arial" pitchFamily="34" charset="0"/>
                  <a:cs typeface="+mn-cs"/>
                </a:rPr>
                <a:t>Exactly Synchronized</a:t>
              </a:r>
            </a:p>
          </p:txBody>
        </p:sp>
      </p:grpSp>
      <p:sp>
        <p:nvSpPr>
          <p:cNvPr id="25609" name="Rectangle 1"/>
          <p:cNvSpPr>
            <a:spLocks noChangeArrowheads="1"/>
          </p:cNvSpPr>
          <p:nvPr/>
        </p:nvSpPr>
        <p:spPr bwMode="auto">
          <a:xfrm>
            <a:off x="3657600" y="3429000"/>
            <a:ext cx="51054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buFont typeface="Arial" charset="0"/>
              <a:buChar char="•"/>
            </a:pPr>
            <a:r>
              <a:rPr lang="en-US" sz="2000"/>
              <a:t>If we wanted to see just how delayed the satellite's version was, we could start delaying the receiver's version until they fell into perfect sync. </a:t>
            </a:r>
          </a:p>
          <a:p>
            <a:pPr marL="342900" indent="-342900">
              <a:buFont typeface="Arial" charset="0"/>
              <a:buChar char="•"/>
            </a:pPr>
            <a:r>
              <a:rPr lang="en-US" sz="2000"/>
              <a:t>The amount we have to shift back the receiver's version is equal to the travel time of the satellite's version.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right)">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6392"/>
                                        </p:tgtEl>
                                        <p:attrNameLst>
                                          <p:attrName>style.visibility</p:attrName>
                                        </p:attrNameLst>
                                      </p:cBhvr>
                                      <p:to>
                                        <p:strVal val="visible"/>
                                      </p:to>
                                    </p:set>
                                    <p:animEffect transition="in" filter="wipe(down)">
                                      <p:cBhvr>
                                        <p:cTn id="12" dur="580">
                                          <p:stCondLst>
                                            <p:cond delay="0"/>
                                          </p:stCondLst>
                                        </p:cTn>
                                        <p:tgtEl>
                                          <p:spTgt spid="16392"/>
                                        </p:tgtEl>
                                      </p:cBhvr>
                                    </p:animEffect>
                                    <p:anim calcmode="lin" valueType="num">
                                      <p:cBhvr>
                                        <p:cTn id="13" dur="1822" tmFilter="0,0; 0.14,0.36; 0.43,0.73; 0.71,0.91; 1.0,1.0">
                                          <p:stCondLst>
                                            <p:cond delay="0"/>
                                          </p:stCondLst>
                                        </p:cTn>
                                        <p:tgtEl>
                                          <p:spTgt spid="1639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639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639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639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6392"/>
                                        </p:tgtEl>
                                        <p:attrNameLst>
                                          <p:attrName>ppt_y</p:attrName>
                                        </p:attrNameLst>
                                      </p:cBhvr>
                                      <p:tavLst>
                                        <p:tav tm="0" fmla="#ppt_y-sin(pi*$)/81">
                                          <p:val>
                                            <p:fltVal val="0"/>
                                          </p:val>
                                        </p:tav>
                                        <p:tav tm="100000">
                                          <p:val>
                                            <p:fltVal val="1"/>
                                          </p:val>
                                        </p:tav>
                                      </p:tavLst>
                                    </p:anim>
                                    <p:animScale>
                                      <p:cBhvr>
                                        <p:cTn id="18" dur="26">
                                          <p:stCondLst>
                                            <p:cond delay="650"/>
                                          </p:stCondLst>
                                        </p:cTn>
                                        <p:tgtEl>
                                          <p:spTgt spid="16392"/>
                                        </p:tgtEl>
                                      </p:cBhvr>
                                      <p:to x="100000" y="60000"/>
                                    </p:animScale>
                                    <p:animScale>
                                      <p:cBhvr>
                                        <p:cTn id="19" dur="166" decel="50000">
                                          <p:stCondLst>
                                            <p:cond delay="676"/>
                                          </p:stCondLst>
                                        </p:cTn>
                                        <p:tgtEl>
                                          <p:spTgt spid="16392"/>
                                        </p:tgtEl>
                                      </p:cBhvr>
                                      <p:to x="100000" y="100000"/>
                                    </p:animScale>
                                    <p:animScale>
                                      <p:cBhvr>
                                        <p:cTn id="20" dur="26">
                                          <p:stCondLst>
                                            <p:cond delay="1312"/>
                                          </p:stCondLst>
                                        </p:cTn>
                                        <p:tgtEl>
                                          <p:spTgt spid="16392"/>
                                        </p:tgtEl>
                                      </p:cBhvr>
                                      <p:to x="100000" y="80000"/>
                                    </p:animScale>
                                    <p:animScale>
                                      <p:cBhvr>
                                        <p:cTn id="21" dur="166" decel="50000">
                                          <p:stCondLst>
                                            <p:cond delay="1338"/>
                                          </p:stCondLst>
                                        </p:cTn>
                                        <p:tgtEl>
                                          <p:spTgt spid="16392"/>
                                        </p:tgtEl>
                                      </p:cBhvr>
                                      <p:to x="100000" y="100000"/>
                                    </p:animScale>
                                    <p:animScale>
                                      <p:cBhvr>
                                        <p:cTn id="22" dur="26">
                                          <p:stCondLst>
                                            <p:cond delay="1642"/>
                                          </p:stCondLst>
                                        </p:cTn>
                                        <p:tgtEl>
                                          <p:spTgt spid="16392"/>
                                        </p:tgtEl>
                                      </p:cBhvr>
                                      <p:to x="100000" y="90000"/>
                                    </p:animScale>
                                    <p:animScale>
                                      <p:cBhvr>
                                        <p:cTn id="23" dur="166" decel="50000">
                                          <p:stCondLst>
                                            <p:cond delay="1668"/>
                                          </p:stCondLst>
                                        </p:cTn>
                                        <p:tgtEl>
                                          <p:spTgt spid="16392"/>
                                        </p:tgtEl>
                                      </p:cBhvr>
                                      <p:to x="100000" y="100000"/>
                                    </p:animScale>
                                    <p:animScale>
                                      <p:cBhvr>
                                        <p:cTn id="24" dur="26">
                                          <p:stCondLst>
                                            <p:cond delay="1808"/>
                                          </p:stCondLst>
                                        </p:cTn>
                                        <p:tgtEl>
                                          <p:spTgt spid="16392"/>
                                        </p:tgtEl>
                                      </p:cBhvr>
                                      <p:to x="100000" y="95000"/>
                                    </p:animScale>
                                    <p:animScale>
                                      <p:cBhvr>
                                        <p:cTn id="25" dur="166" decel="50000">
                                          <p:stCondLst>
                                            <p:cond delay="1834"/>
                                          </p:stCondLst>
                                        </p:cTn>
                                        <p:tgtEl>
                                          <p:spTgt spid="16392"/>
                                        </p:tgtEl>
                                      </p:cBhvr>
                                      <p:to x="100000" y="100000"/>
                                    </p:animScale>
                                  </p:childTnLst>
                                </p:cTn>
                              </p:par>
                            </p:childTnLst>
                          </p:cTn>
                        </p:par>
                        <p:par>
                          <p:cTn id="26" fill="hold" nodeType="afterGroup">
                            <p:stCondLst>
                              <p:cond delay="2000"/>
                            </p:stCondLst>
                            <p:childTnLst>
                              <p:par>
                                <p:cTn id="27" presetID="9" presetClass="entr" presetSubtype="0" fill="hold" nodeType="afterEffect">
                                  <p:stCondLst>
                                    <p:cond delay="0"/>
                                  </p:stCondLst>
                                  <p:childTnLst>
                                    <p:set>
                                      <p:cBhvr>
                                        <p:cTn id="28" dur="1" fill="hold">
                                          <p:stCondLst>
                                            <p:cond delay="0"/>
                                          </p:stCondLst>
                                        </p:cTn>
                                        <p:tgtEl>
                                          <p:spTgt spid="16393"/>
                                        </p:tgtEl>
                                        <p:attrNameLst>
                                          <p:attrName>style.visibility</p:attrName>
                                        </p:attrNameLst>
                                      </p:cBhvr>
                                      <p:to>
                                        <p:strVal val="visible"/>
                                      </p:to>
                                    </p:set>
                                    <p:animEffect transition="in" filter="dissolve">
                                      <p:cBhvr>
                                        <p:cTn id="29" dur="500"/>
                                        <p:tgtEl>
                                          <p:spTgt spid="163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0" presetClass="entr" presetSubtype="0" fill="hold" nodeType="click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fade">
                                      <p:cBhvr>
                                        <p:cTn id="34" dur="800" decel="100000"/>
                                        <p:tgtEl>
                                          <p:spTgt spid="16394"/>
                                        </p:tgtEl>
                                      </p:cBhvr>
                                    </p:animEffect>
                                    <p:anim calcmode="lin" valueType="num">
                                      <p:cBhvr>
                                        <p:cTn id="35" dur="800" decel="100000" fill="hold"/>
                                        <p:tgtEl>
                                          <p:spTgt spid="16394"/>
                                        </p:tgtEl>
                                        <p:attrNameLst>
                                          <p:attrName>style.rotation</p:attrName>
                                        </p:attrNameLst>
                                      </p:cBhvr>
                                      <p:tavLst>
                                        <p:tav tm="0">
                                          <p:val>
                                            <p:fltVal val="-90"/>
                                          </p:val>
                                        </p:tav>
                                        <p:tav tm="100000">
                                          <p:val>
                                            <p:fltVal val="0"/>
                                          </p:val>
                                        </p:tav>
                                      </p:tavLst>
                                    </p:anim>
                                    <p:anim calcmode="lin" valueType="num">
                                      <p:cBhvr>
                                        <p:cTn id="36" dur="800" decel="100000" fill="hold"/>
                                        <p:tgtEl>
                                          <p:spTgt spid="16394"/>
                                        </p:tgtEl>
                                        <p:attrNameLst>
                                          <p:attrName>ppt_x</p:attrName>
                                        </p:attrNameLst>
                                      </p:cBhvr>
                                      <p:tavLst>
                                        <p:tav tm="0">
                                          <p:val>
                                            <p:strVal val="#ppt_x+0.4"/>
                                          </p:val>
                                        </p:tav>
                                        <p:tav tm="100000">
                                          <p:val>
                                            <p:strVal val="#ppt_x-0.05"/>
                                          </p:val>
                                        </p:tav>
                                      </p:tavLst>
                                    </p:anim>
                                    <p:anim calcmode="lin" valueType="num">
                                      <p:cBhvr>
                                        <p:cTn id="37" dur="800" decel="100000" fill="hold"/>
                                        <p:tgtEl>
                                          <p:spTgt spid="1639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639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6394"/>
                                        </p:tgtEl>
                                        <p:attrNameLst>
                                          <p:attrName>ppt_y</p:attrName>
                                        </p:attrNameLst>
                                      </p:cBhvr>
                                      <p:tavLst>
                                        <p:tav tm="0">
                                          <p:val>
                                            <p:strVal val="#ppt_y+0.1"/>
                                          </p:val>
                                        </p:tav>
                                        <p:tav tm="100000">
                                          <p:val>
                                            <p:strVal val="#ppt_y"/>
                                          </p:val>
                                        </p:tav>
                                      </p:tavLst>
                                    </p:anim>
                                  </p:childTnLst>
                                </p:cTn>
                              </p:par>
                            </p:childTnLst>
                          </p:cTn>
                        </p:par>
                        <p:par>
                          <p:cTn id="40" fill="hold" nodeType="afterGroup">
                            <p:stCondLst>
                              <p:cond delay="1000"/>
                            </p:stCondLst>
                            <p:childTnLst>
                              <p:par>
                                <p:cTn id="41" presetID="30" presetClass="entr" presetSubtype="0" fill="hold" nodeType="afterEffect">
                                  <p:stCondLst>
                                    <p:cond delay="0"/>
                                  </p:stCondLst>
                                  <p:childTnLst>
                                    <p:set>
                                      <p:cBhvr>
                                        <p:cTn id="42" dur="1" fill="hold">
                                          <p:stCondLst>
                                            <p:cond delay="0"/>
                                          </p:stCondLst>
                                        </p:cTn>
                                        <p:tgtEl>
                                          <p:spTgt spid="16397"/>
                                        </p:tgtEl>
                                        <p:attrNameLst>
                                          <p:attrName>style.visibility</p:attrName>
                                        </p:attrNameLst>
                                      </p:cBhvr>
                                      <p:to>
                                        <p:strVal val="visible"/>
                                      </p:to>
                                    </p:set>
                                    <p:animEffect transition="in" filter="fade">
                                      <p:cBhvr>
                                        <p:cTn id="43" dur="800" decel="100000"/>
                                        <p:tgtEl>
                                          <p:spTgt spid="16397"/>
                                        </p:tgtEl>
                                      </p:cBhvr>
                                    </p:animEffect>
                                    <p:anim calcmode="lin" valueType="num">
                                      <p:cBhvr>
                                        <p:cTn id="44" dur="800" decel="100000" fill="hold"/>
                                        <p:tgtEl>
                                          <p:spTgt spid="16397"/>
                                        </p:tgtEl>
                                        <p:attrNameLst>
                                          <p:attrName>style.rotation</p:attrName>
                                        </p:attrNameLst>
                                      </p:cBhvr>
                                      <p:tavLst>
                                        <p:tav tm="0">
                                          <p:val>
                                            <p:fltVal val="-90"/>
                                          </p:val>
                                        </p:tav>
                                        <p:tav tm="100000">
                                          <p:val>
                                            <p:fltVal val="0"/>
                                          </p:val>
                                        </p:tav>
                                      </p:tavLst>
                                    </p:anim>
                                    <p:anim calcmode="lin" valueType="num">
                                      <p:cBhvr>
                                        <p:cTn id="45" dur="800" decel="100000" fill="hold"/>
                                        <p:tgtEl>
                                          <p:spTgt spid="16397"/>
                                        </p:tgtEl>
                                        <p:attrNameLst>
                                          <p:attrName>ppt_x</p:attrName>
                                        </p:attrNameLst>
                                      </p:cBhvr>
                                      <p:tavLst>
                                        <p:tav tm="0">
                                          <p:val>
                                            <p:strVal val="#ppt_x+0.4"/>
                                          </p:val>
                                        </p:tav>
                                        <p:tav tm="100000">
                                          <p:val>
                                            <p:strVal val="#ppt_x-0.05"/>
                                          </p:val>
                                        </p:tav>
                                      </p:tavLst>
                                    </p:anim>
                                    <p:anim calcmode="lin" valueType="num">
                                      <p:cBhvr>
                                        <p:cTn id="46" dur="800" decel="100000" fill="hold"/>
                                        <p:tgtEl>
                                          <p:spTgt spid="16397"/>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6397"/>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6397"/>
                                        </p:tgtEl>
                                        <p:attrNameLst>
                                          <p:attrName>ppt_y</p:attrName>
                                        </p:attrNameLst>
                                      </p:cBhvr>
                                      <p:tavLst>
                                        <p:tav tm="0">
                                          <p:val>
                                            <p:strVal val="#ppt_y+0.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5" presetClass="entr" presetSubtype="0" fill="hold" nodeType="clickEffect">
                                  <p:stCondLst>
                                    <p:cond delay="0"/>
                                  </p:stCondLst>
                                  <p:childTnLst>
                                    <p:set>
                                      <p:cBhvr>
                                        <p:cTn id="52" dur="1" fill="hold">
                                          <p:stCondLst>
                                            <p:cond delay="0"/>
                                          </p:stCondLst>
                                        </p:cTn>
                                        <p:tgtEl>
                                          <p:spTgt spid="16400"/>
                                        </p:tgtEl>
                                        <p:attrNameLst>
                                          <p:attrName>style.visibility</p:attrName>
                                        </p:attrNameLst>
                                      </p:cBhvr>
                                      <p:to>
                                        <p:strVal val="visible"/>
                                      </p:to>
                                    </p:set>
                                    <p:animEffect transition="in" filter="fade">
                                      <p:cBhvr>
                                        <p:cTn id="53" dur="2000"/>
                                        <p:tgtEl>
                                          <p:spTgt spid="16400"/>
                                        </p:tgtEl>
                                      </p:cBhvr>
                                    </p:animEffect>
                                    <p:anim calcmode="lin" valueType="num">
                                      <p:cBhvr>
                                        <p:cTn id="54" dur="2000" fill="hold"/>
                                        <p:tgtEl>
                                          <p:spTgt spid="16400"/>
                                        </p:tgtEl>
                                        <p:attrNameLst>
                                          <p:attrName>style.rotation</p:attrName>
                                        </p:attrNameLst>
                                      </p:cBhvr>
                                      <p:tavLst>
                                        <p:tav tm="0">
                                          <p:val>
                                            <p:fltVal val="720"/>
                                          </p:val>
                                        </p:tav>
                                        <p:tav tm="100000">
                                          <p:val>
                                            <p:fltVal val="0"/>
                                          </p:val>
                                        </p:tav>
                                      </p:tavLst>
                                    </p:anim>
                                    <p:anim calcmode="lin" valueType="num">
                                      <p:cBhvr>
                                        <p:cTn id="55" dur="2000" fill="hold"/>
                                        <p:tgtEl>
                                          <p:spTgt spid="16400"/>
                                        </p:tgtEl>
                                        <p:attrNameLst>
                                          <p:attrName>ppt_h</p:attrName>
                                        </p:attrNameLst>
                                      </p:cBhvr>
                                      <p:tavLst>
                                        <p:tav tm="0">
                                          <p:val>
                                            <p:fltVal val="0"/>
                                          </p:val>
                                        </p:tav>
                                        <p:tav tm="100000">
                                          <p:val>
                                            <p:strVal val="#ppt_h"/>
                                          </p:val>
                                        </p:tav>
                                      </p:tavLst>
                                    </p:anim>
                                    <p:anim calcmode="lin" valueType="num">
                                      <p:cBhvr>
                                        <p:cTn id="56" dur="2000" fill="hold"/>
                                        <p:tgtEl>
                                          <p:spTgt spid="1640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Just compare the two codes!</a:t>
            </a:r>
          </a:p>
        </p:txBody>
      </p:sp>
      <p:pic>
        <p:nvPicPr>
          <p:cNvPr id="19459" name="Picture 3" descr="bitsanim"/>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1905000"/>
            <a:ext cx="581977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0" name="Text Box 4"/>
          <p:cNvSpPr txBox="1">
            <a:spLocks noChangeArrowheads="1"/>
          </p:cNvSpPr>
          <p:nvPr/>
        </p:nvSpPr>
        <p:spPr bwMode="auto">
          <a:xfrm>
            <a:off x="1285875" y="4265613"/>
            <a:ext cx="76358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sz="2000" dirty="0">
                <a:effectLst>
                  <a:outerShdw blurRad="38100" dist="38100" dir="2700000" algn="tl">
                    <a:srgbClr val="000000">
                      <a:alpha val="43137"/>
                    </a:srgbClr>
                  </a:outerShdw>
                </a:effectLst>
                <a:latin typeface="Arial" pitchFamily="34" charset="0"/>
                <a:cs typeface="+mn-cs"/>
              </a:rPr>
              <a:t>Measure the time offset to make the two codes align or “correlate”</a:t>
            </a:r>
          </a:p>
        </p:txBody>
      </p:sp>
      <p:sp>
        <p:nvSpPr>
          <p:cNvPr id="19461" name="Text Box 5"/>
          <p:cNvSpPr txBox="1">
            <a:spLocks noChangeArrowheads="1"/>
          </p:cNvSpPr>
          <p:nvPr/>
        </p:nvSpPr>
        <p:spPr bwMode="auto">
          <a:xfrm>
            <a:off x="733425" y="5562600"/>
            <a:ext cx="818832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sz="2000" dirty="0">
                <a:effectLst>
                  <a:outerShdw blurRad="38100" dist="38100" dir="2700000" algn="tl">
                    <a:srgbClr val="000000">
                      <a:alpha val="43137"/>
                    </a:srgbClr>
                  </a:outerShdw>
                </a:effectLst>
                <a:latin typeface="Arial" pitchFamily="34" charset="0"/>
                <a:cs typeface="+mn-cs"/>
              </a:rPr>
              <a:t>Now you have an idea of the distance between the two PN generators!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dissolve">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04850"/>
            <a:ext cx="8229600" cy="514350"/>
          </a:xfrm>
        </p:spPr>
        <p:txBody>
          <a:bodyPr>
            <a:normAutofit fontScale="90000"/>
          </a:bodyPr>
          <a:lstStyle/>
          <a:p>
            <a:pPr>
              <a:defRPr/>
            </a:pPr>
            <a:r>
              <a:rPr lang="en-US" dirty="0"/>
              <a:t>The satellite knows where it is.</a:t>
            </a:r>
          </a:p>
        </p:txBody>
      </p:sp>
      <p:sp>
        <p:nvSpPr>
          <p:cNvPr id="20483" name="Oval 3"/>
          <p:cNvSpPr>
            <a:spLocks noChangeArrowheads="1"/>
          </p:cNvSpPr>
          <p:nvPr/>
        </p:nvSpPr>
        <p:spPr bwMode="auto">
          <a:xfrm>
            <a:off x="990600" y="220980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grpSp>
        <p:nvGrpSpPr>
          <p:cNvPr id="27652" name="Group 4"/>
          <p:cNvGrpSpPr>
            <a:grpSpLocks/>
          </p:cNvGrpSpPr>
          <p:nvPr/>
        </p:nvGrpSpPr>
        <p:grpSpPr bwMode="auto">
          <a:xfrm>
            <a:off x="3276600" y="1295400"/>
            <a:ext cx="4191000" cy="4191000"/>
            <a:chOff x="2064" y="816"/>
            <a:chExt cx="2640" cy="2640"/>
          </a:xfrm>
        </p:grpSpPr>
        <p:pic>
          <p:nvPicPr>
            <p:cNvPr id="27657" name="Picture 5"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2" y="1866"/>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8" name="Oval 6"/>
            <p:cNvSpPr>
              <a:spLocks noChangeArrowheads="1"/>
            </p:cNvSpPr>
            <p:nvPr/>
          </p:nvSpPr>
          <p:spPr bwMode="auto">
            <a:xfrm>
              <a:off x="2064" y="816"/>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9" name="Line 7"/>
            <p:cNvSpPr>
              <a:spLocks noChangeShapeType="1"/>
            </p:cNvSpPr>
            <p:nvPr/>
          </p:nvSpPr>
          <p:spPr bwMode="auto">
            <a:xfrm flipH="1" flipV="1">
              <a:off x="2400" y="1248"/>
              <a:ext cx="96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7660" name="Text Box 8"/>
            <p:cNvSpPr txBox="1">
              <a:spLocks noChangeArrowheads="1"/>
            </p:cNvSpPr>
            <p:nvPr/>
          </p:nvSpPr>
          <p:spPr bwMode="auto">
            <a:xfrm>
              <a:off x="2870" y="1367"/>
              <a:ext cx="13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t>Measured Distance</a:t>
              </a:r>
            </a:p>
          </p:txBody>
        </p:sp>
      </p:grpSp>
      <p:sp>
        <p:nvSpPr>
          <p:cNvPr id="27653" name="Text Box 9"/>
          <p:cNvSpPr txBox="1">
            <a:spLocks noChangeArrowheads="1"/>
          </p:cNvSpPr>
          <p:nvPr/>
        </p:nvSpPr>
        <p:spPr bwMode="auto">
          <a:xfrm>
            <a:off x="511175" y="5486400"/>
            <a:ext cx="73691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a:t>We know the distance from the satellite by the code correlation.</a:t>
            </a:r>
          </a:p>
        </p:txBody>
      </p:sp>
      <p:sp>
        <p:nvSpPr>
          <p:cNvPr id="27654" name="Text Box 10"/>
          <p:cNvSpPr txBox="1">
            <a:spLocks noChangeArrowheads="1"/>
          </p:cNvSpPr>
          <p:nvPr/>
        </p:nvSpPr>
        <p:spPr bwMode="auto">
          <a:xfrm>
            <a:off x="533400" y="6019800"/>
            <a:ext cx="816133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a:t>So we know where we are on a big circle (sphere) around the satellite.</a:t>
            </a:r>
          </a:p>
        </p:txBody>
      </p:sp>
      <p:sp>
        <p:nvSpPr>
          <p:cNvPr id="20491" name="Oval 11"/>
          <p:cNvSpPr>
            <a:spLocks noChangeArrowheads="1"/>
          </p:cNvSpPr>
          <p:nvPr/>
        </p:nvSpPr>
        <p:spPr bwMode="auto">
          <a:xfrm>
            <a:off x="329565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0492" name="Oval 12"/>
          <p:cNvSpPr>
            <a:spLocks noChangeArrowheads="1"/>
          </p:cNvSpPr>
          <p:nvPr/>
        </p:nvSpPr>
        <p:spPr bwMode="auto">
          <a:xfrm>
            <a:off x="3267075" y="27813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dissolve">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down)">
                                      <p:cBhvr>
                                        <p:cTn id="12" dur="580">
                                          <p:stCondLst>
                                            <p:cond delay="0"/>
                                          </p:stCondLst>
                                        </p:cTn>
                                        <p:tgtEl>
                                          <p:spTgt spid="20492"/>
                                        </p:tgtEl>
                                      </p:cBhvr>
                                    </p:animEffect>
                                    <p:anim calcmode="lin" valueType="num">
                                      <p:cBhvr>
                                        <p:cTn id="13" dur="1822" tmFilter="0,0; 0.14,0.36; 0.43,0.73; 0.71,0.91; 1.0,1.0">
                                          <p:stCondLst>
                                            <p:cond delay="0"/>
                                          </p:stCondLst>
                                        </p:cTn>
                                        <p:tgtEl>
                                          <p:spTgt spid="2049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49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49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49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492"/>
                                        </p:tgtEl>
                                        <p:attrNameLst>
                                          <p:attrName>ppt_y</p:attrName>
                                        </p:attrNameLst>
                                      </p:cBhvr>
                                      <p:tavLst>
                                        <p:tav tm="0" fmla="#ppt_y-sin(pi*$)/81">
                                          <p:val>
                                            <p:fltVal val="0"/>
                                          </p:val>
                                        </p:tav>
                                        <p:tav tm="100000">
                                          <p:val>
                                            <p:fltVal val="1"/>
                                          </p:val>
                                        </p:tav>
                                      </p:tavLst>
                                    </p:anim>
                                    <p:animScale>
                                      <p:cBhvr>
                                        <p:cTn id="18" dur="26">
                                          <p:stCondLst>
                                            <p:cond delay="650"/>
                                          </p:stCondLst>
                                        </p:cTn>
                                        <p:tgtEl>
                                          <p:spTgt spid="20492"/>
                                        </p:tgtEl>
                                      </p:cBhvr>
                                      <p:to x="100000" y="60000"/>
                                    </p:animScale>
                                    <p:animScale>
                                      <p:cBhvr>
                                        <p:cTn id="19" dur="166" decel="50000">
                                          <p:stCondLst>
                                            <p:cond delay="676"/>
                                          </p:stCondLst>
                                        </p:cTn>
                                        <p:tgtEl>
                                          <p:spTgt spid="20492"/>
                                        </p:tgtEl>
                                      </p:cBhvr>
                                      <p:to x="100000" y="100000"/>
                                    </p:animScale>
                                    <p:animScale>
                                      <p:cBhvr>
                                        <p:cTn id="20" dur="26">
                                          <p:stCondLst>
                                            <p:cond delay="1312"/>
                                          </p:stCondLst>
                                        </p:cTn>
                                        <p:tgtEl>
                                          <p:spTgt spid="20492"/>
                                        </p:tgtEl>
                                      </p:cBhvr>
                                      <p:to x="100000" y="80000"/>
                                    </p:animScale>
                                    <p:animScale>
                                      <p:cBhvr>
                                        <p:cTn id="21" dur="166" decel="50000">
                                          <p:stCondLst>
                                            <p:cond delay="1338"/>
                                          </p:stCondLst>
                                        </p:cTn>
                                        <p:tgtEl>
                                          <p:spTgt spid="20492"/>
                                        </p:tgtEl>
                                      </p:cBhvr>
                                      <p:to x="100000" y="100000"/>
                                    </p:animScale>
                                    <p:animScale>
                                      <p:cBhvr>
                                        <p:cTn id="22" dur="26">
                                          <p:stCondLst>
                                            <p:cond delay="1642"/>
                                          </p:stCondLst>
                                        </p:cTn>
                                        <p:tgtEl>
                                          <p:spTgt spid="20492"/>
                                        </p:tgtEl>
                                      </p:cBhvr>
                                      <p:to x="100000" y="90000"/>
                                    </p:animScale>
                                    <p:animScale>
                                      <p:cBhvr>
                                        <p:cTn id="23" dur="166" decel="50000">
                                          <p:stCondLst>
                                            <p:cond delay="1668"/>
                                          </p:stCondLst>
                                        </p:cTn>
                                        <p:tgtEl>
                                          <p:spTgt spid="20492"/>
                                        </p:tgtEl>
                                      </p:cBhvr>
                                      <p:to x="100000" y="100000"/>
                                    </p:animScale>
                                    <p:animScale>
                                      <p:cBhvr>
                                        <p:cTn id="24" dur="26">
                                          <p:stCondLst>
                                            <p:cond delay="1808"/>
                                          </p:stCondLst>
                                        </p:cTn>
                                        <p:tgtEl>
                                          <p:spTgt spid="20492"/>
                                        </p:tgtEl>
                                      </p:cBhvr>
                                      <p:to x="100000" y="95000"/>
                                    </p:animScale>
                                    <p:animScale>
                                      <p:cBhvr>
                                        <p:cTn id="25" dur="166" decel="50000">
                                          <p:stCondLst>
                                            <p:cond delay="1834"/>
                                          </p:stCondLst>
                                        </p:cTn>
                                        <p:tgtEl>
                                          <p:spTgt spid="20492"/>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20491"/>
                                        </p:tgtEl>
                                        <p:attrNameLst>
                                          <p:attrName>style.visibility</p:attrName>
                                        </p:attrNameLst>
                                      </p:cBhvr>
                                      <p:to>
                                        <p:strVal val="visible"/>
                                      </p:to>
                                    </p:set>
                                    <p:animEffect transition="in" filter="wipe(down)">
                                      <p:cBhvr>
                                        <p:cTn id="28" dur="580">
                                          <p:stCondLst>
                                            <p:cond delay="0"/>
                                          </p:stCondLst>
                                        </p:cTn>
                                        <p:tgtEl>
                                          <p:spTgt spid="20491"/>
                                        </p:tgtEl>
                                      </p:cBhvr>
                                    </p:animEffect>
                                    <p:anim calcmode="lin" valueType="num">
                                      <p:cBhvr>
                                        <p:cTn id="29" dur="1822" tmFilter="0,0; 0.14,0.36; 0.43,0.73; 0.71,0.91; 1.0,1.0">
                                          <p:stCondLst>
                                            <p:cond delay="0"/>
                                          </p:stCondLst>
                                        </p:cTn>
                                        <p:tgtEl>
                                          <p:spTgt spid="20491"/>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0491"/>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0491"/>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0491"/>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0491"/>
                                        </p:tgtEl>
                                        <p:attrNameLst>
                                          <p:attrName>ppt_y</p:attrName>
                                        </p:attrNameLst>
                                      </p:cBhvr>
                                      <p:tavLst>
                                        <p:tav tm="0" fmla="#ppt_y-sin(pi*$)/81">
                                          <p:val>
                                            <p:fltVal val="0"/>
                                          </p:val>
                                        </p:tav>
                                        <p:tav tm="100000">
                                          <p:val>
                                            <p:fltVal val="1"/>
                                          </p:val>
                                        </p:tav>
                                      </p:tavLst>
                                    </p:anim>
                                    <p:animScale>
                                      <p:cBhvr>
                                        <p:cTn id="34" dur="26">
                                          <p:stCondLst>
                                            <p:cond delay="650"/>
                                          </p:stCondLst>
                                        </p:cTn>
                                        <p:tgtEl>
                                          <p:spTgt spid="20491"/>
                                        </p:tgtEl>
                                      </p:cBhvr>
                                      <p:to x="100000" y="60000"/>
                                    </p:animScale>
                                    <p:animScale>
                                      <p:cBhvr>
                                        <p:cTn id="35" dur="166" decel="50000">
                                          <p:stCondLst>
                                            <p:cond delay="676"/>
                                          </p:stCondLst>
                                        </p:cTn>
                                        <p:tgtEl>
                                          <p:spTgt spid="20491"/>
                                        </p:tgtEl>
                                      </p:cBhvr>
                                      <p:to x="100000" y="100000"/>
                                    </p:animScale>
                                    <p:animScale>
                                      <p:cBhvr>
                                        <p:cTn id="36" dur="26">
                                          <p:stCondLst>
                                            <p:cond delay="1312"/>
                                          </p:stCondLst>
                                        </p:cTn>
                                        <p:tgtEl>
                                          <p:spTgt spid="20491"/>
                                        </p:tgtEl>
                                      </p:cBhvr>
                                      <p:to x="100000" y="80000"/>
                                    </p:animScale>
                                    <p:animScale>
                                      <p:cBhvr>
                                        <p:cTn id="37" dur="166" decel="50000">
                                          <p:stCondLst>
                                            <p:cond delay="1338"/>
                                          </p:stCondLst>
                                        </p:cTn>
                                        <p:tgtEl>
                                          <p:spTgt spid="20491"/>
                                        </p:tgtEl>
                                      </p:cBhvr>
                                      <p:to x="100000" y="100000"/>
                                    </p:animScale>
                                    <p:animScale>
                                      <p:cBhvr>
                                        <p:cTn id="38" dur="26">
                                          <p:stCondLst>
                                            <p:cond delay="1642"/>
                                          </p:stCondLst>
                                        </p:cTn>
                                        <p:tgtEl>
                                          <p:spTgt spid="20491"/>
                                        </p:tgtEl>
                                      </p:cBhvr>
                                      <p:to x="100000" y="90000"/>
                                    </p:animScale>
                                    <p:animScale>
                                      <p:cBhvr>
                                        <p:cTn id="39" dur="166" decel="50000">
                                          <p:stCondLst>
                                            <p:cond delay="1668"/>
                                          </p:stCondLst>
                                        </p:cTn>
                                        <p:tgtEl>
                                          <p:spTgt spid="20491"/>
                                        </p:tgtEl>
                                      </p:cBhvr>
                                      <p:to x="100000" y="100000"/>
                                    </p:animScale>
                                    <p:animScale>
                                      <p:cBhvr>
                                        <p:cTn id="40" dur="26">
                                          <p:stCondLst>
                                            <p:cond delay="1808"/>
                                          </p:stCondLst>
                                        </p:cTn>
                                        <p:tgtEl>
                                          <p:spTgt spid="20491"/>
                                        </p:tgtEl>
                                      </p:cBhvr>
                                      <p:to x="100000" y="95000"/>
                                    </p:animScale>
                                    <p:animScale>
                                      <p:cBhvr>
                                        <p:cTn id="41" dur="166" decel="50000">
                                          <p:stCondLst>
                                            <p:cond delay="1834"/>
                                          </p:stCondLst>
                                        </p:cTn>
                                        <p:tgtEl>
                                          <p:spTgt spid="2049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91" grpId="0" animBg="1"/>
      <p:bldP spid="2049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2927350" y="5483225"/>
            <a:ext cx="2889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t>Two dimensional example:</a:t>
            </a:r>
          </a:p>
          <a:p>
            <a:pPr eaLnBrk="1" hangingPunct="1"/>
            <a:r>
              <a:rPr lang="en-US"/>
              <a:t>We’re in one of two spots.</a:t>
            </a:r>
          </a:p>
        </p:txBody>
      </p:sp>
      <p:sp>
        <p:nvSpPr>
          <p:cNvPr id="28675" name="Oval 4"/>
          <p:cNvSpPr>
            <a:spLocks noChangeArrowheads="1"/>
          </p:cNvSpPr>
          <p:nvPr/>
        </p:nvSpPr>
        <p:spPr bwMode="auto">
          <a:xfrm>
            <a:off x="1981200" y="247650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grpSp>
        <p:nvGrpSpPr>
          <p:cNvPr id="21509" name="Group 5"/>
          <p:cNvGrpSpPr>
            <a:grpSpLocks/>
          </p:cNvGrpSpPr>
          <p:nvPr/>
        </p:nvGrpSpPr>
        <p:grpSpPr bwMode="auto">
          <a:xfrm>
            <a:off x="3581400" y="1143000"/>
            <a:ext cx="2133600" cy="2133600"/>
            <a:chOff x="2784" y="1152"/>
            <a:chExt cx="2640" cy="2640"/>
          </a:xfrm>
        </p:grpSpPr>
        <p:pic>
          <p:nvPicPr>
            <p:cNvPr id="28684" name="Picture 6"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85" name="Oval 7"/>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1512" name="Group 8"/>
          <p:cNvGrpSpPr>
            <a:grpSpLocks/>
          </p:cNvGrpSpPr>
          <p:nvPr/>
        </p:nvGrpSpPr>
        <p:grpSpPr bwMode="auto">
          <a:xfrm>
            <a:off x="4343400" y="2324100"/>
            <a:ext cx="1447800" cy="1016000"/>
            <a:chOff x="2736" y="1464"/>
            <a:chExt cx="912" cy="640"/>
          </a:xfrm>
        </p:grpSpPr>
        <p:sp>
          <p:nvSpPr>
            <p:cNvPr id="28682" name="Oval 9"/>
            <p:cNvSpPr>
              <a:spLocks noChangeArrowheads="1"/>
            </p:cNvSpPr>
            <p:nvPr/>
          </p:nvSpPr>
          <p:spPr bwMode="auto">
            <a:xfrm>
              <a:off x="3552" y="146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83" name="Oval 10"/>
            <p:cNvSpPr>
              <a:spLocks noChangeArrowheads="1"/>
            </p:cNvSpPr>
            <p:nvPr/>
          </p:nvSpPr>
          <p:spPr bwMode="auto">
            <a:xfrm>
              <a:off x="2736" y="200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678" name="Group 11"/>
          <p:cNvGrpSpPr>
            <a:grpSpLocks/>
          </p:cNvGrpSpPr>
          <p:nvPr/>
        </p:nvGrpSpPr>
        <p:grpSpPr bwMode="auto">
          <a:xfrm>
            <a:off x="4343400" y="2400300"/>
            <a:ext cx="2667000" cy="2667000"/>
            <a:chOff x="2784" y="1152"/>
            <a:chExt cx="2640" cy="2640"/>
          </a:xfrm>
        </p:grpSpPr>
        <p:pic>
          <p:nvPicPr>
            <p:cNvPr id="28680" name="Picture 12"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81" name="Oval 13"/>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4" name="Rectangle 2"/>
          <p:cNvSpPr>
            <a:spLocks noGrp="1" noChangeArrowheads="1"/>
          </p:cNvSpPr>
          <p:nvPr>
            <p:ph type="title"/>
          </p:nvPr>
        </p:nvSpPr>
        <p:spPr>
          <a:xfrm>
            <a:off x="434975" y="601663"/>
            <a:ext cx="8229600" cy="514350"/>
          </a:xfrm>
        </p:spPr>
        <p:txBody>
          <a:bodyPr>
            <a:normAutofit fontScale="90000"/>
          </a:bodyPr>
          <a:lstStyle/>
          <a:p>
            <a:pPr>
              <a:defRPr/>
            </a:pPr>
            <a:r>
              <a:rPr lang="en-US" dirty="0" smtClean="0"/>
              <a:t>Add another satellite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dissolve">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0" presetClass="entr" presetSubtype="0" fill="hold"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fade">
                                      <p:cBhvr>
                                        <p:cTn id="12" dur="400" decel="100000"/>
                                        <p:tgtEl>
                                          <p:spTgt spid="21512"/>
                                        </p:tgtEl>
                                      </p:cBhvr>
                                    </p:animEffect>
                                    <p:anim calcmode="lin" valueType="num">
                                      <p:cBhvr>
                                        <p:cTn id="13" dur="400" decel="100000" fill="hold"/>
                                        <p:tgtEl>
                                          <p:spTgt spid="21512"/>
                                        </p:tgtEl>
                                        <p:attrNameLst>
                                          <p:attrName>style.rotation</p:attrName>
                                        </p:attrNameLst>
                                      </p:cBhvr>
                                      <p:tavLst>
                                        <p:tav tm="0">
                                          <p:val>
                                            <p:fltVal val="-90"/>
                                          </p:val>
                                        </p:tav>
                                        <p:tav tm="100000">
                                          <p:val>
                                            <p:fltVal val="0"/>
                                          </p:val>
                                        </p:tav>
                                      </p:tavLst>
                                    </p:anim>
                                    <p:anim calcmode="lin" valueType="num">
                                      <p:cBhvr>
                                        <p:cTn id="14" dur="400" decel="100000" fill="hold"/>
                                        <p:tgtEl>
                                          <p:spTgt spid="21512"/>
                                        </p:tgtEl>
                                        <p:attrNameLst>
                                          <p:attrName>ppt_x</p:attrName>
                                        </p:attrNameLst>
                                      </p:cBhvr>
                                      <p:tavLst>
                                        <p:tav tm="0">
                                          <p:val>
                                            <p:strVal val="#ppt_x+0.4"/>
                                          </p:val>
                                        </p:tav>
                                        <p:tav tm="100000">
                                          <p:val>
                                            <p:strVal val="#ppt_x-0.05"/>
                                          </p:val>
                                        </p:tav>
                                      </p:tavLst>
                                    </p:anim>
                                    <p:anim calcmode="lin" valueType="num">
                                      <p:cBhvr>
                                        <p:cTn id="15" dur="400" decel="100000" fill="hold"/>
                                        <p:tgtEl>
                                          <p:spTgt spid="21512"/>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21512"/>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215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3"/>
          <p:cNvSpPr>
            <a:spLocks noChangeArrowheads="1"/>
          </p:cNvSpPr>
          <p:nvPr/>
        </p:nvSpPr>
        <p:spPr bwMode="auto">
          <a:xfrm>
            <a:off x="3333750" y="1685925"/>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grpSp>
        <p:nvGrpSpPr>
          <p:cNvPr id="29699" name="Group 4"/>
          <p:cNvGrpSpPr>
            <a:grpSpLocks/>
          </p:cNvGrpSpPr>
          <p:nvPr/>
        </p:nvGrpSpPr>
        <p:grpSpPr bwMode="auto">
          <a:xfrm>
            <a:off x="4705350" y="457200"/>
            <a:ext cx="3638550" cy="5305425"/>
            <a:chOff x="2964" y="288"/>
            <a:chExt cx="2292" cy="3342"/>
          </a:xfrm>
        </p:grpSpPr>
        <p:sp>
          <p:nvSpPr>
            <p:cNvPr id="29702" name="Oval 5"/>
            <p:cNvSpPr>
              <a:spLocks noChangeArrowheads="1"/>
            </p:cNvSpPr>
            <p:nvPr/>
          </p:nvSpPr>
          <p:spPr bwMode="auto">
            <a:xfrm>
              <a:off x="3588" y="151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9703" name="Group 6"/>
            <p:cNvGrpSpPr>
              <a:grpSpLocks/>
            </p:cNvGrpSpPr>
            <p:nvPr/>
          </p:nvGrpSpPr>
          <p:grpSpPr bwMode="auto">
            <a:xfrm>
              <a:off x="3168" y="288"/>
              <a:ext cx="2088" cy="2430"/>
              <a:chOff x="3276" y="594"/>
              <a:chExt cx="2088" cy="2430"/>
            </a:xfrm>
          </p:grpSpPr>
          <p:grpSp>
            <p:nvGrpSpPr>
              <p:cNvPr id="29707" name="Group 7"/>
              <p:cNvGrpSpPr>
                <a:grpSpLocks/>
              </p:cNvGrpSpPr>
              <p:nvPr/>
            </p:nvGrpSpPr>
            <p:grpSpPr bwMode="auto">
              <a:xfrm>
                <a:off x="3276" y="594"/>
                <a:ext cx="1296" cy="1296"/>
                <a:chOff x="2784" y="1152"/>
                <a:chExt cx="2640" cy="2640"/>
              </a:xfrm>
            </p:grpSpPr>
            <p:pic>
              <p:nvPicPr>
                <p:cNvPr id="29711" name="Picture 8"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12" name="Oval 9"/>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708" name="Group 10"/>
              <p:cNvGrpSpPr>
                <a:grpSpLocks/>
              </p:cNvGrpSpPr>
              <p:nvPr/>
            </p:nvGrpSpPr>
            <p:grpSpPr bwMode="auto">
              <a:xfrm>
                <a:off x="3684" y="1344"/>
                <a:ext cx="1680" cy="1680"/>
                <a:chOff x="2784" y="1152"/>
                <a:chExt cx="2640" cy="2640"/>
              </a:xfrm>
            </p:grpSpPr>
            <p:pic>
              <p:nvPicPr>
                <p:cNvPr id="29709" name="Picture 11"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10" name="Oval 12"/>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29704" name="Group 13"/>
            <p:cNvGrpSpPr>
              <a:grpSpLocks/>
            </p:cNvGrpSpPr>
            <p:nvPr/>
          </p:nvGrpSpPr>
          <p:grpSpPr bwMode="auto">
            <a:xfrm>
              <a:off x="2964" y="1470"/>
              <a:ext cx="2160" cy="2160"/>
              <a:chOff x="2784" y="1152"/>
              <a:chExt cx="2640" cy="2640"/>
            </a:xfrm>
          </p:grpSpPr>
          <p:pic>
            <p:nvPicPr>
              <p:cNvPr id="29705" name="Picture 14"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6" name="Oval 15"/>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29700" name="Text Box 16"/>
          <p:cNvSpPr txBox="1">
            <a:spLocks noChangeArrowheads="1"/>
          </p:cNvSpPr>
          <p:nvPr/>
        </p:nvSpPr>
        <p:spPr bwMode="auto">
          <a:xfrm>
            <a:off x="381000" y="5334000"/>
            <a:ext cx="6521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t>Again: Two dimensions – 3 satellites – we know where we are!</a:t>
            </a:r>
          </a:p>
        </p:txBody>
      </p:sp>
      <p:sp>
        <p:nvSpPr>
          <p:cNvPr id="18" name="Rectangle 2"/>
          <p:cNvSpPr>
            <a:spLocks noGrp="1" noChangeArrowheads="1"/>
          </p:cNvSpPr>
          <p:nvPr>
            <p:ph type="title"/>
          </p:nvPr>
        </p:nvSpPr>
        <p:spPr>
          <a:xfrm>
            <a:off x="381000" y="420688"/>
            <a:ext cx="8229600" cy="514350"/>
          </a:xfrm>
        </p:spPr>
        <p:txBody>
          <a:bodyPr>
            <a:normAutofit fontScale="90000"/>
          </a:bodyPr>
          <a:lstStyle/>
          <a:p>
            <a:pPr>
              <a:defRPr/>
            </a:pPr>
            <a:r>
              <a:rPr lang="en-US" dirty="0" smtClean="0"/>
              <a:t>Add another satellite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28625"/>
            <a:ext cx="8229600" cy="514350"/>
          </a:xfrm>
        </p:spPr>
        <p:txBody>
          <a:bodyPr>
            <a:normAutofit fontScale="90000"/>
          </a:bodyPr>
          <a:lstStyle/>
          <a:p>
            <a:pPr>
              <a:defRPr/>
            </a:pPr>
            <a:r>
              <a:rPr lang="en-US" sz="4000" dirty="0"/>
              <a:t>Remember the pesky clock problem?</a:t>
            </a:r>
          </a:p>
        </p:txBody>
      </p:sp>
      <p:pic>
        <p:nvPicPr>
          <p:cNvPr id="30723" name="Picture 3" descr="MCj0281023000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219200"/>
            <a:ext cx="1155700" cy="222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4" name="Oval 4"/>
          <p:cNvSpPr>
            <a:spLocks noChangeArrowheads="1"/>
          </p:cNvSpPr>
          <p:nvPr/>
        </p:nvSpPr>
        <p:spPr bwMode="auto">
          <a:xfrm>
            <a:off x="2819400" y="236220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sp>
        <p:nvSpPr>
          <p:cNvPr id="30725" name="Text Box 5"/>
          <p:cNvSpPr txBox="1">
            <a:spLocks noChangeArrowheads="1"/>
          </p:cNvSpPr>
          <p:nvPr/>
        </p:nvSpPr>
        <p:spPr bwMode="auto">
          <a:xfrm>
            <a:off x="377825" y="4572000"/>
            <a:ext cx="314960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sz="2000"/>
              <a:t>Satellites have expensive </a:t>
            </a:r>
            <a:br>
              <a:rPr lang="en-US" sz="2000"/>
            </a:br>
            <a:r>
              <a:rPr lang="en-US" sz="2000"/>
              <a:t>clocks.</a:t>
            </a:r>
          </a:p>
          <a:p>
            <a:pPr algn="ctr" eaLnBrk="1" hangingPunct="1"/>
            <a:r>
              <a:rPr lang="en-US" sz="2000"/>
              <a:t>Our receiver doesn’t!</a:t>
            </a:r>
          </a:p>
        </p:txBody>
      </p:sp>
      <p:sp>
        <p:nvSpPr>
          <p:cNvPr id="30726" name="Text Box 6"/>
          <p:cNvSpPr txBox="1">
            <a:spLocks noChangeArrowheads="1"/>
          </p:cNvSpPr>
          <p:nvPr/>
        </p:nvSpPr>
        <p:spPr bwMode="auto">
          <a:xfrm>
            <a:off x="228600" y="5638800"/>
            <a:ext cx="580072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a:t>Our clock is “off”.</a:t>
            </a:r>
          </a:p>
          <a:p>
            <a:pPr eaLnBrk="1" hangingPunct="1"/>
            <a:r>
              <a:rPr lang="en-US" sz="2000"/>
              <a:t>So our distance is off – but by a constant amount!</a:t>
            </a:r>
          </a:p>
        </p:txBody>
      </p:sp>
      <p:grpSp>
        <p:nvGrpSpPr>
          <p:cNvPr id="23559" name="Group 7"/>
          <p:cNvGrpSpPr>
            <a:grpSpLocks/>
          </p:cNvGrpSpPr>
          <p:nvPr/>
        </p:nvGrpSpPr>
        <p:grpSpPr bwMode="auto">
          <a:xfrm>
            <a:off x="4572000" y="685800"/>
            <a:ext cx="3638550" cy="5305425"/>
            <a:chOff x="2964" y="288"/>
            <a:chExt cx="2292" cy="3342"/>
          </a:xfrm>
        </p:grpSpPr>
        <p:sp>
          <p:nvSpPr>
            <p:cNvPr id="30729" name="Oval 8"/>
            <p:cNvSpPr>
              <a:spLocks noChangeArrowheads="1"/>
            </p:cNvSpPr>
            <p:nvPr/>
          </p:nvSpPr>
          <p:spPr bwMode="auto">
            <a:xfrm>
              <a:off x="3588" y="151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730" name="Group 9"/>
            <p:cNvGrpSpPr>
              <a:grpSpLocks/>
            </p:cNvGrpSpPr>
            <p:nvPr/>
          </p:nvGrpSpPr>
          <p:grpSpPr bwMode="auto">
            <a:xfrm>
              <a:off x="3168" y="288"/>
              <a:ext cx="2088" cy="2430"/>
              <a:chOff x="3276" y="594"/>
              <a:chExt cx="2088" cy="2430"/>
            </a:xfrm>
          </p:grpSpPr>
          <p:grpSp>
            <p:nvGrpSpPr>
              <p:cNvPr id="30734" name="Group 10"/>
              <p:cNvGrpSpPr>
                <a:grpSpLocks/>
              </p:cNvGrpSpPr>
              <p:nvPr/>
            </p:nvGrpSpPr>
            <p:grpSpPr bwMode="auto">
              <a:xfrm>
                <a:off x="3276" y="594"/>
                <a:ext cx="1296" cy="1296"/>
                <a:chOff x="2784" y="1152"/>
                <a:chExt cx="2640" cy="2640"/>
              </a:xfrm>
            </p:grpSpPr>
            <p:pic>
              <p:nvPicPr>
                <p:cNvPr id="30738" name="Picture 11" descr="GPS Sa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9" name="Oval 12"/>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0735" name="Group 13"/>
              <p:cNvGrpSpPr>
                <a:grpSpLocks/>
              </p:cNvGrpSpPr>
              <p:nvPr/>
            </p:nvGrpSpPr>
            <p:grpSpPr bwMode="auto">
              <a:xfrm>
                <a:off x="3684" y="1344"/>
                <a:ext cx="1680" cy="1680"/>
                <a:chOff x="2784" y="1152"/>
                <a:chExt cx="2640" cy="2640"/>
              </a:xfrm>
            </p:grpSpPr>
            <p:pic>
              <p:nvPicPr>
                <p:cNvPr id="30736" name="Picture 14" descr="GPS Sa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7" name="Oval 15"/>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30731" name="Group 16"/>
            <p:cNvGrpSpPr>
              <a:grpSpLocks/>
            </p:cNvGrpSpPr>
            <p:nvPr/>
          </p:nvGrpSpPr>
          <p:grpSpPr bwMode="auto">
            <a:xfrm>
              <a:off x="2964" y="1470"/>
              <a:ext cx="2160" cy="2160"/>
              <a:chOff x="2784" y="1152"/>
              <a:chExt cx="2640" cy="2640"/>
            </a:xfrm>
          </p:grpSpPr>
          <p:pic>
            <p:nvPicPr>
              <p:cNvPr id="30732" name="Picture 17" descr="GPS Sa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3" name="Oval 18"/>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23571" name="AutoShape 19"/>
          <p:cNvSpPr>
            <a:spLocks noChangeArrowheads="1"/>
          </p:cNvSpPr>
          <p:nvPr/>
        </p:nvSpPr>
        <p:spPr bwMode="auto">
          <a:xfrm>
            <a:off x="4953000" y="2819400"/>
            <a:ext cx="381000" cy="38100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3571"/>
                                        </p:tgtEl>
                                        <p:attrNameLst>
                                          <p:attrName>style.visibility</p:attrName>
                                        </p:attrNameLst>
                                      </p:cBhvr>
                                      <p:to>
                                        <p:strVal val="visible"/>
                                      </p:to>
                                    </p:set>
                                    <p:animEffect transition="in" filter="fade">
                                      <p:cBhvr>
                                        <p:cTn id="7" dur="500"/>
                                        <p:tgtEl>
                                          <p:spTgt spid="23571"/>
                                        </p:tgtEl>
                                      </p:cBhvr>
                                    </p:animEffect>
                                    <p:anim calcmode="lin" valueType="num">
                                      <p:cBhvr>
                                        <p:cTn id="8" dur="500" fill="hold"/>
                                        <p:tgtEl>
                                          <p:spTgt spid="23571"/>
                                        </p:tgtEl>
                                        <p:attrNameLst>
                                          <p:attrName>style.rotation</p:attrName>
                                        </p:attrNameLst>
                                      </p:cBhvr>
                                      <p:tavLst>
                                        <p:tav tm="0">
                                          <p:val>
                                            <p:fltVal val="720"/>
                                          </p:val>
                                        </p:tav>
                                        <p:tav tm="100000">
                                          <p:val>
                                            <p:fltVal val="0"/>
                                          </p:val>
                                        </p:tav>
                                      </p:tavLst>
                                    </p:anim>
                                    <p:anim calcmode="lin" valueType="num">
                                      <p:cBhvr>
                                        <p:cTn id="9" dur="500" fill="hold"/>
                                        <p:tgtEl>
                                          <p:spTgt spid="23571"/>
                                        </p:tgtEl>
                                        <p:attrNameLst>
                                          <p:attrName>ppt_h</p:attrName>
                                        </p:attrNameLst>
                                      </p:cBhvr>
                                      <p:tavLst>
                                        <p:tav tm="0">
                                          <p:val>
                                            <p:fltVal val="0"/>
                                          </p:val>
                                        </p:tav>
                                        <p:tav tm="100000">
                                          <p:val>
                                            <p:strVal val="#ppt_h"/>
                                          </p:val>
                                        </p:tav>
                                      </p:tavLst>
                                    </p:anim>
                                    <p:anim calcmode="lin" valueType="num">
                                      <p:cBhvr>
                                        <p:cTn id="10" dur="500" fill="hold"/>
                                        <p:tgtEl>
                                          <p:spTgt spid="23571"/>
                                        </p:tgtEl>
                                        <p:attrNameLst>
                                          <p:attrName>ppt_w</p:attrName>
                                        </p:attrNameLst>
                                      </p:cBhvr>
                                      <p:tavLst>
                                        <p:tav tm="0">
                                          <p:val>
                                            <p:fltVal val="0"/>
                                          </p:val>
                                        </p:tav>
                                        <p:tav tm="100000">
                                          <p:val>
                                            <p:strVal val="#ppt_w"/>
                                          </p:val>
                                        </p:tav>
                                      </p:tavLst>
                                    </p:anim>
                                  </p:childTnLst>
                                </p:cTn>
                              </p:par>
                              <p:par>
                                <p:cTn id="11" presetID="9" presetClass="entr" presetSubtype="0" fill="hold" nodeType="withEffect">
                                  <p:stCondLst>
                                    <p:cond delay="0"/>
                                  </p:stCondLst>
                                  <p:childTnLst>
                                    <p:set>
                                      <p:cBhvr>
                                        <p:cTn id="12" dur="1" fill="hold">
                                          <p:stCondLst>
                                            <p:cond delay="0"/>
                                          </p:stCondLst>
                                        </p:cTn>
                                        <p:tgtEl>
                                          <p:spTgt spid="23559"/>
                                        </p:tgtEl>
                                        <p:attrNameLst>
                                          <p:attrName>style.visibility</p:attrName>
                                        </p:attrNameLst>
                                      </p:cBhvr>
                                      <p:to>
                                        <p:strVal val="visible"/>
                                      </p:to>
                                    </p:set>
                                    <p:animEffect transition="in" filter="dissolve">
                                      <p:cBhvr>
                                        <p:cTn id="13"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422275" y="5118100"/>
            <a:ext cx="8093075"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t>What number do we add or subtract from the time correlation to make </a:t>
            </a:r>
            <a:br>
              <a:rPr lang="en-US"/>
            </a:br>
            <a:r>
              <a:rPr lang="en-US"/>
              <a:t>everything come together?</a:t>
            </a:r>
          </a:p>
        </p:txBody>
      </p:sp>
      <p:sp>
        <p:nvSpPr>
          <p:cNvPr id="31747" name="Line 4"/>
          <p:cNvSpPr>
            <a:spLocks noChangeShapeType="1"/>
          </p:cNvSpPr>
          <p:nvPr/>
        </p:nvSpPr>
        <p:spPr bwMode="auto">
          <a:xfrm flipV="1">
            <a:off x="5410200" y="3009900"/>
            <a:ext cx="457200" cy="1905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1748" name="Group 5"/>
          <p:cNvGrpSpPr>
            <a:grpSpLocks/>
          </p:cNvGrpSpPr>
          <p:nvPr/>
        </p:nvGrpSpPr>
        <p:grpSpPr bwMode="auto">
          <a:xfrm>
            <a:off x="2895600" y="2590800"/>
            <a:ext cx="2514600" cy="2514600"/>
            <a:chOff x="1776" y="1488"/>
            <a:chExt cx="1584" cy="1584"/>
          </a:xfrm>
        </p:grpSpPr>
        <p:sp>
          <p:nvSpPr>
            <p:cNvPr id="31766" name="Oval 6"/>
            <p:cNvSpPr>
              <a:spLocks noChangeArrowheads="1"/>
            </p:cNvSpPr>
            <p:nvPr/>
          </p:nvSpPr>
          <p:spPr bwMode="auto">
            <a:xfrm>
              <a:off x="1776" y="1488"/>
              <a:ext cx="1584" cy="15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sp>
          <p:nvSpPr>
            <p:cNvPr id="31767" name="AutoShape 7"/>
            <p:cNvSpPr>
              <a:spLocks noChangeArrowheads="1"/>
            </p:cNvSpPr>
            <p:nvPr/>
          </p:nvSpPr>
          <p:spPr bwMode="auto">
            <a:xfrm>
              <a:off x="3120" y="1776"/>
              <a:ext cx="240" cy="24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584" name="Line 8"/>
          <p:cNvSpPr>
            <a:spLocks noChangeShapeType="1"/>
          </p:cNvSpPr>
          <p:nvPr/>
        </p:nvSpPr>
        <p:spPr bwMode="auto">
          <a:xfrm>
            <a:off x="4800600" y="2743200"/>
            <a:ext cx="304800" cy="3810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24585" name="Group 9"/>
          <p:cNvGrpSpPr>
            <a:grpSpLocks/>
          </p:cNvGrpSpPr>
          <p:nvPr/>
        </p:nvGrpSpPr>
        <p:grpSpPr bwMode="auto">
          <a:xfrm>
            <a:off x="2619375" y="390525"/>
            <a:ext cx="2667000" cy="2667000"/>
            <a:chOff x="2784" y="1152"/>
            <a:chExt cx="2640" cy="2640"/>
          </a:xfrm>
        </p:grpSpPr>
        <p:pic>
          <p:nvPicPr>
            <p:cNvPr id="31764" name="Picture 10"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65" name="Oval 11"/>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1751" name="Group 12"/>
          <p:cNvGrpSpPr>
            <a:grpSpLocks/>
          </p:cNvGrpSpPr>
          <p:nvPr/>
        </p:nvGrpSpPr>
        <p:grpSpPr bwMode="auto">
          <a:xfrm>
            <a:off x="4876800" y="990600"/>
            <a:ext cx="3638550" cy="5305425"/>
            <a:chOff x="2964" y="288"/>
            <a:chExt cx="2292" cy="3342"/>
          </a:xfrm>
        </p:grpSpPr>
        <p:sp>
          <p:nvSpPr>
            <p:cNvPr id="31753" name="Oval 13"/>
            <p:cNvSpPr>
              <a:spLocks noChangeArrowheads="1"/>
            </p:cNvSpPr>
            <p:nvPr/>
          </p:nvSpPr>
          <p:spPr bwMode="auto">
            <a:xfrm>
              <a:off x="3588" y="151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1754" name="Group 14"/>
            <p:cNvGrpSpPr>
              <a:grpSpLocks/>
            </p:cNvGrpSpPr>
            <p:nvPr/>
          </p:nvGrpSpPr>
          <p:grpSpPr bwMode="auto">
            <a:xfrm>
              <a:off x="3168" y="288"/>
              <a:ext cx="2088" cy="2430"/>
              <a:chOff x="3276" y="594"/>
              <a:chExt cx="2088" cy="2430"/>
            </a:xfrm>
          </p:grpSpPr>
          <p:grpSp>
            <p:nvGrpSpPr>
              <p:cNvPr id="31758" name="Group 15"/>
              <p:cNvGrpSpPr>
                <a:grpSpLocks/>
              </p:cNvGrpSpPr>
              <p:nvPr/>
            </p:nvGrpSpPr>
            <p:grpSpPr bwMode="auto">
              <a:xfrm>
                <a:off x="3276" y="594"/>
                <a:ext cx="1296" cy="1296"/>
                <a:chOff x="2784" y="1152"/>
                <a:chExt cx="2640" cy="2640"/>
              </a:xfrm>
            </p:grpSpPr>
            <p:pic>
              <p:nvPicPr>
                <p:cNvPr id="31762" name="Picture 16"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63" name="Oval 17"/>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1759" name="Group 18"/>
              <p:cNvGrpSpPr>
                <a:grpSpLocks/>
              </p:cNvGrpSpPr>
              <p:nvPr/>
            </p:nvGrpSpPr>
            <p:grpSpPr bwMode="auto">
              <a:xfrm>
                <a:off x="3684" y="1344"/>
                <a:ext cx="1680" cy="1680"/>
                <a:chOff x="2784" y="1152"/>
                <a:chExt cx="2640" cy="2640"/>
              </a:xfrm>
            </p:grpSpPr>
            <p:pic>
              <p:nvPicPr>
                <p:cNvPr id="31760" name="Picture 19"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61" name="Oval 20"/>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31755" name="Group 21"/>
            <p:cNvGrpSpPr>
              <a:grpSpLocks/>
            </p:cNvGrpSpPr>
            <p:nvPr/>
          </p:nvGrpSpPr>
          <p:grpSpPr bwMode="auto">
            <a:xfrm>
              <a:off x="2964" y="1470"/>
              <a:ext cx="2160" cy="2160"/>
              <a:chOff x="2784" y="1152"/>
              <a:chExt cx="2640" cy="2640"/>
            </a:xfrm>
          </p:grpSpPr>
          <p:pic>
            <p:nvPicPr>
              <p:cNvPr id="31756" name="Picture 22"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57" name="Oval 23"/>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25" name="Rectangle 2"/>
          <p:cNvSpPr>
            <a:spLocks noGrp="1" noChangeArrowheads="1"/>
          </p:cNvSpPr>
          <p:nvPr>
            <p:ph type="title"/>
          </p:nvPr>
        </p:nvSpPr>
        <p:spPr>
          <a:xfrm>
            <a:off x="288925" y="476250"/>
            <a:ext cx="8229600" cy="514350"/>
          </a:xfrm>
        </p:spPr>
        <p:txBody>
          <a:bodyPr>
            <a:normAutofit fontScale="90000"/>
          </a:bodyPr>
          <a:lstStyle/>
          <a:p>
            <a:pPr>
              <a:defRPr/>
            </a:pPr>
            <a:r>
              <a:rPr lang="en-US" dirty="0" smtClean="0"/>
              <a:t>Old trick: Add another satellite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585"/>
                                        </p:tgtEl>
                                        <p:attrNameLst>
                                          <p:attrName>style.visibility</p:attrName>
                                        </p:attrNameLst>
                                      </p:cBhvr>
                                      <p:to>
                                        <p:strVal val="visible"/>
                                      </p:to>
                                    </p:set>
                                    <p:animEffect transition="in" filter="dissolve">
                                      <p:cBhvr>
                                        <p:cTn id="7" dur="500"/>
                                        <p:tgtEl>
                                          <p:spTgt spid="245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584"/>
                                        </p:tgtEl>
                                        <p:attrNameLst>
                                          <p:attrName>style.visibility</p:attrName>
                                        </p:attrNameLst>
                                      </p:cBhvr>
                                      <p:to>
                                        <p:strVal val="visible"/>
                                      </p:to>
                                    </p:set>
                                    <p:animEffect transition="in" filter="dissolve">
                                      <p:cBhvr>
                                        <p:cTn id="10"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The acronym “GPS”</a:t>
            </a:r>
          </a:p>
        </p:txBody>
      </p:sp>
      <p:sp>
        <p:nvSpPr>
          <p:cNvPr id="5123" name="Content Placeholder 4"/>
          <p:cNvSpPr>
            <a:spLocks noGrp="1"/>
          </p:cNvSpPr>
          <p:nvPr>
            <p:ph idx="1"/>
          </p:nvPr>
        </p:nvSpPr>
        <p:spPr/>
        <p:txBody>
          <a:bodyPr/>
          <a:lstStyle/>
          <a:p>
            <a:r>
              <a:rPr lang="en-US" smtClean="0"/>
              <a:t>GPS, Department of Defense</a:t>
            </a:r>
          </a:p>
          <a:p>
            <a:r>
              <a:rPr lang="en-US" smtClean="0"/>
              <a:t>NAVSTAR GPS; United State System</a:t>
            </a:r>
          </a:p>
          <a:p>
            <a:r>
              <a:rPr lang="en-US" smtClean="0"/>
              <a:t>Global Navigation Satellite System (GNSS)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rrowheads="1"/>
          </p:cNvSpPr>
          <p:nvPr/>
        </p:nvSpPr>
        <p:spPr bwMode="auto">
          <a:xfrm>
            <a:off x="3429000" y="274320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Earth (by definition)</a:t>
            </a:r>
          </a:p>
        </p:txBody>
      </p:sp>
      <p:sp>
        <p:nvSpPr>
          <p:cNvPr id="32771" name="Text Box 4"/>
          <p:cNvSpPr txBox="1">
            <a:spLocks noChangeArrowheads="1"/>
          </p:cNvSpPr>
          <p:nvPr/>
        </p:nvSpPr>
        <p:spPr bwMode="auto">
          <a:xfrm>
            <a:off x="533400" y="5029200"/>
            <a:ext cx="2393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a:t>Now you got the time.</a:t>
            </a:r>
          </a:p>
        </p:txBody>
      </p:sp>
      <p:pic>
        <p:nvPicPr>
          <p:cNvPr id="32772" name="Picture 6" descr="GPS Sat"/>
          <p:cNvPicPr>
            <a:picLocks noChangeAspect="1" noChangeArrowheads="1"/>
          </p:cNvPicPr>
          <p:nvPr/>
        </p:nvPicPr>
        <p:blipFill>
          <a:blip r:embed="rId2">
            <a:extLst>
              <a:ext uri="{28A0092B-C50C-407E-A947-70E740481C1C}">
                <a14:useLocalDpi xmlns:a14="http://schemas.microsoft.com/office/drawing/2010/main" xmlns="" val="0"/>
              </a:ext>
            </a:extLst>
          </a:blip>
          <a:srcRect r="917" b="2325"/>
          <a:stretch>
            <a:fillRect/>
          </a:stretch>
        </p:blipFill>
        <p:spPr bwMode="auto">
          <a:xfrm>
            <a:off x="4267200" y="22860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3" name="Oval 7"/>
          <p:cNvSpPr>
            <a:spLocks noChangeArrowheads="1"/>
          </p:cNvSpPr>
          <p:nvPr/>
        </p:nvSpPr>
        <p:spPr bwMode="auto">
          <a:xfrm>
            <a:off x="3305175" y="1266825"/>
            <a:ext cx="2667000" cy="2667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2774" name="Group 8"/>
          <p:cNvGrpSpPr>
            <a:grpSpLocks/>
          </p:cNvGrpSpPr>
          <p:nvPr/>
        </p:nvGrpSpPr>
        <p:grpSpPr bwMode="auto">
          <a:xfrm>
            <a:off x="4695825" y="1314450"/>
            <a:ext cx="3638550" cy="5305425"/>
            <a:chOff x="3072" y="624"/>
            <a:chExt cx="2292" cy="3342"/>
          </a:xfrm>
        </p:grpSpPr>
        <p:grpSp>
          <p:nvGrpSpPr>
            <p:cNvPr id="32777" name="Group 9"/>
            <p:cNvGrpSpPr>
              <a:grpSpLocks/>
            </p:cNvGrpSpPr>
            <p:nvPr/>
          </p:nvGrpSpPr>
          <p:grpSpPr bwMode="auto">
            <a:xfrm>
              <a:off x="3276" y="624"/>
              <a:ext cx="2088" cy="2430"/>
              <a:chOff x="3276" y="594"/>
              <a:chExt cx="2088" cy="2430"/>
            </a:xfrm>
          </p:grpSpPr>
          <p:grpSp>
            <p:nvGrpSpPr>
              <p:cNvPr id="32781" name="Group 10"/>
              <p:cNvGrpSpPr>
                <a:grpSpLocks/>
              </p:cNvGrpSpPr>
              <p:nvPr/>
            </p:nvGrpSpPr>
            <p:grpSpPr bwMode="auto">
              <a:xfrm>
                <a:off x="3276" y="594"/>
                <a:ext cx="1296" cy="1296"/>
                <a:chOff x="2784" y="1152"/>
                <a:chExt cx="2640" cy="2640"/>
              </a:xfrm>
            </p:grpSpPr>
            <p:pic>
              <p:nvPicPr>
                <p:cNvPr id="32785" name="Picture 11"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86" name="Oval 12"/>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2782" name="Group 13"/>
              <p:cNvGrpSpPr>
                <a:grpSpLocks/>
              </p:cNvGrpSpPr>
              <p:nvPr/>
            </p:nvGrpSpPr>
            <p:grpSpPr bwMode="auto">
              <a:xfrm>
                <a:off x="3684" y="1344"/>
                <a:ext cx="1680" cy="1680"/>
                <a:chOff x="2784" y="1152"/>
                <a:chExt cx="2640" cy="2640"/>
              </a:xfrm>
            </p:grpSpPr>
            <p:pic>
              <p:nvPicPr>
                <p:cNvPr id="32783" name="Picture 14"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84" name="Oval 15"/>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32778" name="Group 16"/>
            <p:cNvGrpSpPr>
              <a:grpSpLocks/>
            </p:cNvGrpSpPr>
            <p:nvPr/>
          </p:nvGrpSpPr>
          <p:grpSpPr bwMode="auto">
            <a:xfrm>
              <a:off x="3072" y="1806"/>
              <a:ext cx="2160" cy="2160"/>
              <a:chOff x="2784" y="1152"/>
              <a:chExt cx="2640" cy="2640"/>
            </a:xfrm>
          </p:grpSpPr>
          <p:pic>
            <p:nvPicPr>
              <p:cNvPr id="32779" name="Picture 17" descr="GPS Sa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62" y="2202"/>
                <a:ext cx="684"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80" name="Oval 18"/>
              <p:cNvSpPr>
                <a:spLocks noChangeArrowheads="1"/>
              </p:cNvSpPr>
              <p:nvPr/>
            </p:nvSpPr>
            <p:spPr bwMode="auto">
              <a:xfrm>
                <a:off x="2784" y="1152"/>
                <a:ext cx="2640" cy="26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32775" name="AutoShape 19"/>
          <p:cNvSpPr>
            <a:spLocks noChangeArrowheads="1"/>
          </p:cNvSpPr>
          <p:nvPr/>
        </p:nvSpPr>
        <p:spPr bwMode="auto">
          <a:xfrm>
            <a:off x="5562600" y="3124200"/>
            <a:ext cx="381000" cy="381000"/>
          </a:xfrm>
          <a:prstGeom prst="smileyFace">
            <a:avLst>
              <a:gd name="adj" fmla="val 4653"/>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776" name="Rectangle 2"/>
          <p:cNvSpPr>
            <a:spLocks noGrp="1" noChangeArrowheads="1"/>
          </p:cNvSpPr>
          <p:nvPr>
            <p:ph type="title"/>
          </p:nvPr>
        </p:nvSpPr>
        <p:spPr>
          <a:xfrm>
            <a:off x="390525" y="533400"/>
            <a:ext cx="8229600" cy="514350"/>
          </a:xfrm>
        </p:spPr>
        <p:txBody>
          <a:bodyPr/>
          <a:lstStyle/>
          <a:p>
            <a:r>
              <a:rPr lang="en-US" sz="3200" smtClean="0"/>
              <a:t>Add or subtract the time offset number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8229600" cy="590550"/>
          </a:xfrm>
        </p:spPr>
        <p:txBody>
          <a:bodyPr>
            <a:normAutofit fontScale="90000"/>
          </a:bodyPr>
          <a:lstStyle/>
          <a:p>
            <a:pPr>
              <a:defRPr/>
            </a:pPr>
            <a:r>
              <a:rPr lang="en-US" sz="4000" dirty="0"/>
              <a:t>So what do the real signals look like?</a:t>
            </a:r>
          </a:p>
        </p:txBody>
      </p:sp>
      <p:pic>
        <p:nvPicPr>
          <p:cNvPr id="33795" name="Picture 3" descr="signal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1066800"/>
            <a:ext cx="5562600" cy="376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6" name="Rectangle 1"/>
          <p:cNvSpPr>
            <a:spLocks noChangeArrowheads="1"/>
          </p:cNvSpPr>
          <p:nvPr/>
        </p:nvSpPr>
        <p:spPr bwMode="auto">
          <a:xfrm>
            <a:off x="228600" y="4800600"/>
            <a:ext cx="98298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The information is sent either C/A (Course Acquisition Code)</a:t>
            </a:r>
          </a:p>
          <a:p>
            <a:r>
              <a:rPr lang="en-US"/>
              <a:t>or P codes (Precision Code). </a:t>
            </a:r>
          </a:p>
          <a:p>
            <a:r>
              <a:rPr lang="en-US"/>
              <a:t>The C/A  code is broadcast on L1 Carrier Frequency. 1-5 meter accuracy. </a:t>
            </a:r>
          </a:p>
          <a:p>
            <a:r>
              <a:rPr lang="en-US"/>
              <a:t>P Code – Precision Code is used by the military (L1 and L2).</a:t>
            </a:r>
          </a:p>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7"/>
          <p:cNvSpPr>
            <a:spLocks noGrp="1" noChangeArrowheads="1"/>
          </p:cNvSpPr>
          <p:nvPr>
            <p:ph type="title"/>
          </p:nvPr>
        </p:nvSpPr>
        <p:spPr>
          <a:xfrm>
            <a:off x="1066800" y="0"/>
            <a:ext cx="7793038" cy="1143000"/>
          </a:xfrm>
        </p:spPr>
        <p:txBody>
          <a:bodyPr/>
          <a:lstStyle/>
          <a:p>
            <a:r>
              <a:rPr lang="en-US" sz="3200" smtClean="0"/>
              <a:t>What can go wrong - sources of Errors</a:t>
            </a:r>
          </a:p>
        </p:txBody>
      </p:sp>
      <p:sp>
        <p:nvSpPr>
          <p:cNvPr id="34819" name="Rectangle 8"/>
          <p:cNvSpPr>
            <a:spLocks noGrp="1" noChangeArrowheads="1"/>
          </p:cNvSpPr>
          <p:nvPr>
            <p:ph type="body" idx="1"/>
          </p:nvPr>
        </p:nvSpPr>
        <p:spPr>
          <a:xfrm>
            <a:off x="685800" y="1676400"/>
            <a:ext cx="7772400" cy="4419600"/>
          </a:xfrm>
        </p:spPr>
        <p:txBody>
          <a:bodyPr/>
          <a:lstStyle/>
          <a:p>
            <a:pPr>
              <a:lnSpc>
                <a:spcPct val="90000"/>
              </a:lnSpc>
            </a:pPr>
            <a:r>
              <a:rPr lang="en-US" smtClean="0"/>
              <a:t>Poor satellite geometry (angle of signal)</a:t>
            </a:r>
          </a:p>
          <a:p>
            <a:pPr>
              <a:lnSpc>
                <a:spcPct val="90000"/>
              </a:lnSpc>
            </a:pPr>
            <a:r>
              <a:rPr lang="en-US" smtClean="0"/>
              <a:t>Multi-path errors</a:t>
            </a:r>
          </a:p>
          <a:p>
            <a:pPr lvl="1">
              <a:lnSpc>
                <a:spcPct val="90000"/>
              </a:lnSpc>
            </a:pPr>
            <a:r>
              <a:rPr lang="en-US" smtClean="0"/>
              <a:t>Signals bounce off objects before being received</a:t>
            </a:r>
          </a:p>
          <a:p>
            <a:pPr>
              <a:lnSpc>
                <a:spcPct val="90000"/>
              </a:lnSpc>
            </a:pPr>
            <a:r>
              <a:rPr lang="en-US" smtClean="0"/>
              <a:t>Intended error (military: “Selective Availability”)</a:t>
            </a:r>
          </a:p>
          <a:p>
            <a:pPr lvl="1">
              <a:lnSpc>
                <a:spcPct val="90000"/>
              </a:lnSpc>
            </a:pPr>
            <a:r>
              <a:rPr lang="en-US" smtClean="0"/>
              <a:t>Switched off on May 2, 2000</a:t>
            </a:r>
          </a:p>
          <a:p>
            <a:pPr>
              <a:lnSpc>
                <a:spcPct val="90000"/>
              </a:lnSpc>
            </a:pPr>
            <a:r>
              <a:rPr lang="en-US" smtClean="0"/>
              <a:t>Earth’s atmosphere: signals slow or speed up</a:t>
            </a:r>
          </a:p>
          <a:p>
            <a:pPr>
              <a:lnSpc>
                <a:spcPct val="90000"/>
              </a:lnSpc>
            </a:pPr>
            <a:endParaRPr lang="en-US" smtClean="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sz="3200" b="1" smtClean="0">
                <a:latin typeface="Arial" charset="0"/>
                <a:cs typeface="Arial" charset="0"/>
              </a:rPr>
              <a:t>GPS Errors: 1. </a:t>
            </a:r>
            <a:r>
              <a:rPr lang="en-US" sz="3200" b="1" smtClean="0">
                <a:solidFill>
                  <a:srgbClr val="0000CC"/>
                </a:solidFill>
                <a:latin typeface="Arial" charset="0"/>
                <a:cs typeface="Arial" charset="0"/>
              </a:rPr>
              <a:t>Earth’s atmosphere </a:t>
            </a:r>
            <a:endParaRPr lang="en-US" sz="3200" b="1" smtClean="0">
              <a:latin typeface="Arial" charset="0"/>
              <a:cs typeface="Arial" charset="0"/>
            </a:endParaRPr>
          </a:p>
        </p:txBody>
      </p:sp>
      <p:sp>
        <p:nvSpPr>
          <p:cNvPr id="21508" name="Rectangle 4"/>
          <p:cNvSpPr>
            <a:spLocks noGrp="1" noChangeArrowheads="1"/>
          </p:cNvSpPr>
          <p:nvPr>
            <p:ph type="body" sz="half" idx="1"/>
          </p:nvPr>
        </p:nvSpPr>
        <p:spPr>
          <a:xfrm>
            <a:off x="381000" y="1600200"/>
            <a:ext cx="4495800" cy="3505200"/>
          </a:xfrm>
          <a:solidFill>
            <a:schemeClr val="bg1"/>
          </a:solidFill>
        </p:spPr>
        <p:txBody>
          <a:bodyPr/>
          <a:lstStyle/>
          <a:p>
            <a:pPr marL="0" indent="0" algn="ctr" eaLnBrk="1" hangingPunct="1">
              <a:lnSpc>
                <a:spcPct val="90000"/>
              </a:lnSpc>
              <a:buFont typeface="Wingdings" pitchFamily="2" charset="2"/>
              <a:buNone/>
              <a:defRPr/>
            </a:pPr>
            <a:endParaRPr lang="en-US" sz="2400" dirty="0" smtClean="0"/>
          </a:p>
          <a:p>
            <a:pPr eaLnBrk="1" hangingPunct="1">
              <a:lnSpc>
                <a:spcPct val="90000"/>
              </a:lnSpc>
              <a:defRPr/>
            </a:pPr>
            <a:r>
              <a:rPr lang="en-US" sz="2400" dirty="0" smtClean="0"/>
              <a:t>You calculate distance to a satellite by multiplying a signal's travel time by the speed of light. </a:t>
            </a:r>
          </a:p>
          <a:p>
            <a:pPr eaLnBrk="1" hangingPunct="1">
              <a:lnSpc>
                <a:spcPct val="90000"/>
              </a:lnSpc>
              <a:defRPr/>
            </a:pPr>
            <a:r>
              <a:rPr lang="en-US" sz="2400" dirty="0" smtClean="0"/>
              <a:t>But the </a:t>
            </a:r>
            <a:r>
              <a:rPr lang="en-US" sz="2400" b="1" dirty="0" smtClean="0"/>
              <a:t>speed of light is only constant in a vacuum</a:t>
            </a:r>
            <a:r>
              <a:rPr lang="en-US" sz="2400" dirty="0" smtClean="0"/>
              <a:t>... </a:t>
            </a:r>
            <a:br>
              <a:rPr lang="en-US" sz="2400" dirty="0" smtClean="0"/>
            </a:br>
            <a:r>
              <a:rPr lang="en-US" sz="2400" dirty="0" smtClean="0">
                <a:solidFill>
                  <a:srgbClr val="009055"/>
                </a:solidFill>
              </a:rPr>
              <a:t/>
            </a:r>
            <a:br>
              <a:rPr lang="en-US" sz="2400" dirty="0" smtClean="0">
                <a:solidFill>
                  <a:srgbClr val="009055"/>
                </a:solidFill>
              </a:rPr>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p:txBody>
      </p:sp>
      <p:pic>
        <p:nvPicPr>
          <p:cNvPr id="35844" name="Picture 7" descr="HOW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8200" y="2286000"/>
            <a:ext cx="4343400" cy="319722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381000"/>
            <a:ext cx="8458200" cy="762000"/>
          </a:xfrm>
        </p:spPr>
        <p:txBody>
          <a:bodyPr/>
          <a:lstStyle/>
          <a:p>
            <a:r>
              <a:rPr lang="en-US" sz="3600" smtClean="0">
                <a:latin typeface="Arial" charset="0"/>
              </a:rPr>
              <a:t>Ionospheric and Atmospheric Delays</a:t>
            </a:r>
            <a:endParaRPr lang="en-US" sz="3600" smtClean="0"/>
          </a:p>
        </p:txBody>
      </p:sp>
      <p:sp>
        <p:nvSpPr>
          <p:cNvPr id="36867" name="Rectangle 3"/>
          <p:cNvSpPr>
            <a:spLocks noGrp="1" noChangeArrowheads="1"/>
          </p:cNvSpPr>
          <p:nvPr>
            <p:ph type="body" idx="1"/>
          </p:nvPr>
        </p:nvSpPr>
        <p:spPr>
          <a:xfrm>
            <a:off x="914400" y="1524000"/>
            <a:ext cx="7772400" cy="2286000"/>
          </a:xfrm>
        </p:spPr>
        <p:txBody>
          <a:bodyPr/>
          <a:lstStyle/>
          <a:p>
            <a:r>
              <a:rPr lang="en-US" sz="1800" smtClean="0"/>
              <a:t>Speed of light = 186,000 miles/second in a vacuum</a:t>
            </a:r>
          </a:p>
          <a:p>
            <a:r>
              <a:rPr lang="en-US" sz="1800" smtClean="0"/>
              <a:t>Earth’s atmosphere is heterogeneous</a:t>
            </a:r>
          </a:p>
          <a:p>
            <a:pPr lvl="1"/>
            <a:r>
              <a:rPr lang="en-US" sz="1800" smtClean="0"/>
              <a:t>Can cause signals to slow down or speed up</a:t>
            </a:r>
          </a:p>
          <a:p>
            <a:r>
              <a:rPr lang="en-US" sz="1800" smtClean="0"/>
              <a:t>Eliminated by ‘dual frequency’ receivers</a:t>
            </a:r>
          </a:p>
          <a:p>
            <a:pPr lvl="1"/>
            <a:r>
              <a:rPr lang="en-US" sz="1800" smtClean="0"/>
              <a:t>Low and high frequency</a:t>
            </a:r>
          </a:p>
          <a:p>
            <a:pPr lvl="1"/>
            <a:r>
              <a:rPr lang="en-US" sz="1800" smtClean="0"/>
              <a:t>Low frequency affected more than high frequency</a:t>
            </a:r>
          </a:p>
          <a:p>
            <a:pPr lvl="1"/>
            <a:r>
              <a:rPr lang="en-US" sz="1800" smtClean="0"/>
              <a:t>Receiver evaluates signal and corrects for error</a:t>
            </a:r>
          </a:p>
        </p:txBody>
      </p:sp>
      <p:pic>
        <p:nvPicPr>
          <p:cNvPr id="36868" name="Picture 5" descr="ERROR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4600" y="3962400"/>
            <a:ext cx="4572000" cy="264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a:spLocks noGrp="1" noChangeArrowheads="1"/>
          </p:cNvSpPr>
          <p:nvPr>
            <p:ph type="body" sz="half" idx="1"/>
          </p:nvPr>
        </p:nvSpPr>
        <p:spPr>
          <a:xfrm>
            <a:off x="304800" y="1752600"/>
            <a:ext cx="8229600" cy="1879600"/>
          </a:xfrm>
        </p:spPr>
        <p:txBody>
          <a:bodyPr/>
          <a:lstStyle/>
          <a:p>
            <a:pPr eaLnBrk="1" hangingPunct="1">
              <a:lnSpc>
                <a:spcPct val="90000"/>
              </a:lnSpc>
            </a:pPr>
            <a:r>
              <a:rPr lang="en-US" sz="2400" smtClean="0">
                <a:latin typeface="Arial" charset="0"/>
              </a:rPr>
              <a:t>The signal may bounce off various local obstructions before it gets to your receiver. </a:t>
            </a:r>
          </a:p>
          <a:p>
            <a:pPr eaLnBrk="1" hangingPunct="1">
              <a:lnSpc>
                <a:spcPct val="90000"/>
              </a:lnSpc>
            </a:pPr>
            <a:r>
              <a:rPr lang="en-US" sz="2400" smtClean="0"/>
              <a:t>Good receivers use sophisticated </a:t>
            </a:r>
            <a:r>
              <a:rPr lang="en-US" sz="2400" b="1" smtClean="0"/>
              <a:t>signal rejection techniques</a:t>
            </a:r>
            <a:r>
              <a:rPr lang="en-US" sz="2400" smtClean="0"/>
              <a:t> to minimize this problem.</a:t>
            </a:r>
            <a:r>
              <a:rPr lang="en-US" sz="2400" smtClean="0">
                <a:latin typeface="Arial" charset="0"/>
              </a:rPr>
              <a:t/>
            </a:r>
            <a:br>
              <a:rPr lang="en-US" sz="2400" smtClean="0">
                <a:latin typeface="Arial" charset="0"/>
              </a:rPr>
            </a:br>
            <a:r>
              <a:rPr lang="en-US" sz="2400" smtClean="0">
                <a:solidFill>
                  <a:srgbClr val="009055"/>
                </a:solidFill>
              </a:rPr>
              <a:t/>
            </a:r>
            <a:br>
              <a:rPr lang="en-US" sz="2400" smtClean="0">
                <a:solidFill>
                  <a:srgbClr val="009055"/>
                </a:solidFill>
              </a:rPr>
            </a:br>
            <a:endParaRPr lang="en-US" sz="2400" smtClean="0"/>
          </a:p>
          <a:p>
            <a:pPr eaLnBrk="1" hangingPunct="1">
              <a:lnSpc>
                <a:spcPct val="90000"/>
              </a:lnSpc>
            </a:pPr>
            <a:endParaRPr lang="en-US" sz="2400" smtClean="0"/>
          </a:p>
        </p:txBody>
      </p:sp>
      <p:pic>
        <p:nvPicPr>
          <p:cNvPr id="37891" name="Picture 5" descr="ERROR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4600" y="3429000"/>
            <a:ext cx="4572000" cy="264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pPr algn="ctr">
              <a:defRPr/>
            </a:pPr>
            <a:r>
              <a:rPr lang="en-US" sz="3600" i="1" u="sng" dirty="0" smtClean="0">
                <a:solidFill>
                  <a:srgbClr val="0000CC"/>
                </a:solidFill>
                <a:effectLst>
                  <a:outerShdw blurRad="38100" dist="38100" dir="2700000" algn="tl">
                    <a:srgbClr val="C0C0C0"/>
                  </a:outerShdw>
                </a:effectLst>
                <a:latin typeface="Arial" charset="0"/>
              </a:rPr>
              <a:t>GPS </a:t>
            </a:r>
            <a:r>
              <a:rPr lang="en-US" sz="3600" i="1" u="sng" dirty="0" err="1" smtClean="0">
                <a:solidFill>
                  <a:srgbClr val="0000CC"/>
                </a:solidFill>
                <a:effectLst>
                  <a:outerShdw blurRad="38100" dist="38100" dir="2700000" algn="tl">
                    <a:srgbClr val="C0C0C0"/>
                  </a:outerShdw>
                </a:effectLst>
                <a:latin typeface="Arial" charset="0"/>
              </a:rPr>
              <a:t>Erros</a:t>
            </a:r>
            <a:r>
              <a:rPr lang="en-US" sz="3600" i="1" u="sng" dirty="0" smtClean="0">
                <a:solidFill>
                  <a:srgbClr val="0000CC"/>
                </a:solidFill>
                <a:effectLst>
                  <a:outerShdw blurRad="38100" dist="38100" dir="2700000" algn="tl">
                    <a:srgbClr val="C0C0C0"/>
                  </a:outerShdw>
                </a:effectLst>
                <a:latin typeface="Arial" charset="0"/>
              </a:rPr>
              <a:t>: 2. Multipath Error</a:t>
            </a:r>
            <a:r>
              <a:rPr lang="en-US" sz="3600" dirty="0" smtClean="0">
                <a:solidFill>
                  <a:srgbClr val="0000CC"/>
                </a:solidFill>
                <a:latin typeface="Arial" charset="0"/>
              </a:rPr>
              <a:t/>
            </a:r>
            <a:br>
              <a:rPr lang="en-US" sz="3600" dirty="0" smtClean="0">
                <a:solidFill>
                  <a:srgbClr val="0000CC"/>
                </a:solidFill>
                <a:latin typeface="Arial" charset="0"/>
              </a:rPr>
            </a:br>
            <a:endParaRPr lang="en-US" sz="3600" dirty="0">
              <a:solidFill>
                <a:srgbClr val="0000CC"/>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body" sz="half" idx="1"/>
          </p:nvPr>
        </p:nvSpPr>
        <p:spPr>
          <a:xfrm>
            <a:off x="304800" y="2057400"/>
            <a:ext cx="4535488" cy="2971800"/>
          </a:xfrm>
        </p:spPr>
        <p:txBody>
          <a:bodyPr/>
          <a:lstStyle/>
          <a:p>
            <a:pPr eaLnBrk="1" hangingPunct="1">
              <a:lnSpc>
                <a:spcPct val="90000"/>
              </a:lnSpc>
            </a:pPr>
            <a:r>
              <a:rPr lang="en-US" sz="2400" smtClean="0">
                <a:latin typeface="Arial" charset="0"/>
              </a:rPr>
              <a:t>Basic geometry itself can magnify these other errors</a:t>
            </a:r>
          </a:p>
          <a:p>
            <a:pPr eaLnBrk="1" hangingPunct="1">
              <a:lnSpc>
                <a:spcPct val="90000"/>
              </a:lnSpc>
            </a:pPr>
            <a:r>
              <a:rPr lang="en-US" sz="2400" smtClean="0">
                <a:latin typeface="Arial" charset="0"/>
              </a:rPr>
              <a:t>A principle called Geometric Dilution of Precision or GDOP.</a:t>
            </a:r>
            <a:r>
              <a:rPr lang="en-US" sz="2400" b="1" smtClean="0">
                <a:latin typeface="Arial" charset="0"/>
              </a:rPr>
              <a:t> </a:t>
            </a:r>
          </a:p>
          <a:p>
            <a:pPr eaLnBrk="1" hangingPunct="1">
              <a:lnSpc>
                <a:spcPct val="90000"/>
              </a:lnSpc>
            </a:pPr>
            <a:r>
              <a:rPr lang="en-US" sz="2400" smtClean="0"/>
              <a:t>Good receivers determine which satellites will give the </a:t>
            </a:r>
            <a:r>
              <a:rPr lang="en-US" sz="2400" b="1" smtClean="0"/>
              <a:t>lowest GDOP</a:t>
            </a:r>
            <a:r>
              <a:rPr lang="en-US" sz="2400" b="1" smtClean="0">
                <a:latin typeface="Arial" charset="0"/>
              </a:rPr>
              <a:t/>
            </a:r>
            <a:br>
              <a:rPr lang="en-US" sz="2400" b="1" smtClean="0">
                <a:latin typeface="Arial" charset="0"/>
              </a:rPr>
            </a:br>
            <a:r>
              <a:rPr lang="en-US" sz="2800" b="1" smtClean="0">
                <a:solidFill>
                  <a:srgbClr val="009055"/>
                </a:solidFill>
                <a:latin typeface="Arial" charset="0"/>
              </a:rPr>
              <a:t/>
            </a:r>
            <a:br>
              <a:rPr lang="en-US" sz="2800" b="1" smtClean="0">
                <a:solidFill>
                  <a:srgbClr val="009055"/>
                </a:solidFill>
                <a:latin typeface="Arial" charset="0"/>
              </a:rPr>
            </a:br>
            <a:endParaRPr lang="en-US" sz="2800" b="1" smtClean="0">
              <a:latin typeface="Arial" charset="0"/>
            </a:endParaRPr>
          </a:p>
          <a:p>
            <a:pPr eaLnBrk="1" hangingPunct="1">
              <a:lnSpc>
                <a:spcPct val="90000"/>
              </a:lnSpc>
            </a:pPr>
            <a:endParaRPr lang="en-US" sz="2800" b="1" smtClean="0">
              <a:latin typeface="Arial" charset="0"/>
            </a:endParaRPr>
          </a:p>
        </p:txBody>
      </p:sp>
      <p:pic>
        <p:nvPicPr>
          <p:cNvPr id="38915" name="Picture 15" descr="ERRORC"/>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00600" y="1524000"/>
            <a:ext cx="401637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6" name="Title 1"/>
          <p:cNvSpPr>
            <a:spLocks noGrp="1"/>
          </p:cNvSpPr>
          <p:nvPr>
            <p:ph type="title"/>
          </p:nvPr>
        </p:nvSpPr>
        <p:spPr>
          <a:xfrm>
            <a:off x="1317625" y="354013"/>
            <a:ext cx="7793038" cy="1143000"/>
          </a:xfrm>
        </p:spPr>
        <p:txBody>
          <a:bodyPr/>
          <a:lstStyle/>
          <a:p>
            <a:r>
              <a:rPr lang="en-US" sz="2800" smtClean="0">
                <a:latin typeface="Arial" charset="0"/>
                <a:cs typeface="Arial" charset="0"/>
              </a:rPr>
              <a:t>GPS Errors: 3. </a:t>
            </a:r>
            <a:r>
              <a:rPr lang="en-US" sz="2800" smtClean="0">
                <a:latin typeface="Arial" charset="0"/>
              </a:rPr>
              <a:t>Geometric Dilution of Precision </a:t>
            </a:r>
            <a:r>
              <a:rPr lang="en-US" sz="2800" smtClean="0">
                <a:latin typeface="Arial" charset="0"/>
                <a:cs typeface="Arial" charset="0"/>
              </a:rPr>
              <a:t/>
            </a:r>
            <a:br>
              <a:rPr lang="en-US" sz="2800" smtClean="0">
                <a:latin typeface="Arial" charset="0"/>
                <a:cs typeface="Arial" charset="0"/>
              </a:rPr>
            </a:br>
            <a:endParaRPr lang="en-US" sz="28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eijingnews.com/courses/l115/fig10.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7675" y="1881188"/>
            <a:ext cx="8382000" cy="391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39" name="Text Box 3"/>
          <p:cNvSpPr txBox="1">
            <a:spLocks noChangeArrowheads="1"/>
          </p:cNvSpPr>
          <p:nvPr/>
        </p:nvSpPr>
        <p:spPr bwMode="auto">
          <a:xfrm>
            <a:off x="481013" y="762000"/>
            <a:ext cx="8458200"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US" sz="4000">
                <a:solidFill>
                  <a:schemeClr val="tx2"/>
                </a:solidFill>
                <a:latin typeface="Arial Black" pitchFamily="34" charset="0"/>
              </a:rPr>
              <a:t>Satellite geometry</a:t>
            </a:r>
          </a:p>
          <a:p>
            <a:pPr algn="ctr" eaLnBrk="1" hangingPunct="1">
              <a:spcBef>
                <a:spcPct val="50000"/>
              </a:spcBef>
            </a:pPr>
            <a:r>
              <a:rPr lang="en-US" sz="2800">
                <a:solidFill>
                  <a:schemeClr val="tx2"/>
                </a:solidFill>
                <a:latin typeface="Arial Black" pitchFamily="34" charset="0"/>
              </a:rPr>
              <a:t>Quantified by DOP: Dilution of Precision</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Page Image"/>
          <p:cNvPicPr>
            <a:picLocks noChangeAspect="1" noChangeArrowheads="1"/>
          </p:cNvPicPr>
          <p:nvPr/>
        </p:nvPicPr>
        <p:blipFill>
          <a:blip r:embed="rId3">
            <a:extLst>
              <a:ext uri="{28A0092B-C50C-407E-A947-70E740481C1C}">
                <a14:useLocalDpi xmlns:a14="http://schemas.microsoft.com/office/drawing/2010/main" xmlns="" val="0"/>
              </a:ext>
            </a:extLst>
          </a:blip>
          <a:srcRect t="20305"/>
          <a:stretch>
            <a:fillRect/>
          </a:stretch>
        </p:blipFill>
        <p:spPr bwMode="auto">
          <a:xfrm>
            <a:off x="304800" y="1219200"/>
            <a:ext cx="8458200"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3" name="Title 1"/>
          <p:cNvSpPr txBox="1">
            <a:spLocks/>
          </p:cNvSpPr>
          <p:nvPr/>
        </p:nvSpPr>
        <p:spPr bwMode="auto">
          <a:xfrm>
            <a:off x="666750" y="334963"/>
            <a:ext cx="7772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r>
              <a:rPr lang="en-US" sz="3600">
                <a:solidFill>
                  <a:schemeClr val="tx2"/>
                </a:solidFill>
              </a:rPr>
              <a:t>GPS Errors: 4. Selective Availability</a:t>
            </a:r>
            <a:br>
              <a:rPr lang="en-US" sz="3600">
                <a:solidFill>
                  <a:schemeClr val="tx2"/>
                </a:solidFill>
              </a:rPr>
            </a:br>
            <a:endParaRPr lang="en-US" sz="3600">
              <a:solidFill>
                <a:schemeClr val="tx2"/>
              </a:solidFill>
              <a:latin typeface="Tahoma" pitchFamily="34"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685800" y="3276600"/>
            <a:ext cx="7543800" cy="3124200"/>
          </a:xfrm>
          <a:prstGeom prst="rect">
            <a:avLst/>
          </a:prstGeom>
          <a:solidFill>
            <a:srgbClr val="663300"/>
          </a:solidFill>
          <a:ln w="9525">
            <a:solidFill>
              <a:schemeClr val="tx1"/>
            </a:solidFill>
            <a:miter lim="800000"/>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41987" name="Rectangle 3"/>
          <p:cNvSpPr>
            <a:spLocks noGrp="1" noChangeArrowheads="1"/>
          </p:cNvSpPr>
          <p:nvPr>
            <p:ph type="title"/>
          </p:nvPr>
        </p:nvSpPr>
        <p:spPr/>
        <p:txBody>
          <a:bodyPr/>
          <a:lstStyle/>
          <a:p>
            <a:pPr algn="ctr" eaLnBrk="1" hangingPunct="1"/>
            <a:r>
              <a:rPr lang="en-US" sz="3600" smtClean="0"/>
              <a:t> </a:t>
            </a:r>
            <a:r>
              <a:rPr lang="en-US" sz="3600" smtClean="0">
                <a:latin typeface="Arial" charset="0"/>
              </a:rPr>
              <a:t>Increased Accuracy using Differential GPS (DGPS)</a:t>
            </a:r>
          </a:p>
        </p:txBody>
      </p:sp>
      <p:grpSp>
        <p:nvGrpSpPr>
          <p:cNvPr id="41988" name="Group 4"/>
          <p:cNvGrpSpPr>
            <a:grpSpLocks/>
          </p:cNvGrpSpPr>
          <p:nvPr/>
        </p:nvGrpSpPr>
        <p:grpSpPr bwMode="auto">
          <a:xfrm>
            <a:off x="685800" y="1447800"/>
            <a:ext cx="7543800" cy="4949825"/>
            <a:chOff x="0" y="96"/>
            <a:chExt cx="5760" cy="4222"/>
          </a:xfrm>
        </p:grpSpPr>
        <p:sp>
          <p:nvSpPr>
            <p:cNvPr id="134149" name="Freeform 5"/>
            <p:cNvSpPr>
              <a:spLocks/>
            </p:cNvSpPr>
            <p:nvPr/>
          </p:nvSpPr>
          <p:spPr bwMode="auto">
            <a:xfrm>
              <a:off x="0" y="1678"/>
              <a:ext cx="5760" cy="2640"/>
            </a:xfrm>
            <a:custGeom>
              <a:avLst/>
              <a:gdLst/>
              <a:ahLst/>
              <a:cxnLst>
                <a:cxn ang="0">
                  <a:pos x="3300" y="855"/>
                </a:cxn>
                <a:cxn ang="0">
                  <a:pos x="3163" y="905"/>
                </a:cxn>
                <a:cxn ang="0">
                  <a:pos x="3091" y="920"/>
                </a:cxn>
                <a:cxn ang="0">
                  <a:pos x="2183" y="948"/>
                </a:cxn>
                <a:cxn ang="0">
                  <a:pos x="2126" y="941"/>
                </a:cxn>
                <a:cxn ang="0">
                  <a:pos x="2082" y="927"/>
                </a:cxn>
                <a:cxn ang="0">
                  <a:pos x="1917" y="970"/>
                </a:cxn>
                <a:cxn ang="0">
                  <a:pos x="1765" y="1006"/>
                </a:cxn>
                <a:cxn ang="0">
                  <a:pos x="879" y="1028"/>
                </a:cxn>
                <a:cxn ang="0">
                  <a:pos x="778" y="1049"/>
                </a:cxn>
                <a:cxn ang="0">
                  <a:pos x="677" y="1064"/>
                </a:cxn>
                <a:cxn ang="0">
                  <a:pos x="425" y="1093"/>
                </a:cxn>
                <a:cxn ang="0">
                  <a:pos x="295" y="1114"/>
                </a:cxn>
                <a:cxn ang="0">
                  <a:pos x="0" y="1150"/>
                </a:cxn>
                <a:cxn ang="0">
                  <a:pos x="0" y="2400"/>
                </a:cxn>
                <a:cxn ang="0">
                  <a:pos x="5589" y="2400"/>
                </a:cxn>
                <a:cxn ang="0">
                  <a:pos x="5589" y="0"/>
                </a:cxn>
                <a:cxn ang="0">
                  <a:pos x="21" y="0"/>
                </a:cxn>
                <a:cxn ang="0">
                  <a:pos x="21" y="192"/>
                </a:cxn>
                <a:cxn ang="0">
                  <a:pos x="158" y="293"/>
                </a:cxn>
                <a:cxn ang="0">
                  <a:pos x="345" y="264"/>
                </a:cxn>
                <a:cxn ang="0">
                  <a:pos x="410" y="228"/>
                </a:cxn>
                <a:cxn ang="0">
                  <a:pos x="562" y="293"/>
                </a:cxn>
                <a:cxn ang="0">
                  <a:pos x="1030" y="314"/>
                </a:cxn>
                <a:cxn ang="0">
                  <a:pos x="1657" y="350"/>
                </a:cxn>
                <a:cxn ang="0">
                  <a:pos x="1902" y="329"/>
                </a:cxn>
                <a:cxn ang="0">
                  <a:pos x="2219" y="321"/>
                </a:cxn>
                <a:cxn ang="0">
                  <a:pos x="2817" y="429"/>
                </a:cxn>
                <a:cxn ang="0">
                  <a:pos x="3077" y="494"/>
                </a:cxn>
                <a:cxn ang="0">
                  <a:pos x="3170" y="516"/>
                </a:cxn>
                <a:cxn ang="0">
                  <a:pos x="3199" y="523"/>
                </a:cxn>
                <a:cxn ang="0">
                  <a:pos x="3228" y="538"/>
                </a:cxn>
                <a:cxn ang="0">
                  <a:pos x="3279" y="545"/>
                </a:cxn>
                <a:cxn ang="0">
                  <a:pos x="3293" y="574"/>
                </a:cxn>
                <a:cxn ang="0">
                  <a:pos x="3322" y="581"/>
                </a:cxn>
                <a:cxn ang="0">
                  <a:pos x="3358" y="660"/>
                </a:cxn>
                <a:cxn ang="0">
                  <a:pos x="3300" y="833"/>
                </a:cxn>
                <a:cxn ang="0">
                  <a:pos x="3300" y="855"/>
                </a:cxn>
              </a:cxnLst>
              <a:rect l="0" t="0" r="r" b="b"/>
              <a:pathLst>
                <a:path w="5589" h="2400">
                  <a:moveTo>
                    <a:pt x="3300" y="855"/>
                  </a:moveTo>
                  <a:cubicBezTo>
                    <a:pt x="3254" y="869"/>
                    <a:pt x="3209" y="897"/>
                    <a:pt x="3163" y="905"/>
                  </a:cubicBezTo>
                  <a:cubicBezTo>
                    <a:pt x="3110" y="913"/>
                    <a:pt x="3133" y="908"/>
                    <a:pt x="3091" y="920"/>
                  </a:cubicBezTo>
                  <a:cubicBezTo>
                    <a:pt x="2783" y="910"/>
                    <a:pt x="2489" y="941"/>
                    <a:pt x="2183" y="948"/>
                  </a:cubicBezTo>
                  <a:cubicBezTo>
                    <a:pt x="2164" y="945"/>
                    <a:pt x="2144" y="944"/>
                    <a:pt x="2126" y="941"/>
                  </a:cubicBezTo>
                  <a:cubicBezTo>
                    <a:pt x="2110" y="937"/>
                    <a:pt x="2082" y="927"/>
                    <a:pt x="2082" y="927"/>
                  </a:cubicBezTo>
                  <a:cubicBezTo>
                    <a:pt x="2025" y="936"/>
                    <a:pt x="1972" y="959"/>
                    <a:pt x="1917" y="970"/>
                  </a:cubicBezTo>
                  <a:cubicBezTo>
                    <a:pt x="1866" y="979"/>
                    <a:pt x="1813" y="990"/>
                    <a:pt x="1765" y="1006"/>
                  </a:cubicBezTo>
                  <a:cubicBezTo>
                    <a:pt x="1463" y="1000"/>
                    <a:pt x="1177" y="1014"/>
                    <a:pt x="879" y="1028"/>
                  </a:cubicBezTo>
                  <a:cubicBezTo>
                    <a:pt x="806" y="1045"/>
                    <a:pt x="840" y="1038"/>
                    <a:pt x="778" y="1049"/>
                  </a:cubicBezTo>
                  <a:cubicBezTo>
                    <a:pt x="725" y="1068"/>
                    <a:pt x="783" y="1049"/>
                    <a:pt x="677" y="1064"/>
                  </a:cubicBezTo>
                  <a:cubicBezTo>
                    <a:pt x="594" y="1075"/>
                    <a:pt x="508" y="1079"/>
                    <a:pt x="425" y="1093"/>
                  </a:cubicBezTo>
                  <a:cubicBezTo>
                    <a:pt x="363" y="1122"/>
                    <a:pt x="412" y="1103"/>
                    <a:pt x="295" y="1114"/>
                  </a:cubicBezTo>
                  <a:cubicBezTo>
                    <a:pt x="195" y="1122"/>
                    <a:pt x="100" y="1150"/>
                    <a:pt x="0" y="1150"/>
                  </a:cubicBezTo>
                  <a:lnTo>
                    <a:pt x="0" y="2400"/>
                  </a:lnTo>
                  <a:lnTo>
                    <a:pt x="5589" y="2400"/>
                  </a:lnTo>
                  <a:lnTo>
                    <a:pt x="5589" y="0"/>
                  </a:lnTo>
                  <a:lnTo>
                    <a:pt x="21" y="0"/>
                  </a:lnTo>
                  <a:lnTo>
                    <a:pt x="21" y="192"/>
                  </a:lnTo>
                  <a:cubicBezTo>
                    <a:pt x="76" y="209"/>
                    <a:pt x="118" y="251"/>
                    <a:pt x="158" y="293"/>
                  </a:cubicBezTo>
                  <a:cubicBezTo>
                    <a:pt x="223" y="286"/>
                    <a:pt x="281" y="276"/>
                    <a:pt x="345" y="264"/>
                  </a:cubicBezTo>
                  <a:cubicBezTo>
                    <a:pt x="364" y="244"/>
                    <a:pt x="385" y="239"/>
                    <a:pt x="410" y="228"/>
                  </a:cubicBezTo>
                  <a:cubicBezTo>
                    <a:pt x="463" y="240"/>
                    <a:pt x="505" y="281"/>
                    <a:pt x="562" y="293"/>
                  </a:cubicBezTo>
                  <a:cubicBezTo>
                    <a:pt x="704" y="322"/>
                    <a:pt x="893" y="310"/>
                    <a:pt x="1030" y="314"/>
                  </a:cubicBezTo>
                  <a:cubicBezTo>
                    <a:pt x="1235" y="295"/>
                    <a:pt x="1452" y="310"/>
                    <a:pt x="1657" y="350"/>
                  </a:cubicBezTo>
                  <a:cubicBezTo>
                    <a:pt x="1745" y="345"/>
                    <a:pt x="1817" y="340"/>
                    <a:pt x="1902" y="329"/>
                  </a:cubicBezTo>
                  <a:cubicBezTo>
                    <a:pt x="1992" y="295"/>
                    <a:pt x="2124" y="316"/>
                    <a:pt x="2219" y="321"/>
                  </a:cubicBezTo>
                  <a:cubicBezTo>
                    <a:pt x="2406" y="389"/>
                    <a:pt x="2619" y="415"/>
                    <a:pt x="2817" y="429"/>
                  </a:cubicBezTo>
                  <a:cubicBezTo>
                    <a:pt x="2904" y="449"/>
                    <a:pt x="2990" y="472"/>
                    <a:pt x="3077" y="494"/>
                  </a:cubicBezTo>
                  <a:cubicBezTo>
                    <a:pt x="3107" y="501"/>
                    <a:pt x="3139" y="508"/>
                    <a:pt x="3170" y="516"/>
                  </a:cubicBezTo>
                  <a:cubicBezTo>
                    <a:pt x="3179" y="518"/>
                    <a:pt x="3199" y="523"/>
                    <a:pt x="3199" y="523"/>
                  </a:cubicBezTo>
                  <a:cubicBezTo>
                    <a:pt x="3208" y="528"/>
                    <a:pt x="3217" y="535"/>
                    <a:pt x="3228" y="538"/>
                  </a:cubicBezTo>
                  <a:cubicBezTo>
                    <a:pt x="3244" y="542"/>
                    <a:pt x="3263" y="536"/>
                    <a:pt x="3279" y="545"/>
                  </a:cubicBezTo>
                  <a:cubicBezTo>
                    <a:pt x="3288" y="550"/>
                    <a:pt x="3284" y="567"/>
                    <a:pt x="3293" y="574"/>
                  </a:cubicBezTo>
                  <a:cubicBezTo>
                    <a:pt x="3300" y="580"/>
                    <a:pt x="3312" y="578"/>
                    <a:pt x="3322" y="581"/>
                  </a:cubicBezTo>
                  <a:cubicBezTo>
                    <a:pt x="3354" y="645"/>
                    <a:pt x="3344" y="618"/>
                    <a:pt x="3358" y="660"/>
                  </a:cubicBezTo>
                  <a:cubicBezTo>
                    <a:pt x="3344" y="705"/>
                    <a:pt x="3333" y="802"/>
                    <a:pt x="3300" y="833"/>
                  </a:cubicBezTo>
                  <a:cubicBezTo>
                    <a:pt x="3292" y="857"/>
                    <a:pt x="3285" y="855"/>
                    <a:pt x="3300" y="855"/>
                  </a:cubicBezTo>
                  <a:close/>
                </a:path>
              </a:pathLst>
            </a:custGeom>
            <a:solidFill>
              <a:srgbClr val="00CC00">
                <a:alpha val="50000"/>
              </a:srgbClr>
            </a:solidFill>
            <a:ln w="12700" cap="flat" cmpd="sng">
              <a:noFill/>
              <a:prstDash val="solid"/>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nvGrpSpPr>
            <p:cNvPr id="41990" name="Group 6"/>
            <p:cNvGrpSpPr>
              <a:grpSpLocks/>
            </p:cNvGrpSpPr>
            <p:nvPr/>
          </p:nvGrpSpPr>
          <p:grpSpPr bwMode="auto">
            <a:xfrm>
              <a:off x="5184" y="336"/>
              <a:ext cx="309" cy="285"/>
              <a:chOff x="3579" y="965"/>
              <a:chExt cx="644" cy="595"/>
            </a:xfrm>
          </p:grpSpPr>
          <p:grpSp>
            <p:nvGrpSpPr>
              <p:cNvPr id="42655" name="Group 7"/>
              <p:cNvGrpSpPr>
                <a:grpSpLocks/>
              </p:cNvGrpSpPr>
              <p:nvPr/>
            </p:nvGrpSpPr>
            <p:grpSpPr bwMode="auto">
              <a:xfrm>
                <a:off x="3716" y="1085"/>
                <a:ext cx="382" cy="373"/>
                <a:chOff x="3716" y="1085"/>
                <a:chExt cx="382" cy="373"/>
              </a:xfrm>
            </p:grpSpPr>
            <p:sp>
              <p:nvSpPr>
                <p:cNvPr id="134152" name="Freeform 8"/>
                <p:cNvSpPr>
                  <a:spLocks/>
                </p:cNvSpPr>
                <p:nvPr/>
              </p:nvSpPr>
              <p:spPr bwMode="auto">
                <a:xfrm>
                  <a:off x="3716" y="1086"/>
                  <a:ext cx="394" cy="373"/>
                </a:xfrm>
                <a:custGeom>
                  <a:avLst/>
                  <a:gdLst/>
                  <a:ahLst/>
                  <a:cxnLst>
                    <a:cxn ang="0">
                      <a:pos x="380" y="275"/>
                    </a:cxn>
                    <a:cxn ang="0">
                      <a:pos x="290" y="0"/>
                    </a:cxn>
                    <a:cxn ang="0">
                      <a:pos x="18" y="105"/>
                    </a:cxn>
                    <a:cxn ang="0">
                      <a:pos x="0" y="168"/>
                    </a:cxn>
                    <a:cxn ang="0">
                      <a:pos x="72" y="368"/>
                    </a:cxn>
                    <a:cxn ang="0">
                      <a:pos x="120" y="371"/>
                    </a:cxn>
                    <a:cxn ang="0">
                      <a:pos x="380" y="275"/>
                    </a:cxn>
                  </a:cxnLst>
                  <a:rect l="0" t="0" r="r" b="b"/>
                  <a:pathLst>
                    <a:path w="381" h="372">
                      <a:moveTo>
                        <a:pt x="380" y="275"/>
                      </a:moveTo>
                      <a:lnTo>
                        <a:pt x="290" y="0"/>
                      </a:lnTo>
                      <a:lnTo>
                        <a:pt x="18" y="105"/>
                      </a:lnTo>
                      <a:lnTo>
                        <a:pt x="0" y="168"/>
                      </a:lnTo>
                      <a:lnTo>
                        <a:pt x="72" y="368"/>
                      </a:lnTo>
                      <a:lnTo>
                        <a:pt x="120" y="371"/>
                      </a:lnTo>
                      <a:lnTo>
                        <a:pt x="380" y="275"/>
                      </a:lnTo>
                    </a:path>
                  </a:pathLst>
                </a:custGeom>
                <a:gradFill rotWithShape="0">
                  <a:gsLst>
                    <a:gs pos="0">
                      <a:srgbClr val="618FFD"/>
                    </a:gs>
                    <a:gs pos="100000">
                      <a:srgbClr val="618FFD">
                        <a:gamma/>
                        <a:shade val="8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53" name="Freeform 9"/>
                <p:cNvSpPr>
                  <a:spLocks/>
                </p:cNvSpPr>
                <p:nvPr/>
              </p:nvSpPr>
              <p:spPr bwMode="auto">
                <a:xfrm>
                  <a:off x="3716" y="1086"/>
                  <a:ext cx="394" cy="373"/>
                </a:xfrm>
                <a:custGeom>
                  <a:avLst/>
                  <a:gdLst/>
                  <a:ahLst/>
                  <a:cxnLst>
                    <a:cxn ang="0">
                      <a:pos x="381" y="276"/>
                    </a:cxn>
                    <a:cxn ang="0">
                      <a:pos x="291" y="0"/>
                    </a:cxn>
                    <a:cxn ang="0">
                      <a:pos x="18" y="105"/>
                    </a:cxn>
                    <a:cxn ang="0">
                      <a:pos x="0" y="168"/>
                    </a:cxn>
                    <a:cxn ang="0">
                      <a:pos x="72" y="369"/>
                    </a:cxn>
                    <a:cxn ang="0">
                      <a:pos x="120" y="372"/>
                    </a:cxn>
                    <a:cxn ang="0">
                      <a:pos x="381" y="276"/>
                    </a:cxn>
                  </a:cxnLst>
                  <a:rect l="0" t="0" r="r" b="b"/>
                  <a:pathLst>
                    <a:path w="382" h="373">
                      <a:moveTo>
                        <a:pt x="381" y="276"/>
                      </a:moveTo>
                      <a:lnTo>
                        <a:pt x="291" y="0"/>
                      </a:lnTo>
                      <a:lnTo>
                        <a:pt x="18" y="105"/>
                      </a:lnTo>
                      <a:lnTo>
                        <a:pt x="0" y="168"/>
                      </a:lnTo>
                      <a:lnTo>
                        <a:pt x="72" y="369"/>
                      </a:lnTo>
                      <a:lnTo>
                        <a:pt x="120" y="372"/>
                      </a:lnTo>
                      <a:lnTo>
                        <a:pt x="381" y="27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56" name="Group 10"/>
              <p:cNvGrpSpPr>
                <a:grpSpLocks/>
              </p:cNvGrpSpPr>
              <p:nvPr/>
            </p:nvGrpSpPr>
            <p:grpSpPr bwMode="auto">
              <a:xfrm>
                <a:off x="3579" y="1106"/>
                <a:ext cx="291" cy="454"/>
                <a:chOff x="3579" y="1106"/>
                <a:chExt cx="291" cy="454"/>
              </a:xfrm>
            </p:grpSpPr>
            <p:sp>
              <p:nvSpPr>
                <p:cNvPr id="134155" name="Freeform 11"/>
                <p:cNvSpPr>
                  <a:spLocks/>
                </p:cNvSpPr>
                <p:nvPr/>
              </p:nvSpPr>
              <p:spPr bwMode="auto">
                <a:xfrm>
                  <a:off x="3580" y="1106"/>
                  <a:ext cx="291" cy="455"/>
                </a:xfrm>
                <a:custGeom>
                  <a:avLst/>
                  <a:gdLst/>
                  <a:ahLst/>
                  <a:cxnLst>
                    <a:cxn ang="0">
                      <a:pos x="0" y="56"/>
                    </a:cxn>
                    <a:cxn ang="0">
                      <a:pos x="135" y="453"/>
                    </a:cxn>
                    <a:cxn ang="0">
                      <a:pos x="290" y="408"/>
                    </a:cxn>
                    <a:cxn ang="0">
                      <a:pos x="149" y="0"/>
                    </a:cxn>
                    <a:cxn ang="0">
                      <a:pos x="0" y="56"/>
                    </a:cxn>
                  </a:cxnLst>
                  <a:rect l="0" t="0" r="r" b="b"/>
                  <a:pathLst>
                    <a:path w="291" h="454">
                      <a:moveTo>
                        <a:pt x="0" y="56"/>
                      </a:moveTo>
                      <a:lnTo>
                        <a:pt x="135" y="453"/>
                      </a:lnTo>
                      <a:lnTo>
                        <a:pt x="290" y="408"/>
                      </a:lnTo>
                      <a:lnTo>
                        <a:pt x="149" y="0"/>
                      </a:lnTo>
                      <a:lnTo>
                        <a:pt x="0" y="56"/>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842" name="Group 12"/>
                <p:cNvGrpSpPr>
                  <a:grpSpLocks/>
                </p:cNvGrpSpPr>
                <p:nvPr/>
              </p:nvGrpSpPr>
              <p:grpSpPr bwMode="auto">
                <a:xfrm>
                  <a:off x="3619" y="1202"/>
                  <a:ext cx="135" cy="62"/>
                  <a:chOff x="3619" y="1202"/>
                  <a:chExt cx="135" cy="62"/>
                </a:xfrm>
              </p:grpSpPr>
              <p:sp>
                <p:nvSpPr>
                  <p:cNvPr id="134157" name="Line 13"/>
                  <p:cNvSpPr>
                    <a:spLocks noChangeShapeType="1"/>
                  </p:cNvSpPr>
                  <p:nvPr/>
                </p:nvSpPr>
                <p:spPr bwMode="auto">
                  <a:xfrm>
                    <a:off x="3620" y="1253"/>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58" name="Line 14"/>
                  <p:cNvSpPr>
                    <a:spLocks noChangeShapeType="1"/>
                  </p:cNvSpPr>
                  <p:nvPr/>
                </p:nvSpPr>
                <p:spPr bwMode="auto">
                  <a:xfrm>
                    <a:off x="3658" y="1236"/>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59" name="Line 15"/>
                  <p:cNvSpPr>
                    <a:spLocks noChangeShapeType="1"/>
                  </p:cNvSpPr>
                  <p:nvPr/>
                </p:nvSpPr>
                <p:spPr bwMode="auto">
                  <a:xfrm>
                    <a:off x="3703" y="1219"/>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60" name="Line 16"/>
                  <p:cNvSpPr>
                    <a:spLocks noChangeShapeType="1"/>
                  </p:cNvSpPr>
                  <p:nvPr/>
                </p:nvSpPr>
                <p:spPr bwMode="auto">
                  <a:xfrm>
                    <a:off x="3746" y="1202"/>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161" name="Freeform 17"/>
                <p:cNvSpPr>
                  <a:spLocks/>
                </p:cNvSpPr>
                <p:nvPr/>
              </p:nvSpPr>
              <p:spPr bwMode="auto">
                <a:xfrm>
                  <a:off x="3585" y="1108"/>
                  <a:ext cx="174" cy="144"/>
                </a:xfrm>
                <a:custGeom>
                  <a:avLst/>
                  <a:gdLst/>
                  <a:ahLst/>
                  <a:cxnLst>
                    <a:cxn ang="0">
                      <a:pos x="0" y="54"/>
                    </a:cxn>
                    <a:cxn ang="0">
                      <a:pos x="144" y="0"/>
                    </a:cxn>
                    <a:cxn ang="0">
                      <a:pos x="174" y="87"/>
                    </a:cxn>
                    <a:cxn ang="0">
                      <a:pos x="29" y="142"/>
                    </a:cxn>
                    <a:cxn ang="0">
                      <a:pos x="0" y="54"/>
                    </a:cxn>
                  </a:cxnLst>
                  <a:rect l="0" t="0" r="r" b="b"/>
                  <a:pathLst>
                    <a:path w="175" h="143">
                      <a:moveTo>
                        <a:pt x="0" y="54"/>
                      </a:moveTo>
                      <a:lnTo>
                        <a:pt x="144" y="0"/>
                      </a:lnTo>
                      <a:lnTo>
                        <a:pt x="174" y="87"/>
                      </a:lnTo>
                      <a:lnTo>
                        <a:pt x="29" y="142"/>
                      </a:lnTo>
                      <a:lnTo>
                        <a:pt x="0" y="54"/>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62" name="Freeform 18"/>
                <p:cNvSpPr>
                  <a:spLocks/>
                </p:cNvSpPr>
                <p:nvPr/>
              </p:nvSpPr>
              <p:spPr bwMode="auto">
                <a:xfrm>
                  <a:off x="3638" y="1272"/>
                  <a:ext cx="157" cy="79"/>
                </a:xfrm>
                <a:custGeom>
                  <a:avLst/>
                  <a:gdLst/>
                  <a:ahLst/>
                  <a:cxnLst>
                    <a:cxn ang="0">
                      <a:pos x="0" y="55"/>
                    </a:cxn>
                    <a:cxn ang="0">
                      <a:pos x="149" y="0"/>
                    </a:cxn>
                    <a:cxn ang="0">
                      <a:pos x="157" y="24"/>
                    </a:cxn>
                    <a:cxn ang="0">
                      <a:pos x="7" y="77"/>
                    </a:cxn>
                    <a:cxn ang="0">
                      <a:pos x="0" y="55"/>
                    </a:cxn>
                  </a:cxnLst>
                  <a:rect l="0" t="0" r="r" b="b"/>
                  <a:pathLst>
                    <a:path w="158" h="78">
                      <a:moveTo>
                        <a:pt x="0" y="55"/>
                      </a:moveTo>
                      <a:lnTo>
                        <a:pt x="149" y="0"/>
                      </a:lnTo>
                      <a:lnTo>
                        <a:pt x="157" y="24"/>
                      </a:lnTo>
                      <a:lnTo>
                        <a:pt x="7"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63" name="Freeform 19"/>
                <p:cNvSpPr>
                  <a:spLocks/>
                </p:cNvSpPr>
                <p:nvPr/>
              </p:nvSpPr>
              <p:spPr bwMode="auto">
                <a:xfrm>
                  <a:off x="3615" y="1210"/>
                  <a:ext cx="159" cy="79"/>
                </a:xfrm>
                <a:custGeom>
                  <a:avLst/>
                  <a:gdLst/>
                  <a:ahLst/>
                  <a:cxnLst>
                    <a:cxn ang="0">
                      <a:pos x="0" y="57"/>
                    </a:cxn>
                    <a:cxn ang="0">
                      <a:pos x="149" y="0"/>
                    </a:cxn>
                    <a:cxn ang="0">
                      <a:pos x="157" y="24"/>
                    </a:cxn>
                    <a:cxn ang="0">
                      <a:pos x="7" y="77"/>
                    </a:cxn>
                    <a:cxn ang="0">
                      <a:pos x="0" y="57"/>
                    </a:cxn>
                  </a:cxnLst>
                  <a:rect l="0" t="0" r="r" b="b"/>
                  <a:pathLst>
                    <a:path w="158" h="78">
                      <a:moveTo>
                        <a:pt x="0" y="57"/>
                      </a:moveTo>
                      <a:lnTo>
                        <a:pt x="149" y="0"/>
                      </a:lnTo>
                      <a:lnTo>
                        <a:pt x="157" y="24"/>
                      </a:lnTo>
                      <a:lnTo>
                        <a:pt x="7" y="77"/>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846" name="Group 20"/>
                <p:cNvGrpSpPr>
                  <a:grpSpLocks/>
                </p:cNvGrpSpPr>
                <p:nvPr/>
              </p:nvGrpSpPr>
              <p:grpSpPr bwMode="auto">
                <a:xfrm>
                  <a:off x="3645" y="1296"/>
                  <a:ext cx="153" cy="76"/>
                  <a:chOff x="3645" y="1296"/>
                  <a:chExt cx="153" cy="76"/>
                </a:xfrm>
              </p:grpSpPr>
              <p:sp>
                <p:nvSpPr>
                  <p:cNvPr id="134165" name="Freeform 21"/>
                  <p:cNvSpPr>
                    <a:spLocks/>
                  </p:cNvSpPr>
                  <p:nvPr/>
                </p:nvSpPr>
                <p:spPr bwMode="auto">
                  <a:xfrm>
                    <a:off x="3645" y="1295"/>
                    <a:ext cx="154" cy="73"/>
                  </a:xfrm>
                  <a:custGeom>
                    <a:avLst/>
                    <a:gdLst/>
                    <a:ahLst/>
                    <a:cxnLst>
                      <a:cxn ang="0">
                        <a:pos x="0" y="54"/>
                      </a:cxn>
                      <a:cxn ang="0">
                        <a:pos x="145" y="0"/>
                      </a:cxn>
                      <a:cxn ang="0">
                        <a:pos x="151" y="19"/>
                      </a:cxn>
                      <a:cxn ang="0">
                        <a:pos x="6" y="73"/>
                      </a:cxn>
                      <a:cxn ang="0">
                        <a:pos x="0" y="54"/>
                      </a:cxn>
                    </a:cxnLst>
                    <a:rect l="0" t="0" r="r" b="b"/>
                    <a:pathLst>
                      <a:path w="152" h="74">
                        <a:moveTo>
                          <a:pt x="0" y="54"/>
                        </a:moveTo>
                        <a:lnTo>
                          <a:pt x="145" y="0"/>
                        </a:lnTo>
                        <a:lnTo>
                          <a:pt x="151" y="19"/>
                        </a:lnTo>
                        <a:lnTo>
                          <a:pt x="6" y="73"/>
                        </a:lnTo>
                        <a:lnTo>
                          <a:pt x="0" y="54"/>
                        </a:lnTo>
                      </a:path>
                    </a:pathLst>
                  </a:custGeom>
                  <a:gradFill rotWithShape="0">
                    <a:gsLst>
                      <a:gs pos="0">
                        <a:srgbClr val="A2C1FE">
                          <a:gamma/>
                          <a:tint val="80000"/>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66" name="Freeform 22"/>
                  <p:cNvSpPr>
                    <a:spLocks/>
                  </p:cNvSpPr>
                  <p:nvPr/>
                </p:nvSpPr>
                <p:spPr bwMode="auto">
                  <a:xfrm>
                    <a:off x="3645" y="1295"/>
                    <a:ext cx="154" cy="76"/>
                  </a:xfrm>
                  <a:custGeom>
                    <a:avLst/>
                    <a:gdLst/>
                    <a:ahLst/>
                    <a:cxnLst>
                      <a:cxn ang="0">
                        <a:pos x="0" y="56"/>
                      </a:cxn>
                      <a:cxn ang="0">
                        <a:pos x="146" y="0"/>
                      </a:cxn>
                      <a:cxn ang="0">
                        <a:pos x="152" y="19"/>
                      </a:cxn>
                      <a:cxn ang="0">
                        <a:pos x="6" y="75"/>
                      </a:cxn>
                      <a:cxn ang="0">
                        <a:pos x="0" y="56"/>
                      </a:cxn>
                    </a:cxnLst>
                    <a:rect l="0" t="0" r="r" b="b"/>
                    <a:pathLst>
                      <a:path w="153" h="76">
                        <a:moveTo>
                          <a:pt x="0" y="56"/>
                        </a:moveTo>
                        <a:lnTo>
                          <a:pt x="146" y="0"/>
                        </a:lnTo>
                        <a:lnTo>
                          <a:pt x="152" y="19"/>
                        </a:lnTo>
                        <a:lnTo>
                          <a:pt x="6" y="75"/>
                        </a:lnTo>
                        <a:lnTo>
                          <a:pt x="0" y="5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167" name="Freeform 23"/>
                <p:cNvSpPr>
                  <a:spLocks/>
                </p:cNvSpPr>
                <p:nvPr/>
              </p:nvSpPr>
              <p:spPr bwMode="auto">
                <a:xfrm>
                  <a:off x="3653" y="1318"/>
                  <a:ext cx="157" cy="76"/>
                </a:xfrm>
                <a:custGeom>
                  <a:avLst/>
                  <a:gdLst/>
                  <a:ahLst/>
                  <a:cxnLst>
                    <a:cxn ang="0">
                      <a:pos x="0" y="55"/>
                    </a:cxn>
                    <a:cxn ang="0">
                      <a:pos x="147" y="0"/>
                    </a:cxn>
                    <a:cxn ang="0">
                      <a:pos x="155" y="24"/>
                    </a:cxn>
                    <a:cxn ang="0">
                      <a:pos x="6" y="77"/>
                    </a:cxn>
                    <a:cxn ang="0">
                      <a:pos x="0" y="55"/>
                    </a:cxn>
                  </a:cxnLst>
                  <a:rect l="0" t="0" r="r" b="b"/>
                  <a:pathLst>
                    <a:path w="156" h="78">
                      <a:moveTo>
                        <a:pt x="0" y="55"/>
                      </a:moveTo>
                      <a:lnTo>
                        <a:pt x="147" y="0"/>
                      </a:lnTo>
                      <a:lnTo>
                        <a:pt x="155" y="24"/>
                      </a:lnTo>
                      <a:lnTo>
                        <a:pt x="6"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848" name="Group 24"/>
                <p:cNvGrpSpPr>
                  <a:grpSpLocks/>
                </p:cNvGrpSpPr>
                <p:nvPr/>
              </p:nvGrpSpPr>
              <p:grpSpPr bwMode="auto">
                <a:xfrm>
                  <a:off x="3683" y="1409"/>
                  <a:ext cx="155" cy="69"/>
                  <a:chOff x="3683" y="1409"/>
                  <a:chExt cx="155" cy="69"/>
                </a:xfrm>
              </p:grpSpPr>
              <p:sp>
                <p:nvSpPr>
                  <p:cNvPr id="134169" name="Freeform 25"/>
                  <p:cNvSpPr>
                    <a:spLocks/>
                  </p:cNvSpPr>
                  <p:nvPr/>
                </p:nvSpPr>
                <p:spPr bwMode="auto">
                  <a:xfrm>
                    <a:off x="3683" y="1408"/>
                    <a:ext cx="154" cy="71"/>
                  </a:xfrm>
                  <a:custGeom>
                    <a:avLst/>
                    <a:gdLst/>
                    <a:ahLst/>
                    <a:cxnLst>
                      <a:cxn ang="0">
                        <a:pos x="0" y="57"/>
                      </a:cxn>
                      <a:cxn ang="0">
                        <a:pos x="4" y="68"/>
                      </a:cxn>
                      <a:cxn ang="0">
                        <a:pos x="154" y="11"/>
                      </a:cxn>
                      <a:cxn ang="0">
                        <a:pos x="151" y="0"/>
                      </a:cxn>
                      <a:cxn ang="0">
                        <a:pos x="0" y="57"/>
                      </a:cxn>
                    </a:cxnLst>
                    <a:rect l="0" t="0" r="r" b="b"/>
                    <a:pathLst>
                      <a:path w="155" h="69">
                        <a:moveTo>
                          <a:pt x="0" y="57"/>
                        </a:moveTo>
                        <a:lnTo>
                          <a:pt x="4" y="68"/>
                        </a:lnTo>
                        <a:lnTo>
                          <a:pt x="154" y="11"/>
                        </a:lnTo>
                        <a:lnTo>
                          <a:pt x="151" y="0"/>
                        </a:lnTo>
                        <a:lnTo>
                          <a:pt x="0" y="57"/>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70" name="Line 26"/>
                  <p:cNvSpPr>
                    <a:spLocks noChangeShapeType="1"/>
                  </p:cNvSpPr>
                  <p:nvPr/>
                </p:nvSpPr>
                <p:spPr bwMode="auto">
                  <a:xfrm>
                    <a:off x="3693" y="1465"/>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71" name="Line 27"/>
                  <p:cNvSpPr>
                    <a:spLocks noChangeShapeType="1"/>
                  </p:cNvSpPr>
                  <p:nvPr/>
                </p:nvSpPr>
                <p:spPr bwMode="auto">
                  <a:xfrm>
                    <a:off x="3729" y="1448"/>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72" name="Line 28"/>
                  <p:cNvSpPr>
                    <a:spLocks noChangeShapeType="1"/>
                  </p:cNvSpPr>
                  <p:nvPr/>
                </p:nvSpPr>
                <p:spPr bwMode="auto">
                  <a:xfrm>
                    <a:off x="3777" y="1431"/>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73" name="Line 29"/>
                  <p:cNvSpPr>
                    <a:spLocks noChangeShapeType="1"/>
                  </p:cNvSpPr>
                  <p:nvPr/>
                </p:nvSpPr>
                <p:spPr bwMode="auto">
                  <a:xfrm>
                    <a:off x="3819" y="1411"/>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174" name="Freeform 30"/>
                <p:cNvSpPr>
                  <a:spLocks/>
                </p:cNvSpPr>
                <p:nvPr/>
              </p:nvSpPr>
              <p:spPr bwMode="auto">
                <a:xfrm>
                  <a:off x="3676" y="1386"/>
                  <a:ext cx="157" cy="79"/>
                </a:xfrm>
                <a:custGeom>
                  <a:avLst/>
                  <a:gdLst/>
                  <a:ahLst/>
                  <a:cxnLst>
                    <a:cxn ang="0">
                      <a:pos x="0" y="57"/>
                    </a:cxn>
                    <a:cxn ang="0">
                      <a:pos x="148" y="0"/>
                    </a:cxn>
                    <a:cxn ang="0">
                      <a:pos x="156" y="24"/>
                    </a:cxn>
                    <a:cxn ang="0">
                      <a:pos x="7" y="78"/>
                    </a:cxn>
                    <a:cxn ang="0">
                      <a:pos x="0" y="57"/>
                    </a:cxn>
                  </a:cxnLst>
                  <a:rect l="0" t="0" r="r" b="b"/>
                  <a:pathLst>
                    <a:path w="157" h="79">
                      <a:moveTo>
                        <a:pt x="0" y="57"/>
                      </a:moveTo>
                      <a:lnTo>
                        <a:pt x="148" y="0"/>
                      </a:lnTo>
                      <a:lnTo>
                        <a:pt x="156" y="24"/>
                      </a:lnTo>
                      <a:lnTo>
                        <a:pt x="7" y="78"/>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75" name="Freeform 31"/>
                <p:cNvSpPr>
                  <a:spLocks/>
                </p:cNvSpPr>
                <p:nvPr/>
              </p:nvSpPr>
              <p:spPr bwMode="auto">
                <a:xfrm>
                  <a:off x="3688" y="1425"/>
                  <a:ext cx="177" cy="133"/>
                </a:xfrm>
                <a:custGeom>
                  <a:avLst/>
                  <a:gdLst/>
                  <a:ahLst/>
                  <a:cxnLst>
                    <a:cxn ang="0">
                      <a:pos x="0" y="52"/>
                    </a:cxn>
                    <a:cxn ang="0">
                      <a:pos x="147" y="0"/>
                    </a:cxn>
                    <a:cxn ang="0">
                      <a:pos x="177" y="87"/>
                    </a:cxn>
                    <a:cxn ang="0">
                      <a:pos x="27" y="130"/>
                    </a:cxn>
                    <a:cxn ang="0">
                      <a:pos x="0" y="52"/>
                    </a:cxn>
                  </a:cxnLst>
                  <a:rect l="0" t="0" r="r" b="b"/>
                  <a:pathLst>
                    <a:path w="178" h="131">
                      <a:moveTo>
                        <a:pt x="0" y="52"/>
                      </a:moveTo>
                      <a:lnTo>
                        <a:pt x="147" y="0"/>
                      </a:lnTo>
                      <a:lnTo>
                        <a:pt x="177" y="87"/>
                      </a:lnTo>
                      <a:lnTo>
                        <a:pt x="27" y="130"/>
                      </a:lnTo>
                      <a:lnTo>
                        <a:pt x="0" y="52"/>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76" name="Line 32"/>
                <p:cNvSpPr>
                  <a:spLocks noChangeShapeType="1"/>
                </p:cNvSpPr>
                <p:nvPr/>
              </p:nvSpPr>
              <p:spPr bwMode="auto">
                <a:xfrm flipH="1">
                  <a:off x="3617" y="1216"/>
                  <a:ext cx="149" cy="45"/>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57" name="Group 33"/>
              <p:cNvGrpSpPr>
                <a:grpSpLocks/>
              </p:cNvGrpSpPr>
              <p:nvPr/>
            </p:nvGrpSpPr>
            <p:grpSpPr bwMode="auto">
              <a:xfrm>
                <a:off x="3806" y="1111"/>
                <a:ext cx="60" cy="50"/>
                <a:chOff x="3806" y="1111"/>
                <a:chExt cx="60" cy="50"/>
              </a:xfrm>
            </p:grpSpPr>
            <p:grpSp>
              <p:nvGrpSpPr>
                <p:cNvPr id="42829" name="Group 34"/>
                <p:cNvGrpSpPr>
                  <a:grpSpLocks/>
                </p:cNvGrpSpPr>
                <p:nvPr/>
              </p:nvGrpSpPr>
              <p:grpSpPr bwMode="auto">
                <a:xfrm>
                  <a:off x="3843" y="1121"/>
                  <a:ext cx="23" cy="16"/>
                  <a:chOff x="3843" y="1121"/>
                  <a:chExt cx="23" cy="16"/>
                </a:xfrm>
              </p:grpSpPr>
              <p:sp>
                <p:nvSpPr>
                  <p:cNvPr id="134179" name="Freeform 35"/>
                  <p:cNvSpPr>
                    <a:spLocks/>
                  </p:cNvSpPr>
                  <p:nvPr/>
                </p:nvSpPr>
                <p:spPr bwMode="auto">
                  <a:xfrm>
                    <a:off x="3855" y="1125"/>
                    <a:ext cx="18" cy="8"/>
                  </a:xfrm>
                  <a:custGeom>
                    <a:avLst/>
                    <a:gdLst/>
                    <a:ahLst/>
                    <a:cxnLst>
                      <a:cxn ang="0">
                        <a:pos x="0" y="5"/>
                      </a:cxn>
                      <a:cxn ang="0">
                        <a:pos x="2" y="4"/>
                      </a:cxn>
                      <a:cxn ang="0">
                        <a:pos x="4" y="6"/>
                      </a:cxn>
                      <a:cxn ang="0">
                        <a:pos x="11" y="3"/>
                      </a:cxn>
                      <a:cxn ang="0">
                        <a:pos x="12" y="1"/>
                      </a:cxn>
                      <a:cxn ang="0">
                        <a:pos x="14" y="0"/>
                      </a:cxn>
                      <a:cxn ang="0">
                        <a:pos x="16" y="2"/>
                      </a:cxn>
                      <a:cxn ang="0">
                        <a:pos x="20" y="2"/>
                      </a:cxn>
                      <a:cxn ang="0">
                        <a:pos x="17" y="6"/>
                      </a:cxn>
                      <a:cxn ang="0">
                        <a:pos x="17" y="8"/>
                      </a:cxn>
                      <a:cxn ang="0">
                        <a:pos x="15" y="9"/>
                      </a:cxn>
                      <a:cxn ang="0">
                        <a:pos x="13" y="7"/>
                      </a:cxn>
                      <a:cxn ang="0">
                        <a:pos x="6" y="10"/>
                      </a:cxn>
                      <a:cxn ang="0">
                        <a:pos x="6" y="12"/>
                      </a:cxn>
                      <a:cxn ang="0">
                        <a:pos x="3" y="13"/>
                      </a:cxn>
                      <a:cxn ang="0">
                        <a:pos x="0" y="5"/>
                      </a:cxn>
                    </a:cxnLst>
                    <a:rect l="0" t="0" r="r" b="b"/>
                    <a:pathLst>
                      <a:path w="21" h="14">
                        <a:moveTo>
                          <a:pt x="0" y="5"/>
                        </a:moveTo>
                        <a:lnTo>
                          <a:pt x="2" y="4"/>
                        </a:lnTo>
                        <a:lnTo>
                          <a:pt x="4" y="6"/>
                        </a:lnTo>
                        <a:lnTo>
                          <a:pt x="11" y="3"/>
                        </a:lnTo>
                        <a:lnTo>
                          <a:pt x="12" y="1"/>
                        </a:lnTo>
                        <a:lnTo>
                          <a:pt x="14" y="0"/>
                        </a:lnTo>
                        <a:lnTo>
                          <a:pt x="16" y="2"/>
                        </a:lnTo>
                        <a:lnTo>
                          <a:pt x="20" y="2"/>
                        </a:lnTo>
                        <a:lnTo>
                          <a:pt x="17" y="6"/>
                        </a:lnTo>
                        <a:lnTo>
                          <a:pt x="17" y="8"/>
                        </a:lnTo>
                        <a:lnTo>
                          <a:pt x="15" y="9"/>
                        </a:lnTo>
                        <a:lnTo>
                          <a:pt x="13" y="7"/>
                        </a:lnTo>
                        <a:lnTo>
                          <a:pt x="6" y="10"/>
                        </a:lnTo>
                        <a:lnTo>
                          <a:pt x="6" y="12"/>
                        </a:lnTo>
                        <a:lnTo>
                          <a:pt x="3" y="13"/>
                        </a:lnTo>
                        <a:lnTo>
                          <a:pt x="0" y="5"/>
                        </a:lnTo>
                      </a:path>
                    </a:pathLst>
                  </a:custGeom>
                  <a:gradFill rotWithShape="0">
                    <a:gsLst>
                      <a:gs pos="0">
                        <a:srgbClr val="618FFD">
                          <a:gamma/>
                          <a:tint val="5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80" name="Freeform 36"/>
                  <p:cNvSpPr>
                    <a:spLocks/>
                  </p:cNvSpPr>
                  <p:nvPr/>
                </p:nvSpPr>
                <p:spPr bwMode="auto">
                  <a:xfrm>
                    <a:off x="3855" y="1125"/>
                    <a:ext cx="23" cy="11"/>
                  </a:xfrm>
                  <a:custGeom>
                    <a:avLst/>
                    <a:gdLst/>
                    <a:ahLst/>
                    <a:cxnLst>
                      <a:cxn ang="0">
                        <a:pos x="0" y="6"/>
                      </a:cxn>
                      <a:cxn ang="0">
                        <a:pos x="2" y="4"/>
                      </a:cxn>
                      <a:cxn ang="0">
                        <a:pos x="5" y="7"/>
                      </a:cxn>
                      <a:cxn ang="0">
                        <a:pos x="12" y="4"/>
                      </a:cxn>
                      <a:cxn ang="0">
                        <a:pos x="13" y="1"/>
                      </a:cxn>
                      <a:cxn ang="0">
                        <a:pos x="15" y="0"/>
                      </a:cxn>
                      <a:cxn ang="0">
                        <a:pos x="18" y="2"/>
                      </a:cxn>
                      <a:cxn ang="0">
                        <a:pos x="22" y="2"/>
                      </a:cxn>
                      <a:cxn ang="0">
                        <a:pos x="19" y="7"/>
                      </a:cxn>
                      <a:cxn ang="0">
                        <a:pos x="19" y="10"/>
                      </a:cxn>
                      <a:cxn ang="0">
                        <a:pos x="16" y="10"/>
                      </a:cxn>
                      <a:cxn ang="0">
                        <a:pos x="14" y="8"/>
                      </a:cxn>
                      <a:cxn ang="0">
                        <a:pos x="6" y="11"/>
                      </a:cxn>
                      <a:cxn ang="0">
                        <a:pos x="6" y="14"/>
                      </a:cxn>
                      <a:cxn ang="0">
                        <a:pos x="4" y="15"/>
                      </a:cxn>
                      <a:cxn ang="0">
                        <a:pos x="0" y="6"/>
                      </a:cxn>
                    </a:cxnLst>
                    <a:rect l="0" t="0" r="r" b="b"/>
                    <a:pathLst>
                      <a:path w="23" h="16">
                        <a:moveTo>
                          <a:pt x="0" y="6"/>
                        </a:moveTo>
                        <a:lnTo>
                          <a:pt x="2" y="4"/>
                        </a:lnTo>
                        <a:lnTo>
                          <a:pt x="5" y="7"/>
                        </a:lnTo>
                        <a:lnTo>
                          <a:pt x="12" y="4"/>
                        </a:lnTo>
                        <a:lnTo>
                          <a:pt x="13" y="1"/>
                        </a:lnTo>
                        <a:lnTo>
                          <a:pt x="15" y="0"/>
                        </a:lnTo>
                        <a:lnTo>
                          <a:pt x="18" y="2"/>
                        </a:lnTo>
                        <a:lnTo>
                          <a:pt x="22" y="2"/>
                        </a:lnTo>
                        <a:lnTo>
                          <a:pt x="19" y="7"/>
                        </a:lnTo>
                        <a:lnTo>
                          <a:pt x="19" y="10"/>
                        </a:lnTo>
                        <a:lnTo>
                          <a:pt x="16" y="10"/>
                        </a:lnTo>
                        <a:lnTo>
                          <a:pt x="14" y="8"/>
                        </a:lnTo>
                        <a:lnTo>
                          <a:pt x="6" y="11"/>
                        </a:lnTo>
                        <a:lnTo>
                          <a:pt x="6" y="14"/>
                        </a:lnTo>
                        <a:lnTo>
                          <a:pt x="4" y="15"/>
                        </a:lnTo>
                        <a:lnTo>
                          <a:pt x="0"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830" name="Group 37"/>
                <p:cNvGrpSpPr>
                  <a:grpSpLocks/>
                </p:cNvGrpSpPr>
                <p:nvPr/>
              </p:nvGrpSpPr>
              <p:grpSpPr bwMode="auto">
                <a:xfrm>
                  <a:off x="3810" y="1120"/>
                  <a:ext cx="44" cy="41"/>
                  <a:chOff x="3810" y="1120"/>
                  <a:chExt cx="44" cy="41"/>
                </a:xfrm>
              </p:grpSpPr>
              <p:sp>
                <p:nvSpPr>
                  <p:cNvPr id="134182" name="Freeform 38"/>
                  <p:cNvSpPr>
                    <a:spLocks/>
                  </p:cNvSpPr>
                  <p:nvPr/>
                </p:nvSpPr>
                <p:spPr bwMode="auto">
                  <a:xfrm>
                    <a:off x="3819" y="1120"/>
                    <a:ext cx="33" cy="42"/>
                  </a:xfrm>
                  <a:custGeom>
                    <a:avLst/>
                    <a:gdLst/>
                    <a:ahLst/>
                    <a:cxnLst>
                      <a:cxn ang="0">
                        <a:pos x="8" y="38"/>
                      </a:cxn>
                      <a:cxn ang="0">
                        <a:pos x="0" y="13"/>
                      </a:cxn>
                      <a:cxn ang="0">
                        <a:pos x="32" y="0"/>
                      </a:cxn>
                      <a:cxn ang="0">
                        <a:pos x="41" y="25"/>
                      </a:cxn>
                      <a:cxn ang="0">
                        <a:pos x="8" y="38"/>
                      </a:cxn>
                    </a:cxnLst>
                    <a:rect l="0" t="0" r="r" b="b"/>
                    <a:pathLst>
                      <a:path w="42" h="39">
                        <a:moveTo>
                          <a:pt x="8" y="38"/>
                        </a:moveTo>
                        <a:lnTo>
                          <a:pt x="0" y="13"/>
                        </a:lnTo>
                        <a:lnTo>
                          <a:pt x="32" y="0"/>
                        </a:lnTo>
                        <a:lnTo>
                          <a:pt x="41" y="25"/>
                        </a:lnTo>
                        <a:lnTo>
                          <a:pt x="8" y="38"/>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83" name="Freeform 39"/>
                  <p:cNvSpPr>
                    <a:spLocks/>
                  </p:cNvSpPr>
                  <p:nvPr/>
                </p:nvSpPr>
                <p:spPr bwMode="auto">
                  <a:xfrm>
                    <a:off x="3819" y="1120"/>
                    <a:ext cx="35" cy="42"/>
                  </a:xfrm>
                  <a:custGeom>
                    <a:avLst/>
                    <a:gdLst/>
                    <a:ahLst/>
                    <a:cxnLst>
                      <a:cxn ang="0">
                        <a:pos x="8" y="40"/>
                      </a:cxn>
                      <a:cxn ang="0">
                        <a:pos x="0" y="14"/>
                      </a:cxn>
                      <a:cxn ang="0">
                        <a:pos x="33" y="0"/>
                      </a:cxn>
                      <a:cxn ang="0">
                        <a:pos x="43" y="26"/>
                      </a:cxn>
                      <a:cxn ang="0">
                        <a:pos x="8" y="40"/>
                      </a:cxn>
                    </a:cxnLst>
                    <a:rect l="0" t="0" r="r" b="b"/>
                    <a:pathLst>
                      <a:path w="44" h="41">
                        <a:moveTo>
                          <a:pt x="8" y="40"/>
                        </a:moveTo>
                        <a:lnTo>
                          <a:pt x="0" y="14"/>
                        </a:lnTo>
                        <a:lnTo>
                          <a:pt x="33" y="0"/>
                        </a:lnTo>
                        <a:lnTo>
                          <a:pt x="43" y="26"/>
                        </a:lnTo>
                        <a:lnTo>
                          <a:pt x="8" y="4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831" name="Group 40"/>
                <p:cNvGrpSpPr>
                  <a:grpSpLocks/>
                </p:cNvGrpSpPr>
                <p:nvPr/>
              </p:nvGrpSpPr>
              <p:grpSpPr bwMode="auto">
                <a:xfrm>
                  <a:off x="3827" y="1111"/>
                  <a:ext cx="13" cy="14"/>
                  <a:chOff x="3827" y="1111"/>
                  <a:chExt cx="13" cy="14"/>
                </a:xfrm>
              </p:grpSpPr>
              <p:sp>
                <p:nvSpPr>
                  <p:cNvPr id="134185" name="Freeform 41"/>
                  <p:cNvSpPr>
                    <a:spLocks/>
                  </p:cNvSpPr>
                  <p:nvPr/>
                </p:nvSpPr>
                <p:spPr bwMode="auto">
                  <a:xfrm>
                    <a:off x="3827" y="1111"/>
                    <a:ext cx="23" cy="14"/>
                  </a:xfrm>
                  <a:custGeom>
                    <a:avLst/>
                    <a:gdLst/>
                    <a:ahLst/>
                    <a:cxnLst>
                      <a:cxn ang="0">
                        <a:pos x="3" y="12"/>
                      </a:cxn>
                      <a:cxn ang="0">
                        <a:pos x="0" y="3"/>
                      </a:cxn>
                      <a:cxn ang="0">
                        <a:pos x="7" y="0"/>
                      </a:cxn>
                      <a:cxn ang="0">
                        <a:pos x="10" y="10"/>
                      </a:cxn>
                      <a:cxn ang="0">
                        <a:pos x="3" y="12"/>
                      </a:cxn>
                    </a:cxnLst>
                    <a:rect l="0" t="0" r="r" b="b"/>
                    <a:pathLst>
                      <a:path w="11" h="13">
                        <a:moveTo>
                          <a:pt x="3" y="12"/>
                        </a:moveTo>
                        <a:lnTo>
                          <a:pt x="0" y="3"/>
                        </a:lnTo>
                        <a:lnTo>
                          <a:pt x="7" y="0"/>
                        </a:lnTo>
                        <a:lnTo>
                          <a:pt x="10" y="10"/>
                        </a:lnTo>
                        <a:lnTo>
                          <a:pt x="3" y="12"/>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86" name="Freeform 42"/>
                  <p:cNvSpPr>
                    <a:spLocks/>
                  </p:cNvSpPr>
                  <p:nvPr/>
                </p:nvSpPr>
                <p:spPr bwMode="auto">
                  <a:xfrm>
                    <a:off x="3827" y="1111"/>
                    <a:ext cx="28" cy="14"/>
                  </a:xfrm>
                  <a:custGeom>
                    <a:avLst/>
                    <a:gdLst/>
                    <a:ahLst/>
                    <a:cxnLst>
                      <a:cxn ang="0">
                        <a:pos x="4" y="13"/>
                      </a:cxn>
                      <a:cxn ang="0">
                        <a:pos x="0" y="3"/>
                      </a:cxn>
                      <a:cxn ang="0">
                        <a:pos x="8" y="0"/>
                      </a:cxn>
                      <a:cxn ang="0">
                        <a:pos x="12" y="10"/>
                      </a:cxn>
                      <a:cxn ang="0">
                        <a:pos x="4" y="13"/>
                      </a:cxn>
                    </a:cxnLst>
                    <a:rect l="0" t="0" r="r" b="b"/>
                    <a:pathLst>
                      <a:path w="13" h="14">
                        <a:moveTo>
                          <a:pt x="4" y="13"/>
                        </a:moveTo>
                        <a:lnTo>
                          <a:pt x="0" y="3"/>
                        </a:lnTo>
                        <a:lnTo>
                          <a:pt x="8" y="0"/>
                        </a:lnTo>
                        <a:lnTo>
                          <a:pt x="12" y="10"/>
                        </a:lnTo>
                        <a:lnTo>
                          <a:pt x="4" y="13"/>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832" name="Group 43"/>
                <p:cNvGrpSpPr>
                  <a:grpSpLocks/>
                </p:cNvGrpSpPr>
                <p:nvPr/>
              </p:nvGrpSpPr>
              <p:grpSpPr bwMode="auto">
                <a:xfrm>
                  <a:off x="3806" y="1136"/>
                  <a:ext cx="10" cy="7"/>
                  <a:chOff x="3806" y="1136"/>
                  <a:chExt cx="10" cy="7"/>
                </a:xfrm>
              </p:grpSpPr>
              <p:sp>
                <p:nvSpPr>
                  <p:cNvPr id="134188" name="Freeform 44"/>
                  <p:cNvSpPr>
                    <a:spLocks/>
                  </p:cNvSpPr>
                  <p:nvPr/>
                </p:nvSpPr>
                <p:spPr bwMode="auto">
                  <a:xfrm>
                    <a:off x="3807" y="1137"/>
                    <a:ext cx="10" cy="17"/>
                  </a:xfrm>
                  <a:custGeom>
                    <a:avLst/>
                    <a:gdLst/>
                    <a:ahLst/>
                    <a:cxnLst>
                      <a:cxn ang="0">
                        <a:pos x="1" y="4"/>
                      </a:cxn>
                      <a:cxn ang="0">
                        <a:pos x="0" y="2"/>
                      </a:cxn>
                      <a:cxn ang="0">
                        <a:pos x="6" y="0"/>
                      </a:cxn>
                      <a:cxn ang="0">
                        <a:pos x="7" y="3"/>
                      </a:cxn>
                      <a:cxn ang="0">
                        <a:pos x="1" y="4"/>
                      </a:cxn>
                    </a:cxnLst>
                    <a:rect l="0" t="0" r="r" b="b"/>
                    <a:pathLst>
                      <a:path w="8" h="5">
                        <a:moveTo>
                          <a:pt x="1" y="4"/>
                        </a:moveTo>
                        <a:lnTo>
                          <a:pt x="0" y="2"/>
                        </a:lnTo>
                        <a:lnTo>
                          <a:pt x="6" y="0"/>
                        </a:lnTo>
                        <a:lnTo>
                          <a:pt x="7" y="3"/>
                        </a:lnTo>
                        <a:lnTo>
                          <a:pt x="1" y="4"/>
                        </a:lnTo>
                      </a:path>
                    </a:pathLst>
                  </a:custGeom>
                  <a:gradFill rotWithShape="0">
                    <a:gsLst>
                      <a:gs pos="0">
                        <a:srgbClr val="618FFD">
                          <a:gamma/>
                          <a:tint val="3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89" name="Freeform 45"/>
                  <p:cNvSpPr>
                    <a:spLocks/>
                  </p:cNvSpPr>
                  <p:nvPr/>
                </p:nvSpPr>
                <p:spPr bwMode="auto">
                  <a:xfrm>
                    <a:off x="3807" y="1137"/>
                    <a:ext cx="10" cy="23"/>
                  </a:xfrm>
                  <a:custGeom>
                    <a:avLst/>
                    <a:gdLst/>
                    <a:ahLst/>
                    <a:cxnLst>
                      <a:cxn ang="0">
                        <a:pos x="2" y="6"/>
                      </a:cxn>
                      <a:cxn ang="0">
                        <a:pos x="0" y="3"/>
                      </a:cxn>
                      <a:cxn ang="0">
                        <a:pos x="8" y="0"/>
                      </a:cxn>
                      <a:cxn ang="0">
                        <a:pos x="9" y="4"/>
                      </a:cxn>
                      <a:cxn ang="0">
                        <a:pos x="2" y="6"/>
                      </a:cxn>
                    </a:cxnLst>
                    <a:rect l="0" t="0" r="r" b="b"/>
                    <a:pathLst>
                      <a:path w="10" h="7">
                        <a:moveTo>
                          <a:pt x="2" y="6"/>
                        </a:moveTo>
                        <a:lnTo>
                          <a:pt x="0" y="3"/>
                        </a:lnTo>
                        <a:lnTo>
                          <a:pt x="8" y="0"/>
                        </a:lnTo>
                        <a:lnTo>
                          <a:pt x="9" y="4"/>
                        </a:lnTo>
                        <a:lnTo>
                          <a:pt x="2"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658" name="Group 46"/>
              <p:cNvGrpSpPr>
                <a:grpSpLocks/>
              </p:cNvGrpSpPr>
              <p:nvPr/>
            </p:nvGrpSpPr>
            <p:grpSpPr bwMode="auto">
              <a:xfrm>
                <a:off x="3716" y="1163"/>
                <a:ext cx="202" cy="296"/>
                <a:chOff x="3716" y="1163"/>
                <a:chExt cx="202" cy="296"/>
              </a:xfrm>
            </p:grpSpPr>
            <p:sp>
              <p:nvSpPr>
                <p:cNvPr id="134191" name="Freeform 47"/>
                <p:cNvSpPr>
                  <a:spLocks/>
                </p:cNvSpPr>
                <p:nvPr/>
              </p:nvSpPr>
              <p:spPr bwMode="auto">
                <a:xfrm>
                  <a:off x="3716" y="1162"/>
                  <a:ext cx="202" cy="297"/>
                </a:xfrm>
                <a:custGeom>
                  <a:avLst/>
                  <a:gdLst/>
                  <a:ahLst/>
                  <a:cxnLst>
                    <a:cxn ang="0">
                      <a:pos x="18" y="27"/>
                    </a:cxn>
                    <a:cxn ang="0">
                      <a:pos x="90" y="0"/>
                    </a:cxn>
                    <a:cxn ang="0">
                      <a:pos x="133" y="14"/>
                    </a:cxn>
                    <a:cxn ang="0">
                      <a:pos x="200" y="212"/>
                    </a:cxn>
                    <a:cxn ang="0">
                      <a:pos x="181" y="271"/>
                    </a:cxn>
                    <a:cxn ang="0">
                      <a:pos x="120" y="294"/>
                    </a:cxn>
                    <a:cxn ang="0">
                      <a:pos x="72" y="292"/>
                    </a:cxn>
                    <a:cxn ang="0">
                      <a:pos x="0" y="90"/>
                    </a:cxn>
                    <a:cxn ang="0">
                      <a:pos x="18" y="27"/>
                    </a:cxn>
                  </a:cxnLst>
                  <a:rect l="0" t="0" r="r" b="b"/>
                  <a:pathLst>
                    <a:path w="201" h="295">
                      <a:moveTo>
                        <a:pt x="18" y="27"/>
                      </a:moveTo>
                      <a:lnTo>
                        <a:pt x="90" y="0"/>
                      </a:lnTo>
                      <a:lnTo>
                        <a:pt x="133" y="14"/>
                      </a:lnTo>
                      <a:lnTo>
                        <a:pt x="200" y="212"/>
                      </a:lnTo>
                      <a:lnTo>
                        <a:pt x="181" y="271"/>
                      </a:lnTo>
                      <a:lnTo>
                        <a:pt x="120" y="294"/>
                      </a:lnTo>
                      <a:lnTo>
                        <a:pt x="72" y="292"/>
                      </a:lnTo>
                      <a:lnTo>
                        <a:pt x="0" y="90"/>
                      </a:lnTo>
                      <a:lnTo>
                        <a:pt x="18" y="27"/>
                      </a:lnTo>
                    </a:path>
                  </a:pathLst>
                </a:custGeom>
                <a:gradFill rotWithShape="0">
                  <a:gsLst>
                    <a:gs pos="0">
                      <a:srgbClr val="618FFD">
                        <a:gamma/>
                        <a:tint val="50196"/>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92" name="Freeform 48"/>
                <p:cNvSpPr>
                  <a:spLocks/>
                </p:cNvSpPr>
                <p:nvPr/>
              </p:nvSpPr>
              <p:spPr bwMode="auto">
                <a:xfrm>
                  <a:off x="3716" y="1162"/>
                  <a:ext cx="202" cy="297"/>
                </a:xfrm>
                <a:custGeom>
                  <a:avLst/>
                  <a:gdLst/>
                  <a:ahLst/>
                  <a:cxnLst>
                    <a:cxn ang="0">
                      <a:pos x="18" y="27"/>
                    </a:cxn>
                    <a:cxn ang="0">
                      <a:pos x="90" y="0"/>
                    </a:cxn>
                    <a:cxn ang="0">
                      <a:pos x="134" y="14"/>
                    </a:cxn>
                    <a:cxn ang="0">
                      <a:pos x="201" y="213"/>
                    </a:cxn>
                    <a:cxn ang="0">
                      <a:pos x="182" y="272"/>
                    </a:cxn>
                    <a:cxn ang="0">
                      <a:pos x="121" y="295"/>
                    </a:cxn>
                    <a:cxn ang="0">
                      <a:pos x="72" y="293"/>
                    </a:cxn>
                    <a:cxn ang="0">
                      <a:pos x="0" y="90"/>
                    </a:cxn>
                    <a:cxn ang="0">
                      <a:pos x="18" y="27"/>
                    </a:cxn>
                  </a:cxnLst>
                  <a:rect l="0" t="0" r="r" b="b"/>
                  <a:pathLst>
                    <a:path w="202" h="296">
                      <a:moveTo>
                        <a:pt x="18" y="27"/>
                      </a:moveTo>
                      <a:lnTo>
                        <a:pt x="90" y="0"/>
                      </a:lnTo>
                      <a:lnTo>
                        <a:pt x="134" y="14"/>
                      </a:lnTo>
                      <a:lnTo>
                        <a:pt x="201" y="213"/>
                      </a:lnTo>
                      <a:lnTo>
                        <a:pt x="182" y="272"/>
                      </a:lnTo>
                      <a:lnTo>
                        <a:pt x="121" y="295"/>
                      </a:lnTo>
                      <a:lnTo>
                        <a:pt x="72" y="293"/>
                      </a:lnTo>
                      <a:lnTo>
                        <a:pt x="0" y="90"/>
                      </a:lnTo>
                      <a:lnTo>
                        <a:pt x="18" y="27"/>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59" name="Group 49"/>
              <p:cNvGrpSpPr>
                <a:grpSpLocks/>
              </p:cNvGrpSpPr>
              <p:nvPr/>
            </p:nvGrpSpPr>
            <p:grpSpPr bwMode="auto">
              <a:xfrm>
                <a:off x="3859" y="1166"/>
                <a:ext cx="66" cy="97"/>
                <a:chOff x="3859" y="1166"/>
                <a:chExt cx="66" cy="97"/>
              </a:xfrm>
            </p:grpSpPr>
            <p:grpSp>
              <p:nvGrpSpPr>
                <p:cNvPr id="42819" name="Group 50"/>
                <p:cNvGrpSpPr>
                  <a:grpSpLocks/>
                </p:cNvGrpSpPr>
                <p:nvPr/>
              </p:nvGrpSpPr>
              <p:grpSpPr bwMode="auto">
                <a:xfrm>
                  <a:off x="3859" y="1166"/>
                  <a:ext cx="66" cy="97"/>
                  <a:chOff x="3859" y="1166"/>
                  <a:chExt cx="66" cy="97"/>
                </a:xfrm>
              </p:grpSpPr>
              <p:sp>
                <p:nvSpPr>
                  <p:cNvPr id="134195" name="Freeform 51"/>
                  <p:cNvSpPr>
                    <a:spLocks/>
                  </p:cNvSpPr>
                  <p:nvPr/>
                </p:nvSpPr>
                <p:spPr bwMode="auto">
                  <a:xfrm>
                    <a:off x="3860" y="1165"/>
                    <a:ext cx="66" cy="96"/>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196" name="Freeform 52"/>
                  <p:cNvSpPr>
                    <a:spLocks/>
                  </p:cNvSpPr>
                  <p:nvPr/>
                </p:nvSpPr>
                <p:spPr bwMode="auto">
                  <a:xfrm>
                    <a:off x="3860" y="1165"/>
                    <a:ext cx="66" cy="99"/>
                  </a:xfrm>
                  <a:custGeom>
                    <a:avLst/>
                    <a:gdLst/>
                    <a:ahLst/>
                    <a:cxnLst>
                      <a:cxn ang="0">
                        <a:pos x="0" y="14"/>
                      </a:cxn>
                      <a:cxn ang="0">
                        <a:pos x="27" y="96"/>
                      </a:cxn>
                      <a:cxn ang="0">
                        <a:pos x="65" y="81"/>
                      </a:cxn>
                      <a:cxn ang="0">
                        <a:pos x="39" y="0"/>
                      </a:cxn>
                      <a:cxn ang="0">
                        <a:pos x="0" y="14"/>
                      </a:cxn>
                    </a:cxnLst>
                    <a:rect l="0" t="0" r="r" b="b"/>
                    <a:pathLst>
                      <a:path w="66" h="97">
                        <a:moveTo>
                          <a:pt x="0" y="14"/>
                        </a:moveTo>
                        <a:lnTo>
                          <a:pt x="27" y="96"/>
                        </a:lnTo>
                        <a:lnTo>
                          <a:pt x="65" y="81"/>
                        </a:lnTo>
                        <a:lnTo>
                          <a:pt x="39"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197" name="Line 53"/>
                <p:cNvSpPr>
                  <a:spLocks noChangeShapeType="1"/>
                </p:cNvSpPr>
                <p:nvPr/>
              </p:nvSpPr>
              <p:spPr bwMode="auto">
                <a:xfrm flipV="1">
                  <a:off x="3878" y="1207"/>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98" name="Line 54"/>
                <p:cNvSpPr>
                  <a:spLocks noChangeShapeType="1"/>
                </p:cNvSpPr>
                <p:nvPr/>
              </p:nvSpPr>
              <p:spPr bwMode="auto">
                <a:xfrm>
                  <a:off x="3875" y="1182"/>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199" name="Line 55"/>
                <p:cNvSpPr>
                  <a:spLocks noChangeShapeType="1"/>
                </p:cNvSpPr>
                <p:nvPr/>
              </p:nvSpPr>
              <p:spPr bwMode="auto">
                <a:xfrm>
                  <a:off x="3880" y="1179"/>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00" name="Line 56"/>
                <p:cNvSpPr>
                  <a:spLocks noChangeShapeType="1"/>
                </p:cNvSpPr>
                <p:nvPr/>
              </p:nvSpPr>
              <p:spPr bwMode="auto">
                <a:xfrm>
                  <a:off x="3888" y="1176"/>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01" name="Line 57"/>
                <p:cNvSpPr>
                  <a:spLocks noChangeShapeType="1"/>
                </p:cNvSpPr>
                <p:nvPr/>
              </p:nvSpPr>
              <p:spPr bwMode="auto">
                <a:xfrm>
                  <a:off x="3895" y="1174"/>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60" name="Group 58"/>
              <p:cNvGrpSpPr>
                <a:grpSpLocks/>
              </p:cNvGrpSpPr>
              <p:nvPr/>
            </p:nvGrpSpPr>
            <p:grpSpPr bwMode="auto">
              <a:xfrm>
                <a:off x="3895" y="1271"/>
                <a:ext cx="67" cy="97"/>
                <a:chOff x="3895" y="1271"/>
                <a:chExt cx="67" cy="97"/>
              </a:xfrm>
            </p:grpSpPr>
            <p:grpSp>
              <p:nvGrpSpPr>
                <p:cNvPr id="42811" name="Group 59"/>
                <p:cNvGrpSpPr>
                  <a:grpSpLocks/>
                </p:cNvGrpSpPr>
                <p:nvPr/>
              </p:nvGrpSpPr>
              <p:grpSpPr bwMode="auto">
                <a:xfrm>
                  <a:off x="3895" y="1271"/>
                  <a:ext cx="67" cy="97"/>
                  <a:chOff x="3895" y="1271"/>
                  <a:chExt cx="67" cy="97"/>
                </a:xfrm>
              </p:grpSpPr>
              <p:sp>
                <p:nvSpPr>
                  <p:cNvPr id="134204" name="Freeform 60"/>
                  <p:cNvSpPr>
                    <a:spLocks/>
                  </p:cNvSpPr>
                  <p:nvPr/>
                </p:nvSpPr>
                <p:spPr bwMode="auto">
                  <a:xfrm>
                    <a:off x="3895" y="1272"/>
                    <a:ext cx="68" cy="93"/>
                  </a:xfrm>
                  <a:custGeom>
                    <a:avLst/>
                    <a:gdLst/>
                    <a:ahLst/>
                    <a:cxnLst>
                      <a:cxn ang="0">
                        <a:pos x="0" y="13"/>
                      </a:cxn>
                      <a:cxn ang="0">
                        <a:pos x="27" y="94"/>
                      </a:cxn>
                      <a:cxn ang="0">
                        <a:pos x="65" y="79"/>
                      </a:cxn>
                      <a:cxn ang="0">
                        <a:pos x="39" y="0"/>
                      </a:cxn>
                      <a:cxn ang="0">
                        <a:pos x="0" y="13"/>
                      </a:cxn>
                    </a:cxnLst>
                    <a:rect l="0" t="0" r="r" b="b"/>
                    <a:pathLst>
                      <a:path w="66" h="95">
                        <a:moveTo>
                          <a:pt x="0" y="13"/>
                        </a:moveTo>
                        <a:lnTo>
                          <a:pt x="27" y="94"/>
                        </a:lnTo>
                        <a:lnTo>
                          <a:pt x="65" y="79"/>
                        </a:lnTo>
                        <a:lnTo>
                          <a:pt x="39" y="0"/>
                        </a:lnTo>
                        <a:lnTo>
                          <a:pt x="0" y="13"/>
                        </a:lnTo>
                      </a:path>
                    </a:pathLst>
                  </a:custGeom>
                  <a:gradFill rotWithShape="0">
                    <a:gsLst>
                      <a:gs pos="0">
                        <a:srgbClr val="CECECE"/>
                      </a:gs>
                      <a:gs pos="100000">
                        <a:srgbClr val="CECECE">
                          <a:gamma/>
                          <a:shade val="6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05" name="Freeform 61"/>
                  <p:cNvSpPr>
                    <a:spLocks/>
                  </p:cNvSpPr>
                  <p:nvPr/>
                </p:nvSpPr>
                <p:spPr bwMode="auto">
                  <a:xfrm>
                    <a:off x="3895" y="1272"/>
                    <a:ext cx="6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06" name="Line 62"/>
                <p:cNvSpPr>
                  <a:spLocks noChangeShapeType="1"/>
                </p:cNvSpPr>
                <p:nvPr/>
              </p:nvSpPr>
              <p:spPr bwMode="auto">
                <a:xfrm flipV="1">
                  <a:off x="3913" y="1312"/>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07" name="Line 63"/>
                <p:cNvSpPr>
                  <a:spLocks noChangeShapeType="1"/>
                </p:cNvSpPr>
                <p:nvPr/>
              </p:nvSpPr>
              <p:spPr bwMode="auto">
                <a:xfrm>
                  <a:off x="3908" y="1289"/>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08" name="Line 64"/>
                <p:cNvSpPr>
                  <a:spLocks noChangeShapeType="1"/>
                </p:cNvSpPr>
                <p:nvPr/>
              </p:nvSpPr>
              <p:spPr bwMode="auto">
                <a:xfrm>
                  <a:off x="3915" y="1289"/>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09" name="Line 65"/>
                <p:cNvSpPr>
                  <a:spLocks noChangeShapeType="1"/>
                </p:cNvSpPr>
                <p:nvPr/>
              </p:nvSpPr>
              <p:spPr bwMode="auto">
                <a:xfrm>
                  <a:off x="3923" y="1289"/>
                  <a:ext cx="20" cy="6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10" name="Line 66"/>
                <p:cNvSpPr>
                  <a:spLocks noChangeShapeType="1"/>
                </p:cNvSpPr>
                <p:nvPr/>
              </p:nvSpPr>
              <p:spPr bwMode="auto">
                <a:xfrm>
                  <a:off x="3933" y="1278"/>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61" name="Group 67"/>
              <p:cNvGrpSpPr>
                <a:grpSpLocks/>
              </p:cNvGrpSpPr>
              <p:nvPr/>
            </p:nvGrpSpPr>
            <p:grpSpPr bwMode="auto">
              <a:xfrm>
                <a:off x="3956" y="1247"/>
                <a:ext cx="67" cy="97"/>
                <a:chOff x="3956" y="1247"/>
                <a:chExt cx="67" cy="97"/>
              </a:xfrm>
            </p:grpSpPr>
            <p:grpSp>
              <p:nvGrpSpPr>
                <p:cNvPr id="42803" name="Group 68"/>
                <p:cNvGrpSpPr>
                  <a:grpSpLocks/>
                </p:cNvGrpSpPr>
                <p:nvPr/>
              </p:nvGrpSpPr>
              <p:grpSpPr bwMode="auto">
                <a:xfrm>
                  <a:off x="3956" y="1247"/>
                  <a:ext cx="67" cy="97"/>
                  <a:chOff x="3956" y="1247"/>
                  <a:chExt cx="67" cy="97"/>
                </a:xfrm>
              </p:grpSpPr>
              <p:sp>
                <p:nvSpPr>
                  <p:cNvPr id="134213" name="Freeform 69"/>
                  <p:cNvSpPr>
                    <a:spLocks/>
                  </p:cNvSpPr>
                  <p:nvPr/>
                </p:nvSpPr>
                <p:spPr bwMode="auto">
                  <a:xfrm>
                    <a:off x="3956" y="1247"/>
                    <a:ext cx="68" cy="93"/>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14" name="Freeform 70"/>
                  <p:cNvSpPr>
                    <a:spLocks/>
                  </p:cNvSpPr>
                  <p:nvPr/>
                </p:nvSpPr>
                <p:spPr bwMode="auto">
                  <a:xfrm>
                    <a:off x="3956" y="1247"/>
                    <a:ext cx="6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15" name="Line 71"/>
                <p:cNvSpPr>
                  <a:spLocks noChangeShapeType="1"/>
                </p:cNvSpPr>
                <p:nvPr/>
              </p:nvSpPr>
              <p:spPr bwMode="auto">
                <a:xfrm flipV="1">
                  <a:off x="3974" y="1287"/>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16" name="Line 72"/>
                <p:cNvSpPr>
                  <a:spLocks noChangeShapeType="1"/>
                </p:cNvSpPr>
                <p:nvPr/>
              </p:nvSpPr>
              <p:spPr bwMode="auto">
                <a:xfrm>
                  <a:off x="3969" y="1264"/>
                  <a:ext cx="18"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17" name="Line 73"/>
                <p:cNvSpPr>
                  <a:spLocks noChangeShapeType="1"/>
                </p:cNvSpPr>
                <p:nvPr/>
              </p:nvSpPr>
              <p:spPr bwMode="auto">
                <a:xfrm>
                  <a:off x="3976" y="1261"/>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18" name="Line 74"/>
                <p:cNvSpPr>
                  <a:spLocks noChangeShapeType="1"/>
                </p:cNvSpPr>
                <p:nvPr/>
              </p:nvSpPr>
              <p:spPr bwMode="auto">
                <a:xfrm>
                  <a:off x="3984" y="1255"/>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19" name="Line 75"/>
                <p:cNvSpPr>
                  <a:spLocks noChangeShapeType="1"/>
                </p:cNvSpPr>
                <p:nvPr/>
              </p:nvSpPr>
              <p:spPr bwMode="auto">
                <a:xfrm>
                  <a:off x="3994" y="1253"/>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62" name="Group 76"/>
              <p:cNvGrpSpPr>
                <a:grpSpLocks/>
              </p:cNvGrpSpPr>
              <p:nvPr/>
            </p:nvGrpSpPr>
            <p:grpSpPr bwMode="auto">
              <a:xfrm>
                <a:off x="3917" y="1146"/>
                <a:ext cx="67" cy="97"/>
                <a:chOff x="3917" y="1146"/>
                <a:chExt cx="67" cy="97"/>
              </a:xfrm>
            </p:grpSpPr>
            <p:grpSp>
              <p:nvGrpSpPr>
                <p:cNvPr id="42795" name="Group 77"/>
                <p:cNvGrpSpPr>
                  <a:grpSpLocks/>
                </p:cNvGrpSpPr>
                <p:nvPr/>
              </p:nvGrpSpPr>
              <p:grpSpPr bwMode="auto">
                <a:xfrm>
                  <a:off x="3917" y="1146"/>
                  <a:ext cx="67" cy="97"/>
                  <a:chOff x="3917" y="1146"/>
                  <a:chExt cx="67" cy="97"/>
                </a:xfrm>
              </p:grpSpPr>
              <p:sp>
                <p:nvSpPr>
                  <p:cNvPr id="134222" name="Freeform 78"/>
                  <p:cNvSpPr>
                    <a:spLocks/>
                  </p:cNvSpPr>
                  <p:nvPr/>
                </p:nvSpPr>
                <p:spPr bwMode="auto">
                  <a:xfrm>
                    <a:off x="3918" y="1145"/>
                    <a:ext cx="63" cy="96"/>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23" name="Freeform 79"/>
                  <p:cNvSpPr>
                    <a:spLocks/>
                  </p:cNvSpPr>
                  <p:nvPr/>
                </p:nvSpPr>
                <p:spPr bwMode="auto">
                  <a:xfrm>
                    <a:off x="3918" y="1145"/>
                    <a:ext cx="66" cy="99"/>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24" name="Line 80"/>
                <p:cNvSpPr>
                  <a:spLocks noChangeShapeType="1"/>
                </p:cNvSpPr>
                <p:nvPr/>
              </p:nvSpPr>
              <p:spPr bwMode="auto">
                <a:xfrm flipV="1">
                  <a:off x="3936" y="1188"/>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25" name="Line 81"/>
                <p:cNvSpPr>
                  <a:spLocks noChangeShapeType="1"/>
                </p:cNvSpPr>
                <p:nvPr/>
              </p:nvSpPr>
              <p:spPr bwMode="auto">
                <a:xfrm>
                  <a:off x="3931" y="1162"/>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26" name="Line 82"/>
                <p:cNvSpPr>
                  <a:spLocks noChangeShapeType="1"/>
                </p:cNvSpPr>
                <p:nvPr/>
              </p:nvSpPr>
              <p:spPr bwMode="auto">
                <a:xfrm>
                  <a:off x="3938" y="1159"/>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27" name="Line 83"/>
                <p:cNvSpPr>
                  <a:spLocks noChangeShapeType="1"/>
                </p:cNvSpPr>
                <p:nvPr/>
              </p:nvSpPr>
              <p:spPr bwMode="auto">
                <a:xfrm>
                  <a:off x="3946" y="1157"/>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28" name="Line 84"/>
                <p:cNvSpPr>
                  <a:spLocks noChangeShapeType="1"/>
                </p:cNvSpPr>
                <p:nvPr/>
              </p:nvSpPr>
              <p:spPr bwMode="auto">
                <a:xfrm>
                  <a:off x="3953" y="1154"/>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229" name="Freeform 85"/>
              <p:cNvSpPr>
                <a:spLocks/>
              </p:cNvSpPr>
              <p:nvPr/>
            </p:nvSpPr>
            <p:spPr bwMode="auto">
              <a:xfrm>
                <a:off x="3741" y="1188"/>
                <a:ext cx="121" cy="170"/>
              </a:xfrm>
              <a:custGeom>
                <a:avLst/>
                <a:gdLst/>
                <a:ahLst/>
                <a:cxnLst>
                  <a:cxn ang="0">
                    <a:pos x="114" y="63"/>
                  </a:cxn>
                  <a:cxn ang="0">
                    <a:pos x="110" y="52"/>
                  </a:cxn>
                  <a:cxn ang="0">
                    <a:pos x="104" y="42"/>
                  </a:cxn>
                  <a:cxn ang="0">
                    <a:pos x="98" y="32"/>
                  </a:cxn>
                  <a:cxn ang="0">
                    <a:pos x="91" y="23"/>
                  </a:cxn>
                  <a:cxn ang="0">
                    <a:pos x="84" y="16"/>
                  </a:cxn>
                  <a:cxn ang="0">
                    <a:pos x="76" y="9"/>
                  </a:cxn>
                  <a:cxn ang="0">
                    <a:pos x="67" y="5"/>
                  </a:cxn>
                  <a:cxn ang="0">
                    <a:pos x="59" y="2"/>
                  </a:cxn>
                  <a:cxn ang="0">
                    <a:pos x="51" y="0"/>
                  </a:cxn>
                  <a:cxn ang="0">
                    <a:pos x="42" y="0"/>
                  </a:cxn>
                  <a:cxn ang="0">
                    <a:pos x="35" y="2"/>
                  </a:cxn>
                  <a:cxn ang="0">
                    <a:pos x="27" y="6"/>
                  </a:cxn>
                  <a:cxn ang="0">
                    <a:pos x="21" y="10"/>
                  </a:cxn>
                  <a:cxn ang="0">
                    <a:pos x="15" y="17"/>
                  </a:cxn>
                  <a:cxn ang="0">
                    <a:pos x="10" y="25"/>
                  </a:cxn>
                  <a:cxn ang="0">
                    <a:pos x="6" y="34"/>
                  </a:cxn>
                  <a:cxn ang="0">
                    <a:pos x="3" y="43"/>
                  </a:cxn>
                  <a:cxn ang="0">
                    <a:pos x="1" y="54"/>
                  </a:cxn>
                  <a:cxn ang="0">
                    <a:pos x="0" y="66"/>
                  </a:cxn>
                  <a:cxn ang="0">
                    <a:pos x="1" y="77"/>
                  </a:cxn>
                  <a:cxn ang="0">
                    <a:pos x="2" y="89"/>
                  </a:cxn>
                  <a:cxn ang="0">
                    <a:pos x="5" y="101"/>
                  </a:cxn>
                  <a:cxn ang="0">
                    <a:pos x="9" y="113"/>
                  </a:cxn>
                  <a:cxn ang="0">
                    <a:pos x="14" y="123"/>
                  </a:cxn>
                  <a:cxn ang="0">
                    <a:pos x="20" y="133"/>
                  </a:cxn>
                  <a:cxn ang="0">
                    <a:pos x="26" y="143"/>
                  </a:cxn>
                  <a:cxn ang="0">
                    <a:pos x="34" y="151"/>
                  </a:cxn>
                  <a:cxn ang="0">
                    <a:pos x="41" y="158"/>
                  </a:cxn>
                  <a:cxn ang="0">
                    <a:pos x="49" y="163"/>
                  </a:cxn>
                  <a:cxn ang="0">
                    <a:pos x="58" y="167"/>
                  </a:cxn>
                  <a:cxn ang="0">
                    <a:pos x="66" y="170"/>
                  </a:cxn>
                  <a:cxn ang="0">
                    <a:pos x="74" y="170"/>
                  </a:cxn>
                  <a:cxn ang="0">
                    <a:pos x="82" y="169"/>
                  </a:cxn>
                  <a:cxn ang="0">
                    <a:pos x="90" y="167"/>
                  </a:cxn>
                  <a:cxn ang="0">
                    <a:pos x="97" y="162"/>
                  </a:cxn>
                  <a:cxn ang="0">
                    <a:pos x="103" y="156"/>
                  </a:cxn>
                  <a:cxn ang="0">
                    <a:pos x="109" y="149"/>
                  </a:cxn>
                  <a:cxn ang="0">
                    <a:pos x="114" y="141"/>
                  </a:cxn>
                  <a:cxn ang="0">
                    <a:pos x="117" y="132"/>
                  </a:cxn>
                  <a:cxn ang="0">
                    <a:pos x="120" y="121"/>
                  </a:cxn>
                  <a:cxn ang="0">
                    <a:pos x="121" y="110"/>
                  </a:cxn>
                  <a:cxn ang="0">
                    <a:pos x="121" y="99"/>
                  </a:cxn>
                  <a:cxn ang="0">
                    <a:pos x="120" y="87"/>
                  </a:cxn>
                  <a:cxn ang="0">
                    <a:pos x="117" y="75"/>
                  </a:cxn>
                </a:cxnLst>
                <a:rect l="0" t="0" r="r" b="b"/>
                <a:pathLst>
                  <a:path w="122" h="171">
                    <a:moveTo>
                      <a:pt x="116" y="69"/>
                    </a:moveTo>
                    <a:lnTo>
                      <a:pt x="114" y="63"/>
                    </a:lnTo>
                    <a:lnTo>
                      <a:pt x="112" y="57"/>
                    </a:lnTo>
                    <a:lnTo>
                      <a:pt x="110" y="52"/>
                    </a:lnTo>
                    <a:lnTo>
                      <a:pt x="107" y="47"/>
                    </a:lnTo>
                    <a:lnTo>
                      <a:pt x="104" y="42"/>
                    </a:lnTo>
                    <a:lnTo>
                      <a:pt x="101" y="37"/>
                    </a:lnTo>
                    <a:lnTo>
                      <a:pt x="98" y="32"/>
                    </a:lnTo>
                    <a:lnTo>
                      <a:pt x="95" y="27"/>
                    </a:lnTo>
                    <a:lnTo>
                      <a:pt x="91" y="23"/>
                    </a:lnTo>
                    <a:lnTo>
                      <a:pt x="87" y="19"/>
                    </a:lnTo>
                    <a:lnTo>
                      <a:pt x="84" y="16"/>
                    </a:lnTo>
                    <a:lnTo>
                      <a:pt x="80" y="12"/>
                    </a:lnTo>
                    <a:lnTo>
                      <a:pt x="76" y="9"/>
                    </a:lnTo>
                    <a:lnTo>
                      <a:pt x="72" y="7"/>
                    </a:lnTo>
                    <a:lnTo>
                      <a:pt x="67" y="5"/>
                    </a:lnTo>
                    <a:lnTo>
                      <a:pt x="63" y="3"/>
                    </a:lnTo>
                    <a:lnTo>
                      <a:pt x="59" y="2"/>
                    </a:lnTo>
                    <a:lnTo>
                      <a:pt x="55" y="0"/>
                    </a:lnTo>
                    <a:lnTo>
                      <a:pt x="51" y="0"/>
                    </a:lnTo>
                    <a:lnTo>
                      <a:pt x="47" y="0"/>
                    </a:lnTo>
                    <a:lnTo>
                      <a:pt x="42" y="0"/>
                    </a:lnTo>
                    <a:lnTo>
                      <a:pt x="39" y="1"/>
                    </a:lnTo>
                    <a:lnTo>
                      <a:pt x="35" y="2"/>
                    </a:lnTo>
                    <a:lnTo>
                      <a:pt x="31" y="3"/>
                    </a:lnTo>
                    <a:lnTo>
                      <a:pt x="27" y="6"/>
                    </a:lnTo>
                    <a:lnTo>
                      <a:pt x="24" y="8"/>
                    </a:lnTo>
                    <a:lnTo>
                      <a:pt x="21" y="10"/>
                    </a:lnTo>
                    <a:lnTo>
                      <a:pt x="18" y="14"/>
                    </a:lnTo>
                    <a:lnTo>
                      <a:pt x="15" y="17"/>
                    </a:lnTo>
                    <a:lnTo>
                      <a:pt x="12" y="21"/>
                    </a:lnTo>
                    <a:lnTo>
                      <a:pt x="10" y="25"/>
                    </a:lnTo>
                    <a:lnTo>
                      <a:pt x="7" y="29"/>
                    </a:lnTo>
                    <a:lnTo>
                      <a:pt x="6" y="34"/>
                    </a:lnTo>
                    <a:lnTo>
                      <a:pt x="4" y="38"/>
                    </a:lnTo>
                    <a:lnTo>
                      <a:pt x="3" y="43"/>
                    </a:lnTo>
                    <a:lnTo>
                      <a:pt x="1" y="49"/>
                    </a:lnTo>
                    <a:lnTo>
                      <a:pt x="1" y="54"/>
                    </a:lnTo>
                    <a:lnTo>
                      <a:pt x="0" y="60"/>
                    </a:lnTo>
                    <a:lnTo>
                      <a:pt x="0" y="66"/>
                    </a:lnTo>
                    <a:lnTo>
                      <a:pt x="0" y="71"/>
                    </a:lnTo>
                    <a:lnTo>
                      <a:pt x="1" y="77"/>
                    </a:lnTo>
                    <a:lnTo>
                      <a:pt x="1" y="83"/>
                    </a:lnTo>
                    <a:lnTo>
                      <a:pt x="2" y="89"/>
                    </a:lnTo>
                    <a:lnTo>
                      <a:pt x="4" y="95"/>
                    </a:lnTo>
                    <a:lnTo>
                      <a:pt x="5" y="101"/>
                    </a:lnTo>
                    <a:lnTo>
                      <a:pt x="7" y="107"/>
                    </a:lnTo>
                    <a:lnTo>
                      <a:pt x="9" y="113"/>
                    </a:lnTo>
                    <a:lnTo>
                      <a:pt x="11" y="118"/>
                    </a:lnTo>
                    <a:lnTo>
                      <a:pt x="14" y="123"/>
                    </a:lnTo>
                    <a:lnTo>
                      <a:pt x="17" y="128"/>
                    </a:lnTo>
                    <a:lnTo>
                      <a:pt x="20" y="133"/>
                    </a:lnTo>
                    <a:lnTo>
                      <a:pt x="23" y="138"/>
                    </a:lnTo>
                    <a:lnTo>
                      <a:pt x="26" y="143"/>
                    </a:lnTo>
                    <a:lnTo>
                      <a:pt x="30" y="147"/>
                    </a:lnTo>
                    <a:lnTo>
                      <a:pt x="34" y="151"/>
                    </a:lnTo>
                    <a:lnTo>
                      <a:pt x="37" y="154"/>
                    </a:lnTo>
                    <a:lnTo>
                      <a:pt x="41" y="158"/>
                    </a:lnTo>
                    <a:lnTo>
                      <a:pt x="45" y="161"/>
                    </a:lnTo>
                    <a:lnTo>
                      <a:pt x="49" y="163"/>
                    </a:lnTo>
                    <a:lnTo>
                      <a:pt x="54" y="165"/>
                    </a:lnTo>
                    <a:lnTo>
                      <a:pt x="58" y="167"/>
                    </a:lnTo>
                    <a:lnTo>
                      <a:pt x="62" y="168"/>
                    </a:lnTo>
                    <a:lnTo>
                      <a:pt x="66" y="170"/>
                    </a:lnTo>
                    <a:lnTo>
                      <a:pt x="70" y="170"/>
                    </a:lnTo>
                    <a:lnTo>
                      <a:pt x="74" y="170"/>
                    </a:lnTo>
                    <a:lnTo>
                      <a:pt x="79" y="170"/>
                    </a:lnTo>
                    <a:lnTo>
                      <a:pt x="82" y="169"/>
                    </a:lnTo>
                    <a:lnTo>
                      <a:pt x="86" y="168"/>
                    </a:lnTo>
                    <a:lnTo>
                      <a:pt x="90" y="167"/>
                    </a:lnTo>
                    <a:lnTo>
                      <a:pt x="94" y="164"/>
                    </a:lnTo>
                    <a:lnTo>
                      <a:pt x="97" y="162"/>
                    </a:lnTo>
                    <a:lnTo>
                      <a:pt x="100" y="160"/>
                    </a:lnTo>
                    <a:lnTo>
                      <a:pt x="103" y="156"/>
                    </a:lnTo>
                    <a:lnTo>
                      <a:pt x="106" y="153"/>
                    </a:lnTo>
                    <a:lnTo>
                      <a:pt x="109" y="149"/>
                    </a:lnTo>
                    <a:lnTo>
                      <a:pt x="111" y="145"/>
                    </a:lnTo>
                    <a:lnTo>
                      <a:pt x="114" y="141"/>
                    </a:lnTo>
                    <a:lnTo>
                      <a:pt x="115" y="136"/>
                    </a:lnTo>
                    <a:lnTo>
                      <a:pt x="117" y="132"/>
                    </a:lnTo>
                    <a:lnTo>
                      <a:pt x="118" y="127"/>
                    </a:lnTo>
                    <a:lnTo>
                      <a:pt x="120" y="121"/>
                    </a:lnTo>
                    <a:lnTo>
                      <a:pt x="120" y="116"/>
                    </a:lnTo>
                    <a:lnTo>
                      <a:pt x="121" y="110"/>
                    </a:lnTo>
                    <a:lnTo>
                      <a:pt x="121" y="104"/>
                    </a:lnTo>
                    <a:lnTo>
                      <a:pt x="121" y="99"/>
                    </a:lnTo>
                    <a:lnTo>
                      <a:pt x="120" y="93"/>
                    </a:lnTo>
                    <a:lnTo>
                      <a:pt x="120" y="87"/>
                    </a:lnTo>
                    <a:lnTo>
                      <a:pt x="119" y="81"/>
                    </a:lnTo>
                    <a:lnTo>
                      <a:pt x="117" y="75"/>
                    </a:lnTo>
                    <a:lnTo>
                      <a:pt x="116" y="6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64" name="Group 86"/>
              <p:cNvGrpSpPr>
                <a:grpSpLocks/>
              </p:cNvGrpSpPr>
              <p:nvPr/>
            </p:nvGrpSpPr>
            <p:grpSpPr bwMode="auto">
              <a:xfrm>
                <a:off x="3745" y="1204"/>
                <a:ext cx="77" cy="42"/>
                <a:chOff x="3745" y="1204"/>
                <a:chExt cx="77" cy="42"/>
              </a:xfrm>
            </p:grpSpPr>
            <p:sp>
              <p:nvSpPr>
                <p:cNvPr id="134231" name="Freeform 87"/>
                <p:cNvSpPr>
                  <a:spLocks/>
                </p:cNvSpPr>
                <p:nvPr/>
              </p:nvSpPr>
              <p:spPr bwMode="auto">
                <a:xfrm>
                  <a:off x="3746" y="1207"/>
                  <a:ext cx="76" cy="40"/>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32" name="Line 88"/>
                <p:cNvSpPr>
                  <a:spLocks noChangeShapeType="1"/>
                </p:cNvSpPr>
                <p:nvPr/>
              </p:nvSpPr>
              <p:spPr bwMode="auto">
                <a:xfrm flipH="1" flipV="1">
                  <a:off x="3766" y="1233"/>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33" name="Line 89"/>
                <p:cNvSpPr>
                  <a:spLocks noChangeShapeType="1"/>
                </p:cNvSpPr>
                <p:nvPr/>
              </p:nvSpPr>
              <p:spPr bwMode="auto">
                <a:xfrm flipH="1" flipV="1">
                  <a:off x="3779" y="1224"/>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34" name="Line 90"/>
                <p:cNvSpPr>
                  <a:spLocks noChangeShapeType="1"/>
                </p:cNvSpPr>
                <p:nvPr/>
              </p:nvSpPr>
              <p:spPr bwMode="auto">
                <a:xfrm flipH="1" flipV="1">
                  <a:off x="3751" y="1241"/>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35" name="Freeform 91"/>
                <p:cNvSpPr>
                  <a:spLocks/>
                </p:cNvSpPr>
                <p:nvPr/>
              </p:nvSpPr>
              <p:spPr bwMode="auto">
                <a:xfrm>
                  <a:off x="3789" y="1205"/>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36" name="Freeform 92"/>
              <p:cNvSpPr>
                <a:spLocks/>
              </p:cNvSpPr>
              <p:nvPr/>
            </p:nvSpPr>
            <p:spPr bwMode="auto">
              <a:xfrm>
                <a:off x="3769" y="1244"/>
                <a:ext cx="76" cy="37"/>
              </a:xfrm>
              <a:custGeom>
                <a:avLst/>
                <a:gdLst/>
                <a:ahLst/>
                <a:cxnLst>
                  <a:cxn ang="0">
                    <a:pos x="71" y="0"/>
                  </a:cxn>
                  <a:cxn ang="0">
                    <a:pos x="0" y="31"/>
                  </a:cxn>
                  <a:cxn ang="0">
                    <a:pos x="0" y="35"/>
                  </a:cxn>
                  <a:cxn ang="0">
                    <a:pos x="3" y="37"/>
                  </a:cxn>
                  <a:cxn ang="0">
                    <a:pos x="74" y="6"/>
                  </a:cxn>
                  <a:cxn ang="0">
                    <a:pos x="74" y="3"/>
                  </a:cxn>
                  <a:cxn ang="0">
                    <a:pos x="71" y="0"/>
                  </a:cxn>
                </a:cxnLst>
                <a:rect l="0" t="0" r="r" b="b"/>
                <a:pathLst>
                  <a:path w="75" h="38">
                    <a:moveTo>
                      <a:pt x="71" y="0"/>
                    </a:moveTo>
                    <a:lnTo>
                      <a:pt x="0" y="31"/>
                    </a:lnTo>
                    <a:lnTo>
                      <a:pt x="0" y="35"/>
                    </a:lnTo>
                    <a:lnTo>
                      <a:pt x="3" y="37"/>
                    </a:lnTo>
                    <a:lnTo>
                      <a:pt x="74" y="6"/>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37" name="Freeform 93"/>
              <p:cNvSpPr>
                <a:spLocks/>
              </p:cNvSpPr>
              <p:nvPr/>
            </p:nvSpPr>
            <p:spPr bwMode="auto">
              <a:xfrm>
                <a:off x="3814" y="1241"/>
                <a:ext cx="33"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67" name="Group 94"/>
              <p:cNvGrpSpPr>
                <a:grpSpLocks/>
              </p:cNvGrpSpPr>
              <p:nvPr/>
            </p:nvGrpSpPr>
            <p:grpSpPr bwMode="auto">
              <a:xfrm>
                <a:off x="3777" y="1294"/>
                <a:ext cx="77" cy="42"/>
                <a:chOff x="3777" y="1294"/>
                <a:chExt cx="77" cy="42"/>
              </a:xfrm>
            </p:grpSpPr>
            <p:sp>
              <p:nvSpPr>
                <p:cNvPr id="134239" name="Freeform 95"/>
                <p:cNvSpPr>
                  <a:spLocks/>
                </p:cNvSpPr>
                <p:nvPr/>
              </p:nvSpPr>
              <p:spPr bwMode="auto">
                <a:xfrm>
                  <a:off x="3777" y="1298"/>
                  <a:ext cx="78" cy="42"/>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40" name="Line 96"/>
                <p:cNvSpPr>
                  <a:spLocks noChangeShapeType="1"/>
                </p:cNvSpPr>
                <p:nvPr/>
              </p:nvSpPr>
              <p:spPr bwMode="auto">
                <a:xfrm flipH="1" flipV="1">
                  <a:off x="3797" y="1323"/>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41" name="Line 97"/>
                <p:cNvSpPr>
                  <a:spLocks noChangeShapeType="1"/>
                </p:cNvSpPr>
                <p:nvPr/>
              </p:nvSpPr>
              <p:spPr bwMode="auto">
                <a:xfrm flipH="1" flipV="1">
                  <a:off x="3812" y="1323"/>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42" name="Line 98"/>
                <p:cNvSpPr>
                  <a:spLocks noChangeShapeType="1"/>
                </p:cNvSpPr>
                <p:nvPr/>
              </p:nvSpPr>
              <p:spPr bwMode="auto">
                <a:xfrm flipH="1" flipV="1">
                  <a:off x="3782" y="1337"/>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43" name="Freeform 99"/>
                <p:cNvSpPr>
                  <a:spLocks/>
                </p:cNvSpPr>
                <p:nvPr/>
              </p:nvSpPr>
              <p:spPr bwMode="auto">
                <a:xfrm>
                  <a:off x="3822" y="1295"/>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44" name="Freeform 100"/>
              <p:cNvSpPr>
                <a:spLocks/>
              </p:cNvSpPr>
              <p:nvPr/>
            </p:nvSpPr>
            <p:spPr bwMode="auto">
              <a:xfrm>
                <a:off x="3721" y="1196"/>
                <a:ext cx="121" cy="170"/>
              </a:xfrm>
              <a:custGeom>
                <a:avLst/>
                <a:gdLst/>
                <a:ahLst/>
                <a:cxnLst>
                  <a:cxn ang="0">
                    <a:pos x="110" y="57"/>
                  </a:cxn>
                  <a:cxn ang="0">
                    <a:pos x="103" y="41"/>
                  </a:cxn>
                  <a:cxn ang="0">
                    <a:pos x="93" y="27"/>
                  </a:cxn>
                  <a:cxn ang="0">
                    <a:pos x="82" y="16"/>
                  </a:cxn>
                  <a:cxn ang="0">
                    <a:pos x="70" y="7"/>
                  </a:cxn>
                  <a:cxn ang="0">
                    <a:pos x="58" y="2"/>
                  </a:cxn>
                  <a:cxn ang="0">
                    <a:pos x="46" y="0"/>
                  </a:cxn>
                  <a:cxn ang="0">
                    <a:pos x="34" y="2"/>
                  </a:cxn>
                  <a:cxn ang="0">
                    <a:pos x="24" y="8"/>
                  </a:cxn>
                  <a:cxn ang="0">
                    <a:pos x="14" y="17"/>
                  </a:cxn>
                  <a:cxn ang="0">
                    <a:pos x="7" y="29"/>
                  </a:cxn>
                  <a:cxn ang="0">
                    <a:pos x="2" y="43"/>
                  </a:cxn>
                  <a:cxn ang="0">
                    <a:pos x="0" y="59"/>
                  </a:cxn>
                  <a:cxn ang="0">
                    <a:pos x="1" y="76"/>
                  </a:cxn>
                  <a:cxn ang="0">
                    <a:pos x="4" y="94"/>
                  </a:cxn>
                  <a:cxn ang="0">
                    <a:pos x="9" y="111"/>
                  </a:cxn>
                  <a:cxn ang="0">
                    <a:pos x="16" y="127"/>
                  </a:cxn>
                  <a:cxn ang="0">
                    <a:pos x="26" y="141"/>
                  </a:cxn>
                  <a:cxn ang="0">
                    <a:pos x="37" y="152"/>
                  </a:cxn>
                  <a:cxn ang="0">
                    <a:pos x="49" y="161"/>
                  </a:cxn>
                  <a:cxn ang="0">
                    <a:pos x="61" y="166"/>
                  </a:cxn>
                  <a:cxn ang="0">
                    <a:pos x="73" y="168"/>
                  </a:cxn>
                  <a:cxn ang="0">
                    <a:pos x="85" y="166"/>
                  </a:cxn>
                  <a:cxn ang="0">
                    <a:pos x="95" y="160"/>
                  </a:cxn>
                  <a:cxn ang="0">
                    <a:pos x="105" y="151"/>
                  </a:cxn>
                  <a:cxn ang="0">
                    <a:pos x="112" y="139"/>
                  </a:cxn>
                  <a:cxn ang="0">
                    <a:pos x="117" y="125"/>
                  </a:cxn>
                  <a:cxn ang="0">
                    <a:pos x="119" y="109"/>
                  </a:cxn>
                  <a:cxn ang="0">
                    <a:pos x="118" y="92"/>
                  </a:cxn>
                  <a:cxn ang="0">
                    <a:pos x="115" y="74"/>
                  </a:cxn>
                  <a:cxn ang="0">
                    <a:pos x="112" y="75"/>
                  </a:cxn>
                  <a:cxn ang="0">
                    <a:pos x="115" y="92"/>
                  </a:cxn>
                  <a:cxn ang="0">
                    <a:pos x="116" y="106"/>
                  </a:cxn>
                  <a:cxn ang="0">
                    <a:pos x="113" y="124"/>
                  </a:cxn>
                  <a:cxn ang="0">
                    <a:pos x="109" y="138"/>
                  </a:cxn>
                  <a:cxn ang="0">
                    <a:pos x="102" y="149"/>
                  </a:cxn>
                  <a:cxn ang="0">
                    <a:pos x="93" y="157"/>
                  </a:cxn>
                  <a:cxn ang="0">
                    <a:pos x="84" y="163"/>
                  </a:cxn>
                  <a:cxn ang="0">
                    <a:pos x="73" y="165"/>
                  </a:cxn>
                  <a:cxn ang="0">
                    <a:pos x="62" y="163"/>
                  </a:cxn>
                  <a:cxn ang="0">
                    <a:pos x="50" y="158"/>
                  </a:cxn>
                  <a:cxn ang="0">
                    <a:pos x="39" y="150"/>
                  </a:cxn>
                  <a:cxn ang="0">
                    <a:pos x="28" y="139"/>
                  </a:cxn>
                  <a:cxn ang="0">
                    <a:pos x="19" y="125"/>
                  </a:cxn>
                  <a:cxn ang="0">
                    <a:pos x="12" y="110"/>
                  </a:cxn>
                  <a:cxn ang="0">
                    <a:pos x="7" y="93"/>
                  </a:cxn>
                  <a:cxn ang="0">
                    <a:pos x="4" y="76"/>
                  </a:cxn>
                  <a:cxn ang="0">
                    <a:pos x="3" y="62"/>
                  </a:cxn>
                  <a:cxn ang="0">
                    <a:pos x="6" y="44"/>
                  </a:cxn>
                  <a:cxn ang="0">
                    <a:pos x="10" y="30"/>
                  </a:cxn>
                  <a:cxn ang="0">
                    <a:pos x="17" y="19"/>
                  </a:cxn>
                  <a:cxn ang="0">
                    <a:pos x="26" y="11"/>
                  </a:cxn>
                  <a:cxn ang="0">
                    <a:pos x="35" y="5"/>
                  </a:cxn>
                  <a:cxn ang="0">
                    <a:pos x="46" y="3"/>
                  </a:cxn>
                  <a:cxn ang="0">
                    <a:pos x="57" y="5"/>
                  </a:cxn>
                  <a:cxn ang="0">
                    <a:pos x="69" y="10"/>
                  </a:cxn>
                  <a:cxn ang="0">
                    <a:pos x="80" y="18"/>
                  </a:cxn>
                  <a:cxn ang="0">
                    <a:pos x="91" y="29"/>
                  </a:cxn>
                  <a:cxn ang="0">
                    <a:pos x="100" y="43"/>
                  </a:cxn>
                  <a:cxn ang="0">
                    <a:pos x="107" y="58"/>
                  </a:cxn>
                  <a:cxn ang="0">
                    <a:pos x="114" y="68"/>
                  </a:cxn>
                </a:cxnLst>
                <a:rect l="0" t="0" r="r" b="b"/>
                <a:pathLst>
                  <a:path w="120" h="169">
                    <a:moveTo>
                      <a:pt x="114" y="68"/>
                    </a:moveTo>
                    <a:lnTo>
                      <a:pt x="112" y="63"/>
                    </a:lnTo>
                    <a:lnTo>
                      <a:pt x="110" y="57"/>
                    </a:lnTo>
                    <a:lnTo>
                      <a:pt x="108" y="51"/>
                    </a:lnTo>
                    <a:lnTo>
                      <a:pt x="105" y="46"/>
                    </a:lnTo>
                    <a:lnTo>
                      <a:pt x="103" y="41"/>
                    </a:lnTo>
                    <a:lnTo>
                      <a:pt x="100" y="36"/>
                    </a:lnTo>
                    <a:lnTo>
                      <a:pt x="96" y="32"/>
                    </a:lnTo>
                    <a:lnTo>
                      <a:pt x="93" y="27"/>
                    </a:lnTo>
                    <a:lnTo>
                      <a:pt x="90" y="23"/>
                    </a:lnTo>
                    <a:lnTo>
                      <a:pt x="86" y="19"/>
                    </a:lnTo>
                    <a:lnTo>
                      <a:pt x="82" y="16"/>
                    </a:lnTo>
                    <a:lnTo>
                      <a:pt x="78" y="13"/>
                    </a:lnTo>
                    <a:lnTo>
                      <a:pt x="74" y="10"/>
                    </a:lnTo>
                    <a:lnTo>
                      <a:pt x="70" y="7"/>
                    </a:lnTo>
                    <a:lnTo>
                      <a:pt x="66" y="5"/>
                    </a:lnTo>
                    <a:lnTo>
                      <a:pt x="62" y="3"/>
                    </a:lnTo>
                    <a:lnTo>
                      <a:pt x="58" y="2"/>
                    </a:lnTo>
                    <a:lnTo>
                      <a:pt x="54" y="1"/>
                    </a:lnTo>
                    <a:lnTo>
                      <a:pt x="50" y="0"/>
                    </a:lnTo>
                    <a:lnTo>
                      <a:pt x="46" y="0"/>
                    </a:lnTo>
                    <a:lnTo>
                      <a:pt x="42" y="0"/>
                    </a:lnTo>
                    <a:lnTo>
                      <a:pt x="38" y="1"/>
                    </a:lnTo>
                    <a:lnTo>
                      <a:pt x="34" y="2"/>
                    </a:lnTo>
                    <a:lnTo>
                      <a:pt x="30" y="4"/>
                    </a:lnTo>
                    <a:lnTo>
                      <a:pt x="27" y="6"/>
                    </a:lnTo>
                    <a:lnTo>
                      <a:pt x="24" y="8"/>
                    </a:lnTo>
                    <a:lnTo>
                      <a:pt x="20" y="11"/>
                    </a:lnTo>
                    <a:lnTo>
                      <a:pt x="17" y="14"/>
                    </a:lnTo>
                    <a:lnTo>
                      <a:pt x="14" y="17"/>
                    </a:lnTo>
                    <a:lnTo>
                      <a:pt x="12" y="20"/>
                    </a:lnTo>
                    <a:lnTo>
                      <a:pt x="9" y="25"/>
                    </a:lnTo>
                    <a:lnTo>
                      <a:pt x="7" y="29"/>
                    </a:lnTo>
                    <a:lnTo>
                      <a:pt x="6" y="33"/>
                    </a:lnTo>
                    <a:lnTo>
                      <a:pt x="4" y="38"/>
                    </a:lnTo>
                    <a:lnTo>
                      <a:pt x="2" y="43"/>
                    </a:lnTo>
                    <a:lnTo>
                      <a:pt x="2" y="48"/>
                    </a:lnTo>
                    <a:lnTo>
                      <a:pt x="1" y="54"/>
                    </a:lnTo>
                    <a:lnTo>
                      <a:pt x="0" y="59"/>
                    </a:lnTo>
                    <a:lnTo>
                      <a:pt x="0" y="65"/>
                    </a:lnTo>
                    <a:lnTo>
                      <a:pt x="0" y="70"/>
                    </a:lnTo>
                    <a:lnTo>
                      <a:pt x="1" y="76"/>
                    </a:lnTo>
                    <a:lnTo>
                      <a:pt x="1" y="82"/>
                    </a:lnTo>
                    <a:lnTo>
                      <a:pt x="2" y="88"/>
                    </a:lnTo>
                    <a:lnTo>
                      <a:pt x="4" y="94"/>
                    </a:lnTo>
                    <a:lnTo>
                      <a:pt x="5" y="100"/>
                    </a:lnTo>
                    <a:lnTo>
                      <a:pt x="7" y="105"/>
                    </a:lnTo>
                    <a:lnTo>
                      <a:pt x="9" y="111"/>
                    </a:lnTo>
                    <a:lnTo>
                      <a:pt x="11" y="117"/>
                    </a:lnTo>
                    <a:lnTo>
                      <a:pt x="14" y="122"/>
                    </a:lnTo>
                    <a:lnTo>
                      <a:pt x="16" y="127"/>
                    </a:lnTo>
                    <a:lnTo>
                      <a:pt x="19" y="132"/>
                    </a:lnTo>
                    <a:lnTo>
                      <a:pt x="23" y="136"/>
                    </a:lnTo>
                    <a:lnTo>
                      <a:pt x="26" y="141"/>
                    </a:lnTo>
                    <a:lnTo>
                      <a:pt x="29" y="145"/>
                    </a:lnTo>
                    <a:lnTo>
                      <a:pt x="33" y="149"/>
                    </a:lnTo>
                    <a:lnTo>
                      <a:pt x="37" y="152"/>
                    </a:lnTo>
                    <a:lnTo>
                      <a:pt x="41" y="155"/>
                    </a:lnTo>
                    <a:lnTo>
                      <a:pt x="45" y="158"/>
                    </a:lnTo>
                    <a:lnTo>
                      <a:pt x="49" y="161"/>
                    </a:lnTo>
                    <a:lnTo>
                      <a:pt x="53" y="163"/>
                    </a:lnTo>
                    <a:lnTo>
                      <a:pt x="57" y="165"/>
                    </a:lnTo>
                    <a:lnTo>
                      <a:pt x="61" y="166"/>
                    </a:lnTo>
                    <a:lnTo>
                      <a:pt x="65" y="167"/>
                    </a:lnTo>
                    <a:lnTo>
                      <a:pt x="69" y="168"/>
                    </a:lnTo>
                    <a:lnTo>
                      <a:pt x="73" y="168"/>
                    </a:lnTo>
                    <a:lnTo>
                      <a:pt x="77" y="168"/>
                    </a:lnTo>
                    <a:lnTo>
                      <a:pt x="81" y="167"/>
                    </a:lnTo>
                    <a:lnTo>
                      <a:pt x="85" y="166"/>
                    </a:lnTo>
                    <a:lnTo>
                      <a:pt x="89" y="164"/>
                    </a:lnTo>
                    <a:lnTo>
                      <a:pt x="92" y="162"/>
                    </a:lnTo>
                    <a:lnTo>
                      <a:pt x="95" y="160"/>
                    </a:lnTo>
                    <a:lnTo>
                      <a:pt x="99" y="157"/>
                    </a:lnTo>
                    <a:lnTo>
                      <a:pt x="102" y="154"/>
                    </a:lnTo>
                    <a:lnTo>
                      <a:pt x="105" y="151"/>
                    </a:lnTo>
                    <a:lnTo>
                      <a:pt x="107" y="148"/>
                    </a:lnTo>
                    <a:lnTo>
                      <a:pt x="110" y="143"/>
                    </a:lnTo>
                    <a:lnTo>
                      <a:pt x="112" y="139"/>
                    </a:lnTo>
                    <a:lnTo>
                      <a:pt x="113" y="135"/>
                    </a:lnTo>
                    <a:lnTo>
                      <a:pt x="115" y="130"/>
                    </a:lnTo>
                    <a:lnTo>
                      <a:pt x="117" y="125"/>
                    </a:lnTo>
                    <a:lnTo>
                      <a:pt x="117" y="120"/>
                    </a:lnTo>
                    <a:lnTo>
                      <a:pt x="118" y="114"/>
                    </a:lnTo>
                    <a:lnTo>
                      <a:pt x="119" y="109"/>
                    </a:lnTo>
                    <a:lnTo>
                      <a:pt x="119" y="103"/>
                    </a:lnTo>
                    <a:lnTo>
                      <a:pt x="119" y="98"/>
                    </a:lnTo>
                    <a:lnTo>
                      <a:pt x="118" y="92"/>
                    </a:lnTo>
                    <a:lnTo>
                      <a:pt x="118" y="86"/>
                    </a:lnTo>
                    <a:lnTo>
                      <a:pt x="117" y="80"/>
                    </a:lnTo>
                    <a:lnTo>
                      <a:pt x="115" y="74"/>
                    </a:lnTo>
                    <a:lnTo>
                      <a:pt x="114" y="68"/>
                    </a:lnTo>
                    <a:lnTo>
                      <a:pt x="111" y="69"/>
                    </a:lnTo>
                    <a:lnTo>
                      <a:pt x="112" y="75"/>
                    </a:lnTo>
                    <a:lnTo>
                      <a:pt x="113" y="80"/>
                    </a:lnTo>
                    <a:lnTo>
                      <a:pt x="115" y="87"/>
                    </a:lnTo>
                    <a:lnTo>
                      <a:pt x="115" y="92"/>
                    </a:lnTo>
                    <a:lnTo>
                      <a:pt x="116" y="98"/>
                    </a:lnTo>
                    <a:lnTo>
                      <a:pt x="116" y="103"/>
                    </a:lnTo>
                    <a:lnTo>
                      <a:pt x="116" y="106"/>
                    </a:lnTo>
                    <a:lnTo>
                      <a:pt x="115" y="114"/>
                    </a:lnTo>
                    <a:lnTo>
                      <a:pt x="114" y="119"/>
                    </a:lnTo>
                    <a:lnTo>
                      <a:pt x="113" y="124"/>
                    </a:lnTo>
                    <a:lnTo>
                      <a:pt x="112" y="129"/>
                    </a:lnTo>
                    <a:lnTo>
                      <a:pt x="111" y="133"/>
                    </a:lnTo>
                    <a:lnTo>
                      <a:pt x="109" y="138"/>
                    </a:lnTo>
                    <a:lnTo>
                      <a:pt x="107" y="142"/>
                    </a:lnTo>
                    <a:lnTo>
                      <a:pt x="105" y="146"/>
                    </a:lnTo>
                    <a:lnTo>
                      <a:pt x="102" y="149"/>
                    </a:lnTo>
                    <a:lnTo>
                      <a:pt x="99" y="152"/>
                    </a:lnTo>
                    <a:lnTo>
                      <a:pt x="97" y="155"/>
                    </a:lnTo>
                    <a:lnTo>
                      <a:pt x="93" y="157"/>
                    </a:lnTo>
                    <a:lnTo>
                      <a:pt x="90" y="160"/>
                    </a:lnTo>
                    <a:lnTo>
                      <a:pt x="87" y="161"/>
                    </a:lnTo>
                    <a:lnTo>
                      <a:pt x="84" y="163"/>
                    </a:lnTo>
                    <a:lnTo>
                      <a:pt x="80" y="164"/>
                    </a:lnTo>
                    <a:lnTo>
                      <a:pt x="77" y="164"/>
                    </a:lnTo>
                    <a:lnTo>
                      <a:pt x="73" y="165"/>
                    </a:lnTo>
                    <a:lnTo>
                      <a:pt x="70" y="164"/>
                    </a:lnTo>
                    <a:lnTo>
                      <a:pt x="66" y="164"/>
                    </a:lnTo>
                    <a:lnTo>
                      <a:pt x="62" y="163"/>
                    </a:lnTo>
                    <a:lnTo>
                      <a:pt x="58" y="162"/>
                    </a:lnTo>
                    <a:lnTo>
                      <a:pt x="54" y="160"/>
                    </a:lnTo>
                    <a:lnTo>
                      <a:pt x="50" y="158"/>
                    </a:lnTo>
                    <a:lnTo>
                      <a:pt x="46" y="156"/>
                    </a:lnTo>
                    <a:lnTo>
                      <a:pt x="43" y="153"/>
                    </a:lnTo>
                    <a:lnTo>
                      <a:pt x="39" y="150"/>
                    </a:lnTo>
                    <a:lnTo>
                      <a:pt x="35" y="147"/>
                    </a:lnTo>
                    <a:lnTo>
                      <a:pt x="32" y="143"/>
                    </a:lnTo>
                    <a:lnTo>
                      <a:pt x="28" y="139"/>
                    </a:lnTo>
                    <a:lnTo>
                      <a:pt x="25" y="134"/>
                    </a:lnTo>
                    <a:lnTo>
                      <a:pt x="22" y="130"/>
                    </a:lnTo>
                    <a:lnTo>
                      <a:pt x="19" y="125"/>
                    </a:lnTo>
                    <a:lnTo>
                      <a:pt x="16" y="120"/>
                    </a:lnTo>
                    <a:lnTo>
                      <a:pt x="14" y="115"/>
                    </a:lnTo>
                    <a:lnTo>
                      <a:pt x="12" y="110"/>
                    </a:lnTo>
                    <a:lnTo>
                      <a:pt x="10" y="104"/>
                    </a:lnTo>
                    <a:lnTo>
                      <a:pt x="8" y="99"/>
                    </a:lnTo>
                    <a:lnTo>
                      <a:pt x="7" y="93"/>
                    </a:lnTo>
                    <a:lnTo>
                      <a:pt x="6" y="88"/>
                    </a:lnTo>
                    <a:lnTo>
                      <a:pt x="4" y="81"/>
                    </a:lnTo>
                    <a:lnTo>
                      <a:pt x="4" y="76"/>
                    </a:lnTo>
                    <a:lnTo>
                      <a:pt x="3" y="70"/>
                    </a:lnTo>
                    <a:lnTo>
                      <a:pt x="3" y="65"/>
                    </a:lnTo>
                    <a:lnTo>
                      <a:pt x="3" y="62"/>
                    </a:lnTo>
                    <a:lnTo>
                      <a:pt x="4" y="54"/>
                    </a:lnTo>
                    <a:lnTo>
                      <a:pt x="5" y="49"/>
                    </a:lnTo>
                    <a:lnTo>
                      <a:pt x="6" y="44"/>
                    </a:lnTo>
                    <a:lnTo>
                      <a:pt x="7" y="39"/>
                    </a:lnTo>
                    <a:lnTo>
                      <a:pt x="9" y="35"/>
                    </a:lnTo>
                    <a:lnTo>
                      <a:pt x="10" y="30"/>
                    </a:lnTo>
                    <a:lnTo>
                      <a:pt x="12" y="26"/>
                    </a:lnTo>
                    <a:lnTo>
                      <a:pt x="14" y="22"/>
                    </a:lnTo>
                    <a:lnTo>
                      <a:pt x="17" y="19"/>
                    </a:lnTo>
                    <a:lnTo>
                      <a:pt x="20" y="16"/>
                    </a:lnTo>
                    <a:lnTo>
                      <a:pt x="22" y="13"/>
                    </a:lnTo>
                    <a:lnTo>
                      <a:pt x="26" y="11"/>
                    </a:lnTo>
                    <a:lnTo>
                      <a:pt x="29" y="8"/>
                    </a:lnTo>
                    <a:lnTo>
                      <a:pt x="32" y="7"/>
                    </a:lnTo>
                    <a:lnTo>
                      <a:pt x="35" y="5"/>
                    </a:lnTo>
                    <a:lnTo>
                      <a:pt x="39" y="4"/>
                    </a:lnTo>
                    <a:lnTo>
                      <a:pt x="42" y="4"/>
                    </a:lnTo>
                    <a:lnTo>
                      <a:pt x="46" y="3"/>
                    </a:lnTo>
                    <a:lnTo>
                      <a:pt x="49" y="4"/>
                    </a:lnTo>
                    <a:lnTo>
                      <a:pt x="53" y="4"/>
                    </a:lnTo>
                    <a:lnTo>
                      <a:pt x="57" y="5"/>
                    </a:lnTo>
                    <a:lnTo>
                      <a:pt x="61" y="6"/>
                    </a:lnTo>
                    <a:lnTo>
                      <a:pt x="65" y="8"/>
                    </a:lnTo>
                    <a:lnTo>
                      <a:pt x="69" y="10"/>
                    </a:lnTo>
                    <a:lnTo>
                      <a:pt x="73" y="12"/>
                    </a:lnTo>
                    <a:lnTo>
                      <a:pt x="77" y="15"/>
                    </a:lnTo>
                    <a:lnTo>
                      <a:pt x="80" y="18"/>
                    </a:lnTo>
                    <a:lnTo>
                      <a:pt x="84" y="21"/>
                    </a:lnTo>
                    <a:lnTo>
                      <a:pt x="87" y="25"/>
                    </a:lnTo>
                    <a:lnTo>
                      <a:pt x="91" y="29"/>
                    </a:lnTo>
                    <a:lnTo>
                      <a:pt x="94" y="34"/>
                    </a:lnTo>
                    <a:lnTo>
                      <a:pt x="97" y="38"/>
                    </a:lnTo>
                    <a:lnTo>
                      <a:pt x="100" y="43"/>
                    </a:lnTo>
                    <a:lnTo>
                      <a:pt x="103" y="48"/>
                    </a:lnTo>
                    <a:lnTo>
                      <a:pt x="105" y="53"/>
                    </a:lnTo>
                    <a:lnTo>
                      <a:pt x="107" y="58"/>
                    </a:lnTo>
                    <a:lnTo>
                      <a:pt x="109" y="64"/>
                    </a:lnTo>
                    <a:lnTo>
                      <a:pt x="111" y="69"/>
                    </a:lnTo>
                    <a:lnTo>
                      <a:pt x="114" y="68"/>
                    </a:lnTo>
                  </a:path>
                </a:pathLst>
              </a:custGeom>
              <a:solidFill>
                <a:srgbClr val="808080"/>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69" name="Group 101"/>
              <p:cNvGrpSpPr>
                <a:grpSpLocks/>
              </p:cNvGrpSpPr>
              <p:nvPr/>
            </p:nvGrpSpPr>
            <p:grpSpPr bwMode="auto">
              <a:xfrm>
                <a:off x="3711" y="1322"/>
                <a:ext cx="78" cy="42"/>
                <a:chOff x="3711" y="1322"/>
                <a:chExt cx="78" cy="42"/>
              </a:xfrm>
            </p:grpSpPr>
            <p:sp>
              <p:nvSpPr>
                <p:cNvPr id="134246" name="Freeform 102"/>
                <p:cNvSpPr>
                  <a:spLocks/>
                </p:cNvSpPr>
                <p:nvPr/>
              </p:nvSpPr>
              <p:spPr bwMode="auto">
                <a:xfrm>
                  <a:off x="3711" y="1326"/>
                  <a:ext cx="76" cy="37"/>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47" name="Line 103"/>
                <p:cNvSpPr>
                  <a:spLocks noChangeShapeType="1"/>
                </p:cNvSpPr>
                <p:nvPr/>
              </p:nvSpPr>
              <p:spPr bwMode="auto">
                <a:xfrm flipH="1" flipV="1">
                  <a:off x="3731" y="1349"/>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48" name="Line 104"/>
                <p:cNvSpPr>
                  <a:spLocks noChangeShapeType="1"/>
                </p:cNvSpPr>
                <p:nvPr/>
              </p:nvSpPr>
              <p:spPr bwMode="auto">
                <a:xfrm flipH="1" flipV="1">
                  <a:off x="3746" y="1343"/>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49" name="Line 105"/>
                <p:cNvSpPr>
                  <a:spLocks noChangeShapeType="1"/>
                </p:cNvSpPr>
                <p:nvPr/>
              </p:nvSpPr>
              <p:spPr bwMode="auto">
                <a:xfrm flipH="1" flipV="1">
                  <a:off x="3716" y="135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50" name="Freeform 106"/>
                <p:cNvSpPr>
                  <a:spLocks/>
                </p:cNvSpPr>
                <p:nvPr/>
              </p:nvSpPr>
              <p:spPr bwMode="auto">
                <a:xfrm>
                  <a:off x="3754" y="1323"/>
                  <a:ext cx="35" cy="23"/>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0" name="Group 107"/>
              <p:cNvGrpSpPr>
                <a:grpSpLocks/>
              </p:cNvGrpSpPr>
              <p:nvPr/>
            </p:nvGrpSpPr>
            <p:grpSpPr bwMode="auto">
              <a:xfrm>
                <a:off x="3703" y="1196"/>
                <a:ext cx="77" cy="41"/>
                <a:chOff x="3703" y="1196"/>
                <a:chExt cx="77" cy="41"/>
              </a:xfrm>
            </p:grpSpPr>
            <p:sp>
              <p:nvSpPr>
                <p:cNvPr id="134252" name="Freeform 108"/>
                <p:cNvSpPr>
                  <a:spLocks/>
                </p:cNvSpPr>
                <p:nvPr/>
              </p:nvSpPr>
              <p:spPr bwMode="auto">
                <a:xfrm>
                  <a:off x="3703" y="1199"/>
                  <a:ext cx="78" cy="37"/>
                </a:xfrm>
                <a:custGeom>
                  <a:avLst/>
                  <a:gdLst/>
                  <a:ahLst/>
                  <a:cxnLst>
                    <a:cxn ang="0">
                      <a:pos x="71" y="0"/>
                    </a:cxn>
                    <a:cxn ang="0">
                      <a:pos x="0" y="31"/>
                    </a:cxn>
                    <a:cxn ang="0">
                      <a:pos x="0" y="35"/>
                    </a:cxn>
                    <a:cxn ang="0">
                      <a:pos x="3" y="37"/>
                    </a:cxn>
                    <a:cxn ang="0">
                      <a:pos x="74" y="6"/>
                    </a:cxn>
                    <a:cxn ang="0">
                      <a:pos x="73" y="3"/>
                    </a:cxn>
                    <a:cxn ang="0">
                      <a:pos x="71" y="0"/>
                    </a:cxn>
                  </a:cxnLst>
                  <a:rect l="0" t="0" r="r" b="b"/>
                  <a:pathLst>
                    <a:path w="75" h="38">
                      <a:moveTo>
                        <a:pt x="71" y="0"/>
                      </a:moveTo>
                      <a:lnTo>
                        <a:pt x="0" y="31"/>
                      </a:lnTo>
                      <a:lnTo>
                        <a:pt x="0" y="35"/>
                      </a:lnTo>
                      <a:lnTo>
                        <a:pt x="3" y="37"/>
                      </a:lnTo>
                      <a:lnTo>
                        <a:pt x="74" y="6"/>
                      </a:lnTo>
                      <a:lnTo>
                        <a:pt x="73"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53" name="Line 109"/>
                <p:cNvSpPr>
                  <a:spLocks noChangeShapeType="1"/>
                </p:cNvSpPr>
                <p:nvPr/>
              </p:nvSpPr>
              <p:spPr bwMode="auto">
                <a:xfrm flipH="1" flipV="1">
                  <a:off x="3724" y="122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54" name="Line 110"/>
                <p:cNvSpPr>
                  <a:spLocks noChangeShapeType="1"/>
                </p:cNvSpPr>
                <p:nvPr/>
              </p:nvSpPr>
              <p:spPr bwMode="auto">
                <a:xfrm flipH="1" flipV="1">
                  <a:off x="3739" y="1216"/>
                  <a:ext cx="2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55" name="Line 111"/>
                <p:cNvSpPr>
                  <a:spLocks noChangeShapeType="1"/>
                </p:cNvSpPr>
                <p:nvPr/>
              </p:nvSpPr>
              <p:spPr bwMode="auto">
                <a:xfrm flipH="1" flipV="1">
                  <a:off x="3708" y="122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56" name="Freeform 112"/>
                <p:cNvSpPr>
                  <a:spLocks/>
                </p:cNvSpPr>
                <p:nvPr/>
              </p:nvSpPr>
              <p:spPr bwMode="auto">
                <a:xfrm>
                  <a:off x="3751" y="1196"/>
                  <a:ext cx="35"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1" name="Group 113"/>
              <p:cNvGrpSpPr>
                <a:grpSpLocks/>
              </p:cNvGrpSpPr>
              <p:nvPr/>
            </p:nvGrpSpPr>
            <p:grpSpPr bwMode="auto">
              <a:xfrm>
                <a:off x="3752" y="1336"/>
                <a:ext cx="78" cy="41"/>
                <a:chOff x="3752" y="1336"/>
                <a:chExt cx="78" cy="41"/>
              </a:xfrm>
            </p:grpSpPr>
            <p:sp>
              <p:nvSpPr>
                <p:cNvPr id="134258" name="Freeform 114"/>
                <p:cNvSpPr>
                  <a:spLocks/>
                </p:cNvSpPr>
                <p:nvPr/>
              </p:nvSpPr>
              <p:spPr bwMode="auto">
                <a:xfrm>
                  <a:off x="3761" y="1340"/>
                  <a:ext cx="66"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59" name="Line 115"/>
                <p:cNvSpPr>
                  <a:spLocks noChangeShapeType="1"/>
                </p:cNvSpPr>
                <p:nvPr/>
              </p:nvSpPr>
              <p:spPr bwMode="auto">
                <a:xfrm flipH="1" flipV="1">
                  <a:off x="3774" y="136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0" name="Line 116"/>
                <p:cNvSpPr>
                  <a:spLocks noChangeShapeType="1"/>
                </p:cNvSpPr>
                <p:nvPr/>
              </p:nvSpPr>
              <p:spPr bwMode="auto">
                <a:xfrm flipH="1" flipV="1">
                  <a:off x="3787" y="1357"/>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1" name="Line 117"/>
                <p:cNvSpPr>
                  <a:spLocks noChangeShapeType="1"/>
                </p:cNvSpPr>
                <p:nvPr/>
              </p:nvSpPr>
              <p:spPr bwMode="auto">
                <a:xfrm flipH="1" flipV="1">
                  <a:off x="3761" y="1369"/>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2" name="Freeform 118"/>
                <p:cNvSpPr>
                  <a:spLocks/>
                </p:cNvSpPr>
                <p:nvPr/>
              </p:nvSpPr>
              <p:spPr bwMode="auto">
                <a:xfrm>
                  <a:off x="3797" y="1337"/>
                  <a:ext cx="33"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2" name="Group 119"/>
              <p:cNvGrpSpPr>
                <a:grpSpLocks/>
              </p:cNvGrpSpPr>
              <p:nvPr/>
            </p:nvGrpSpPr>
            <p:grpSpPr bwMode="auto">
              <a:xfrm>
                <a:off x="3680" y="1247"/>
                <a:ext cx="77" cy="42"/>
                <a:chOff x="3680" y="1247"/>
                <a:chExt cx="77" cy="42"/>
              </a:xfrm>
            </p:grpSpPr>
            <p:sp>
              <p:nvSpPr>
                <p:cNvPr id="134264" name="Freeform 120"/>
                <p:cNvSpPr>
                  <a:spLocks/>
                </p:cNvSpPr>
                <p:nvPr/>
              </p:nvSpPr>
              <p:spPr bwMode="auto">
                <a:xfrm>
                  <a:off x="3681" y="1250"/>
                  <a:ext cx="73"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65" name="Line 121"/>
                <p:cNvSpPr>
                  <a:spLocks noChangeShapeType="1"/>
                </p:cNvSpPr>
                <p:nvPr/>
              </p:nvSpPr>
              <p:spPr bwMode="auto">
                <a:xfrm flipH="1" flipV="1">
                  <a:off x="3701" y="127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6" name="Line 122"/>
                <p:cNvSpPr>
                  <a:spLocks noChangeShapeType="1"/>
                </p:cNvSpPr>
                <p:nvPr/>
              </p:nvSpPr>
              <p:spPr bwMode="auto">
                <a:xfrm flipH="1" flipV="1">
                  <a:off x="3713" y="1267"/>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7" name="Line 123"/>
                <p:cNvSpPr>
                  <a:spLocks noChangeShapeType="1"/>
                </p:cNvSpPr>
                <p:nvPr/>
              </p:nvSpPr>
              <p:spPr bwMode="auto">
                <a:xfrm flipH="1" flipV="1">
                  <a:off x="3686" y="1281"/>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68" name="Freeform 124"/>
                <p:cNvSpPr>
                  <a:spLocks/>
                </p:cNvSpPr>
                <p:nvPr/>
              </p:nvSpPr>
              <p:spPr bwMode="auto">
                <a:xfrm>
                  <a:off x="3724" y="1247"/>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3" name="Group 125"/>
              <p:cNvGrpSpPr>
                <a:grpSpLocks/>
              </p:cNvGrpSpPr>
              <p:nvPr/>
            </p:nvGrpSpPr>
            <p:grpSpPr bwMode="auto">
              <a:xfrm>
                <a:off x="3685" y="1286"/>
                <a:ext cx="78" cy="42"/>
                <a:chOff x="3685" y="1286"/>
                <a:chExt cx="78" cy="42"/>
              </a:xfrm>
            </p:grpSpPr>
            <p:sp>
              <p:nvSpPr>
                <p:cNvPr id="134270" name="Freeform 126"/>
                <p:cNvSpPr>
                  <a:spLocks/>
                </p:cNvSpPr>
                <p:nvPr/>
              </p:nvSpPr>
              <p:spPr bwMode="auto">
                <a:xfrm>
                  <a:off x="3686" y="1289"/>
                  <a:ext cx="78" cy="40"/>
                </a:xfrm>
                <a:custGeom>
                  <a:avLst/>
                  <a:gdLst/>
                  <a:ahLst/>
                  <a:cxnLst>
                    <a:cxn ang="0">
                      <a:pos x="73" y="0"/>
                    </a:cxn>
                    <a:cxn ang="0">
                      <a:pos x="0" y="32"/>
                    </a:cxn>
                    <a:cxn ang="0">
                      <a:pos x="0" y="36"/>
                    </a:cxn>
                    <a:cxn ang="0">
                      <a:pos x="3" y="38"/>
                    </a:cxn>
                    <a:cxn ang="0">
                      <a:pos x="76" y="7"/>
                    </a:cxn>
                    <a:cxn ang="0">
                      <a:pos x="76" y="3"/>
                    </a:cxn>
                    <a:cxn ang="0">
                      <a:pos x="73" y="0"/>
                    </a:cxn>
                  </a:cxnLst>
                  <a:rect l="0" t="0" r="r" b="b"/>
                  <a:pathLst>
                    <a:path w="77" h="39">
                      <a:moveTo>
                        <a:pt x="73" y="0"/>
                      </a:moveTo>
                      <a:lnTo>
                        <a:pt x="0" y="32"/>
                      </a:lnTo>
                      <a:lnTo>
                        <a:pt x="0" y="36"/>
                      </a:lnTo>
                      <a:lnTo>
                        <a:pt x="3" y="38"/>
                      </a:lnTo>
                      <a:lnTo>
                        <a:pt x="76" y="7"/>
                      </a:lnTo>
                      <a:lnTo>
                        <a:pt x="76" y="3"/>
                      </a:lnTo>
                      <a:lnTo>
                        <a:pt x="73"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71" name="Line 127"/>
                <p:cNvSpPr>
                  <a:spLocks noChangeShapeType="1"/>
                </p:cNvSpPr>
                <p:nvPr/>
              </p:nvSpPr>
              <p:spPr bwMode="auto">
                <a:xfrm flipH="1" flipV="1">
                  <a:off x="3706" y="1312"/>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72" name="Line 128"/>
                <p:cNvSpPr>
                  <a:spLocks noChangeShapeType="1"/>
                </p:cNvSpPr>
                <p:nvPr/>
              </p:nvSpPr>
              <p:spPr bwMode="auto">
                <a:xfrm flipH="1" flipV="1">
                  <a:off x="3721" y="130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73" name="Line 129"/>
                <p:cNvSpPr>
                  <a:spLocks noChangeShapeType="1"/>
                </p:cNvSpPr>
                <p:nvPr/>
              </p:nvSpPr>
              <p:spPr bwMode="auto">
                <a:xfrm flipH="1" flipV="1">
                  <a:off x="3691" y="132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74" name="Freeform 130"/>
                <p:cNvSpPr>
                  <a:spLocks/>
                </p:cNvSpPr>
                <p:nvPr/>
              </p:nvSpPr>
              <p:spPr bwMode="auto">
                <a:xfrm>
                  <a:off x="3729" y="1287"/>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4" name="Group 131"/>
              <p:cNvGrpSpPr>
                <a:grpSpLocks/>
              </p:cNvGrpSpPr>
              <p:nvPr/>
            </p:nvGrpSpPr>
            <p:grpSpPr bwMode="auto">
              <a:xfrm>
                <a:off x="3707" y="1254"/>
                <a:ext cx="78" cy="42"/>
                <a:chOff x="3707" y="1254"/>
                <a:chExt cx="78" cy="42"/>
              </a:xfrm>
            </p:grpSpPr>
            <p:sp>
              <p:nvSpPr>
                <p:cNvPr id="134276" name="Freeform 132"/>
                <p:cNvSpPr>
                  <a:spLocks/>
                </p:cNvSpPr>
                <p:nvPr/>
              </p:nvSpPr>
              <p:spPr bwMode="auto">
                <a:xfrm>
                  <a:off x="3708" y="1253"/>
                  <a:ext cx="78" cy="42"/>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77" name="Line 133"/>
                <p:cNvSpPr>
                  <a:spLocks noChangeShapeType="1"/>
                </p:cNvSpPr>
                <p:nvPr/>
              </p:nvSpPr>
              <p:spPr bwMode="auto">
                <a:xfrm flipH="1" flipV="1">
                  <a:off x="3739" y="1278"/>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78" name="Line 134"/>
                <p:cNvSpPr>
                  <a:spLocks noChangeShapeType="1"/>
                </p:cNvSpPr>
                <p:nvPr/>
              </p:nvSpPr>
              <p:spPr bwMode="auto">
                <a:xfrm flipH="1" flipV="1">
                  <a:off x="3751" y="1270"/>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79" name="Line 135"/>
                <p:cNvSpPr>
                  <a:spLocks noChangeShapeType="1"/>
                </p:cNvSpPr>
                <p:nvPr/>
              </p:nvSpPr>
              <p:spPr bwMode="auto">
                <a:xfrm flipH="1" flipV="1">
                  <a:off x="3713" y="128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80" name="Freeform 136"/>
                <p:cNvSpPr>
                  <a:spLocks/>
                </p:cNvSpPr>
                <p:nvPr/>
              </p:nvSpPr>
              <p:spPr bwMode="auto">
                <a:xfrm>
                  <a:off x="3751" y="1253"/>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5" name="Group 137"/>
              <p:cNvGrpSpPr>
                <a:grpSpLocks/>
              </p:cNvGrpSpPr>
              <p:nvPr/>
            </p:nvGrpSpPr>
            <p:grpSpPr bwMode="auto">
              <a:xfrm>
                <a:off x="3709" y="1290"/>
                <a:ext cx="77" cy="42"/>
                <a:chOff x="3709" y="1290"/>
                <a:chExt cx="77" cy="42"/>
              </a:xfrm>
            </p:grpSpPr>
            <p:sp>
              <p:nvSpPr>
                <p:cNvPr id="134282" name="Freeform 138"/>
                <p:cNvSpPr>
                  <a:spLocks/>
                </p:cNvSpPr>
                <p:nvPr/>
              </p:nvSpPr>
              <p:spPr bwMode="auto">
                <a:xfrm>
                  <a:off x="3708" y="1292"/>
                  <a:ext cx="76"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83" name="Line 139"/>
                <p:cNvSpPr>
                  <a:spLocks noChangeShapeType="1"/>
                </p:cNvSpPr>
                <p:nvPr/>
              </p:nvSpPr>
              <p:spPr bwMode="auto">
                <a:xfrm flipH="1" flipV="1">
                  <a:off x="3729" y="1315"/>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84" name="Line 140"/>
                <p:cNvSpPr>
                  <a:spLocks noChangeShapeType="1"/>
                </p:cNvSpPr>
                <p:nvPr/>
              </p:nvSpPr>
              <p:spPr bwMode="auto">
                <a:xfrm flipH="1" flipV="1">
                  <a:off x="3744" y="1309"/>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85" name="Line 141"/>
                <p:cNvSpPr>
                  <a:spLocks noChangeShapeType="1"/>
                </p:cNvSpPr>
                <p:nvPr/>
              </p:nvSpPr>
              <p:spPr bwMode="auto">
                <a:xfrm flipH="1" flipV="1">
                  <a:off x="3713" y="132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86" name="Freeform 142"/>
                <p:cNvSpPr>
                  <a:spLocks/>
                </p:cNvSpPr>
                <p:nvPr/>
              </p:nvSpPr>
              <p:spPr bwMode="auto">
                <a:xfrm>
                  <a:off x="3754" y="1289"/>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6" name="Group 143"/>
              <p:cNvGrpSpPr>
                <a:grpSpLocks/>
              </p:cNvGrpSpPr>
              <p:nvPr/>
            </p:nvGrpSpPr>
            <p:grpSpPr bwMode="auto">
              <a:xfrm>
                <a:off x="3737" y="1281"/>
                <a:ext cx="77" cy="42"/>
                <a:chOff x="3737" y="1281"/>
                <a:chExt cx="77" cy="42"/>
              </a:xfrm>
            </p:grpSpPr>
            <p:sp>
              <p:nvSpPr>
                <p:cNvPr id="134288" name="Freeform 144"/>
                <p:cNvSpPr>
                  <a:spLocks/>
                </p:cNvSpPr>
                <p:nvPr/>
              </p:nvSpPr>
              <p:spPr bwMode="auto">
                <a:xfrm>
                  <a:off x="3749" y="1284"/>
                  <a:ext cx="66" cy="40"/>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89" name="Line 145"/>
                <p:cNvSpPr>
                  <a:spLocks noChangeShapeType="1"/>
                </p:cNvSpPr>
                <p:nvPr/>
              </p:nvSpPr>
              <p:spPr bwMode="auto">
                <a:xfrm flipH="1" flipV="1">
                  <a:off x="3761" y="1309"/>
                  <a:ext cx="8"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0" name="Line 146"/>
                <p:cNvSpPr>
                  <a:spLocks noChangeShapeType="1"/>
                </p:cNvSpPr>
                <p:nvPr/>
              </p:nvSpPr>
              <p:spPr bwMode="auto">
                <a:xfrm flipH="1" flipV="1">
                  <a:off x="3774" y="1301"/>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1" name="Line 147"/>
                <p:cNvSpPr>
                  <a:spLocks noChangeShapeType="1"/>
                </p:cNvSpPr>
                <p:nvPr/>
              </p:nvSpPr>
              <p:spPr bwMode="auto">
                <a:xfrm flipH="1" flipV="1">
                  <a:off x="3751" y="1315"/>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2" name="Freeform 148"/>
                <p:cNvSpPr>
                  <a:spLocks/>
                </p:cNvSpPr>
                <p:nvPr/>
              </p:nvSpPr>
              <p:spPr bwMode="auto">
                <a:xfrm>
                  <a:off x="3784" y="1281"/>
                  <a:ext cx="30"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77" name="Group 149"/>
              <p:cNvGrpSpPr>
                <a:grpSpLocks/>
              </p:cNvGrpSpPr>
              <p:nvPr/>
            </p:nvGrpSpPr>
            <p:grpSpPr bwMode="auto">
              <a:xfrm>
                <a:off x="3726" y="1252"/>
                <a:ext cx="77" cy="41"/>
                <a:chOff x="3726" y="1252"/>
                <a:chExt cx="77" cy="41"/>
              </a:xfrm>
            </p:grpSpPr>
            <p:sp>
              <p:nvSpPr>
                <p:cNvPr id="134294" name="Freeform 150"/>
                <p:cNvSpPr>
                  <a:spLocks/>
                </p:cNvSpPr>
                <p:nvPr/>
              </p:nvSpPr>
              <p:spPr bwMode="auto">
                <a:xfrm>
                  <a:off x="3726" y="1255"/>
                  <a:ext cx="78"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295" name="Line 151"/>
                <p:cNvSpPr>
                  <a:spLocks noChangeShapeType="1"/>
                </p:cNvSpPr>
                <p:nvPr/>
              </p:nvSpPr>
              <p:spPr bwMode="auto">
                <a:xfrm flipH="1" flipV="1">
                  <a:off x="3746" y="127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6" name="Line 152"/>
                <p:cNvSpPr>
                  <a:spLocks noChangeShapeType="1"/>
                </p:cNvSpPr>
                <p:nvPr/>
              </p:nvSpPr>
              <p:spPr bwMode="auto">
                <a:xfrm flipH="1" flipV="1">
                  <a:off x="3761" y="1272"/>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7" name="Line 153"/>
                <p:cNvSpPr>
                  <a:spLocks noChangeShapeType="1"/>
                </p:cNvSpPr>
                <p:nvPr/>
              </p:nvSpPr>
              <p:spPr bwMode="auto">
                <a:xfrm flipH="1" flipV="1">
                  <a:off x="3731" y="128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298" name="Freeform 154"/>
                <p:cNvSpPr>
                  <a:spLocks/>
                </p:cNvSpPr>
                <p:nvPr/>
              </p:nvSpPr>
              <p:spPr bwMode="auto">
                <a:xfrm>
                  <a:off x="3771" y="1253"/>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299" name="Line 155"/>
              <p:cNvSpPr>
                <a:spLocks noChangeShapeType="1"/>
              </p:cNvSpPr>
              <p:nvPr/>
            </p:nvSpPr>
            <p:spPr bwMode="auto">
              <a:xfrm flipV="1">
                <a:off x="3847" y="1304"/>
                <a:ext cx="8"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0" name="Line 156"/>
              <p:cNvSpPr>
                <a:spLocks noChangeShapeType="1"/>
              </p:cNvSpPr>
              <p:nvPr/>
            </p:nvSpPr>
            <p:spPr bwMode="auto">
              <a:xfrm flipV="1">
                <a:off x="3827" y="1224"/>
                <a:ext cx="10"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1" name="Line 157"/>
              <p:cNvSpPr>
                <a:spLocks noChangeShapeType="1"/>
              </p:cNvSpPr>
              <p:nvPr/>
            </p:nvSpPr>
            <p:spPr bwMode="auto">
              <a:xfrm flipV="1">
                <a:off x="3789" y="1193"/>
                <a:ext cx="15"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2" name="Line 158"/>
              <p:cNvSpPr>
                <a:spLocks noChangeShapeType="1"/>
              </p:cNvSpPr>
              <p:nvPr/>
            </p:nvSpPr>
            <p:spPr bwMode="auto">
              <a:xfrm flipV="1">
                <a:off x="3832" y="1343"/>
                <a:ext cx="10"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3" name="Freeform 159"/>
              <p:cNvSpPr>
                <a:spLocks/>
              </p:cNvSpPr>
              <p:nvPr/>
            </p:nvSpPr>
            <p:spPr bwMode="auto">
              <a:xfrm>
                <a:off x="3804" y="1335"/>
                <a:ext cx="30" cy="25"/>
              </a:xfrm>
              <a:custGeom>
                <a:avLst/>
                <a:gdLst/>
                <a:ahLst/>
                <a:cxnLst>
                  <a:cxn ang="0">
                    <a:pos x="27" y="0"/>
                  </a:cxn>
                  <a:cxn ang="0">
                    <a:pos x="15" y="16"/>
                  </a:cxn>
                  <a:cxn ang="0">
                    <a:pos x="0" y="26"/>
                  </a:cxn>
                </a:cxnLst>
                <a:rect l="0" t="0" r="r" b="b"/>
                <a:pathLst>
                  <a:path w="28" h="27">
                    <a:moveTo>
                      <a:pt x="27" y="0"/>
                    </a:moveTo>
                    <a:lnTo>
                      <a:pt x="15" y="16"/>
                    </a:lnTo>
                    <a:lnTo>
                      <a:pt x="0" y="26"/>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04" name="Freeform 160"/>
              <p:cNvSpPr>
                <a:spLocks/>
              </p:cNvSpPr>
              <p:nvPr/>
            </p:nvSpPr>
            <p:spPr bwMode="auto">
              <a:xfrm>
                <a:off x="3761" y="1199"/>
                <a:ext cx="28" cy="6"/>
              </a:xfrm>
              <a:custGeom>
                <a:avLst/>
                <a:gdLst/>
                <a:ahLst/>
                <a:cxnLst>
                  <a:cxn ang="0">
                    <a:pos x="0" y="0"/>
                  </a:cxn>
                  <a:cxn ang="0">
                    <a:pos x="13" y="0"/>
                  </a:cxn>
                  <a:cxn ang="0">
                    <a:pos x="27" y="4"/>
                  </a:cxn>
                </a:cxnLst>
                <a:rect l="0" t="0" r="r" b="b"/>
                <a:pathLst>
                  <a:path w="28" h="5">
                    <a:moveTo>
                      <a:pt x="0" y="0"/>
                    </a:moveTo>
                    <a:lnTo>
                      <a:pt x="13" y="0"/>
                    </a:lnTo>
                    <a:lnTo>
                      <a:pt x="27" y="4"/>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84" name="Group 161"/>
              <p:cNvGrpSpPr>
                <a:grpSpLocks/>
              </p:cNvGrpSpPr>
              <p:nvPr/>
            </p:nvGrpSpPr>
            <p:grpSpPr bwMode="auto">
              <a:xfrm>
                <a:off x="3768" y="1255"/>
                <a:ext cx="50" cy="27"/>
                <a:chOff x="3768" y="1255"/>
                <a:chExt cx="50" cy="27"/>
              </a:xfrm>
            </p:grpSpPr>
            <p:sp>
              <p:nvSpPr>
                <p:cNvPr id="134306" name="Freeform 162"/>
                <p:cNvSpPr>
                  <a:spLocks/>
                </p:cNvSpPr>
                <p:nvPr/>
              </p:nvSpPr>
              <p:spPr bwMode="auto">
                <a:xfrm>
                  <a:off x="3769" y="1255"/>
                  <a:ext cx="61" cy="23"/>
                </a:xfrm>
                <a:custGeom>
                  <a:avLst/>
                  <a:gdLst/>
                  <a:ahLst/>
                  <a:cxnLst>
                    <a:cxn ang="0">
                      <a:pos x="45" y="0"/>
                    </a:cxn>
                    <a:cxn ang="0">
                      <a:pos x="0" y="20"/>
                    </a:cxn>
                    <a:cxn ang="0">
                      <a:pos x="0" y="24"/>
                    </a:cxn>
                    <a:cxn ang="0">
                      <a:pos x="3" y="26"/>
                    </a:cxn>
                    <a:cxn ang="0">
                      <a:pos x="49" y="5"/>
                    </a:cxn>
                    <a:cxn ang="0">
                      <a:pos x="49" y="1"/>
                    </a:cxn>
                    <a:cxn ang="0">
                      <a:pos x="45" y="0"/>
                    </a:cxn>
                  </a:cxnLst>
                  <a:rect l="0" t="0" r="r" b="b"/>
                  <a:pathLst>
                    <a:path w="50" h="27">
                      <a:moveTo>
                        <a:pt x="45" y="0"/>
                      </a:moveTo>
                      <a:lnTo>
                        <a:pt x="0" y="20"/>
                      </a:lnTo>
                      <a:lnTo>
                        <a:pt x="0" y="24"/>
                      </a:lnTo>
                      <a:lnTo>
                        <a:pt x="3" y="26"/>
                      </a:lnTo>
                      <a:lnTo>
                        <a:pt x="49" y="5"/>
                      </a:lnTo>
                      <a:lnTo>
                        <a:pt x="49" y="1"/>
                      </a:lnTo>
                      <a:lnTo>
                        <a:pt x="4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07" name="Line 163"/>
                <p:cNvSpPr>
                  <a:spLocks noChangeShapeType="1"/>
                </p:cNvSpPr>
                <p:nvPr/>
              </p:nvSpPr>
              <p:spPr bwMode="auto">
                <a:xfrm flipH="1" flipV="1">
                  <a:off x="3789" y="1267"/>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8" name="Line 164"/>
                <p:cNvSpPr>
                  <a:spLocks noChangeShapeType="1"/>
                </p:cNvSpPr>
                <p:nvPr/>
              </p:nvSpPr>
              <p:spPr bwMode="auto">
                <a:xfrm flipH="1" flipV="1">
                  <a:off x="3804" y="1261"/>
                  <a:ext cx="15"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09" name="Line 165"/>
                <p:cNvSpPr>
                  <a:spLocks noChangeShapeType="1"/>
                </p:cNvSpPr>
                <p:nvPr/>
              </p:nvSpPr>
              <p:spPr bwMode="auto">
                <a:xfrm flipH="1" flipV="1">
                  <a:off x="3774" y="1272"/>
                  <a:ext cx="15"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85" name="Group 166"/>
              <p:cNvGrpSpPr>
                <a:grpSpLocks/>
              </p:cNvGrpSpPr>
              <p:nvPr/>
            </p:nvGrpSpPr>
            <p:grpSpPr bwMode="auto">
              <a:xfrm>
                <a:off x="3609" y="1412"/>
                <a:ext cx="196" cy="80"/>
                <a:chOff x="3609" y="1412"/>
                <a:chExt cx="196" cy="80"/>
              </a:xfrm>
            </p:grpSpPr>
            <p:sp>
              <p:nvSpPr>
                <p:cNvPr id="134311" name="Freeform 167"/>
                <p:cNvSpPr>
                  <a:spLocks/>
                </p:cNvSpPr>
                <p:nvPr/>
              </p:nvSpPr>
              <p:spPr bwMode="auto">
                <a:xfrm>
                  <a:off x="3628" y="1419"/>
                  <a:ext cx="174" cy="74"/>
                </a:xfrm>
                <a:custGeom>
                  <a:avLst/>
                  <a:gdLst/>
                  <a:ahLst/>
                  <a:cxnLst>
                    <a:cxn ang="0">
                      <a:pos x="174" y="0"/>
                    </a:cxn>
                    <a:cxn ang="0">
                      <a:pos x="0" y="67"/>
                    </a:cxn>
                    <a:cxn ang="0">
                      <a:pos x="1" y="73"/>
                    </a:cxn>
                    <a:cxn ang="0">
                      <a:pos x="176" y="6"/>
                    </a:cxn>
                    <a:cxn ang="0">
                      <a:pos x="176" y="3"/>
                    </a:cxn>
                    <a:cxn ang="0">
                      <a:pos x="174" y="0"/>
                    </a:cxn>
                  </a:cxnLst>
                  <a:rect l="0" t="0" r="r" b="b"/>
                  <a:pathLst>
                    <a:path w="177" h="74">
                      <a:moveTo>
                        <a:pt x="174" y="0"/>
                      </a:moveTo>
                      <a:lnTo>
                        <a:pt x="0" y="67"/>
                      </a:lnTo>
                      <a:lnTo>
                        <a:pt x="1" y="73"/>
                      </a:lnTo>
                      <a:lnTo>
                        <a:pt x="176" y="6"/>
                      </a:lnTo>
                      <a:lnTo>
                        <a:pt x="176" y="3"/>
                      </a:lnTo>
                      <a:lnTo>
                        <a:pt x="174" y="0"/>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727" name="Group 168"/>
                <p:cNvGrpSpPr>
                  <a:grpSpLocks/>
                </p:cNvGrpSpPr>
                <p:nvPr/>
              </p:nvGrpSpPr>
              <p:grpSpPr bwMode="auto">
                <a:xfrm>
                  <a:off x="3709" y="1442"/>
                  <a:ext cx="17" cy="14"/>
                  <a:chOff x="3709" y="1442"/>
                  <a:chExt cx="17" cy="14"/>
                </a:xfrm>
              </p:grpSpPr>
              <p:sp>
                <p:nvSpPr>
                  <p:cNvPr id="134313" name="Freeform 169"/>
                  <p:cNvSpPr>
                    <a:spLocks/>
                  </p:cNvSpPr>
                  <p:nvPr/>
                </p:nvSpPr>
                <p:spPr bwMode="auto">
                  <a:xfrm>
                    <a:off x="3708" y="1453"/>
                    <a:ext cx="18" cy="3"/>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14" name="Freeform 170"/>
                  <p:cNvSpPr>
                    <a:spLocks/>
                  </p:cNvSpPr>
                  <p:nvPr/>
                </p:nvSpPr>
                <p:spPr bwMode="auto">
                  <a:xfrm>
                    <a:off x="3713" y="1453"/>
                    <a:ext cx="3" cy="3"/>
                  </a:xfrm>
                  <a:custGeom>
                    <a:avLst/>
                    <a:gdLst/>
                    <a:ahLst/>
                    <a:cxnLst>
                      <a:cxn ang="0">
                        <a:pos x="3" y="8"/>
                      </a:cxn>
                      <a:cxn ang="0">
                        <a:pos x="3" y="3"/>
                      </a:cxn>
                      <a:cxn ang="0">
                        <a:pos x="0" y="0"/>
                      </a:cxn>
                    </a:cxnLst>
                    <a:rect l="0" t="0" r="r" b="b"/>
                    <a:pathLst>
                      <a:path w="4" h="9">
                        <a:moveTo>
                          <a:pt x="3" y="8"/>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728" name="Group 171"/>
                <p:cNvGrpSpPr>
                  <a:grpSpLocks/>
                </p:cNvGrpSpPr>
                <p:nvPr/>
              </p:nvGrpSpPr>
              <p:grpSpPr bwMode="auto">
                <a:xfrm>
                  <a:off x="3788" y="1412"/>
                  <a:ext cx="17" cy="14"/>
                  <a:chOff x="3788" y="1412"/>
                  <a:chExt cx="17" cy="14"/>
                </a:xfrm>
              </p:grpSpPr>
              <p:sp>
                <p:nvSpPr>
                  <p:cNvPr id="134316" name="Freeform 172"/>
                  <p:cNvSpPr>
                    <a:spLocks/>
                  </p:cNvSpPr>
                  <p:nvPr/>
                </p:nvSpPr>
                <p:spPr bwMode="auto">
                  <a:xfrm>
                    <a:off x="3787" y="1425"/>
                    <a:ext cx="18" cy="14"/>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17" name="Freeform 173"/>
                  <p:cNvSpPr>
                    <a:spLocks/>
                  </p:cNvSpPr>
                  <p:nvPr/>
                </p:nvSpPr>
                <p:spPr bwMode="auto">
                  <a:xfrm>
                    <a:off x="3792" y="1428"/>
                    <a:ext cx="3" cy="6"/>
                  </a:xfrm>
                  <a:custGeom>
                    <a:avLst/>
                    <a:gdLst/>
                    <a:ahLst/>
                    <a:cxnLst>
                      <a:cxn ang="0">
                        <a:pos x="3" y="9"/>
                      </a:cxn>
                      <a:cxn ang="0">
                        <a:pos x="3" y="3"/>
                      </a:cxn>
                      <a:cxn ang="0">
                        <a:pos x="0" y="0"/>
                      </a:cxn>
                    </a:cxnLst>
                    <a:rect l="0" t="0" r="r" b="b"/>
                    <a:pathLst>
                      <a:path w="4" h="10">
                        <a:moveTo>
                          <a:pt x="3" y="9"/>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729" name="Group 174"/>
                <p:cNvGrpSpPr>
                  <a:grpSpLocks/>
                </p:cNvGrpSpPr>
                <p:nvPr/>
              </p:nvGrpSpPr>
              <p:grpSpPr bwMode="auto">
                <a:xfrm>
                  <a:off x="3609" y="1473"/>
                  <a:ext cx="35" cy="19"/>
                  <a:chOff x="3609" y="1473"/>
                  <a:chExt cx="35" cy="19"/>
                </a:xfrm>
              </p:grpSpPr>
              <p:sp>
                <p:nvSpPr>
                  <p:cNvPr id="134319" name="Freeform 175"/>
                  <p:cNvSpPr>
                    <a:spLocks/>
                  </p:cNvSpPr>
                  <p:nvPr/>
                </p:nvSpPr>
                <p:spPr bwMode="auto">
                  <a:xfrm>
                    <a:off x="3610" y="1473"/>
                    <a:ext cx="35" cy="20"/>
                  </a:xfrm>
                  <a:custGeom>
                    <a:avLst/>
                    <a:gdLst/>
                    <a:ahLst/>
                    <a:cxnLst>
                      <a:cxn ang="0">
                        <a:pos x="34" y="11"/>
                      </a:cxn>
                      <a:cxn ang="0">
                        <a:pos x="34" y="7"/>
                      </a:cxn>
                      <a:cxn ang="0">
                        <a:pos x="32" y="3"/>
                      </a:cxn>
                      <a:cxn ang="0">
                        <a:pos x="30" y="0"/>
                      </a:cxn>
                      <a:cxn ang="0">
                        <a:pos x="14" y="6"/>
                      </a:cxn>
                      <a:cxn ang="0">
                        <a:pos x="0" y="18"/>
                      </a:cxn>
                      <a:cxn ang="0">
                        <a:pos x="19" y="17"/>
                      </a:cxn>
                      <a:cxn ang="0">
                        <a:pos x="34" y="11"/>
                      </a:cxn>
                    </a:cxnLst>
                    <a:rect l="0" t="0" r="r" b="b"/>
                    <a:pathLst>
                      <a:path w="35" h="19">
                        <a:moveTo>
                          <a:pt x="34" y="11"/>
                        </a:moveTo>
                        <a:lnTo>
                          <a:pt x="34" y="7"/>
                        </a:lnTo>
                        <a:lnTo>
                          <a:pt x="32" y="3"/>
                        </a:lnTo>
                        <a:lnTo>
                          <a:pt x="30" y="0"/>
                        </a:lnTo>
                        <a:lnTo>
                          <a:pt x="14" y="6"/>
                        </a:lnTo>
                        <a:lnTo>
                          <a:pt x="0" y="18"/>
                        </a:lnTo>
                        <a:lnTo>
                          <a:pt x="19" y="17"/>
                        </a:lnTo>
                        <a:lnTo>
                          <a:pt x="34" y="11"/>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20" name="Freeform 176"/>
                  <p:cNvSpPr>
                    <a:spLocks/>
                  </p:cNvSpPr>
                  <p:nvPr/>
                </p:nvSpPr>
                <p:spPr bwMode="auto">
                  <a:xfrm>
                    <a:off x="3625" y="1482"/>
                    <a:ext cx="5" cy="11"/>
                  </a:xfrm>
                  <a:custGeom>
                    <a:avLst/>
                    <a:gdLst/>
                    <a:ahLst/>
                    <a:cxnLst>
                      <a:cxn ang="0">
                        <a:pos x="3" y="10"/>
                      </a:cxn>
                      <a:cxn ang="0">
                        <a:pos x="4" y="5"/>
                      </a:cxn>
                      <a:cxn ang="0">
                        <a:pos x="2" y="2"/>
                      </a:cxn>
                      <a:cxn ang="0">
                        <a:pos x="0" y="0"/>
                      </a:cxn>
                    </a:cxnLst>
                    <a:rect l="0" t="0" r="r" b="b"/>
                    <a:pathLst>
                      <a:path w="5" h="11">
                        <a:moveTo>
                          <a:pt x="3" y="10"/>
                        </a:moveTo>
                        <a:lnTo>
                          <a:pt x="4" y="5"/>
                        </a:lnTo>
                        <a:lnTo>
                          <a:pt x="2" y="2"/>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686" name="Group 177"/>
              <p:cNvGrpSpPr>
                <a:grpSpLocks/>
              </p:cNvGrpSpPr>
              <p:nvPr/>
            </p:nvGrpSpPr>
            <p:grpSpPr bwMode="auto">
              <a:xfrm>
                <a:off x="3837" y="1414"/>
                <a:ext cx="24" cy="25"/>
                <a:chOff x="3837" y="1414"/>
                <a:chExt cx="24" cy="25"/>
              </a:xfrm>
            </p:grpSpPr>
            <p:grpSp>
              <p:nvGrpSpPr>
                <p:cNvPr id="42720" name="Group 178"/>
                <p:cNvGrpSpPr>
                  <a:grpSpLocks/>
                </p:cNvGrpSpPr>
                <p:nvPr/>
              </p:nvGrpSpPr>
              <p:grpSpPr bwMode="auto">
                <a:xfrm>
                  <a:off x="3844" y="1414"/>
                  <a:ext cx="17" cy="24"/>
                  <a:chOff x="3844" y="1414"/>
                  <a:chExt cx="17" cy="24"/>
                </a:xfrm>
              </p:grpSpPr>
              <p:sp>
                <p:nvSpPr>
                  <p:cNvPr id="134323" name="Freeform 179"/>
                  <p:cNvSpPr>
                    <a:spLocks/>
                  </p:cNvSpPr>
                  <p:nvPr/>
                </p:nvSpPr>
                <p:spPr bwMode="auto">
                  <a:xfrm>
                    <a:off x="3845" y="1414"/>
                    <a:ext cx="28" cy="25"/>
                  </a:xfrm>
                  <a:custGeom>
                    <a:avLst/>
                    <a:gdLst/>
                    <a:ahLst/>
                    <a:cxnLst>
                      <a:cxn ang="0">
                        <a:pos x="15" y="9"/>
                      </a:cxn>
                      <a:cxn ang="0">
                        <a:pos x="15" y="7"/>
                      </a:cxn>
                      <a:cxn ang="0">
                        <a:pos x="14" y="6"/>
                      </a:cxn>
                      <a:cxn ang="0">
                        <a:pos x="13" y="4"/>
                      </a:cxn>
                      <a:cxn ang="0">
                        <a:pos x="12" y="3"/>
                      </a:cxn>
                      <a:cxn ang="0">
                        <a:pos x="10" y="1"/>
                      </a:cxn>
                      <a:cxn ang="0">
                        <a:pos x="9" y="1"/>
                      </a:cxn>
                      <a:cxn ang="0">
                        <a:pos x="8" y="0"/>
                      </a:cxn>
                      <a:cxn ang="0">
                        <a:pos x="6" y="0"/>
                      </a:cxn>
                      <a:cxn ang="0">
                        <a:pos x="5" y="0"/>
                      </a:cxn>
                      <a:cxn ang="0">
                        <a:pos x="4" y="1"/>
                      </a:cxn>
                      <a:cxn ang="0">
                        <a:pos x="3" y="2"/>
                      </a:cxn>
                      <a:cxn ang="0">
                        <a:pos x="2" y="3"/>
                      </a:cxn>
                      <a:cxn ang="0">
                        <a:pos x="1" y="5"/>
                      </a:cxn>
                      <a:cxn ang="0">
                        <a:pos x="0" y="6"/>
                      </a:cxn>
                      <a:cxn ang="0">
                        <a:pos x="0" y="8"/>
                      </a:cxn>
                      <a:cxn ang="0">
                        <a:pos x="0" y="10"/>
                      </a:cxn>
                      <a:cxn ang="0">
                        <a:pos x="0" y="12"/>
                      </a:cxn>
                      <a:cxn ang="0">
                        <a:pos x="1" y="14"/>
                      </a:cxn>
                      <a:cxn ang="0">
                        <a:pos x="1" y="16"/>
                      </a:cxn>
                      <a:cxn ang="0">
                        <a:pos x="2" y="17"/>
                      </a:cxn>
                      <a:cxn ang="0">
                        <a:pos x="3" y="19"/>
                      </a:cxn>
                      <a:cxn ang="0">
                        <a:pos x="4" y="20"/>
                      </a:cxn>
                      <a:cxn ang="0">
                        <a:pos x="6" y="22"/>
                      </a:cxn>
                      <a:cxn ang="0">
                        <a:pos x="7" y="22"/>
                      </a:cxn>
                      <a:cxn ang="0">
                        <a:pos x="8" y="23"/>
                      </a:cxn>
                      <a:cxn ang="0">
                        <a:pos x="10" y="23"/>
                      </a:cxn>
                      <a:cxn ang="0">
                        <a:pos x="11" y="23"/>
                      </a:cxn>
                      <a:cxn ang="0">
                        <a:pos x="12" y="22"/>
                      </a:cxn>
                      <a:cxn ang="0">
                        <a:pos x="13" y="21"/>
                      </a:cxn>
                      <a:cxn ang="0">
                        <a:pos x="14" y="20"/>
                      </a:cxn>
                      <a:cxn ang="0">
                        <a:pos x="15" y="18"/>
                      </a:cxn>
                      <a:cxn ang="0">
                        <a:pos x="16" y="17"/>
                      </a:cxn>
                      <a:cxn ang="0">
                        <a:pos x="16" y="15"/>
                      </a:cxn>
                      <a:cxn ang="0">
                        <a:pos x="16" y="13"/>
                      </a:cxn>
                      <a:cxn ang="0">
                        <a:pos x="16" y="11"/>
                      </a:cxn>
                      <a:cxn ang="0">
                        <a:pos x="15" y="9"/>
                      </a:cxn>
                    </a:cxnLst>
                    <a:rect l="0" t="0" r="r" b="b"/>
                    <a:pathLst>
                      <a:path w="17" h="24">
                        <a:moveTo>
                          <a:pt x="15" y="9"/>
                        </a:moveTo>
                        <a:lnTo>
                          <a:pt x="15" y="7"/>
                        </a:lnTo>
                        <a:lnTo>
                          <a:pt x="14" y="6"/>
                        </a:lnTo>
                        <a:lnTo>
                          <a:pt x="13" y="4"/>
                        </a:lnTo>
                        <a:lnTo>
                          <a:pt x="12" y="3"/>
                        </a:lnTo>
                        <a:lnTo>
                          <a:pt x="10" y="1"/>
                        </a:lnTo>
                        <a:lnTo>
                          <a:pt x="9" y="1"/>
                        </a:lnTo>
                        <a:lnTo>
                          <a:pt x="8" y="0"/>
                        </a:lnTo>
                        <a:lnTo>
                          <a:pt x="6" y="0"/>
                        </a:lnTo>
                        <a:lnTo>
                          <a:pt x="5" y="0"/>
                        </a:lnTo>
                        <a:lnTo>
                          <a:pt x="4" y="1"/>
                        </a:lnTo>
                        <a:lnTo>
                          <a:pt x="3" y="2"/>
                        </a:lnTo>
                        <a:lnTo>
                          <a:pt x="2" y="3"/>
                        </a:lnTo>
                        <a:lnTo>
                          <a:pt x="1" y="5"/>
                        </a:lnTo>
                        <a:lnTo>
                          <a:pt x="0" y="6"/>
                        </a:lnTo>
                        <a:lnTo>
                          <a:pt x="0" y="8"/>
                        </a:lnTo>
                        <a:lnTo>
                          <a:pt x="0" y="10"/>
                        </a:lnTo>
                        <a:lnTo>
                          <a:pt x="0" y="12"/>
                        </a:lnTo>
                        <a:lnTo>
                          <a:pt x="1" y="14"/>
                        </a:lnTo>
                        <a:lnTo>
                          <a:pt x="1" y="16"/>
                        </a:lnTo>
                        <a:lnTo>
                          <a:pt x="2" y="17"/>
                        </a:lnTo>
                        <a:lnTo>
                          <a:pt x="3" y="19"/>
                        </a:lnTo>
                        <a:lnTo>
                          <a:pt x="4" y="20"/>
                        </a:lnTo>
                        <a:lnTo>
                          <a:pt x="6" y="22"/>
                        </a:lnTo>
                        <a:lnTo>
                          <a:pt x="7" y="22"/>
                        </a:lnTo>
                        <a:lnTo>
                          <a:pt x="8" y="23"/>
                        </a:lnTo>
                        <a:lnTo>
                          <a:pt x="10" y="23"/>
                        </a:lnTo>
                        <a:lnTo>
                          <a:pt x="11" y="23"/>
                        </a:lnTo>
                        <a:lnTo>
                          <a:pt x="12" y="22"/>
                        </a:lnTo>
                        <a:lnTo>
                          <a:pt x="13" y="21"/>
                        </a:lnTo>
                        <a:lnTo>
                          <a:pt x="14" y="20"/>
                        </a:lnTo>
                        <a:lnTo>
                          <a:pt x="15" y="18"/>
                        </a:lnTo>
                        <a:lnTo>
                          <a:pt x="16" y="17"/>
                        </a:lnTo>
                        <a:lnTo>
                          <a:pt x="16" y="15"/>
                        </a:lnTo>
                        <a:lnTo>
                          <a:pt x="16" y="13"/>
                        </a:lnTo>
                        <a:lnTo>
                          <a:pt x="16" y="11"/>
                        </a:lnTo>
                        <a:lnTo>
                          <a:pt x="15" y="9"/>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24" name="Freeform 180"/>
                  <p:cNvSpPr>
                    <a:spLocks/>
                  </p:cNvSpPr>
                  <p:nvPr/>
                </p:nvSpPr>
                <p:spPr bwMode="auto">
                  <a:xfrm>
                    <a:off x="3845" y="1414"/>
                    <a:ext cx="28" cy="25"/>
                  </a:xfrm>
                  <a:custGeom>
                    <a:avLst/>
                    <a:gdLst/>
                    <a:ahLst/>
                    <a:cxnLst>
                      <a:cxn ang="0">
                        <a:pos x="15" y="9"/>
                      </a:cxn>
                      <a:cxn ang="0">
                        <a:pos x="15" y="7"/>
                      </a:cxn>
                      <a:cxn ang="0">
                        <a:pos x="14" y="5"/>
                      </a:cxn>
                      <a:cxn ang="0">
                        <a:pos x="13" y="4"/>
                      </a:cxn>
                      <a:cxn ang="0">
                        <a:pos x="12" y="3"/>
                      </a:cxn>
                      <a:cxn ang="0">
                        <a:pos x="10" y="1"/>
                      </a:cxn>
                      <a:cxn ang="0">
                        <a:pos x="9" y="1"/>
                      </a:cxn>
                      <a:cxn ang="0">
                        <a:pos x="8" y="0"/>
                      </a:cxn>
                      <a:cxn ang="0">
                        <a:pos x="7" y="0"/>
                      </a:cxn>
                      <a:cxn ang="0">
                        <a:pos x="5" y="0"/>
                      </a:cxn>
                      <a:cxn ang="0">
                        <a:pos x="4" y="1"/>
                      </a:cxn>
                      <a:cxn ang="0">
                        <a:pos x="3" y="2"/>
                      </a:cxn>
                      <a:cxn ang="0">
                        <a:pos x="2" y="3"/>
                      </a:cxn>
                      <a:cxn ang="0">
                        <a:pos x="1" y="4"/>
                      </a:cxn>
                      <a:cxn ang="0">
                        <a:pos x="0" y="6"/>
                      </a:cxn>
                      <a:cxn ang="0">
                        <a:pos x="0" y="8"/>
                      </a:cxn>
                      <a:cxn ang="0">
                        <a:pos x="0" y="10"/>
                      </a:cxn>
                      <a:cxn ang="0">
                        <a:pos x="0" y="12"/>
                      </a:cxn>
                      <a:cxn ang="0">
                        <a:pos x="1" y="14"/>
                      </a:cxn>
                      <a:cxn ang="0">
                        <a:pos x="1" y="16"/>
                      </a:cxn>
                      <a:cxn ang="0">
                        <a:pos x="2" y="18"/>
                      </a:cxn>
                      <a:cxn ang="0">
                        <a:pos x="3" y="19"/>
                      </a:cxn>
                      <a:cxn ang="0">
                        <a:pos x="4" y="20"/>
                      </a:cxn>
                      <a:cxn ang="0">
                        <a:pos x="6" y="22"/>
                      </a:cxn>
                      <a:cxn ang="0">
                        <a:pos x="7" y="22"/>
                      </a:cxn>
                      <a:cxn ang="0">
                        <a:pos x="8" y="23"/>
                      </a:cxn>
                      <a:cxn ang="0">
                        <a:pos x="9" y="23"/>
                      </a:cxn>
                      <a:cxn ang="0">
                        <a:pos x="11" y="23"/>
                      </a:cxn>
                      <a:cxn ang="0">
                        <a:pos x="12" y="22"/>
                      </a:cxn>
                      <a:cxn ang="0">
                        <a:pos x="13" y="21"/>
                      </a:cxn>
                      <a:cxn ang="0">
                        <a:pos x="14" y="20"/>
                      </a:cxn>
                      <a:cxn ang="0">
                        <a:pos x="15" y="19"/>
                      </a:cxn>
                      <a:cxn ang="0">
                        <a:pos x="16" y="17"/>
                      </a:cxn>
                      <a:cxn ang="0">
                        <a:pos x="16" y="15"/>
                      </a:cxn>
                      <a:cxn ang="0">
                        <a:pos x="16" y="13"/>
                      </a:cxn>
                      <a:cxn ang="0">
                        <a:pos x="16" y="11"/>
                      </a:cxn>
                      <a:cxn ang="0">
                        <a:pos x="15" y="9"/>
                      </a:cxn>
                    </a:cxnLst>
                    <a:rect l="0" t="0" r="r" b="b"/>
                    <a:pathLst>
                      <a:path w="17" h="24">
                        <a:moveTo>
                          <a:pt x="15" y="9"/>
                        </a:moveTo>
                        <a:lnTo>
                          <a:pt x="15" y="7"/>
                        </a:lnTo>
                        <a:lnTo>
                          <a:pt x="14" y="5"/>
                        </a:lnTo>
                        <a:lnTo>
                          <a:pt x="13" y="4"/>
                        </a:lnTo>
                        <a:lnTo>
                          <a:pt x="12" y="3"/>
                        </a:lnTo>
                        <a:lnTo>
                          <a:pt x="10" y="1"/>
                        </a:lnTo>
                        <a:lnTo>
                          <a:pt x="9" y="1"/>
                        </a:lnTo>
                        <a:lnTo>
                          <a:pt x="8" y="0"/>
                        </a:lnTo>
                        <a:lnTo>
                          <a:pt x="7" y="0"/>
                        </a:lnTo>
                        <a:lnTo>
                          <a:pt x="5" y="0"/>
                        </a:lnTo>
                        <a:lnTo>
                          <a:pt x="4" y="1"/>
                        </a:lnTo>
                        <a:lnTo>
                          <a:pt x="3" y="2"/>
                        </a:lnTo>
                        <a:lnTo>
                          <a:pt x="2" y="3"/>
                        </a:lnTo>
                        <a:lnTo>
                          <a:pt x="1" y="4"/>
                        </a:lnTo>
                        <a:lnTo>
                          <a:pt x="0" y="6"/>
                        </a:lnTo>
                        <a:lnTo>
                          <a:pt x="0" y="8"/>
                        </a:lnTo>
                        <a:lnTo>
                          <a:pt x="0" y="10"/>
                        </a:lnTo>
                        <a:lnTo>
                          <a:pt x="0" y="12"/>
                        </a:lnTo>
                        <a:lnTo>
                          <a:pt x="1" y="14"/>
                        </a:lnTo>
                        <a:lnTo>
                          <a:pt x="1" y="16"/>
                        </a:lnTo>
                        <a:lnTo>
                          <a:pt x="2" y="18"/>
                        </a:lnTo>
                        <a:lnTo>
                          <a:pt x="3" y="19"/>
                        </a:lnTo>
                        <a:lnTo>
                          <a:pt x="4" y="20"/>
                        </a:lnTo>
                        <a:lnTo>
                          <a:pt x="6" y="22"/>
                        </a:lnTo>
                        <a:lnTo>
                          <a:pt x="7" y="22"/>
                        </a:lnTo>
                        <a:lnTo>
                          <a:pt x="8" y="23"/>
                        </a:lnTo>
                        <a:lnTo>
                          <a:pt x="9" y="23"/>
                        </a:lnTo>
                        <a:lnTo>
                          <a:pt x="11" y="23"/>
                        </a:lnTo>
                        <a:lnTo>
                          <a:pt x="12" y="22"/>
                        </a:lnTo>
                        <a:lnTo>
                          <a:pt x="13" y="21"/>
                        </a:lnTo>
                        <a:lnTo>
                          <a:pt x="14" y="20"/>
                        </a:lnTo>
                        <a:lnTo>
                          <a:pt x="15" y="19"/>
                        </a:lnTo>
                        <a:lnTo>
                          <a:pt x="16" y="17"/>
                        </a:lnTo>
                        <a:lnTo>
                          <a:pt x="16" y="15"/>
                        </a:lnTo>
                        <a:lnTo>
                          <a:pt x="16" y="13"/>
                        </a:lnTo>
                        <a:lnTo>
                          <a:pt x="16" y="11"/>
                        </a:lnTo>
                        <a:lnTo>
                          <a:pt x="15" y="9"/>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721" name="Group 181"/>
                <p:cNvGrpSpPr>
                  <a:grpSpLocks/>
                </p:cNvGrpSpPr>
                <p:nvPr/>
              </p:nvGrpSpPr>
              <p:grpSpPr bwMode="auto">
                <a:xfrm>
                  <a:off x="3837" y="1417"/>
                  <a:ext cx="19" cy="22"/>
                  <a:chOff x="3837" y="1417"/>
                  <a:chExt cx="19" cy="22"/>
                </a:xfrm>
              </p:grpSpPr>
              <p:sp>
                <p:nvSpPr>
                  <p:cNvPr id="134326" name="Freeform 182"/>
                  <p:cNvSpPr>
                    <a:spLocks/>
                  </p:cNvSpPr>
                  <p:nvPr/>
                </p:nvSpPr>
                <p:spPr bwMode="auto">
                  <a:xfrm>
                    <a:off x="3837" y="1417"/>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27" name="Freeform 183"/>
                  <p:cNvSpPr>
                    <a:spLocks/>
                  </p:cNvSpPr>
                  <p:nvPr/>
                </p:nvSpPr>
                <p:spPr bwMode="auto">
                  <a:xfrm>
                    <a:off x="3837" y="1417"/>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687" name="Group 184"/>
              <p:cNvGrpSpPr>
                <a:grpSpLocks/>
              </p:cNvGrpSpPr>
              <p:nvPr/>
            </p:nvGrpSpPr>
            <p:grpSpPr bwMode="auto">
              <a:xfrm>
                <a:off x="3807" y="1360"/>
                <a:ext cx="89" cy="70"/>
                <a:chOff x="3807" y="1360"/>
                <a:chExt cx="89" cy="70"/>
              </a:xfrm>
            </p:grpSpPr>
            <p:sp>
              <p:nvSpPr>
                <p:cNvPr id="134329" name="Freeform 185"/>
                <p:cNvSpPr>
                  <a:spLocks/>
                </p:cNvSpPr>
                <p:nvPr/>
              </p:nvSpPr>
              <p:spPr bwMode="auto">
                <a:xfrm>
                  <a:off x="3819" y="1360"/>
                  <a:ext cx="78" cy="71"/>
                </a:xfrm>
                <a:custGeom>
                  <a:avLst/>
                  <a:gdLst/>
                  <a:ahLst/>
                  <a:cxnLst>
                    <a:cxn ang="0">
                      <a:pos x="65" y="0"/>
                    </a:cxn>
                    <a:cxn ang="0">
                      <a:pos x="69" y="6"/>
                    </a:cxn>
                    <a:cxn ang="0">
                      <a:pos x="73" y="13"/>
                    </a:cxn>
                    <a:cxn ang="0">
                      <a:pos x="75" y="21"/>
                    </a:cxn>
                    <a:cxn ang="0">
                      <a:pos x="75" y="28"/>
                    </a:cxn>
                    <a:cxn ang="0">
                      <a:pos x="20" y="68"/>
                    </a:cxn>
                    <a:cxn ang="0">
                      <a:pos x="11" y="59"/>
                    </a:cxn>
                    <a:cxn ang="0">
                      <a:pos x="2" y="39"/>
                    </a:cxn>
                    <a:cxn ang="0">
                      <a:pos x="1" y="25"/>
                    </a:cxn>
                    <a:cxn ang="0">
                      <a:pos x="0" y="10"/>
                    </a:cxn>
                    <a:cxn ang="0">
                      <a:pos x="65" y="0"/>
                    </a:cxn>
                  </a:cxnLst>
                  <a:rect l="0" t="0" r="r" b="b"/>
                  <a:pathLst>
                    <a:path w="76" h="69">
                      <a:moveTo>
                        <a:pt x="65" y="0"/>
                      </a:moveTo>
                      <a:lnTo>
                        <a:pt x="69" y="6"/>
                      </a:lnTo>
                      <a:lnTo>
                        <a:pt x="73" y="13"/>
                      </a:lnTo>
                      <a:lnTo>
                        <a:pt x="75" y="21"/>
                      </a:lnTo>
                      <a:lnTo>
                        <a:pt x="75" y="28"/>
                      </a:lnTo>
                      <a:lnTo>
                        <a:pt x="20" y="68"/>
                      </a:lnTo>
                      <a:lnTo>
                        <a:pt x="11" y="59"/>
                      </a:lnTo>
                      <a:lnTo>
                        <a:pt x="2" y="39"/>
                      </a:lnTo>
                      <a:lnTo>
                        <a:pt x="1" y="25"/>
                      </a:lnTo>
                      <a:lnTo>
                        <a:pt x="0" y="10"/>
                      </a:lnTo>
                      <a:lnTo>
                        <a:pt x="6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717" name="Group 186"/>
                <p:cNvGrpSpPr>
                  <a:grpSpLocks/>
                </p:cNvGrpSpPr>
                <p:nvPr/>
              </p:nvGrpSpPr>
              <p:grpSpPr bwMode="auto">
                <a:xfrm>
                  <a:off x="3807" y="1368"/>
                  <a:ext cx="47" cy="62"/>
                  <a:chOff x="3807" y="1368"/>
                  <a:chExt cx="47" cy="62"/>
                </a:xfrm>
              </p:grpSpPr>
              <p:sp>
                <p:nvSpPr>
                  <p:cNvPr id="134331" name="Freeform 187"/>
                  <p:cNvSpPr>
                    <a:spLocks/>
                  </p:cNvSpPr>
                  <p:nvPr/>
                </p:nvSpPr>
                <p:spPr bwMode="auto">
                  <a:xfrm>
                    <a:off x="3807" y="1369"/>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8" y="0"/>
                      </a:cxn>
                      <a:cxn ang="0">
                        <a:pos x="15" y="1"/>
                      </a:cxn>
                      <a:cxn ang="0">
                        <a:pos x="11" y="2"/>
                      </a:cxn>
                      <a:cxn ang="0">
                        <a:pos x="8" y="5"/>
                      </a:cxn>
                      <a:cxn ang="0">
                        <a:pos x="5" y="8"/>
                      </a:cxn>
                      <a:cxn ang="0">
                        <a:pos x="3" y="12"/>
                      </a:cxn>
                      <a:cxn ang="0">
                        <a:pos x="1" y="16"/>
                      </a:cxn>
                      <a:cxn ang="0">
                        <a:pos x="0" y="21"/>
                      </a:cxn>
                      <a:cxn ang="0">
                        <a:pos x="0" y="26"/>
                      </a:cxn>
                      <a:cxn ang="0">
                        <a:pos x="1" y="31"/>
                      </a:cxn>
                      <a:cxn ang="0">
                        <a:pos x="2" y="37"/>
                      </a:cxn>
                      <a:cxn ang="0">
                        <a:pos x="3" y="42"/>
                      </a:cxn>
                      <a:cxn ang="0">
                        <a:pos x="6" y="46"/>
                      </a:cxn>
                      <a:cxn ang="0">
                        <a:pos x="9" y="51"/>
                      </a:cxn>
                      <a:cxn ang="0">
                        <a:pos x="12" y="54"/>
                      </a:cxn>
                      <a:cxn ang="0">
                        <a:pos x="16" y="57"/>
                      </a:cxn>
                      <a:cxn ang="0">
                        <a:pos x="20" y="59"/>
                      </a:cxn>
                      <a:cxn ang="0">
                        <a:pos x="23" y="61"/>
                      </a:cxn>
                      <a:cxn ang="0">
                        <a:pos x="28" y="61"/>
                      </a:cxn>
                      <a:cxn ang="0">
                        <a:pos x="31" y="60"/>
                      </a:cxn>
                      <a:cxn ang="0">
                        <a:pos x="35" y="59"/>
                      </a:cxn>
                      <a:cxn ang="0">
                        <a:pos x="38" y="56"/>
                      </a:cxn>
                      <a:cxn ang="0">
                        <a:pos x="41" y="53"/>
                      </a:cxn>
                      <a:cxn ang="0">
                        <a:pos x="43" y="49"/>
                      </a:cxn>
                      <a:cxn ang="0">
                        <a:pos x="45" y="45"/>
                      </a:cxn>
                      <a:cxn ang="0">
                        <a:pos x="46" y="40"/>
                      </a:cxn>
                      <a:cxn ang="0">
                        <a:pos x="46" y="35"/>
                      </a:cxn>
                      <a:cxn ang="0">
                        <a:pos x="45" y="30"/>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8" y="0"/>
                        </a:lnTo>
                        <a:lnTo>
                          <a:pt x="15" y="1"/>
                        </a:lnTo>
                        <a:lnTo>
                          <a:pt x="11" y="2"/>
                        </a:lnTo>
                        <a:lnTo>
                          <a:pt x="8" y="5"/>
                        </a:lnTo>
                        <a:lnTo>
                          <a:pt x="5" y="8"/>
                        </a:lnTo>
                        <a:lnTo>
                          <a:pt x="3" y="12"/>
                        </a:lnTo>
                        <a:lnTo>
                          <a:pt x="1" y="16"/>
                        </a:lnTo>
                        <a:lnTo>
                          <a:pt x="0" y="21"/>
                        </a:lnTo>
                        <a:lnTo>
                          <a:pt x="0" y="26"/>
                        </a:lnTo>
                        <a:lnTo>
                          <a:pt x="1" y="31"/>
                        </a:lnTo>
                        <a:lnTo>
                          <a:pt x="2" y="37"/>
                        </a:lnTo>
                        <a:lnTo>
                          <a:pt x="3" y="42"/>
                        </a:lnTo>
                        <a:lnTo>
                          <a:pt x="6" y="46"/>
                        </a:lnTo>
                        <a:lnTo>
                          <a:pt x="9" y="51"/>
                        </a:lnTo>
                        <a:lnTo>
                          <a:pt x="12" y="54"/>
                        </a:lnTo>
                        <a:lnTo>
                          <a:pt x="16" y="57"/>
                        </a:lnTo>
                        <a:lnTo>
                          <a:pt x="20" y="59"/>
                        </a:lnTo>
                        <a:lnTo>
                          <a:pt x="23" y="61"/>
                        </a:lnTo>
                        <a:lnTo>
                          <a:pt x="28" y="61"/>
                        </a:lnTo>
                        <a:lnTo>
                          <a:pt x="31" y="60"/>
                        </a:lnTo>
                        <a:lnTo>
                          <a:pt x="35" y="59"/>
                        </a:lnTo>
                        <a:lnTo>
                          <a:pt x="38" y="56"/>
                        </a:lnTo>
                        <a:lnTo>
                          <a:pt x="41" y="53"/>
                        </a:lnTo>
                        <a:lnTo>
                          <a:pt x="43" y="49"/>
                        </a:lnTo>
                        <a:lnTo>
                          <a:pt x="45" y="45"/>
                        </a:lnTo>
                        <a:lnTo>
                          <a:pt x="46" y="40"/>
                        </a:lnTo>
                        <a:lnTo>
                          <a:pt x="46" y="35"/>
                        </a:lnTo>
                        <a:lnTo>
                          <a:pt x="45" y="30"/>
                        </a:lnTo>
                        <a:lnTo>
                          <a:pt x="44" y="24"/>
                        </a:lnTo>
                      </a:path>
                    </a:pathLst>
                  </a:custGeom>
                  <a:gradFill rotWithShape="0">
                    <a:gsLst>
                      <a:gs pos="0">
                        <a:srgbClr val="919191"/>
                      </a:gs>
                      <a:gs pos="100000">
                        <a:srgbClr val="919191">
                          <a:gamma/>
                          <a:shade val="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32" name="Freeform 188"/>
                  <p:cNvSpPr>
                    <a:spLocks/>
                  </p:cNvSpPr>
                  <p:nvPr/>
                </p:nvSpPr>
                <p:spPr bwMode="auto">
                  <a:xfrm>
                    <a:off x="3807" y="1369"/>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9" y="0"/>
                      </a:cxn>
                      <a:cxn ang="0">
                        <a:pos x="15" y="1"/>
                      </a:cxn>
                      <a:cxn ang="0">
                        <a:pos x="11" y="2"/>
                      </a:cxn>
                      <a:cxn ang="0">
                        <a:pos x="8" y="5"/>
                      </a:cxn>
                      <a:cxn ang="0">
                        <a:pos x="5" y="8"/>
                      </a:cxn>
                      <a:cxn ang="0">
                        <a:pos x="3" y="12"/>
                      </a:cxn>
                      <a:cxn ang="0">
                        <a:pos x="1" y="16"/>
                      </a:cxn>
                      <a:cxn ang="0">
                        <a:pos x="0" y="21"/>
                      </a:cxn>
                      <a:cxn ang="0">
                        <a:pos x="0" y="26"/>
                      </a:cxn>
                      <a:cxn ang="0">
                        <a:pos x="1" y="32"/>
                      </a:cxn>
                      <a:cxn ang="0">
                        <a:pos x="2" y="37"/>
                      </a:cxn>
                      <a:cxn ang="0">
                        <a:pos x="3" y="42"/>
                      </a:cxn>
                      <a:cxn ang="0">
                        <a:pos x="6" y="46"/>
                      </a:cxn>
                      <a:cxn ang="0">
                        <a:pos x="9" y="51"/>
                      </a:cxn>
                      <a:cxn ang="0">
                        <a:pos x="12" y="54"/>
                      </a:cxn>
                      <a:cxn ang="0">
                        <a:pos x="16" y="57"/>
                      </a:cxn>
                      <a:cxn ang="0">
                        <a:pos x="20" y="59"/>
                      </a:cxn>
                      <a:cxn ang="0">
                        <a:pos x="23" y="61"/>
                      </a:cxn>
                      <a:cxn ang="0">
                        <a:pos x="27" y="61"/>
                      </a:cxn>
                      <a:cxn ang="0">
                        <a:pos x="31" y="60"/>
                      </a:cxn>
                      <a:cxn ang="0">
                        <a:pos x="35" y="59"/>
                      </a:cxn>
                      <a:cxn ang="0">
                        <a:pos x="38" y="56"/>
                      </a:cxn>
                      <a:cxn ang="0">
                        <a:pos x="41" y="53"/>
                      </a:cxn>
                      <a:cxn ang="0">
                        <a:pos x="43" y="49"/>
                      </a:cxn>
                      <a:cxn ang="0">
                        <a:pos x="45" y="45"/>
                      </a:cxn>
                      <a:cxn ang="0">
                        <a:pos x="46" y="40"/>
                      </a:cxn>
                      <a:cxn ang="0">
                        <a:pos x="46" y="35"/>
                      </a:cxn>
                      <a:cxn ang="0">
                        <a:pos x="45" y="29"/>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9" y="0"/>
                        </a:lnTo>
                        <a:lnTo>
                          <a:pt x="15" y="1"/>
                        </a:lnTo>
                        <a:lnTo>
                          <a:pt x="11" y="2"/>
                        </a:lnTo>
                        <a:lnTo>
                          <a:pt x="8" y="5"/>
                        </a:lnTo>
                        <a:lnTo>
                          <a:pt x="5" y="8"/>
                        </a:lnTo>
                        <a:lnTo>
                          <a:pt x="3" y="12"/>
                        </a:lnTo>
                        <a:lnTo>
                          <a:pt x="1" y="16"/>
                        </a:lnTo>
                        <a:lnTo>
                          <a:pt x="0" y="21"/>
                        </a:lnTo>
                        <a:lnTo>
                          <a:pt x="0" y="26"/>
                        </a:lnTo>
                        <a:lnTo>
                          <a:pt x="1" y="32"/>
                        </a:lnTo>
                        <a:lnTo>
                          <a:pt x="2" y="37"/>
                        </a:lnTo>
                        <a:lnTo>
                          <a:pt x="3" y="42"/>
                        </a:lnTo>
                        <a:lnTo>
                          <a:pt x="6" y="46"/>
                        </a:lnTo>
                        <a:lnTo>
                          <a:pt x="9" y="51"/>
                        </a:lnTo>
                        <a:lnTo>
                          <a:pt x="12" y="54"/>
                        </a:lnTo>
                        <a:lnTo>
                          <a:pt x="16" y="57"/>
                        </a:lnTo>
                        <a:lnTo>
                          <a:pt x="20" y="59"/>
                        </a:lnTo>
                        <a:lnTo>
                          <a:pt x="23" y="61"/>
                        </a:lnTo>
                        <a:lnTo>
                          <a:pt x="27" y="61"/>
                        </a:lnTo>
                        <a:lnTo>
                          <a:pt x="31" y="60"/>
                        </a:lnTo>
                        <a:lnTo>
                          <a:pt x="35" y="59"/>
                        </a:lnTo>
                        <a:lnTo>
                          <a:pt x="38" y="56"/>
                        </a:lnTo>
                        <a:lnTo>
                          <a:pt x="41" y="53"/>
                        </a:lnTo>
                        <a:lnTo>
                          <a:pt x="43" y="49"/>
                        </a:lnTo>
                        <a:lnTo>
                          <a:pt x="45" y="45"/>
                        </a:lnTo>
                        <a:lnTo>
                          <a:pt x="46" y="40"/>
                        </a:lnTo>
                        <a:lnTo>
                          <a:pt x="46" y="35"/>
                        </a:lnTo>
                        <a:lnTo>
                          <a:pt x="45" y="29"/>
                        </a:lnTo>
                        <a:lnTo>
                          <a:pt x="44" y="2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sp>
            <p:nvSpPr>
              <p:cNvPr id="134333" name="Line 189"/>
              <p:cNvSpPr>
                <a:spLocks noChangeShapeType="1"/>
              </p:cNvSpPr>
              <p:nvPr/>
            </p:nvSpPr>
            <p:spPr bwMode="auto">
              <a:xfrm flipV="1">
                <a:off x="3921" y="1323"/>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34" name="Line 190"/>
              <p:cNvSpPr>
                <a:spLocks noChangeShapeType="1"/>
              </p:cNvSpPr>
              <p:nvPr/>
            </p:nvSpPr>
            <p:spPr bwMode="auto">
              <a:xfrm flipV="1">
                <a:off x="3855" y="1123"/>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nvGrpSpPr>
              <p:cNvPr id="42690" name="Group 191"/>
              <p:cNvGrpSpPr>
                <a:grpSpLocks/>
              </p:cNvGrpSpPr>
              <p:nvPr/>
            </p:nvGrpSpPr>
            <p:grpSpPr bwMode="auto">
              <a:xfrm>
                <a:off x="3913" y="965"/>
                <a:ext cx="310" cy="484"/>
                <a:chOff x="3913" y="965"/>
                <a:chExt cx="310" cy="484"/>
              </a:xfrm>
            </p:grpSpPr>
            <p:sp>
              <p:nvSpPr>
                <p:cNvPr id="134336" name="Freeform 192"/>
                <p:cNvSpPr>
                  <a:spLocks/>
                </p:cNvSpPr>
                <p:nvPr/>
              </p:nvSpPr>
              <p:spPr bwMode="auto">
                <a:xfrm>
                  <a:off x="3913" y="964"/>
                  <a:ext cx="311" cy="486"/>
                </a:xfrm>
                <a:custGeom>
                  <a:avLst/>
                  <a:gdLst/>
                  <a:ahLst/>
                  <a:cxnLst>
                    <a:cxn ang="0">
                      <a:pos x="0" y="60"/>
                    </a:cxn>
                    <a:cxn ang="0">
                      <a:pos x="144" y="483"/>
                    </a:cxn>
                    <a:cxn ang="0">
                      <a:pos x="309" y="435"/>
                    </a:cxn>
                    <a:cxn ang="0">
                      <a:pos x="159" y="0"/>
                    </a:cxn>
                    <a:cxn ang="0">
                      <a:pos x="0" y="60"/>
                    </a:cxn>
                  </a:cxnLst>
                  <a:rect l="0" t="0" r="r" b="b"/>
                  <a:pathLst>
                    <a:path w="310" h="484">
                      <a:moveTo>
                        <a:pt x="0" y="60"/>
                      </a:moveTo>
                      <a:lnTo>
                        <a:pt x="144" y="483"/>
                      </a:lnTo>
                      <a:lnTo>
                        <a:pt x="309" y="435"/>
                      </a:lnTo>
                      <a:lnTo>
                        <a:pt x="159"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37" name="Freeform 193"/>
                <p:cNvSpPr>
                  <a:spLocks/>
                </p:cNvSpPr>
                <p:nvPr/>
              </p:nvSpPr>
              <p:spPr bwMode="auto">
                <a:xfrm>
                  <a:off x="3971" y="1142"/>
                  <a:ext cx="167" cy="82"/>
                </a:xfrm>
                <a:custGeom>
                  <a:avLst/>
                  <a:gdLst/>
                  <a:ahLst/>
                  <a:cxnLst>
                    <a:cxn ang="0">
                      <a:pos x="0" y="58"/>
                    </a:cxn>
                    <a:cxn ang="0">
                      <a:pos x="158" y="0"/>
                    </a:cxn>
                    <a:cxn ang="0">
                      <a:pos x="165" y="23"/>
                    </a:cxn>
                    <a:cxn ang="0">
                      <a:pos x="8" y="82"/>
                    </a:cxn>
                    <a:cxn ang="0">
                      <a:pos x="0" y="58"/>
                    </a:cxn>
                  </a:cxnLst>
                  <a:rect l="0" t="0" r="r" b="b"/>
                  <a:pathLst>
                    <a:path w="166" h="83">
                      <a:moveTo>
                        <a:pt x="0" y="58"/>
                      </a:moveTo>
                      <a:lnTo>
                        <a:pt x="158" y="0"/>
                      </a:lnTo>
                      <a:lnTo>
                        <a:pt x="165" y="23"/>
                      </a:lnTo>
                      <a:lnTo>
                        <a:pt x="8" y="82"/>
                      </a:lnTo>
                      <a:lnTo>
                        <a:pt x="0" y="58"/>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93" name="Group 194"/>
                <p:cNvGrpSpPr>
                  <a:grpSpLocks/>
                </p:cNvGrpSpPr>
                <p:nvPr/>
              </p:nvGrpSpPr>
              <p:grpSpPr bwMode="auto">
                <a:xfrm>
                  <a:off x="3933" y="1168"/>
                  <a:ext cx="216" cy="97"/>
                  <a:chOff x="3933" y="1168"/>
                  <a:chExt cx="216" cy="97"/>
                </a:xfrm>
              </p:grpSpPr>
              <p:sp>
                <p:nvSpPr>
                  <p:cNvPr id="134339" name="Freeform 195"/>
                  <p:cNvSpPr>
                    <a:spLocks/>
                  </p:cNvSpPr>
                  <p:nvPr/>
                </p:nvSpPr>
                <p:spPr bwMode="auto">
                  <a:xfrm>
                    <a:off x="3933" y="1168"/>
                    <a:ext cx="217" cy="110"/>
                  </a:xfrm>
                  <a:custGeom>
                    <a:avLst/>
                    <a:gdLst/>
                    <a:ahLst/>
                    <a:cxnLst>
                      <a:cxn ang="0">
                        <a:pos x="0" y="77"/>
                      </a:cxn>
                      <a:cxn ang="0">
                        <a:pos x="207" y="0"/>
                      </a:cxn>
                      <a:cxn ang="0">
                        <a:pos x="211" y="10"/>
                      </a:cxn>
                      <a:cxn ang="0">
                        <a:pos x="213" y="21"/>
                      </a:cxn>
                      <a:cxn ang="0">
                        <a:pos x="7" y="95"/>
                      </a:cxn>
                      <a:cxn ang="0">
                        <a:pos x="0" y="86"/>
                      </a:cxn>
                      <a:cxn ang="0">
                        <a:pos x="0" y="77"/>
                      </a:cxn>
                    </a:cxnLst>
                    <a:rect l="0" t="0" r="r" b="b"/>
                    <a:pathLst>
                      <a:path w="214" h="96">
                        <a:moveTo>
                          <a:pt x="0" y="77"/>
                        </a:moveTo>
                        <a:lnTo>
                          <a:pt x="207" y="0"/>
                        </a:lnTo>
                        <a:lnTo>
                          <a:pt x="211" y="10"/>
                        </a:lnTo>
                        <a:lnTo>
                          <a:pt x="213" y="21"/>
                        </a:lnTo>
                        <a:lnTo>
                          <a:pt x="7" y="95"/>
                        </a:lnTo>
                        <a:lnTo>
                          <a:pt x="0" y="86"/>
                        </a:lnTo>
                        <a:lnTo>
                          <a:pt x="0" y="77"/>
                        </a:lnTo>
                      </a:path>
                    </a:pathLst>
                  </a:custGeom>
                  <a:gradFill rotWithShape="0">
                    <a:gsLst>
                      <a:gs pos="0">
                        <a:srgbClr val="A2C1FE">
                          <a:gamma/>
                          <a:tint val="10196"/>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40" name="Freeform 196"/>
                  <p:cNvSpPr>
                    <a:spLocks/>
                  </p:cNvSpPr>
                  <p:nvPr/>
                </p:nvSpPr>
                <p:spPr bwMode="auto">
                  <a:xfrm>
                    <a:off x="3933" y="1168"/>
                    <a:ext cx="217" cy="110"/>
                  </a:xfrm>
                  <a:custGeom>
                    <a:avLst/>
                    <a:gdLst/>
                    <a:ahLst/>
                    <a:cxnLst>
                      <a:cxn ang="0">
                        <a:pos x="0" y="78"/>
                      </a:cxn>
                      <a:cxn ang="0">
                        <a:pos x="209" y="0"/>
                      </a:cxn>
                      <a:cxn ang="0">
                        <a:pos x="213" y="10"/>
                      </a:cxn>
                      <a:cxn ang="0">
                        <a:pos x="215" y="21"/>
                      </a:cxn>
                      <a:cxn ang="0">
                        <a:pos x="7" y="96"/>
                      </a:cxn>
                      <a:cxn ang="0">
                        <a:pos x="0" y="87"/>
                      </a:cxn>
                      <a:cxn ang="0">
                        <a:pos x="0" y="78"/>
                      </a:cxn>
                    </a:cxnLst>
                    <a:rect l="0" t="0" r="r" b="b"/>
                    <a:pathLst>
                      <a:path w="216" h="97">
                        <a:moveTo>
                          <a:pt x="0" y="78"/>
                        </a:moveTo>
                        <a:lnTo>
                          <a:pt x="209" y="0"/>
                        </a:lnTo>
                        <a:lnTo>
                          <a:pt x="213" y="10"/>
                        </a:lnTo>
                        <a:lnTo>
                          <a:pt x="215" y="21"/>
                        </a:lnTo>
                        <a:lnTo>
                          <a:pt x="7" y="96"/>
                        </a:lnTo>
                        <a:lnTo>
                          <a:pt x="0" y="87"/>
                        </a:lnTo>
                        <a:lnTo>
                          <a:pt x="0" y="7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341" name="Freeform 197"/>
                <p:cNvSpPr>
                  <a:spLocks/>
                </p:cNvSpPr>
                <p:nvPr/>
              </p:nvSpPr>
              <p:spPr bwMode="auto">
                <a:xfrm>
                  <a:off x="3989" y="1190"/>
                  <a:ext cx="169" cy="85"/>
                </a:xfrm>
                <a:custGeom>
                  <a:avLst/>
                  <a:gdLst/>
                  <a:ahLst/>
                  <a:cxnLst>
                    <a:cxn ang="0">
                      <a:pos x="0" y="59"/>
                    </a:cxn>
                    <a:cxn ang="0">
                      <a:pos x="159" y="0"/>
                    </a:cxn>
                    <a:cxn ang="0">
                      <a:pos x="167" y="26"/>
                    </a:cxn>
                    <a:cxn ang="0">
                      <a:pos x="8" y="83"/>
                    </a:cxn>
                    <a:cxn ang="0">
                      <a:pos x="0" y="59"/>
                    </a:cxn>
                  </a:cxnLst>
                  <a:rect l="0" t="0" r="r" b="b"/>
                  <a:pathLst>
                    <a:path w="168" h="84">
                      <a:moveTo>
                        <a:pt x="0" y="59"/>
                      </a:moveTo>
                      <a:lnTo>
                        <a:pt x="159" y="0"/>
                      </a:lnTo>
                      <a:lnTo>
                        <a:pt x="167" y="26"/>
                      </a:lnTo>
                      <a:lnTo>
                        <a:pt x="8"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95" name="Group 198"/>
                <p:cNvGrpSpPr>
                  <a:grpSpLocks/>
                </p:cNvGrpSpPr>
                <p:nvPr/>
              </p:nvGrpSpPr>
              <p:grpSpPr bwMode="auto">
                <a:xfrm>
                  <a:off x="3946" y="1063"/>
                  <a:ext cx="164" cy="72"/>
                  <a:chOff x="3946" y="1063"/>
                  <a:chExt cx="164" cy="72"/>
                </a:xfrm>
              </p:grpSpPr>
              <p:sp>
                <p:nvSpPr>
                  <p:cNvPr id="134343" name="Freeform 199"/>
                  <p:cNvSpPr>
                    <a:spLocks/>
                  </p:cNvSpPr>
                  <p:nvPr/>
                </p:nvSpPr>
                <p:spPr bwMode="auto">
                  <a:xfrm>
                    <a:off x="3946" y="1063"/>
                    <a:ext cx="164" cy="71"/>
                  </a:xfrm>
                  <a:custGeom>
                    <a:avLst/>
                    <a:gdLst/>
                    <a:ahLst/>
                    <a:cxnLst>
                      <a:cxn ang="0">
                        <a:pos x="0" y="59"/>
                      </a:cxn>
                      <a:cxn ang="0">
                        <a:pos x="4" y="71"/>
                      </a:cxn>
                      <a:cxn ang="0">
                        <a:pos x="163" y="11"/>
                      </a:cxn>
                      <a:cxn ang="0">
                        <a:pos x="160" y="0"/>
                      </a:cxn>
                      <a:cxn ang="0">
                        <a:pos x="0" y="59"/>
                      </a:cxn>
                    </a:cxnLst>
                    <a:rect l="0" t="0" r="r" b="b"/>
                    <a:pathLst>
                      <a:path w="164" h="72">
                        <a:moveTo>
                          <a:pt x="0" y="59"/>
                        </a:moveTo>
                        <a:lnTo>
                          <a:pt x="4" y="71"/>
                        </a:lnTo>
                        <a:lnTo>
                          <a:pt x="163" y="11"/>
                        </a:lnTo>
                        <a:lnTo>
                          <a:pt x="160" y="0"/>
                        </a:lnTo>
                        <a:lnTo>
                          <a:pt x="0"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44" name="Line 200"/>
                  <p:cNvSpPr>
                    <a:spLocks noChangeShapeType="1"/>
                  </p:cNvSpPr>
                  <p:nvPr/>
                </p:nvSpPr>
                <p:spPr bwMode="auto">
                  <a:xfrm>
                    <a:off x="3956" y="1120"/>
                    <a:ext cx="8"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45" name="Line 201"/>
                  <p:cNvSpPr>
                    <a:spLocks noChangeShapeType="1"/>
                  </p:cNvSpPr>
                  <p:nvPr/>
                </p:nvSpPr>
                <p:spPr bwMode="auto">
                  <a:xfrm>
                    <a:off x="3996" y="1103"/>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46" name="Line 202"/>
                  <p:cNvSpPr>
                    <a:spLocks noChangeShapeType="1"/>
                  </p:cNvSpPr>
                  <p:nvPr/>
                </p:nvSpPr>
                <p:spPr bwMode="auto">
                  <a:xfrm>
                    <a:off x="4044" y="1086"/>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47" name="Line 203"/>
                  <p:cNvSpPr>
                    <a:spLocks noChangeShapeType="1"/>
                  </p:cNvSpPr>
                  <p:nvPr/>
                </p:nvSpPr>
                <p:spPr bwMode="auto">
                  <a:xfrm>
                    <a:off x="4095" y="1066"/>
                    <a:ext cx="0"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696" name="Group 204"/>
                <p:cNvGrpSpPr>
                  <a:grpSpLocks/>
                </p:cNvGrpSpPr>
                <p:nvPr/>
              </p:nvGrpSpPr>
              <p:grpSpPr bwMode="auto">
                <a:xfrm>
                  <a:off x="4024" y="1288"/>
                  <a:ext cx="164" cy="73"/>
                  <a:chOff x="4024" y="1288"/>
                  <a:chExt cx="164" cy="73"/>
                </a:xfrm>
              </p:grpSpPr>
              <p:sp>
                <p:nvSpPr>
                  <p:cNvPr id="134349" name="Freeform 205"/>
                  <p:cNvSpPr>
                    <a:spLocks/>
                  </p:cNvSpPr>
                  <p:nvPr/>
                </p:nvSpPr>
                <p:spPr bwMode="auto">
                  <a:xfrm>
                    <a:off x="4024" y="1289"/>
                    <a:ext cx="164" cy="76"/>
                  </a:xfrm>
                  <a:custGeom>
                    <a:avLst/>
                    <a:gdLst/>
                    <a:ahLst/>
                    <a:cxnLst>
                      <a:cxn ang="0">
                        <a:pos x="0" y="60"/>
                      </a:cxn>
                      <a:cxn ang="0">
                        <a:pos x="4" y="72"/>
                      </a:cxn>
                      <a:cxn ang="0">
                        <a:pos x="163" y="11"/>
                      </a:cxn>
                      <a:cxn ang="0">
                        <a:pos x="160" y="0"/>
                      </a:cxn>
                      <a:cxn ang="0">
                        <a:pos x="0" y="60"/>
                      </a:cxn>
                    </a:cxnLst>
                    <a:rect l="0" t="0" r="r" b="b"/>
                    <a:pathLst>
                      <a:path w="164" h="73">
                        <a:moveTo>
                          <a:pt x="0" y="60"/>
                        </a:moveTo>
                        <a:lnTo>
                          <a:pt x="4" y="72"/>
                        </a:lnTo>
                        <a:lnTo>
                          <a:pt x="163" y="11"/>
                        </a:lnTo>
                        <a:lnTo>
                          <a:pt x="160"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50" name="Line 206"/>
                  <p:cNvSpPr>
                    <a:spLocks noChangeShapeType="1"/>
                  </p:cNvSpPr>
                  <p:nvPr/>
                </p:nvSpPr>
                <p:spPr bwMode="auto">
                  <a:xfrm>
                    <a:off x="4034" y="1357"/>
                    <a:ext cx="8"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51" name="Line 207"/>
                  <p:cNvSpPr>
                    <a:spLocks noChangeShapeType="1"/>
                  </p:cNvSpPr>
                  <p:nvPr/>
                </p:nvSpPr>
                <p:spPr bwMode="auto">
                  <a:xfrm>
                    <a:off x="4075" y="1337"/>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52" name="Line 208"/>
                  <p:cNvSpPr>
                    <a:spLocks noChangeShapeType="1"/>
                  </p:cNvSpPr>
                  <p:nvPr/>
                </p:nvSpPr>
                <p:spPr bwMode="auto">
                  <a:xfrm>
                    <a:off x="4125" y="1323"/>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53" name="Line 209"/>
                  <p:cNvSpPr>
                    <a:spLocks noChangeShapeType="1"/>
                  </p:cNvSpPr>
                  <p:nvPr/>
                </p:nvSpPr>
                <p:spPr bwMode="auto">
                  <a:xfrm>
                    <a:off x="4171" y="1292"/>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354" name="Freeform 210"/>
                <p:cNvSpPr>
                  <a:spLocks/>
                </p:cNvSpPr>
                <p:nvPr/>
              </p:nvSpPr>
              <p:spPr bwMode="auto">
                <a:xfrm>
                  <a:off x="3918" y="967"/>
                  <a:ext cx="187" cy="155"/>
                </a:xfrm>
                <a:custGeom>
                  <a:avLst/>
                  <a:gdLst/>
                  <a:ahLst/>
                  <a:cxnLst>
                    <a:cxn ang="0">
                      <a:pos x="0" y="58"/>
                    </a:cxn>
                    <a:cxn ang="0">
                      <a:pos x="154" y="0"/>
                    </a:cxn>
                    <a:cxn ang="0">
                      <a:pos x="186" y="93"/>
                    </a:cxn>
                    <a:cxn ang="0">
                      <a:pos x="32" y="152"/>
                    </a:cxn>
                    <a:cxn ang="0">
                      <a:pos x="0" y="58"/>
                    </a:cxn>
                  </a:cxnLst>
                  <a:rect l="0" t="0" r="r" b="b"/>
                  <a:pathLst>
                    <a:path w="187" h="153">
                      <a:moveTo>
                        <a:pt x="0" y="58"/>
                      </a:moveTo>
                      <a:lnTo>
                        <a:pt x="154" y="0"/>
                      </a:lnTo>
                      <a:lnTo>
                        <a:pt x="186" y="93"/>
                      </a:lnTo>
                      <a:lnTo>
                        <a:pt x="32" y="152"/>
                      </a:lnTo>
                      <a:lnTo>
                        <a:pt x="0" y="58"/>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55" name="Freeform 211"/>
                <p:cNvSpPr>
                  <a:spLocks/>
                </p:cNvSpPr>
                <p:nvPr/>
              </p:nvSpPr>
              <p:spPr bwMode="auto">
                <a:xfrm>
                  <a:off x="4029" y="1304"/>
                  <a:ext cx="189" cy="155"/>
                </a:xfrm>
                <a:custGeom>
                  <a:avLst/>
                  <a:gdLst/>
                  <a:ahLst/>
                  <a:cxnLst>
                    <a:cxn ang="0">
                      <a:pos x="0" y="56"/>
                    </a:cxn>
                    <a:cxn ang="0">
                      <a:pos x="156" y="0"/>
                    </a:cxn>
                    <a:cxn ang="0">
                      <a:pos x="188" y="93"/>
                    </a:cxn>
                    <a:cxn ang="0">
                      <a:pos x="29" y="140"/>
                    </a:cxn>
                    <a:cxn ang="0">
                      <a:pos x="0" y="56"/>
                    </a:cxn>
                  </a:cxnLst>
                  <a:rect l="0" t="0" r="r" b="b"/>
                  <a:pathLst>
                    <a:path w="189" h="141">
                      <a:moveTo>
                        <a:pt x="0" y="56"/>
                      </a:moveTo>
                      <a:lnTo>
                        <a:pt x="156" y="0"/>
                      </a:lnTo>
                      <a:lnTo>
                        <a:pt x="188" y="93"/>
                      </a:lnTo>
                      <a:lnTo>
                        <a:pt x="29" y="140"/>
                      </a:lnTo>
                      <a:lnTo>
                        <a:pt x="0" y="56"/>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56" name="Freeform 212"/>
                <p:cNvSpPr>
                  <a:spLocks/>
                </p:cNvSpPr>
                <p:nvPr/>
              </p:nvSpPr>
              <p:spPr bwMode="auto">
                <a:xfrm>
                  <a:off x="3951" y="1077"/>
                  <a:ext cx="169" cy="85"/>
                </a:xfrm>
                <a:custGeom>
                  <a:avLst/>
                  <a:gdLst/>
                  <a:ahLst/>
                  <a:cxnLst>
                    <a:cxn ang="0">
                      <a:pos x="0" y="59"/>
                    </a:cxn>
                    <a:cxn ang="0">
                      <a:pos x="158" y="0"/>
                    </a:cxn>
                    <a:cxn ang="0">
                      <a:pos x="166" y="26"/>
                    </a:cxn>
                    <a:cxn ang="0">
                      <a:pos x="7" y="83"/>
                    </a:cxn>
                    <a:cxn ang="0">
                      <a:pos x="0" y="59"/>
                    </a:cxn>
                  </a:cxnLst>
                  <a:rect l="0" t="0" r="r" b="b"/>
                  <a:pathLst>
                    <a:path w="167" h="84">
                      <a:moveTo>
                        <a:pt x="0" y="59"/>
                      </a:moveTo>
                      <a:lnTo>
                        <a:pt x="158" y="0"/>
                      </a:lnTo>
                      <a:lnTo>
                        <a:pt x="166"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57" name="Line 213"/>
                <p:cNvSpPr>
                  <a:spLocks noChangeShapeType="1"/>
                </p:cNvSpPr>
                <p:nvPr/>
              </p:nvSpPr>
              <p:spPr bwMode="auto">
                <a:xfrm flipH="1">
                  <a:off x="3951" y="1083"/>
                  <a:ext cx="159" cy="5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58" name="Freeform 214"/>
                <p:cNvSpPr>
                  <a:spLocks/>
                </p:cNvSpPr>
                <p:nvPr/>
              </p:nvSpPr>
              <p:spPr bwMode="auto">
                <a:xfrm>
                  <a:off x="4014" y="1264"/>
                  <a:ext cx="167" cy="82"/>
                </a:xfrm>
                <a:custGeom>
                  <a:avLst/>
                  <a:gdLst/>
                  <a:ahLst/>
                  <a:cxnLst>
                    <a:cxn ang="0">
                      <a:pos x="0" y="59"/>
                    </a:cxn>
                    <a:cxn ang="0">
                      <a:pos x="157" y="0"/>
                    </a:cxn>
                    <a:cxn ang="0">
                      <a:pos x="165" y="26"/>
                    </a:cxn>
                    <a:cxn ang="0">
                      <a:pos x="7" y="83"/>
                    </a:cxn>
                    <a:cxn ang="0">
                      <a:pos x="0" y="59"/>
                    </a:cxn>
                  </a:cxnLst>
                  <a:rect l="0" t="0" r="r" b="b"/>
                  <a:pathLst>
                    <a:path w="166" h="84">
                      <a:moveTo>
                        <a:pt x="0" y="59"/>
                      </a:moveTo>
                      <a:lnTo>
                        <a:pt x="157" y="0"/>
                      </a:lnTo>
                      <a:lnTo>
                        <a:pt x="165"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59" name="Line 215"/>
                <p:cNvSpPr>
                  <a:spLocks noChangeShapeType="1"/>
                </p:cNvSpPr>
                <p:nvPr/>
              </p:nvSpPr>
              <p:spPr bwMode="auto">
                <a:xfrm flipH="1">
                  <a:off x="4024" y="1292"/>
                  <a:ext cx="157"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60" name="Freeform 216"/>
                <p:cNvSpPr>
                  <a:spLocks/>
                </p:cNvSpPr>
                <p:nvPr/>
              </p:nvSpPr>
              <p:spPr bwMode="auto">
                <a:xfrm>
                  <a:off x="4140" y="1171"/>
                  <a:ext cx="8" cy="20"/>
                </a:xfrm>
                <a:custGeom>
                  <a:avLst/>
                  <a:gdLst/>
                  <a:ahLst/>
                  <a:cxnLst>
                    <a:cxn ang="0">
                      <a:pos x="0" y="0"/>
                    </a:cxn>
                    <a:cxn ang="0">
                      <a:pos x="0" y="6"/>
                    </a:cxn>
                    <a:cxn ang="0">
                      <a:pos x="3" y="13"/>
                    </a:cxn>
                    <a:cxn ang="0">
                      <a:pos x="6" y="18"/>
                    </a:cxn>
                  </a:cxnLst>
                  <a:rect l="0" t="0" r="r" b="b"/>
                  <a:pathLst>
                    <a:path w="7" h="19">
                      <a:moveTo>
                        <a:pt x="0" y="0"/>
                      </a:moveTo>
                      <a:lnTo>
                        <a:pt x="0" y="6"/>
                      </a:lnTo>
                      <a:lnTo>
                        <a:pt x="3" y="13"/>
                      </a:lnTo>
                      <a:lnTo>
                        <a:pt x="6" y="1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1991" name="Group 217"/>
            <p:cNvGrpSpPr>
              <a:grpSpLocks/>
            </p:cNvGrpSpPr>
            <p:nvPr/>
          </p:nvGrpSpPr>
          <p:grpSpPr bwMode="auto">
            <a:xfrm>
              <a:off x="3696" y="144"/>
              <a:ext cx="309" cy="285"/>
              <a:chOff x="3579" y="965"/>
              <a:chExt cx="644" cy="595"/>
            </a:xfrm>
          </p:grpSpPr>
          <p:grpSp>
            <p:nvGrpSpPr>
              <p:cNvPr id="42445" name="Group 218"/>
              <p:cNvGrpSpPr>
                <a:grpSpLocks/>
              </p:cNvGrpSpPr>
              <p:nvPr/>
            </p:nvGrpSpPr>
            <p:grpSpPr bwMode="auto">
              <a:xfrm>
                <a:off x="3716" y="1085"/>
                <a:ext cx="382" cy="373"/>
                <a:chOff x="3716" y="1085"/>
                <a:chExt cx="382" cy="373"/>
              </a:xfrm>
            </p:grpSpPr>
            <p:sp>
              <p:nvSpPr>
                <p:cNvPr id="134363" name="Freeform 219"/>
                <p:cNvSpPr>
                  <a:spLocks/>
                </p:cNvSpPr>
                <p:nvPr/>
              </p:nvSpPr>
              <p:spPr bwMode="auto">
                <a:xfrm>
                  <a:off x="3715" y="1085"/>
                  <a:ext cx="384" cy="373"/>
                </a:xfrm>
                <a:custGeom>
                  <a:avLst/>
                  <a:gdLst/>
                  <a:ahLst/>
                  <a:cxnLst>
                    <a:cxn ang="0">
                      <a:pos x="380" y="275"/>
                    </a:cxn>
                    <a:cxn ang="0">
                      <a:pos x="290" y="0"/>
                    </a:cxn>
                    <a:cxn ang="0">
                      <a:pos x="18" y="105"/>
                    </a:cxn>
                    <a:cxn ang="0">
                      <a:pos x="0" y="168"/>
                    </a:cxn>
                    <a:cxn ang="0">
                      <a:pos x="72" y="368"/>
                    </a:cxn>
                    <a:cxn ang="0">
                      <a:pos x="120" y="371"/>
                    </a:cxn>
                    <a:cxn ang="0">
                      <a:pos x="380" y="275"/>
                    </a:cxn>
                  </a:cxnLst>
                  <a:rect l="0" t="0" r="r" b="b"/>
                  <a:pathLst>
                    <a:path w="381" h="372">
                      <a:moveTo>
                        <a:pt x="380" y="275"/>
                      </a:moveTo>
                      <a:lnTo>
                        <a:pt x="290" y="0"/>
                      </a:lnTo>
                      <a:lnTo>
                        <a:pt x="18" y="105"/>
                      </a:lnTo>
                      <a:lnTo>
                        <a:pt x="0" y="168"/>
                      </a:lnTo>
                      <a:lnTo>
                        <a:pt x="72" y="368"/>
                      </a:lnTo>
                      <a:lnTo>
                        <a:pt x="120" y="371"/>
                      </a:lnTo>
                      <a:lnTo>
                        <a:pt x="380" y="275"/>
                      </a:lnTo>
                    </a:path>
                  </a:pathLst>
                </a:custGeom>
                <a:gradFill rotWithShape="0">
                  <a:gsLst>
                    <a:gs pos="0">
                      <a:srgbClr val="618FFD"/>
                    </a:gs>
                    <a:gs pos="100000">
                      <a:srgbClr val="618FFD">
                        <a:gamma/>
                        <a:shade val="8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64" name="Freeform 220"/>
                <p:cNvSpPr>
                  <a:spLocks/>
                </p:cNvSpPr>
                <p:nvPr/>
              </p:nvSpPr>
              <p:spPr bwMode="auto">
                <a:xfrm>
                  <a:off x="3715" y="1085"/>
                  <a:ext cx="384" cy="373"/>
                </a:xfrm>
                <a:custGeom>
                  <a:avLst/>
                  <a:gdLst/>
                  <a:ahLst/>
                  <a:cxnLst>
                    <a:cxn ang="0">
                      <a:pos x="381" y="276"/>
                    </a:cxn>
                    <a:cxn ang="0">
                      <a:pos x="291" y="0"/>
                    </a:cxn>
                    <a:cxn ang="0">
                      <a:pos x="18" y="105"/>
                    </a:cxn>
                    <a:cxn ang="0">
                      <a:pos x="0" y="168"/>
                    </a:cxn>
                    <a:cxn ang="0">
                      <a:pos x="72" y="369"/>
                    </a:cxn>
                    <a:cxn ang="0">
                      <a:pos x="120" y="372"/>
                    </a:cxn>
                    <a:cxn ang="0">
                      <a:pos x="381" y="276"/>
                    </a:cxn>
                  </a:cxnLst>
                  <a:rect l="0" t="0" r="r" b="b"/>
                  <a:pathLst>
                    <a:path w="382" h="373">
                      <a:moveTo>
                        <a:pt x="381" y="276"/>
                      </a:moveTo>
                      <a:lnTo>
                        <a:pt x="291" y="0"/>
                      </a:lnTo>
                      <a:lnTo>
                        <a:pt x="18" y="105"/>
                      </a:lnTo>
                      <a:lnTo>
                        <a:pt x="0" y="168"/>
                      </a:lnTo>
                      <a:lnTo>
                        <a:pt x="72" y="369"/>
                      </a:lnTo>
                      <a:lnTo>
                        <a:pt x="120" y="372"/>
                      </a:lnTo>
                      <a:lnTo>
                        <a:pt x="381" y="27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46" name="Group 221"/>
              <p:cNvGrpSpPr>
                <a:grpSpLocks/>
              </p:cNvGrpSpPr>
              <p:nvPr/>
            </p:nvGrpSpPr>
            <p:grpSpPr bwMode="auto">
              <a:xfrm>
                <a:off x="3579" y="1106"/>
                <a:ext cx="291" cy="454"/>
                <a:chOff x="3579" y="1106"/>
                <a:chExt cx="291" cy="454"/>
              </a:xfrm>
            </p:grpSpPr>
            <p:sp>
              <p:nvSpPr>
                <p:cNvPr id="134366" name="Freeform 222"/>
                <p:cNvSpPr>
                  <a:spLocks/>
                </p:cNvSpPr>
                <p:nvPr/>
              </p:nvSpPr>
              <p:spPr bwMode="auto">
                <a:xfrm>
                  <a:off x="3578" y="1105"/>
                  <a:ext cx="291" cy="455"/>
                </a:xfrm>
                <a:custGeom>
                  <a:avLst/>
                  <a:gdLst/>
                  <a:ahLst/>
                  <a:cxnLst>
                    <a:cxn ang="0">
                      <a:pos x="0" y="56"/>
                    </a:cxn>
                    <a:cxn ang="0">
                      <a:pos x="135" y="453"/>
                    </a:cxn>
                    <a:cxn ang="0">
                      <a:pos x="290" y="408"/>
                    </a:cxn>
                    <a:cxn ang="0">
                      <a:pos x="149" y="0"/>
                    </a:cxn>
                    <a:cxn ang="0">
                      <a:pos x="0" y="56"/>
                    </a:cxn>
                  </a:cxnLst>
                  <a:rect l="0" t="0" r="r" b="b"/>
                  <a:pathLst>
                    <a:path w="291" h="454">
                      <a:moveTo>
                        <a:pt x="0" y="56"/>
                      </a:moveTo>
                      <a:lnTo>
                        <a:pt x="135" y="453"/>
                      </a:lnTo>
                      <a:lnTo>
                        <a:pt x="290" y="408"/>
                      </a:lnTo>
                      <a:lnTo>
                        <a:pt x="149" y="0"/>
                      </a:lnTo>
                      <a:lnTo>
                        <a:pt x="0" y="56"/>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32" name="Group 223"/>
                <p:cNvGrpSpPr>
                  <a:grpSpLocks/>
                </p:cNvGrpSpPr>
                <p:nvPr/>
              </p:nvGrpSpPr>
              <p:grpSpPr bwMode="auto">
                <a:xfrm>
                  <a:off x="3619" y="1202"/>
                  <a:ext cx="135" cy="62"/>
                  <a:chOff x="3619" y="1202"/>
                  <a:chExt cx="135" cy="62"/>
                </a:xfrm>
              </p:grpSpPr>
              <p:sp>
                <p:nvSpPr>
                  <p:cNvPr id="134368" name="Line 224"/>
                  <p:cNvSpPr>
                    <a:spLocks noChangeShapeType="1"/>
                  </p:cNvSpPr>
                  <p:nvPr/>
                </p:nvSpPr>
                <p:spPr bwMode="auto">
                  <a:xfrm>
                    <a:off x="3619" y="1252"/>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69" name="Line 225"/>
                  <p:cNvSpPr>
                    <a:spLocks noChangeShapeType="1"/>
                  </p:cNvSpPr>
                  <p:nvPr/>
                </p:nvSpPr>
                <p:spPr bwMode="auto">
                  <a:xfrm>
                    <a:off x="3657" y="1235"/>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70" name="Line 226"/>
                  <p:cNvSpPr>
                    <a:spLocks noChangeShapeType="1"/>
                  </p:cNvSpPr>
                  <p:nvPr/>
                </p:nvSpPr>
                <p:spPr bwMode="auto">
                  <a:xfrm>
                    <a:off x="3702" y="1218"/>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71" name="Line 227"/>
                  <p:cNvSpPr>
                    <a:spLocks noChangeShapeType="1"/>
                  </p:cNvSpPr>
                  <p:nvPr/>
                </p:nvSpPr>
                <p:spPr bwMode="auto">
                  <a:xfrm>
                    <a:off x="3743" y="1201"/>
                    <a:ext cx="10"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372" name="Freeform 228"/>
                <p:cNvSpPr>
                  <a:spLocks/>
                </p:cNvSpPr>
                <p:nvPr/>
              </p:nvSpPr>
              <p:spPr bwMode="auto">
                <a:xfrm>
                  <a:off x="3584" y="1108"/>
                  <a:ext cx="174" cy="144"/>
                </a:xfrm>
                <a:custGeom>
                  <a:avLst/>
                  <a:gdLst/>
                  <a:ahLst/>
                  <a:cxnLst>
                    <a:cxn ang="0">
                      <a:pos x="0" y="54"/>
                    </a:cxn>
                    <a:cxn ang="0">
                      <a:pos x="144" y="0"/>
                    </a:cxn>
                    <a:cxn ang="0">
                      <a:pos x="174" y="87"/>
                    </a:cxn>
                    <a:cxn ang="0">
                      <a:pos x="29" y="142"/>
                    </a:cxn>
                    <a:cxn ang="0">
                      <a:pos x="0" y="54"/>
                    </a:cxn>
                  </a:cxnLst>
                  <a:rect l="0" t="0" r="r" b="b"/>
                  <a:pathLst>
                    <a:path w="175" h="143">
                      <a:moveTo>
                        <a:pt x="0" y="54"/>
                      </a:moveTo>
                      <a:lnTo>
                        <a:pt x="144" y="0"/>
                      </a:lnTo>
                      <a:lnTo>
                        <a:pt x="174" y="87"/>
                      </a:lnTo>
                      <a:lnTo>
                        <a:pt x="29" y="142"/>
                      </a:lnTo>
                      <a:lnTo>
                        <a:pt x="0" y="54"/>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73" name="Freeform 229"/>
                <p:cNvSpPr>
                  <a:spLocks/>
                </p:cNvSpPr>
                <p:nvPr/>
              </p:nvSpPr>
              <p:spPr bwMode="auto">
                <a:xfrm>
                  <a:off x="3637" y="1272"/>
                  <a:ext cx="157" cy="79"/>
                </a:xfrm>
                <a:custGeom>
                  <a:avLst/>
                  <a:gdLst/>
                  <a:ahLst/>
                  <a:cxnLst>
                    <a:cxn ang="0">
                      <a:pos x="0" y="55"/>
                    </a:cxn>
                    <a:cxn ang="0">
                      <a:pos x="149" y="0"/>
                    </a:cxn>
                    <a:cxn ang="0">
                      <a:pos x="157" y="24"/>
                    </a:cxn>
                    <a:cxn ang="0">
                      <a:pos x="7" y="77"/>
                    </a:cxn>
                    <a:cxn ang="0">
                      <a:pos x="0" y="55"/>
                    </a:cxn>
                  </a:cxnLst>
                  <a:rect l="0" t="0" r="r" b="b"/>
                  <a:pathLst>
                    <a:path w="158" h="78">
                      <a:moveTo>
                        <a:pt x="0" y="55"/>
                      </a:moveTo>
                      <a:lnTo>
                        <a:pt x="149" y="0"/>
                      </a:lnTo>
                      <a:lnTo>
                        <a:pt x="157" y="24"/>
                      </a:lnTo>
                      <a:lnTo>
                        <a:pt x="7"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74" name="Freeform 230"/>
                <p:cNvSpPr>
                  <a:spLocks/>
                </p:cNvSpPr>
                <p:nvPr/>
              </p:nvSpPr>
              <p:spPr bwMode="auto">
                <a:xfrm>
                  <a:off x="3614" y="1210"/>
                  <a:ext cx="159" cy="79"/>
                </a:xfrm>
                <a:custGeom>
                  <a:avLst/>
                  <a:gdLst/>
                  <a:ahLst/>
                  <a:cxnLst>
                    <a:cxn ang="0">
                      <a:pos x="0" y="57"/>
                    </a:cxn>
                    <a:cxn ang="0">
                      <a:pos x="149" y="0"/>
                    </a:cxn>
                    <a:cxn ang="0">
                      <a:pos x="157" y="24"/>
                    </a:cxn>
                    <a:cxn ang="0">
                      <a:pos x="7" y="77"/>
                    </a:cxn>
                    <a:cxn ang="0">
                      <a:pos x="0" y="57"/>
                    </a:cxn>
                  </a:cxnLst>
                  <a:rect l="0" t="0" r="r" b="b"/>
                  <a:pathLst>
                    <a:path w="158" h="78">
                      <a:moveTo>
                        <a:pt x="0" y="57"/>
                      </a:moveTo>
                      <a:lnTo>
                        <a:pt x="149" y="0"/>
                      </a:lnTo>
                      <a:lnTo>
                        <a:pt x="157" y="24"/>
                      </a:lnTo>
                      <a:lnTo>
                        <a:pt x="7" y="77"/>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36" name="Group 231"/>
                <p:cNvGrpSpPr>
                  <a:grpSpLocks/>
                </p:cNvGrpSpPr>
                <p:nvPr/>
              </p:nvGrpSpPr>
              <p:grpSpPr bwMode="auto">
                <a:xfrm>
                  <a:off x="3645" y="1296"/>
                  <a:ext cx="153" cy="76"/>
                  <a:chOff x="3645" y="1296"/>
                  <a:chExt cx="153" cy="76"/>
                </a:xfrm>
              </p:grpSpPr>
              <p:sp>
                <p:nvSpPr>
                  <p:cNvPr id="134376" name="Freeform 232"/>
                  <p:cNvSpPr>
                    <a:spLocks/>
                  </p:cNvSpPr>
                  <p:nvPr/>
                </p:nvSpPr>
                <p:spPr bwMode="auto">
                  <a:xfrm>
                    <a:off x="3644" y="1292"/>
                    <a:ext cx="154" cy="73"/>
                  </a:xfrm>
                  <a:custGeom>
                    <a:avLst/>
                    <a:gdLst/>
                    <a:ahLst/>
                    <a:cxnLst>
                      <a:cxn ang="0">
                        <a:pos x="0" y="54"/>
                      </a:cxn>
                      <a:cxn ang="0">
                        <a:pos x="145" y="0"/>
                      </a:cxn>
                      <a:cxn ang="0">
                        <a:pos x="151" y="19"/>
                      </a:cxn>
                      <a:cxn ang="0">
                        <a:pos x="6" y="73"/>
                      </a:cxn>
                      <a:cxn ang="0">
                        <a:pos x="0" y="54"/>
                      </a:cxn>
                    </a:cxnLst>
                    <a:rect l="0" t="0" r="r" b="b"/>
                    <a:pathLst>
                      <a:path w="152" h="74">
                        <a:moveTo>
                          <a:pt x="0" y="54"/>
                        </a:moveTo>
                        <a:lnTo>
                          <a:pt x="145" y="0"/>
                        </a:lnTo>
                        <a:lnTo>
                          <a:pt x="151" y="19"/>
                        </a:lnTo>
                        <a:lnTo>
                          <a:pt x="6" y="73"/>
                        </a:lnTo>
                        <a:lnTo>
                          <a:pt x="0" y="54"/>
                        </a:lnTo>
                      </a:path>
                    </a:pathLst>
                  </a:custGeom>
                  <a:gradFill rotWithShape="0">
                    <a:gsLst>
                      <a:gs pos="0">
                        <a:srgbClr val="A2C1FE">
                          <a:gamma/>
                          <a:tint val="80000"/>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77" name="Freeform 233"/>
                  <p:cNvSpPr>
                    <a:spLocks/>
                  </p:cNvSpPr>
                  <p:nvPr/>
                </p:nvSpPr>
                <p:spPr bwMode="auto">
                  <a:xfrm>
                    <a:off x="3644" y="1292"/>
                    <a:ext cx="154" cy="76"/>
                  </a:xfrm>
                  <a:custGeom>
                    <a:avLst/>
                    <a:gdLst/>
                    <a:ahLst/>
                    <a:cxnLst>
                      <a:cxn ang="0">
                        <a:pos x="0" y="56"/>
                      </a:cxn>
                      <a:cxn ang="0">
                        <a:pos x="146" y="0"/>
                      </a:cxn>
                      <a:cxn ang="0">
                        <a:pos x="152" y="19"/>
                      </a:cxn>
                      <a:cxn ang="0">
                        <a:pos x="6" y="75"/>
                      </a:cxn>
                      <a:cxn ang="0">
                        <a:pos x="0" y="56"/>
                      </a:cxn>
                    </a:cxnLst>
                    <a:rect l="0" t="0" r="r" b="b"/>
                    <a:pathLst>
                      <a:path w="153" h="76">
                        <a:moveTo>
                          <a:pt x="0" y="56"/>
                        </a:moveTo>
                        <a:lnTo>
                          <a:pt x="146" y="0"/>
                        </a:lnTo>
                        <a:lnTo>
                          <a:pt x="152" y="19"/>
                        </a:lnTo>
                        <a:lnTo>
                          <a:pt x="6" y="75"/>
                        </a:lnTo>
                        <a:lnTo>
                          <a:pt x="0" y="5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378" name="Freeform 234"/>
                <p:cNvSpPr>
                  <a:spLocks/>
                </p:cNvSpPr>
                <p:nvPr/>
              </p:nvSpPr>
              <p:spPr bwMode="auto">
                <a:xfrm>
                  <a:off x="3652" y="1317"/>
                  <a:ext cx="157" cy="76"/>
                </a:xfrm>
                <a:custGeom>
                  <a:avLst/>
                  <a:gdLst/>
                  <a:ahLst/>
                  <a:cxnLst>
                    <a:cxn ang="0">
                      <a:pos x="0" y="55"/>
                    </a:cxn>
                    <a:cxn ang="0">
                      <a:pos x="147" y="0"/>
                    </a:cxn>
                    <a:cxn ang="0">
                      <a:pos x="155" y="24"/>
                    </a:cxn>
                    <a:cxn ang="0">
                      <a:pos x="6" y="77"/>
                    </a:cxn>
                    <a:cxn ang="0">
                      <a:pos x="0" y="55"/>
                    </a:cxn>
                  </a:cxnLst>
                  <a:rect l="0" t="0" r="r" b="b"/>
                  <a:pathLst>
                    <a:path w="156" h="78">
                      <a:moveTo>
                        <a:pt x="0" y="55"/>
                      </a:moveTo>
                      <a:lnTo>
                        <a:pt x="147" y="0"/>
                      </a:lnTo>
                      <a:lnTo>
                        <a:pt x="155" y="24"/>
                      </a:lnTo>
                      <a:lnTo>
                        <a:pt x="6"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638" name="Group 235"/>
                <p:cNvGrpSpPr>
                  <a:grpSpLocks/>
                </p:cNvGrpSpPr>
                <p:nvPr/>
              </p:nvGrpSpPr>
              <p:grpSpPr bwMode="auto">
                <a:xfrm>
                  <a:off x="3683" y="1409"/>
                  <a:ext cx="155" cy="69"/>
                  <a:chOff x="3683" y="1409"/>
                  <a:chExt cx="155" cy="69"/>
                </a:xfrm>
              </p:grpSpPr>
              <p:sp>
                <p:nvSpPr>
                  <p:cNvPr id="134380" name="Freeform 236"/>
                  <p:cNvSpPr>
                    <a:spLocks/>
                  </p:cNvSpPr>
                  <p:nvPr/>
                </p:nvSpPr>
                <p:spPr bwMode="auto">
                  <a:xfrm>
                    <a:off x="3682" y="1408"/>
                    <a:ext cx="144" cy="71"/>
                  </a:xfrm>
                  <a:custGeom>
                    <a:avLst/>
                    <a:gdLst/>
                    <a:ahLst/>
                    <a:cxnLst>
                      <a:cxn ang="0">
                        <a:pos x="0" y="57"/>
                      </a:cxn>
                      <a:cxn ang="0">
                        <a:pos x="4" y="68"/>
                      </a:cxn>
                      <a:cxn ang="0">
                        <a:pos x="154" y="11"/>
                      </a:cxn>
                      <a:cxn ang="0">
                        <a:pos x="151" y="0"/>
                      </a:cxn>
                      <a:cxn ang="0">
                        <a:pos x="0" y="57"/>
                      </a:cxn>
                    </a:cxnLst>
                    <a:rect l="0" t="0" r="r" b="b"/>
                    <a:pathLst>
                      <a:path w="155" h="69">
                        <a:moveTo>
                          <a:pt x="0" y="57"/>
                        </a:moveTo>
                        <a:lnTo>
                          <a:pt x="4" y="68"/>
                        </a:lnTo>
                        <a:lnTo>
                          <a:pt x="154" y="11"/>
                        </a:lnTo>
                        <a:lnTo>
                          <a:pt x="151" y="0"/>
                        </a:lnTo>
                        <a:lnTo>
                          <a:pt x="0" y="57"/>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81" name="Line 237"/>
                  <p:cNvSpPr>
                    <a:spLocks noChangeShapeType="1"/>
                  </p:cNvSpPr>
                  <p:nvPr/>
                </p:nvSpPr>
                <p:spPr bwMode="auto">
                  <a:xfrm>
                    <a:off x="3692" y="1464"/>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82" name="Line 238"/>
                  <p:cNvSpPr>
                    <a:spLocks noChangeShapeType="1"/>
                  </p:cNvSpPr>
                  <p:nvPr/>
                </p:nvSpPr>
                <p:spPr bwMode="auto">
                  <a:xfrm>
                    <a:off x="3728" y="1447"/>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83" name="Line 239"/>
                  <p:cNvSpPr>
                    <a:spLocks noChangeShapeType="1"/>
                  </p:cNvSpPr>
                  <p:nvPr/>
                </p:nvSpPr>
                <p:spPr bwMode="auto">
                  <a:xfrm>
                    <a:off x="3776" y="1430"/>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384" name="Line 240"/>
                  <p:cNvSpPr>
                    <a:spLocks noChangeShapeType="1"/>
                  </p:cNvSpPr>
                  <p:nvPr/>
                </p:nvSpPr>
                <p:spPr bwMode="auto">
                  <a:xfrm>
                    <a:off x="3808" y="1408"/>
                    <a:ext cx="10" cy="20"/>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385" name="Freeform 241"/>
                <p:cNvSpPr>
                  <a:spLocks/>
                </p:cNvSpPr>
                <p:nvPr/>
              </p:nvSpPr>
              <p:spPr bwMode="auto">
                <a:xfrm>
                  <a:off x="3674" y="1385"/>
                  <a:ext cx="157" cy="79"/>
                </a:xfrm>
                <a:custGeom>
                  <a:avLst/>
                  <a:gdLst/>
                  <a:ahLst/>
                  <a:cxnLst>
                    <a:cxn ang="0">
                      <a:pos x="0" y="57"/>
                    </a:cxn>
                    <a:cxn ang="0">
                      <a:pos x="148" y="0"/>
                    </a:cxn>
                    <a:cxn ang="0">
                      <a:pos x="156" y="24"/>
                    </a:cxn>
                    <a:cxn ang="0">
                      <a:pos x="7" y="78"/>
                    </a:cxn>
                    <a:cxn ang="0">
                      <a:pos x="0" y="57"/>
                    </a:cxn>
                  </a:cxnLst>
                  <a:rect l="0" t="0" r="r" b="b"/>
                  <a:pathLst>
                    <a:path w="157" h="79">
                      <a:moveTo>
                        <a:pt x="0" y="57"/>
                      </a:moveTo>
                      <a:lnTo>
                        <a:pt x="148" y="0"/>
                      </a:lnTo>
                      <a:lnTo>
                        <a:pt x="156" y="24"/>
                      </a:lnTo>
                      <a:lnTo>
                        <a:pt x="7" y="78"/>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86" name="Freeform 242"/>
                <p:cNvSpPr>
                  <a:spLocks/>
                </p:cNvSpPr>
                <p:nvPr/>
              </p:nvSpPr>
              <p:spPr bwMode="auto">
                <a:xfrm>
                  <a:off x="3687" y="1425"/>
                  <a:ext cx="177" cy="133"/>
                </a:xfrm>
                <a:custGeom>
                  <a:avLst/>
                  <a:gdLst/>
                  <a:ahLst/>
                  <a:cxnLst>
                    <a:cxn ang="0">
                      <a:pos x="0" y="52"/>
                    </a:cxn>
                    <a:cxn ang="0">
                      <a:pos x="147" y="0"/>
                    </a:cxn>
                    <a:cxn ang="0">
                      <a:pos x="177" y="87"/>
                    </a:cxn>
                    <a:cxn ang="0">
                      <a:pos x="27" y="130"/>
                    </a:cxn>
                    <a:cxn ang="0">
                      <a:pos x="0" y="52"/>
                    </a:cxn>
                  </a:cxnLst>
                  <a:rect l="0" t="0" r="r" b="b"/>
                  <a:pathLst>
                    <a:path w="178" h="131">
                      <a:moveTo>
                        <a:pt x="0" y="52"/>
                      </a:moveTo>
                      <a:lnTo>
                        <a:pt x="147" y="0"/>
                      </a:lnTo>
                      <a:lnTo>
                        <a:pt x="177" y="87"/>
                      </a:lnTo>
                      <a:lnTo>
                        <a:pt x="27" y="130"/>
                      </a:lnTo>
                      <a:lnTo>
                        <a:pt x="0" y="52"/>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87" name="Line 243"/>
                <p:cNvSpPr>
                  <a:spLocks noChangeShapeType="1"/>
                </p:cNvSpPr>
                <p:nvPr/>
              </p:nvSpPr>
              <p:spPr bwMode="auto">
                <a:xfrm flipH="1">
                  <a:off x="3616" y="1215"/>
                  <a:ext cx="149" cy="45"/>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47" name="Group 244"/>
              <p:cNvGrpSpPr>
                <a:grpSpLocks/>
              </p:cNvGrpSpPr>
              <p:nvPr/>
            </p:nvGrpSpPr>
            <p:grpSpPr bwMode="auto">
              <a:xfrm>
                <a:off x="3806" y="1111"/>
                <a:ext cx="60" cy="50"/>
                <a:chOff x="3806" y="1111"/>
                <a:chExt cx="60" cy="50"/>
              </a:xfrm>
            </p:grpSpPr>
            <p:grpSp>
              <p:nvGrpSpPr>
                <p:cNvPr id="42619" name="Group 245"/>
                <p:cNvGrpSpPr>
                  <a:grpSpLocks/>
                </p:cNvGrpSpPr>
                <p:nvPr/>
              </p:nvGrpSpPr>
              <p:grpSpPr bwMode="auto">
                <a:xfrm>
                  <a:off x="3843" y="1121"/>
                  <a:ext cx="23" cy="16"/>
                  <a:chOff x="3843" y="1121"/>
                  <a:chExt cx="23" cy="16"/>
                </a:xfrm>
              </p:grpSpPr>
              <p:sp>
                <p:nvSpPr>
                  <p:cNvPr id="134390" name="Freeform 246"/>
                  <p:cNvSpPr>
                    <a:spLocks/>
                  </p:cNvSpPr>
                  <p:nvPr/>
                </p:nvSpPr>
                <p:spPr bwMode="auto">
                  <a:xfrm>
                    <a:off x="3844" y="1122"/>
                    <a:ext cx="20" cy="11"/>
                  </a:xfrm>
                  <a:custGeom>
                    <a:avLst/>
                    <a:gdLst/>
                    <a:ahLst/>
                    <a:cxnLst>
                      <a:cxn ang="0">
                        <a:pos x="0" y="5"/>
                      </a:cxn>
                      <a:cxn ang="0">
                        <a:pos x="2" y="4"/>
                      </a:cxn>
                      <a:cxn ang="0">
                        <a:pos x="4" y="6"/>
                      </a:cxn>
                      <a:cxn ang="0">
                        <a:pos x="11" y="3"/>
                      </a:cxn>
                      <a:cxn ang="0">
                        <a:pos x="12" y="1"/>
                      </a:cxn>
                      <a:cxn ang="0">
                        <a:pos x="14" y="0"/>
                      </a:cxn>
                      <a:cxn ang="0">
                        <a:pos x="16" y="2"/>
                      </a:cxn>
                      <a:cxn ang="0">
                        <a:pos x="20" y="2"/>
                      </a:cxn>
                      <a:cxn ang="0">
                        <a:pos x="17" y="6"/>
                      </a:cxn>
                      <a:cxn ang="0">
                        <a:pos x="17" y="8"/>
                      </a:cxn>
                      <a:cxn ang="0">
                        <a:pos x="15" y="9"/>
                      </a:cxn>
                      <a:cxn ang="0">
                        <a:pos x="13" y="7"/>
                      </a:cxn>
                      <a:cxn ang="0">
                        <a:pos x="6" y="10"/>
                      </a:cxn>
                      <a:cxn ang="0">
                        <a:pos x="6" y="12"/>
                      </a:cxn>
                      <a:cxn ang="0">
                        <a:pos x="3" y="13"/>
                      </a:cxn>
                      <a:cxn ang="0">
                        <a:pos x="0" y="5"/>
                      </a:cxn>
                    </a:cxnLst>
                    <a:rect l="0" t="0" r="r" b="b"/>
                    <a:pathLst>
                      <a:path w="21" h="14">
                        <a:moveTo>
                          <a:pt x="0" y="5"/>
                        </a:moveTo>
                        <a:lnTo>
                          <a:pt x="2" y="4"/>
                        </a:lnTo>
                        <a:lnTo>
                          <a:pt x="4" y="6"/>
                        </a:lnTo>
                        <a:lnTo>
                          <a:pt x="11" y="3"/>
                        </a:lnTo>
                        <a:lnTo>
                          <a:pt x="12" y="1"/>
                        </a:lnTo>
                        <a:lnTo>
                          <a:pt x="14" y="0"/>
                        </a:lnTo>
                        <a:lnTo>
                          <a:pt x="16" y="2"/>
                        </a:lnTo>
                        <a:lnTo>
                          <a:pt x="20" y="2"/>
                        </a:lnTo>
                        <a:lnTo>
                          <a:pt x="17" y="6"/>
                        </a:lnTo>
                        <a:lnTo>
                          <a:pt x="17" y="8"/>
                        </a:lnTo>
                        <a:lnTo>
                          <a:pt x="15" y="9"/>
                        </a:lnTo>
                        <a:lnTo>
                          <a:pt x="13" y="7"/>
                        </a:lnTo>
                        <a:lnTo>
                          <a:pt x="6" y="10"/>
                        </a:lnTo>
                        <a:lnTo>
                          <a:pt x="6" y="12"/>
                        </a:lnTo>
                        <a:lnTo>
                          <a:pt x="3" y="13"/>
                        </a:lnTo>
                        <a:lnTo>
                          <a:pt x="0" y="5"/>
                        </a:lnTo>
                      </a:path>
                    </a:pathLst>
                  </a:custGeom>
                  <a:gradFill rotWithShape="0">
                    <a:gsLst>
                      <a:gs pos="0">
                        <a:srgbClr val="618FFD">
                          <a:gamma/>
                          <a:tint val="5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91" name="Freeform 247"/>
                  <p:cNvSpPr>
                    <a:spLocks/>
                  </p:cNvSpPr>
                  <p:nvPr/>
                </p:nvSpPr>
                <p:spPr bwMode="auto">
                  <a:xfrm>
                    <a:off x="3844" y="1122"/>
                    <a:ext cx="23" cy="14"/>
                  </a:xfrm>
                  <a:custGeom>
                    <a:avLst/>
                    <a:gdLst/>
                    <a:ahLst/>
                    <a:cxnLst>
                      <a:cxn ang="0">
                        <a:pos x="0" y="6"/>
                      </a:cxn>
                      <a:cxn ang="0">
                        <a:pos x="2" y="4"/>
                      </a:cxn>
                      <a:cxn ang="0">
                        <a:pos x="5" y="7"/>
                      </a:cxn>
                      <a:cxn ang="0">
                        <a:pos x="12" y="4"/>
                      </a:cxn>
                      <a:cxn ang="0">
                        <a:pos x="13" y="1"/>
                      </a:cxn>
                      <a:cxn ang="0">
                        <a:pos x="15" y="0"/>
                      </a:cxn>
                      <a:cxn ang="0">
                        <a:pos x="18" y="2"/>
                      </a:cxn>
                      <a:cxn ang="0">
                        <a:pos x="22" y="2"/>
                      </a:cxn>
                      <a:cxn ang="0">
                        <a:pos x="19" y="7"/>
                      </a:cxn>
                      <a:cxn ang="0">
                        <a:pos x="19" y="10"/>
                      </a:cxn>
                      <a:cxn ang="0">
                        <a:pos x="16" y="10"/>
                      </a:cxn>
                      <a:cxn ang="0">
                        <a:pos x="14" y="8"/>
                      </a:cxn>
                      <a:cxn ang="0">
                        <a:pos x="6" y="11"/>
                      </a:cxn>
                      <a:cxn ang="0">
                        <a:pos x="6" y="14"/>
                      </a:cxn>
                      <a:cxn ang="0">
                        <a:pos x="4" y="15"/>
                      </a:cxn>
                      <a:cxn ang="0">
                        <a:pos x="0" y="6"/>
                      </a:cxn>
                    </a:cxnLst>
                    <a:rect l="0" t="0" r="r" b="b"/>
                    <a:pathLst>
                      <a:path w="23" h="16">
                        <a:moveTo>
                          <a:pt x="0" y="6"/>
                        </a:moveTo>
                        <a:lnTo>
                          <a:pt x="2" y="4"/>
                        </a:lnTo>
                        <a:lnTo>
                          <a:pt x="5" y="7"/>
                        </a:lnTo>
                        <a:lnTo>
                          <a:pt x="12" y="4"/>
                        </a:lnTo>
                        <a:lnTo>
                          <a:pt x="13" y="1"/>
                        </a:lnTo>
                        <a:lnTo>
                          <a:pt x="15" y="0"/>
                        </a:lnTo>
                        <a:lnTo>
                          <a:pt x="18" y="2"/>
                        </a:lnTo>
                        <a:lnTo>
                          <a:pt x="22" y="2"/>
                        </a:lnTo>
                        <a:lnTo>
                          <a:pt x="19" y="7"/>
                        </a:lnTo>
                        <a:lnTo>
                          <a:pt x="19" y="10"/>
                        </a:lnTo>
                        <a:lnTo>
                          <a:pt x="16" y="10"/>
                        </a:lnTo>
                        <a:lnTo>
                          <a:pt x="14" y="8"/>
                        </a:lnTo>
                        <a:lnTo>
                          <a:pt x="6" y="11"/>
                        </a:lnTo>
                        <a:lnTo>
                          <a:pt x="6" y="14"/>
                        </a:lnTo>
                        <a:lnTo>
                          <a:pt x="4" y="15"/>
                        </a:lnTo>
                        <a:lnTo>
                          <a:pt x="0"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20" name="Group 248"/>
                <p:cNvGrpSpPr>
                  <a:grpSpLocks/>
                </p:cNvGrpSpPr>
                <p:nvPr/>
              </p:nvGrpSpPr>
              <p:grpSpPr bwMode="auto">
                <a:xfrm>
                  <a:off x="3810" y="1120"/>
                  <a:ext cx="44" cy="41"/>
                  <a:chOff x="3810" y="1120"/>
                  <a:chExt cx="44" cy="41"/>
                </a:xfrm>
              </p:grpSpPr>
              <p:sp>
                <p:nvSpPr>
                  <p:cNvPr id="134393" name="Freeform 249"/>
                  <p:cNvSpPr>
                    <a:spLocks/>
                  </p:cNvSpPr>
                  <p:nvPr/>
                </p:nvSpPr>
                <p:spPr bwMode="auto">
                  <a:xfrm>
                    <a:off x="3811" y="1119"/>
                    <a:ext cx="40" cy="40"/>
                  </a:xfrm>
                  <a:custGeom>
                    <a:avLst/>
                    <a:gdLst/>
                    <a:ahLst/>
                    <a:cxnLst>
                      <a:cxn ang="0">
                        <a:pos x="8" y="38"/>
                      </a:cxn>
                      <a:cxn ang="0">
                        <a:pos x="0" y="13"/>
                      </a:cxn>
                      <a:cxn ang="0">
                        <a:pos x="32" y="0"/>
                      </a:cxn>
                      <a:cxn ang="0">
                        <a:pos x="41" y="25"/>
                      </a:cxn>
                      <a:cxn ang="0">
                        <a:pos x="8" y="38"/>
                      </a:cxn>
                    </a:cxnLst>
                    <a:rect l="0" t="0" r="r" b="b"/>
                    <a:pathLst>
                      <a:path w="42" h="39">
                        <a:moveTo>
                          <a:pt x="8" y="38"/>
                        </a:moveTo>
                        <a:lnTo>
                          <a:pt x="0" y="13"/>
                        </a:lnTo>
                        <a:lnTo>
                          <a:pt x="32" y="0"/>
                        </a:lnTo>
                        <a:lnTo>
                          <a:pt x="41" y="25"/>
                        </a:lnTo>
                        <a:lnTo>
                          <a:pt x="8" y="38"/>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94" name="Freeform 250"/>
                  <p:cNvSpPr>
                    <a:spLocks/>
                  </p:cNvSpPr>
                  <p:nvPr/>
                </p:nvSpPr>
                <p:spPr bwMode="auto">
                  <a:xfrm>
                    <a:off x="3811" y="1119"/>
                    <a:ext cx="43" cy="42"/>
                  </a:xfrm>
                  <a:custGeom>
                    <a:avLst/>
                    <a:gdLst/>
                    <a:ahLst/>
                    <a:cxnLst>
                      <a:cxn ang="0">
                        <a:pos x="8" y="40"/>
                      </a:cxn>
                      <a:cxn ang="0">
                        <a:pos x="0" y="14"/>
                      </a:cxn>
                      <a:cxn ang="0">
                        <a:pos x="33" y="0"/>
                      </a:cxn>
                      <a:cxn ang="0">
                        <a:pos x="43" y="26"/>
                      </a:cxn>
                      <a:cxn ang="0">
                        <a:pos x="8" y="40"/>
                      </a:cxn>
                    </a:cxnLst>
                    <a:rect l="0" t="0" r="r" b="b"/>
                    <a:pathLst>
                      <a:path w="44" h="41">
                        <a:moveTo>
                          <a:pt x="8" y="40"/>
                        </a:moveTo>
                        <a:lnTo>
                          <a:pt x="0" y="14"/>
                        </a:lnTo>
                        <a:lnTo>
                          <a:pt x="33" y="0"/>
                        </a:lnTo>
                        <a:lnTo>
                          <a:pt x="43" y="26"/>
                        </a:lnTo>
                        <a:lnTo>
                          <a:pt x="8" y="4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21" name="Group 251"/>
                <p:cNvGrpSpPr>
                  <a:grpSpLocks/>
                </p:cNvGrpSpPr>
                <p:nvPr/>
              </p:nvGrpSpPr>
              <p:grpSpPr bwMode="auto">
                <a:xfrm>
                  <a:off x="3827" y="1111"/>
                  <a:ext cx="13" cy="14"/>
                  <a:chOff x="3827" y="1111"/>
                  <a:chExt cx="13" cy="14"/>
                </a:xfrm>
              </p:grpSpPr>
              <p:sp>
                <p:nvSpPr>
                  <p:cNvPr id="134396" name="Freeform 252"/>
                  <p:cNvSpPr>
                    <a:spLocks/>
                  </p:cNvSpPr>
                  <p:nvPr/>
                </p:nvSpPr>
                <p:spPr bwMode="auto">
                  <a:xfrm>
                    <a:off x="3826" y="1111"/>
                    <a:ext cx="15" cy="14"/>
                  </a:xfrm>
                  <a:custGeom>
                    <a:avLst/>
                    <a:gdLst/>
                    <a:ahLst/>
                    <a:cxnLst>
                      <a:cxn ang="0">
                        <a:pos x="3" y="12"/>
                      </a:cxn>
                      <a:cxn ang="0">
                        <a:pos x="0" y="3"/>
                      </a:cxn>
                      <a:cxn ang="0">
                        <a:pos x="7" y="0"/>
                      </a:cxn>
                      <a:cxn ang="0">
                        <a:pos x="10" y="10"/>
                      </a:cxn>
                      <a:cxn ang="0">
                        <a:pos x="3" y="12"/>
                      </a:cxn>
                    </a:cxnLst>
                    <a:rect l="0" t="0" r="r" b="b"/>
                    <a:pathLst>
                      <a:path w="11" h="13">
                        <a:moveTo>
                          <a:pt x="3" y="12"/>
                        </a:moveTo>
                        <a:lnTo>
                          <a:pt x="0" y="3"/>
                        </a:lnTo>
                        <a:lnTo>
                          <a:pt x="7" y="0"/>
                        </a:lnTo>
                        <a:lnTo>
                          <a:pt x="10" y="10"/>
                        </a:lnTo>
                        <a:lnTo>
                          <a:pt x="3" y="12"/>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397" name="Freeform 253"/>
                  <p:cNvSpPr>
                    <a:spLocks/>
                  </p:cNvSpPr>
                  <p:nvPr/>
                </p:nvSpPr>
                <p:spPr bwMode="auto">
                  <a:xfrm>
                    <a:off x="3826" y="1111"/>
                    <a:ext cx="15" cy="14"/>
                  </a:xfrm>
                  <a:custGeom>
                    <a:avLst/>
                    <a:gdLst/>
                    <a:ahLst/>
                    <a:cxnLst>
                      <a:cxn ang="0">
                        <a:pos x="4" y="13"/>
                      </a:cxn>
                      <a:cxn ang="0">
                        <a:pos x="0" y="3"/>
                      </a:cxn>
                      <a:cxn ang="0">
                        <a:pos x="8" y="0"/>
                      </a:cxn>
                      <a:cxn ang="0">
                        <a:pos x="12" y="10"/>
                      </a:cxn>
                      <a:cxn ang="0">
                        <a:pos x="4" y="13"/>
                      </a:cxn>
                    </a:cxnLst>
                    <a:rect l="0" t="0" r="r" b="b"/>
                    <a:pathLst>
                      <a:path w="13" h="14">
                        <a:moveTo>
                          <a:pt x="4" y="13"/>
                        </a:moveTo>
                        <a:lnTo>
                          <a:pt x="0" y="3"/>
                        </a:lnTo>
                        <a:lnTo>
                          <a:pt x="8" y="0"/>
                        </a:lnTo>
                        <a:lnTo>
                          <a:pt x="12" y="10"/>
                        </a:lnTo>
                        <a:lnTo>
                          <a:pt x="4" y="13"/>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622" name="Group 254"/>
                <p:cNvGrpSpPr>
                  <a:grpSpLocks/>
                </p:cNvGrpSpPr>
                <p:nvPr/>
              </p:nvGrpSpPr>
              <p:grpSpPr bwMode="auto">
                <a:xfrm>
                  <a:off x="3806" y="1136"/>
                  <a:ext cx="10" cy="7"/>
                  <a:chOff x="3806" y="1136"/>
                  <a:chExt cx="10" cy="7"/>
                </a:xfrm>
              </p:grpSpPr>
              <p:sp>
                <p:nvSpPr>
                  <p:cNvPr id="134399" name="Freeform 255"/>
                  <p:cNvSpPr>
                    <a:spLocks/>
                  </p:cNvSpPr>
                  <p:nvPr/>
                </p:nvSpPr>
                <p:spPr bwMode="auto">
                  <a:xfrm>
                    <a:off x="3806" y="1136"/>
                    <a:ext cx="8" cy="8"/>
                  </a:xfrm>
                  <a:custGeom>
                    <a:avLst/>
                    <a:gdLst/>
                    <a:ahLst/>
                    <a:cxnLst>
                      <a:cxn ang="0">
                        <a:pos x="1" y="4"/>
                      </a:cxn>
                      <a:cxn ang="0">
                        <a:pos x="0" y="2"/>
                      </a:cxn>
                      <a:cxn ang="0">
                        <a:pos x="6" y="0"/>
                      </a:cxn>
                      <a:cxn ang="0">
                        <a:pos x="7" y="3"/>
                      </a:cxn>
                      <a:cxn ang="0">
                        <a:pos x="1" y="4"/>
                      </a:cxn>
                    </a:cxnLst>
                    <a:rect l="0" t="0" r="r" b="b"/>
                    <a:pathLst>
                      <a:path w="8" h="5">
                        <a:moveTo>
                          <a:pt x="1" y="4"/>
                        </a:moveTo>
                        <a:lnTo>
                          <a:pt x="0" y="2"/>
                        </a:lnTo>
                        <a:lnTo>
                          <a:pt x="6" y="0"/>
                        </a:lnTo>
                        <a:lnTo>
                          <a:pt x="7" y="3"/>
                        </a:lnTo>
                        <a:lnTo>
                          <a:pt x="1" y="4"/>
                        </a:lnTo>
                      </a:path>
                    </a:pathLst>
                  </a:custGeom>
                  <a:gradFill rotWithShape="0">
                    <a:gsLst>
                      <a:gs pos="0">
                        <a:srgbClr val="618FFD">
                          <a:gamma/>
                          <a:tint val="3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00" name="Freeform 256"/>
                  <p:cNvSpPr>
                    <a:spLocks/>
                  </p:cNvSpPr>
                  <p:nvPr/>
                </p:nvSpPr>
                <p:spPr bwMode="auto">
                  <a:xfrm>
                    <a:off x="3806" y="1136"/>
                    <a:ext cx="10" cy="8"/>
                  </a:xfrm>
                  <a:custGeom>
                    <a:avLst/>
                    <a:gdLst/>
                    <a:ahLst/>
                    <a:cxnLst>
                      <a:cxn ang="0">
                        <a:pos x="2" y="6"/>
                      </a:cxn>
                      <a:cxn ang="0">
                        <a:pos x="0" y="3"/>
                      </a:cxn>
                      <a:cxn ang="0">
                        <a:pos x="8" y="0"/>
                      </a:cxn>
                      <a:cxn ang="0">
                        <a:pos x="9" y="4"/>
                      </a:cxn>
                      <a:cxn ang="0">
                        <a:pos x="2" y="6"/>
                      </a:cxn>
                    </a:cxnLst>
                    <a:rect l="0" t="0" r="r" b="b"/>
                    <a:pathLst>
                      <a:path w="10" h="7">
                        <a:moveTo>
                          <a:pt x="2" y="6"/>
                        </a:moveTo>
                        <a:lnTo>
                          <a:pt x="0" y="3"/>
                        </a:lnTo>
                        <a:lnTo>
                          <a:pt x="8" y="0"/>
                        </a:lnTo>
                        <a:lnTo>
                          <a:pt x="9" y="4"/>
                        </a:lnTo>
                        <a:lnTo>
                          <a:pt x="2"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448" name="Group 257"/>
              <p:cNvGrpSpPr>
                <a:grpSpLocks/>
              </p:cNvGrpSpPr>
              <p:nvPr/>
            </p:nvGrpSpPr>
            <p:grpSpPr bwMode="auto">
              <a:xfrm>
                <a:off x="3716" y="1163"/>
                <a:ext cx="202" cy="296"/>
                <a:chOff x="3716" y="1163"/>
                <a:chExt cx="202" cy="296"/>
              </a:xfrm>
            </p:grpSpPr>
            <p:sp>
              <p:nvSpPr>
                <p:cNvPr id="134402" name="Freeform 258"/>
                <p:cNvSpPr>
                  <a:spLocks/>
                </p:cNvSpPr>
                <p:nvPr/>
              </p:nvSpPr>
              <p:spPr bwMode="auto">
                <a:xfrm>
                  <a:off x="3715" y="1162"/>
                  <a:ext cx="202" cy="297"/>
                </a:xfrm>
                <a:custGeom>
                  <a:avLst/>
                  <a:gdLst/>
                  <a:ahLst/>
                  <a:cxnLst>
                    <a:cxn ang="0">
                      <a:pos x="18" y="27"/>
                    </a:cxn>
                    <a:cxn ang="0">
                      <a:pos x="90" y="0"/>
                    </a:cxn>
                    <a:cxn ang="0">
                      <a:pos x="133" y="14"/>
                    </a:cxn>
                    <a:cxn ang="0">
                      <a:pos x="200" y="212"/>
                    </a:cxn>
                    <a:cxn ang="0">
                      <a:pos x="181" y="271"/>
                    </a:cxn>
                    <a:cxn ang="0">
                      <a:pos x="120" y="294"/>
                    </a:cxn>
                    <a:cxn ang="0">
                      <a:pos x="72" y="292"/>
                    </a:cxn>
                    <a:cxn ang="0">
                      <a:pos x="0" y="90"/>
                    </a:cxn>
                    <a:cxn ang="0">
                      <a:pos x="18" y="27"/>
                    </a:cxn>
                  </a:cxnLst>
                  <a:rect l="0" t="0" r="r" b="b"/>
                  <a:pathLst>
                    <a:path w="201" h="295">
                      <a:moveTo>
                        <a:pt x="18" y="27"/>
                      </a:moveTo>
                      <a:lnTo>
                        <a:pt x="90" y="0"/>
                      </a:lnTo>
                      <a:lnTo>
                        <a:pt x="133" y="14"/>
                      </a:lnTo>
                      <a:lnTo>
                        <a:pt x="200" y="212"/>
                      </a:lnTo>
                      <a:lnTo>
                        <a:pt x="181" y="271"/>
                      </a:lnTo>
                      <a:lnTo>
                        <a:pt x="120" y="294"/>
                      </a:lnTo>
                      <a:lnTo>
                        <a:pt x="72" y="292"/>
                      </a:lnTo>
                      <a:lnTo>
                        <a:pt x="0" y="90"/>
                      </a:lnTo>
                      <a:lnTo>
                        <a:pt x="18" y="27"/>
                      </a:lnTo>
                    </a:path>
                  </a:pathLst>
                </a:custGeom>
                <a:gradFill rotWithShape="0">
                  <a:gsLst>
                    <a:gs pos="0">
                      <a:srgbClr val="618FFD">
                        <a:gamma/>
                        <a:tint val="50196"/>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03" name="Freeform 259"/>
                <p:cNvSpPr>
                  <a:spLocks/>
                </p:cNvSpPr>
                <p:nvPr/>
              </p:nvSpPr>
              <p:spPr bwMode="auto">
                <a:xfrm>
                  <a:off x="3715" y="1162"/>
                  <a:ext cx="202" cy="297"/>
                </a:xfrm>
                <a:custGeom>
                  <a:avLst/>
                  <a:gdLst/>
                  <a:ahLst/>
                  <a:cxnLst>
                    <a:cxn ang="0">
                      <a:pos x="18" y="27"/>
                    </a:cxn>
                    <a:cxn ang="0">
                      <a:pos x="90" y="0"/>
                    </a:cxn>
                    <a:cxn ang="0">
                      <a:pos x="134" y="14"/>
                    </a:cxn>
                    <a:cxn ang="0">
                      <a:pos x="201" y="213"/>
                    </a:cxn>
                    <a:cxn ang="0">
                      <a:pos x="182" y="272"/>
                    </a:cxn>
                    <a:cxn ang="0">
                      <a:pos x="121" y="295"/>
                    </a:cxn>
                    <a:cxn ang="0">
                      <a:pos x="72" y="293"/>
                    </a:cxn>
                    <a:cxn ang="0">
                      <a:pos x="0" y="90"/>
                    </a:cxn>
                    <a:cxn ang="0">
                      <a:pos x="18" y="27"/>
                    </a:cxn>
                  </a:cxnLst>
                  <a:rect l="0" t="0" r="r" b="b"/>
                  <a:pathLst>
                    <a:path w="202" h="296">
                      <a:moveTo>
                        <a:pt x="18" y="27"/>
                      </a:moveTo>
                      <a:lnTo>
                        <a:pt x="90" y="0"/>
                      </a:lnTo>
                      <a:lnTo>
                        <a:pt x="134" y="14"/>
                      </a:lnTo>
                      <a:lnTo>
                        <a:pt x="201" y="213"/>
                      </a:lnTo>
                      <a:lnTo>
                        <a:pt x="182" y="272"/>
                      </a:lnTo>
                      <a:lnTo>
                        <a:pt x="121" y="295"/>
                      </a:lnTo>
                      <a:lnTo>
                        <a:pt x="72" y="293"/>
                      </a:lnTo>
                      <a:lnTo>
                        <a:pt x="0" y="90"/>
                      </a:lnTo>
                      <a:lnTo>
                        <a:pt x="18" y="27"/>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49" name="Group 260"/>
              <p:cNvGrpSpPr>
                <a:grpSpLocks/>
              </p:cNvGrpSpPr>
              <p:nvPr/>
            </p:nvGrpSpPr>
            <p:grpSpPr bwMode="auto">
              <a:xfrm>
                <a:off x="3859" y="1166"/>
                <a:ext cx="66" cy="97"/>
                <a:chOff x="3859" y="1166"/>
                <a:chExt cx="66" cy="97"/>
              </a:xfrm>
            </p:grpSpPr>
            <p:grpSp>
              <p:nvGrpSpPr>
                <p:cNvPr id="42609" name="Group 261"/>
                <p:cNvGrpSpPr>
                  <a:grpSpLocks/>
                </p:cNvGrpSpPr>
                <p:nvPr/>
              </p:nvGrpSpPr>
              <p:grpSpPr bwMode="auto">
                <a:xfrm>
                  <a:off x="3859" y="1166"/>
                  <a:ext cx="66" cy="97"/>
                  <a:chOff x="3859" y="1166"/>
                  <a:chExt cx="66" cy="97"/>
                </a:xfrm>
              </p:grpSpPr>
              <p:sp>
                <p:nvSpPr>
                  <p:cNvPr id="134406" name="Freeform 262"/>
                  <p:cNvSpPr>
                    <a:spLocks/>
                  </p:cNvSpPr>
                  <p:nvPr/>
                </p:nvSpPr>
                <p:spPr bwMode="auto">
                  <a:xfrm>
                    <a:off x="3859" y="1162"/>
                    <a:ext cx="66" cy="99"/>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07" name="Freeform 263"/>
                  <p:cNvSpPr>
                    <a:spLocks/>
                  </p:cNvSpPr>
                  <p:nvPr/>
                </p:nvSpPr>
                <p:spPr bwMode="auto">
                  <a:xfrm>
                    <a:off x="3859" y="1162"/>
                    <a:ext cx="66" cy="102"/>
                  </a:xfrm>
                  <a:custGeom>
                    <a:avLst/>
                    <a:gdLst/>
                    <a:ahLst/>
                    <a:cxnLst>
                      <a:cxn ang="0">
                        <a:pos x="0" y="14"/>
                      </a:cxn>
                      <a:cxn ang="0">
                        <a:pos x="27" y="96"/>
                      </a:cxn>
                      <a:cxn ang="0">
                        <a:pos x="65" y="81"/>
                      </a:cxn>
                      <a:cxn ang="0">
                        <a:pos x="39" y="0"/>
                      </a:cxn>
                      <a:cxn ang="0">
                        <a:pos x="0" y="14"/>
                      </a:cxn>
                    </a:cxnLst>
                    <a:rect l="0" t="0" r="r" b="b"/>
                    <a:pathLst>
                      <a:path w="66" h="97">
                        <a:moveTo>
                          <a:pt x="0" y="14"/>
                        </a:moveTo>
                        <a:lnTo>
                          <a:pt x="27" y="96"/>
                        </a:lnTo>
                        <a:lnTo>
                          <a:pt x="65" y="81"/>
                        </a:lnTo>
                        <a:lnTo>
                          <a:pt x="39"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08" name="Line 264"/>
                <p:cNvSpPr>
                  <a:spLocks noChangeShapeType="1"/>
                </p:cNvSpPr>
                <p:nvPr/>
              </p:nvSpPr>
              <p:spPr bwMode="auto">
                <a:xfrm flipV="1">
                  <a:off x="3877" y="1207"/>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09" name="Line 265"/>
                <p:cNvSpPr>
                  <a:spLocks noChangeShapeType="1"/>
                </p:cNvSpPr>
                <p:nvPr/>
              </p:nvSpPr>
              <p:spPr bwMode="auto">
                <a:xfrm>
                  <a:off x="3872" y="1179"/>
                  <a:ext cx="18" cy="79"/>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10" name="Line 266"/>
                <p:cNvSpPr>
                  <a:spLocks noChangeShapeType="1"/>
                </p:cNvSpPr>
                <p:nvPr/>
              </p:nvSpPr>
              <p:spPr bwMode="auto">
                <a:xfrm>
                  <a:off x="3879" y="1179"/>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11" name="Line 267"/>
                <p:cNvSpPr>
                  <a:spLocks noChangeShapeType="1"/>
                </p:cNvSpPr>
                <p:nvPr/>
              </p:nvSpPr>
              <p:spPr bwMode="auto">
                <a:xfrm>
                  <a:off x="3887" y="1176"/>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12" name="Line 268"/>
                <p:cNvSpPr>
                  <a:spLocks noChangeShapeType="1"/>
                </p:cNvSpPr>
                <p:nvPr/>
              </p:nvSpPr>
              <p:spPr bwMode="auto">
                <a:xfrm>
                  <a:off x="3894" y="1173"/>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50" name="Group 269"/>
              <p:cNvGrpSpPr>
                <a:grpSpLocks/>
              </p:cNvGrpSpPr>
              <p:nvPr/>
            </p:nvGrpSpPr>
            <p:grpSpPr bwMode="auto">
              <a:xfrm>
                <a:off x="3895" y="1271"/>
                <a:ext cx="67" cy="97"/>
                <a:chOff x="3895" y="1271"/>
                <a:chExt cx="67" cy="97"/>
              </a:xfrm>
            </p:grpSpPr>
            <p:grpSp>
              <p:nvGrpSpPr>
                <p:cNvPr id="42601" name="Group 270"/>
                <p:cNvGrpSpPr>
                  <a:grpSpLocks/>
                </p:cNvGrpSpPr>
                <p:nvPr/>
              </p:nvGrpSpPr>
              <p:grpSpPr bwMode="auto">
                <a:xfrm>
                  <a:off x="3895" y="1271"/>
                  <a:ext cx="67" cy="97"/>
                  <a:chOff x="3895" y="1271"/>
                  <a:chExt cx="67" cy="97"/>
                </a:xfrm>
              </p:grpSpPr>
              <p:sp>
                <p:nvSpPr>
                  <p:cNvPr id="134415" name="Freeform 271"/>
                  <p:cNvSpPr>
                    <a:spLocks/>
                  </p:cNvSpPr>
                  <p:nvPr/>
                </p:nvSpPr>
                <p:spPr bwMode="auto">
                  <a:xfrm>
                    <a:off x="3894" y="1272"/>
                    <a:ext cx="68" cy="93"/>
                  </a:xfrm>
                  <a:custGeom>
                    <a:avLst/>
                    <a:gdLst/>
                    <a:ahLst/>
                    <a:cxnLst>
                      <a:cxn ang="0">
                        <a:pos x="0" y="13"/>
                      </a:cxn>
                      <a:cxn ang="0">
                        <a:pos x="27" y="94"/>
                      </a:cxn>
                      <a:cxn ang="0">
                        <a:pos x="65" y="79"/>
                      </a:cxn>
                      <a:cxn ang="0">
                        <a:pos x="39" y="0"/>
                      </a:cxn>
                      <a:cxn ang="0">
                        <a:pos x="0" y="13"/>
                      </a:cxn>
                    </a:cxnLst>
                    <a:rect l="0" t="0" r="r" b="b"/>
                    <a:pathLst>
                      <a:path w="66" h="95">
                        <a:moveTo>
                          <a:pt x="0" y="13"/>
                        </a:moveTo>
                        <a:lnTo>
                          <a:pt x="27" y="94"/>
                        </a:lnTo>
                        <a:lnTo>
                          <a:pt x="65" y="79"/>
                        </a:lnTo>
                        <a:lnTo>
                          <a:pt x="39" y="0"/>
                        </a:lnTo>
                        <a:lnTo>
                          <a:pt x="0" y="13"/>
                        </a:lnTo>
                      </a:path>
                    </a:pathLst>
                  </a:custGeom>
                  <a:gradFill rotWithShape="0">
                    <a:gsLst>
                      <a:gs pos="0">
                        <a:srgbClr val="CECECE"/>
                      </a:gs>
                      <a:gs pos="100000">
                        <a:srgbClr val="CECECE">
                          <a:gamma/>
                          <a:shade val="6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16" name="Freeform 272"/>
                  <p:cNvSpPr>
                    <a:spLocks/>
                  </p:cNvSpPr>
                  <p:nvPr/>
                </p:nvSpPr>
                <p:spPr bwMode="auto">
                  <a:xfrm>
                    <a:off x="3894" y="1272"/>
                    <a:ext cx="6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17" name="Line 273"/>
                <p:cNvSpPr>
                  <a:spLocks noChangeShapeType="1"/>
                </p:cNvSpPr>
                <p:nvPr/>
              </p:nvSpPr>
              <p:spPr bwMode="auto">
                <a:xfrm flipV="1">
                  <a:off x="3912" y="1311"/>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18" name="Line 274"/>
                <p:cNvSpPr>
                  <a:spLocks noChangeShapeType="1"/>
                </p:cNvSpPr>
                <p:nvPr/>
              </p:nvSpPr>
              <p:spPr bwMode="auto">
                <a:xfrm>
                  <a:off x="3907" y="1289"/>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19" name="Line 275"/>
                <p:cNvSpPr>
                  <a:spLocks noChangeShapeType="1"/>
                </p:cNvSpPr>
                <p:nvPr/>
              </p:nvSpPr>
              <p:spPr bwMode="auto">
                <a:xfrm>
                  <a:off x="3914" y="1286"/>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20" name="Line 276"/>
                <p:cNvSpPr>
                  <a:spLocks noChangeShapeType="1"/>
                </p:cNvSpPr>
                <p:nvPr/>
              </p:nvSpPr>
              <p:spPr bwMode="auto">
                <a:xfrm>
                  <a:off x="3922" y="1280"/>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21" name="Line 277"/>
                <p:cNvSpPr>
                  <a:spLocks noChangeShapeType="1"/>
                </p:cNvSpPr>
                <p:nvPr/>
              </p:nvSpPr>
              <p:spPr bwMode="auto">
                <a:xfrm>
                  <a:off x="3932" y="1278"/>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51" name="Group 278"/>
              <p:cNvGrpSpPr>
                <a:grpSpLocks/>
              </p:cNvGrpSpPr>
              <p:nvPr/>
            </p:nvGrpSpPr>
            <p:grpSpPr bwMode="auto">
              <a:xfrm>
                <a:off x="3956" y="1247"/>
                <a:ext cx="67" cy="97"/>
                <a:chOff x="3956" y="1247"/>
                <a:chExt cx="67" cy="97"/>
              </a:xfrm>
            </p:grpSpPr>
            <p:grpSp>
              <p:nvGrpSpPr>
                <p:cNvPr id="42593" name="Group 279"/>
                <p:cNvGrpSpPr>
                  <a:grpSpLocks/>
                </p:cNvGrpSpPr>
                <p:nvPr/>
              </p:nvGrpSpPr>
              <p:grpSpPr bwMode="auto">
                <a:xfrm>
                  <a:off x="3956" y="1247"/>
                  <a:ext cx="67" cy="97"/>
                  <a:chOff x="3956" y="1247"/>
                  <a:chExt cx="67" cy="97"/>
                </a:xfrm>
              </p:grpSpPr>
              <p:sp>
                <p:nvSpPr>
                  <p:cNvPr id="134424" name="Freeform 280"/>
                  <p:cNvSpPr>
                    <a:spLocks/>
                  </p:cNvSpPr>
                  <p:nvPr/>
                </p:nvSpPr>
                <p:spPr bwMode="auto">
                  <a:xfrm>
                    <a:off x="3955" y="1246"/>
                    <a:ext cx="66" cy="82"/>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25" name="Freeform 281"/>
                  <p:cNvSpPr>
                    <a:spLocks/>
                  </p:cNvSpPr>
                  <p:nvPr/>
                </p:nvSpPr>
                <p:spPr bwMode="auto">
                  <a:xfrm>
                    <a:off x="3955" y="1246"/>
                    <a:ext cx="68" cy="85"/>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26" name="Line 282"/>
                <p:cNvSpPr>
                  <a:spLocks noChangeShapeType="1"/>
                </p:cNvSpPr>
                <p:nvPr/>
              </p:nvSpPr>
              <p:spPr bwMode="auto">
                <a:xfrm flipV="1">
                  <a:off x="3973" y="1286"/>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27" name="Line 283"/>
                <p:cNvSpPr>
                  <a:spLocks noChangeShapeType="1"/>
                </p:cNvSpPr>
                <p:nvPr/>
              </p:nvSpPr>
              <p:spPr bwMode="auto">
                <a:xfrm>
                  <a:off x="3968" y="1263"/>
                  <a:ext cx="18" cy="6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28" name="Line 284"/>
                <p:cNvSpPr>
                  <a:spLocks noChangeShapeType="1"/>
                </p:cNvSpPr>
                <p:nvPr/>
              </p:nvSpPr>
              <p:spPr bwMode="auto">
                <a:xfrm>
                  <a:off x="3975" y="1261"/>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29" name="Line 285"/>
                <p:cNvSpPr>
                  <a:spLocks noChangeShapeType="1"/>
                </p:cNvSpPr>
                <p:nvPr/>
              </p:nvSpPr>
              <p:spPr bwMode="auto">
                <a:xfrm>
                  <a:off x="3983" y="1255"/>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30" name="Line 286"/>
                <p:cNvSpPr>
                  <a:spLocks noChangeShapeType="1"/>
                </p:cNvSpPr>
                <p:nvPr/>
              </p:nvSpPr>
              <p:spPr bwMode="auto">
                <a:xfrm>
                  <a:off x="3993" y="1252"/>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52" name="Group 287"/>
              <p:cNvGrpSpPr>
                <a:grpSpLocks/>
              </p:cNvGrpSpPr>
              <p:nvPr/>
            </p:nvGrpSpPr>
            <p:grpSpPr bwMode="auto">
              <a:xfrm>
                <a:off x="3917" y="1146"/>
                <a:ext cx="67" cy="97"/>
                <a:chOff x="3917" y="1146"/>
                <a:chExt cx="67" cy="97"/>
              </a:xfrm>
            </p:grpSpPr>
            <p:grpSp>
              <p:nvGrpSpPr>
                <p:cNvPr id="42585" name="Group 288"/>
                <p:cNvGrpSpPr>
                  <a:grpSpLocks/>
                </p:cNvGrpSpPr>
                <p:nvPr/>
              </p:nvGrpSpPr>
              <p:grpSpPr bwMode="auto">
                <a:xfrm>
                  <a:off x="3917" y="1146"/>
                  <a:ext cx="67" cy="97"/>
                  <a:chOff x="3917" y="1146"/>
                  <a:chExt cx="67" cy="97"/>
                </a:xfrm>
              </p:grpSpPr>
              <p:sp>
                <p:nvSpPr>
                  <p:cNvPr id="134433" name="Freeform 289"/>
                  <p:cNvSpPr>
                    <a:spLocks/>
                  </p:cNvSpPr>
                  <p:nvPr/>
                </p:nvSpPr>
                <p:spPr bwMode="auto">
                  <a:xfrm>
                    <a:off x="3917" y="1145"/>
                    <a:ext cx="61" cy="96"/>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34" name="Freeform 290"/>
                  <p:cNvSpPr>
                    <a:spLocks/>
                  </p:cNvSpPr>
                  <p:nvPr/>
                </p:nvSpPr>
                <p:spPr bwMode="auto">
                  <a:xfrm>
                    <a:off x="3917" y="1145"/>
                    <a:ext cx="66" cy="99"/>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35" name="Line 291"/>
                <p:cNvSpPr>
                  <a:spLocks noChangeShapeType="1"/>
                </p:cNvSpPr>
                <p:nvPr/>
              </p:nvSpPr>
              <p:spPr bwMode="auto">
                <a:xfrm flipV="1">
                  <a:off x="3935" y="1187"/>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36" name="Line 292"/>
                <p:cNvSpPr>
                  <a:spLocks noChangeShapeType="1"/>
                </p:cNvSpPr>
                <p:nvPr/>
              </p:nvSpPr>
              <p:spPr bwMode="auto">
                <a:xfrm>
                  <a:off x="3930" y="1162"/>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37" name="Line 293"/>
                <p:cNvSpPr>
                  <a:spLocks noChangeShapeType="1"/>
                </p:cNvSpPr>
                <p:nvPr/>
              </p:nvSpPr>
              <p:spPr bwMode="auto">
                <a:xfrm>
                  <a:off x="3937" y="1159"/>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38" name="Line 294"/>
                <p:cNvSpPr>
                  <a:spLocks noChangeShapeType="1"/>
                </p:cNvSpPr>
                <p:nvPr/>
              </p:nvSpPr>
              <p:spPr bwMode="auto">
                <a:xfrm>
                  <a:off x="3945" y="1156"/>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39" name="Line 295"/>
                <p:cNvSpPr>
                  <a:spLocks noChangeShapeType="1"/>
                </p:cNvSpPr>
                <p:nvPr/>
              </p:nvSpPr>
              <p:spPr bwMode="auto">
                <a:xfrm>
                  <a:off x="3952" y="1153"/>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440" name="Freeform 296"/>
              <p:cNvSpPr>
                <a:spLocks/>
              </p:cNvSpPr>
              <p:nvPr/>
            </p:nvSpPr>
            <p:spPr bwMode="auto">
              <a:xfrm>
                <a:off x="3740" y="1187"/>
                <a:ext cx="121" cy="170"/>
              </a:xfrm>
              <a:custGeom>
                <a:avLst/>
                <a:gdLst/>
                <a:ahLst/>
                <a:cxnLst>
                  <a:cxn ang="0">
                    <a:pos x="114" y="63"/>
                  </a:cxn>
                  <a:cxn ang="0">
                    <a:pos x="110" y="52"/>
                  </a:cxn>
                  <a:cxn ang="0">
                    <a:pos x="104" y="42"/>
                  </a:cxn>
                  <a:cxn ang="0">
                    <a:pos x="98" y="32"/>
                  </a:cxn>
                  <a:cxn ang="0">
                    <a:pos x="91" y="23"/>
                  </a:cxn>
                  <a:cxn ang="0">
                    <a:pos x="84" y="16"/>
                  </a:cxn>
                  <a:cxn ang="0">
                    <a:pos x="76" y="9"/>
                  </a:cxn>
                  <a:cxn ang="0">
                    <a:pos x="67" y="5"/>
                  </a:cxn>
                  <a:cxn ang="0">
                    <a:pos x="59" y="2"/>
                  </a:cxn>
                  <a:cxn ang="0">
                    <a:pos x="51" y="0"/>
                  </a:cxn>
                  <a:cxn ang="0">
                    <a:pos x="42" y="0"/>
                  </a:cxn>
                  <a:cxn ang="0">
                    <a:pos x="35" y="2"/>
                  </a:cxn>
                  <a:cxn ang="0">
                    <a:pos x="27" y="6"/>
                  </a:cxn>
                  <a:cxn ang="0">
                    <a:pos x="21" y="10"/>
                  </a:cxn>
                  <a:cxn ang="0">
                    <a:pos x="15" y="17"/>
                  </a:cxn>
                  <a:cxn ang="0">
                    <a:pos x="10" y="25"/>
                  </a:cxn>
                  <a:cxn ang="0">
                    <a:pos x="6" y="34"/>
                  </a:cxn>
                  <a:cxn ang="0">
                    <a:pos x="3" y="43"/>
                  </a:cxn>
                  <a:cxn ang="0">
                    <a:pos x="1" y="54"/>
                  </a:cxn>
                  <a:cxn ang="0">
                    <a:pos x="0" y="66"/>
                  </a:cxn>
                  <a:cxn ang="0">
                    <a:pos x="1" y="77"/>
                  </a:cxn>
                  <a:cxn ang="0">
                    <a:pos x="2" y="89"/>
                  </a:cxn>
                  <a:cxn ang="0">
                    <a:pos x="5" y="101"/>
                  </a:cxn>
                  <a:cxn ang="0">
                    <a:pos x="9" y="113"/>
                  </a:cxn>
                  <a:cxn ang="0">
                    <a:pos x="14" y="123"/>
                  </a:cxn>
                  <a:cxn ang="0">
                    <a:pos x="20" y="133"/>
                  </a:cxn>
                  <a:cxn ang="0">
                    <a:pos x="26" y="143"/>
                  </a:cxn>
                  <a:cxn ang="0">
                    <a:pos x="34" y="151"/>
                  </a:cxn>
                  <a:cxn ang="0">
                    <a:pos x="41" y="158"/>
                  </a:cxn>
                  <a:cxn ang="0">
                    <a:pos x="49" y="163"/>
                  </a:cxn>
                  <a:cxn ang="0">
                    <a:pos x="58" y="167"/>
                  </a:cxn>
                  <a:cxn ang="0">
                    <a:pos x="66" y="170"/>
                  </a:cxn>
                  <a:cxn ang="0">
                    <a:pos x="74" y="170"/>
                  </a:cxn>
                  <a:cxn ang="0">
                    <a:pos x="82" y="169"/>
                  </a:cxn>
                  <a:cxn ang="0">
                    <a:pos x="90" y="167"/>
                  </a:cxn>
                  <a:cxn ang="0">
                    <a:pos x="97" y="162"/>
                  </a:cxn>
                  <a:cxn ang="0">
                    <a:pos x="103" y="156"/>
                  </a:cxn>
                  <a:cxn ang="0">
                    <a:pos x="109" y="149"/>
                  </a:cxn>
                  <a:cxn ang="0">
                    <a:pos x="114" y="141"/>
                  </a:cxn>
                  <a:cxn ang="0">
                    <a:pos x="117" y="132"/>
                  </a:cxn>
                  <a:cxn ang="0">
                    <a:pos x="120" y="121"/>
                  </a:cxn>
                  <a:cxn ang="0">
                    <a:pos x="121" y="110"/>
                  </a:cxn>
                  <a:cxn ang="0">
                    <a:pos x="121" y="99"/>
                  </a:cxn>
                  <a:cxn ang="0">
                    <a:pos x="120" y="87"/>
                  </a:cxn>
                  <a:cxn ang="0">
                    <a:pos x="117" y="75"/>
                  </a:cxn>
                </a:cxnLst>
                <a:rect l="0" t="0" r="r" b="b"/>
                <a:pathLst>
                  <a:path w="122" h="171">
                    <a:moveTo>
                      <a:pt x="116" y="69"/>
                    </a:moveTo>
                    <a:lnTo>
                      <a:pt x="114" y="63"/>
                    </a:lnTo>
                    <a:lnTo>
                      <a:pt x="112" y="57"/>
                    </a:lnTo>
                    <a:lnTo>
                      <a:pt x="110" y="52"/>
                    </a:lnTo>
                    <a:lnTo>
                      <a:pt x="107" y="47"/>
                    </a:lnTo>
                    <a:lnTo>
                      <a:pt x="104" y="42"/>
                    </a:lnTo>
                    <a:lnTo>
                      <a:pt x="101" y="37"/>
                    </a:lnTo>
                    <a:lnTo>
                      <a:pt x="98" y="32"/>
                    </a:lnTo>
                    <a:lnTo>
                      <a:pt x="95" y="27"/>
                    </a:lnTo>
                    <a:lnTo>
                      <a:pt x="91" y="23"/>
                    </a:lnTo>
                    <a:lnTo>
                      <a:pt x="87" y="19"/>
                    </a:lnTo>
                    <a:lnTo>
                      <a:pt x="84" y="16"/>
                    </a:lnTo>
                    <a:lnTo>
                      <a:pt x="80" y="12"/>
                    </a:lnTo>
                    <a:lnTo>
                      <a:pt x="76" y="9"/>
                    </a:lnTo>
                    <a:lnTo>
                      <a:pt x="72" y="7"/>
                    </a:lnTo>
                    <a:lnTo>
                      <a:pt x="67" y="5"/>
                    </a:lnTo>
                    <a:lnTo>
                      <a:pt x="63" y="3"/>
                    </a:lnTo>
                    <a:lnTo>
                      <a:pt x="59" y="2"/>
                    </a:lnTo>
                    <a:lnTo>
                      <a:pt x="55" y="0"/>
                    </a:lnTo>
                    <a:lnTo>
                      <a:pt x="51" y="0"/>
                    </a:lnTo>
                    <a:lnTo>
                      <a:pt x="47" y="0"/>
                    </a:lnTo>
                    <a:lnTo>
                      <a:pt x="42" y="0"/>
                    </a:lnTo>
                    <a:lnTo>
                      <a:pt x="39" y="1"/>
                    </a:lnTo>
                    <a:lnTo>
                      <a:pt x="35" y="2"/>
                    </a:lnTo>
                    <a:lnTo>
                      <a:pt x="31" y="3"/>
                    </a:lnTo>
                    <a:lnTo>
                      <a:pt x="27" y="6"/>
                    </a:lnTo>
                    <a:lnTo>
                      <a:pt x="24" y="8"/>
                    </a:lnTo>
                    <a:lnTo>
                      <a:pt x="21" y="10"/>
                    </a:lnTo>
                    <a:lnTo>
                      <a:pt x="18" y="14"/>
                    </a:lnTo>
                    <a:lnTo>
                      <a:pt x="15" y="17"/>
                    </a:lnTo>
                    <a:lnTo>
                      <a:pt x="12" y="21"/>
                    </a:lnTo>
                    <a:lnTo>
                      <a:pt x="10" y="25"/>
                    </a:lnTo>
                    <a:lnTo>
                      <a:pt x="7" y="29"/>
                    </a:lnTo>
                    <a:lnTo>
                      <a:pt x="6" y="34"/>
                    </a:lnTo>
                    <a:lnTo>
                      <a:pt x="4" y="38"/>
                    </a:lnTo>
                    <a:lnTo>
                      <a:pt x="3" y="43"/>
                    </a:lnTo>
                    <a:lnTo>
                      <a:pt x="1" y="49"/>
                    </a:lnTo>
                    <a:lnTo>
                      <a:pt x="1" y="54"/>
                    </a:lnTo>
                    <a:lnTo>
                      <a:pt x="0" y="60"/>
                    </a:lnTo>
                    <a:lnTo>
                      <a:pt x="0" y="66"/>
                    </a:lnTo>
                    <a:lnTo>
                      <a:pt x="0" y="71"/>
                    </a:lnTo>
                    <a:lnTo>
                      <a:pt x="1" y="77"/>
                    </a:lnTo>
                    <a:lnTo>
                      <a:pt x="1" y="83"/>
                    </a:lnTo>
                    <a:lnTo>
                      <a:pt x="2" y="89"/>
                    </a:lnTo>
                    <a:lnTo>
                      <a:pt x="4" y="95"/>
                    </a:lnTo>
                    <a:lnTo>
                      <a:pt x="5" y="101"/>
                    </a:lnTo>
                    <a:lnTo>
                      <a:pt x="7" y="107"/>
                    </a:lnTo>
                    <a:lnTo>
                      <a:pt x="9" y="113"/>
                    </a:lnTo>
                    <a:lnTo>
                      <a:pt x="11" y="118"/>
                    </a:lnTo>
                    <a:lnTo>
                      <a:pt x="14" y="123"/>
                    </a:lnTo>
                    <a:lnTo>
                      <a:pt x="17" y="128"/>
                    </a:lnTo>
                    <a:lnTo>
                      <a:pt x="20" y="133"/>
                    </a:lnTo>
                    <a:lnTo>
                      <a:pt x="23" y="138"/>
                    </a:lnTo>
                    <a:lnTo>
                      <a:pt x="26" y="143"/>
                    </a:lnTo>
                    <a:lnTo>
                      <a:pt x="30" y="147"/>
                    </a:lnTo>
                    <a:lnTo>
                      <a:pt x="34" y="151"/>
                    </a:lnTo>
                    <a:lnTo>
                      <a:pt x="37" y="154"/>
                    </a:lnTo>
                    <a:lnTo>
                      <a:pt x="41" y="158"/>
                    </a:lnTo>
                    <a:lnTo>
                      <a:pt x="45" y="161"/>
                    </a:lnTo>
                    <a:lnTo>
                      <a:pt x="49" y="163"/>
                    </a:lnTo>
                    <a:lnTo>
                      <a:pt x="54" y="165"/>
                    </a:lnTo>
                    <a:lnTo>
                      <a:pt x="58" y="167"/>
                    </a:lnTo>
                    <a:lnTo>
                      <a:pt x="62" y="168"/>
                    </a:lnTo>
                    <a:lnTo>
                      <a:pt x="66" y="170"/>
                    </a:lnTo>
                    <a:lnTo>
                      <a:pt x="70" y="170"/>
                    </a:lnTo>
                    <a:lnTo>
                      <a:pt x="74" y="170"/>
                    </a:lnTo>
                    <a:lnTo>
                      <a:pt x="79" y="170"/>
                    </a:lnTo>
                    <a:lnTo>
                      <a:pt x="82" y="169"/>
                    </a:lnTo>
                    <a:lnTo>
                      <a:pt x="86" y="168"/>
                    </a:lnTo>
                    <a:lnTo>
                      <a:pt x="90" y="167"/>
                    </a:lnTo>
                    <a:lnTo>
                      <a:pt x="94" y="164"/>
                    </a:lnTo>
                    <a:lnTo>
                      <a:pt x="97" y="162"/>
                    </a:lnTo>
                    <a:lnTo>
                      <a:pt x="100" y="160"/>
                    </a:lnTo>
                    <a:lnTo>
                      <a:pt x="103" y="156"/>
                    </a:lnTo>
                    <a:lnTo>
                      <a:pt x="106" y="153"/>
                    </a:lnTo>
                    <a:lnTo>
                      <a:pt x="109" y="149"/>
                    </a:lnTo>
                    <a:lnTo>
                      <a:pt x="111" y="145"/>
                    </a:lnTo>
                    <a:lnTo>
                      <a:pt x="114" y="141"/>
                    </a:lnTo>
                    <a:lnTo>
                      <a:pt x="115" y="136"/>
                    </a:lnTo>
                    <a:lnTo>
                      <a:pt x="117" y="132"/>
                    </a:lnTo>
                    <a:lnTo>
                      <a:pt x="118" y="127"/>
                    </a:lnTo>
                    <a:lnTo>
                      <a:pt x="120" y="121"/>
                    </a:lnTo>
                    <a:lnTo>
                      <a:pt x="120" y="116"/>
                    </a:lnTo>
                    <a:lnTo>
                      <a:pt x="121" y="110"/>
                    </a:lnTo>
                    <a:lnTo>
                      <a:pt x="121" y="104"/>
                    </a:lnTo>
                    <a:lnTo>
                      <a:pt x="121" y="99"/>
                    </a:lnTo>
                    <a:lnTo>
                      <a:pt x="120" y="93"/>
                    </a:lnTo>
                    <a:lnTo>
                      <a:pt x="120" y="87"/>
                    </a:lnTo>
                    <a:lnTo>
                      <a:pt x="119" y="81"/>
                    </a:lnTo>
                    <a:lnTo>
                      <a:pt x="117" y="75"/>
                    </a:lnTo>
                    <a:lnTo>
                      <a:pt x="116" y="6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54" name="Group 297"/>
              <p:cNvGrpSpPr>
                <a:grpSpLocks/>
              </p:cNvGrpSpPr>
              <p:nvPr/>
            </p:nvGrpSpPr>
            <p:grpSpPr bwMode="auto">
              <a:xfrm>
                <a:off x="3745" y="1204"/>
                <a:ext cx="77" cy="42"/>
                <a:chOff x="3745" y="1204"/>
                <a:chExt cx="77" cy="42"/>
              </a:xfrm>
            </p:grpSpPr>
            <p:sp>
              <p:nvSpPr>
                <p:cNvPr id="134442" name="Freeform 298"/>
                <p:cNvSpPr>
                  <a:spLocks/>
                </p:cNvSpPr>
                <p:nvPr/>
              </p:nvSpPr>
              <p:spPr bwMode="auto">
                <a:xfrm>
                  <a:off x="3745" y="1207"/>
                  <a:ext cx="76" cy="40"/>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43" name="Line 299"/>
                <p:cNvSpPr>
                  <a:spLocks noChangeShapeType="1"/>
                </p:cNvSpPr>
                <p:nvPr/>
              </p:nvSpPr>
              <p:spPr bwMode="auto">
                <a:xfrm flipH="1" flipV="1">
                  <a:off x="3765" y="1232"/>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44" name="Line 300"/>
                <p:cNvSpPr>
                  <a:spLocks noChangeShapeType="1"/>
                </p:cNvSpPr>
                <p:nvPr/>
              </p:nvSpPr>
              <p:spPr bwMode="auto">
                <a:xfrm flipH="1" flipV="1">
                  <a:off x="3778" y="1224"/>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45" name="Line 301"/>
                <p:cNvSpPr>
                  <a:spLocks noChangeShapeType="1"/>
                </p:cNvSpPr>
                <p:nvPr/>
              </p:nvSpPr>
              <p:spPr bwMode="auto">
                <a:xfrm flipH="1" flipV="1">
                  <a:off x="3750" y="123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46" name="Freeform 302"/>
                <p:cNvSpPr>
                  <a:spLocks/>
                </p:cNvSpPr>
                <p:nvPr/>
              </p:nvSpPr>
              <p:spPr bwMode="auto">
                <a:xfrm>
                  <a:off x="3788" y="1204"/>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47" name="Freeform 303"/>
              <p:cNvSpPr>
                <a:spLocks/>
              </p:cNvSpPr>
              <p:nvPr/>
            </p:nvSpPr>
            <p:spPr bwMode="auto">
              <a:xfrm>
                <a:off x="3768" y="1244"/>
                <a:ext cx="76" cy="37"/>
              </a:xfrm>
              <a:custGeom>
                <a:avLst/>
                <a:gdLst/>
                <a:ahLst/>
                <a:cxnLst>
                  <a:cxn ang="0">
                    <a:pos x="71" y="0"/>
                  </a:cxn>
                  <a:cxn ang="0">
                    <a:pos x="0" y="31"/>
                  </a:cxn>
                  <a:cxn ang="0">
                    <a:pos x="0" y="35"/>
                  </a:cxn>
                  <a:cxn ang="0">
                    <a:pos x="3" y="37"/>
                  </a:cxn>
                  <a:cxn ang="0">
                    <a:pos x="74" y="6"/>
                  </a:cxn>
                  <a:cxn ang="0">
                    <a:pos x="74" y="3"/>
                  </a:cxn>
                  <a:cxn ang="0">
                    <a:pos x="71" y="0"/>
                  </a:cxn>
                </a:cxnLst>
                <a:rect l="0" t="0" r="r" b="b"/>
                <a:pathLst>
                  <a:path w="75" h="38">
                    <a:moveTo>
                      <a:pt x="71" y="0"/>
                    </a:moveTo>
                    <a:lnTo>
                      <a:pt x="0" y="31"/>
                    </a:lnTo>
                    <a:lnTo>
                      <a:pt x="0" y="35"/>
                    </a:lnTo>
                    <a:lnTo>
                      <a:pt x="3" y="37"/>
                    </a:lnTo>
                    <a:lnTo>
                      <a:pt x="74" y="6"/>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48" name="Freeform 304"/>
              <p:cNvSpPr>
                <a:spLocks/>
              </p:cNvSpPr>
              <p:nvPr/>
            </p:nvSpPr>
            <p:spPr bwMode="auto">
              <a:xfrm>
                <a:off x="3813" y="1241"/>
                <a:ext cx="33"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57" name="Group 305"/>
              <p:cNvGrpSpPr>
                <a:grpSpLocks/>
              </p:cNvGrpSpPr>
              <p:nvPr/>
            </p:nvGrpSpPr>
            <p:grpSpPr bwMode="auto">
              <a:xfrm>
                <a:off x="3777" y="1294"/>
                <a:ext cx="77" cy="42"/>
                <a:chOff x="3777" y="1294"/>
                <a:chExt cx="77" cy="42"/>
              </a:xfrm>
            </p:grpSpPr>
            <p:sp>
              <p:nvSpPr>
                <p:cNvPr id="134450" name="Freeform 306"/>
                <p:cNvSpPr>
                  <a:spLocks/>
                </p:cNvSpPr>
                <p:nvPr/>
              </p:nvSpPr>
              <p:spPr bwMode="auto">
                <a:xfrm>
                  <a:off x="3776" y="1297"/>
                  <a:ext cx="76"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51" name="Line 307"/>
                <p:cNvSpPr>
                  <a:spLocks noChangeShapeType="1"/>
                </p:cNvSpPr>
                <p:nvPr/>
              </p:nvSpPr>
              <p:spPr bwMode="auto">
                <a:xfrm flipH="1" flipV="1">
                  <a:off x="3796" y="1323"/>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52" name="Line 308"/>
                <p:cNvSpPr>
                  <a:spLocks noChangeShapeType="1"/>
                </p:cNvSpPr>
                <p:nvPr/>
              </p:nvSpPr>
              <p:spPr bwMode="auto">
                <a:xfrm flipH="1" flipV="1">
                  <a:off x="3811" y="131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53" name="Line 309"/>
                <p:cNvSpPr>
                  <a:spLocks noChangeShapeType="1"/>
                </p:cNvSpPr>
                <p:nvPr/>
              </p:nvSpPr>
              <p:spPr bwMode="auto">
                <a:xfrm flipH="1" flipV="1">
                  <a:off x="3781" y="132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54" name="Freeform 310"/>
                <p:cNvSpPr>
                  <a:spLocks/>
                </p:cNvSpPr>
                <p:nvPr/>
              </p:nvSpPr>
              <p:spPr bwMode="auto">
                <a:xfrm>
                  <a:off x="3821" y="1294"/>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455" name="Freeform 311"/>
              <p:cNvSpPr>
                <a:spLocks/>
              </p:cNvSpPr>
              <p:nvPr/>
            </p:nvSpPr>
            <p:spPr bwMode="auto">
              <a:xfrm>
                <a:off x="3720" y="1196"/>
                <a:ext cx="121" cy="170"/>
              </a:xfrm>
              <a:custGeom>
                <a:avLst/>
                <a:gdLst/>
                <a:ahLst/>
                <a:cxnLst>
                  <a:cxn ang="0">
                    <a:pos x="110" y="57"/>
                  </a:cxn>
                  <a:cxn ang="0">
                    <a:pos x="103" y="41"/>
                  </a:cxn>
                  <a:cxn ang="0">
                    <a:pos x="93" y="27"/>
                  </a:cxn>
                  <a:cxn ang="0">
                    <a:pos x="82" y="16"/>
                  </a:cxn>
                  <a:cxn ang="0">
                    <a:pos x="70" y="7"/>
                  </a:cxn>
                  <a:cxn ang="0">
                    <a:pos x="58" y="2"/>
                  </a:cxn>
                  <a:cxn ang="0">
                    <a:pos x="46" y="0"/>
                  </a:cxn>
                  <a:cxn ang="0">
                    <a:pos x="34" y="2"/>
                  </a:cxn>
                  <a:cxn ang="0">
                    <a:pos x="24" y="8"/>
                  </a:cxn>
                  <a:cxn ang="0">
                    <a:pos x="14" y="17"/>
                  </a:cxn>
                  <a:cxn ang="0">
                    <a:pos x="7" y="29"/>
                  </a:cxn>
                  <a:cxn ang="0">
                    <a:pos x="2" y="43"/>
                  </a:cxn>
                  <a:cxn ang="0">
                    <a:pos x="0" y="59"/>
                  </a:cxn>
                  <a:cxn ang="0">
                    <a:pos x="1" y="76"/>
                  </a:cxn>
                  <a:cxn ang="0">
                    <a:pos x="4" y="94"/>
                  </a:cxn>
                  <a:cxn ang="0">
                    <a:pos x="9" y="111"/>
                  </a:cxn>
                  <a:cxn ang="0">
                    <a:pos x="16" y="127"/>
                  </a:cxn>
                  <a:cxn ang="0">
                    <a:pos x="26" y="141"/>
                  </a:cxn>
                  <a:cxn ang="0">
                    <a:pos x="37" y="152"/>
                  </a:cxn>
                  <a:cxn ang="0">
                    <a:pos x="49" y="161"/>
                  </a:cxn>
                  <a:cxn ang="0">
                    <a:pos x="61" y="166"/>
                  </a:cxn>
                  <a:cxn ang="0">
                    <a:pos x="73" y="168"/>
                  </a:cxn>
                  <a:cxn ang="0">
                    <a:pos x="85" y="166"/>
                  </a:cxn>
                  <a:cxn ang="0">
                    <a:pos x="95" y="160"/>
                  </a:cxn>
                  <a:cxn ang="0">
                    <a:pos x="105" y="151"/>
                  </a:cxn>
                  <a:cxn ang="0">
                    <a:pos x="112" y="139"/>
                  </a:cxn>
                  <a:cxn ang="0">
                    <a:pos x="117" y="125"/>
                  </a:cxn>
                  <a:cxn ang="0">
                    <a:pos x="119" y="109"/>
                  </a:cxn>
                  <a:cxn ang="0">
                    <a:pos x="118" y="92"/>
                  </a:cxn>
                  <a:cxn ang="0">
                    <a:pos x="115" y="74"/>
                  </a:cxn>
                  <a:cxn ang="0">
                    <a:pos x="112" y="75"/>
                  </a:cxn>
                  <a:cxn ang="0">
                    <a:pos x="115" y="92"/>
                  </a:cxn>
                  <a:cxn ang="0">
                    <a:pos x="116" y="106"/>
                  </a:cxn>
                  <a:cxn ang="0">
                    <a:pos x="113" y="124"/>
                  </a:cxn>
                  <a:cxn ang="0">
                    <a:pos x="109" y="138"/>
                  </a:cxn>
                  <a:cxn ang="0">
                    <a:pos x="102" y="149"/>
                  </a:cxn>
                  <a:cxn ang="0">
                    <a:pos x="93" y="157"/>
                  </a:cxn>
                  <a:cxn ang="0">
                    <a:pos x="84" y="163"/>
                  </a:cxn>
                  <a:cxn ang="0">
                    <a:pos x="73" y="165"/>
                  </a:cxn>
                  <a:cxn ang="0">
                    <a:pos x="62" y="163"/>
                  </a:cxn>
                  <a:cxn ang="0">
                    <a:pos x="50" y="158"/>
                  </a:cxn>
                  <a:cxn ang="0">
                    <a:pos x="39" y="150"/>
                  </a:cxn>
                  <a:cxn ang="0">
                    <a:pos x="28" y="139"/>
                  </a:cxn>
                  <a:cxn ang="0">
                    <a:pos x="19" y="125"/>
                  </a:cxn>
                  <a:cxn ang="0">
                    <a:pos x="12" y="110"/>
                  </a:cxn>
                  <a:cxn ang="0">
                    <a:pos x="7" y="93"/>
                  </a:cxn>
                  <a:cxn ang="0">
                    <a:pos x="4" y="76"/>
                  </a:cxn>
                  <a:cxn ang="0">
                    <a:pos x="3" y="62"/>
                  </a:cxn>
                  <a:cxn ang="0">
                    <a:pos x="6" y="44"/>
                  </a:cxn>
                  <a:cxn ang="0">
                    <a:pos x="10" y="30"/>
                  </a:cxn>
                  <a:cxn ang="0">
                    <a:pos x="17" y="19"/>
                  </a:cxn>
                  <a:cxn ang="0">
                    <a:pos x="26" y="11"/>
                  </a:cxn>
                  <a:cxn ang="0">
                    <a:pos x="35" y="5"/>
                  </a:cxn>
                  <a:cxn ang="0">
                    <a:pos x="46" y="3"/>
                  </a:cxn>
                  <a:cxn ang="0">
                    <a:pos x="57" y="5"/>
                  </a:cxn>
                  <a:cxn ang="0">
                    <a:pos x="69" y="10"/>
                  </a:cxn>
                  <a:cxn ang="0">
                    <a:pos x="80" y="18"/>
                  </a:cxn>
                  <a:cxn ang="0">
                    <a:pos x="91" y="29"/>
                  </a:cxn>
                  <a:cxn ang="0">
                    <a:pos x="100" y="43"/>
                  </a:cxn>
                  <a:cxn ang="0">
                    <a:pos x="107" y="58"/>
                  </a:cxn>
                  <a:cxn ang="0">
                    <a:pos x="114" y="68"/>
                  </a:cxn>
                </a:cxnLst>
                <a:rect l="0" t="0" r="r" b="b"/>
                <a:pathLst>
                  <a:path w="120" h="169">
                    <a:moveTo>
                      <a:pt x="114" y="68"/>
                    </a:moveTo>
                    <a:lnTo>
                      <a:pt x="112" y="63"/>
                    </a:lnTo>
                    <a:lnTo>
                      <a:pt x="110" y="57"/>
                    </a:lnTo>
                    <a:lnTo>
                      <a:pt x="108" y="51"/>
                    </a:lnTo>
                    <a:lnTo>
                      <a:pt x="105" y="46"/>
                    </a:lnTo>
                    <a:lnTo>
                      <a:pt x="103" y="41"/>
                    </a:lnTo>
                    <a:lnTo>
                      <a:pt x="100" y="36"/>
                    </a:lnTo>
                    <a:lnTo>
                      <a:pt x="96" y="32"/>
                    </a:lnTo>
                    <a:lnTo>
                      <a:pt x="93" y="27"/>
                    </a:lnTo>
                    <a:lnTo>
                      <a:pt x="90" y="23"/>
                    </a:lnTo>
                    <a:lnTo>
                      <a:pt x="86" y="19"/>
                    </a:lnTo>
                    <a:lnTo>
                      <a:pt x="82" y="16"/>
                    </a:lnTo>
                    <a:lnTo>
                      <a:pt x="78" y="13"/>
                    </a:lnTo>
                    <a:lnTo>
                      <a:pt x="74" y="10"/>
                    </a:lnTo>
                    <a:lnTo>
                      <a:pt x="70" y="7"/>
                    </a:lnTo>
                    <a:lnTo>
                      <a:pt x="66" y="5"/>
                    </a:lnTo>
                    <a:lnTo>
                      <a:pt x="62" y="3"/>
                    </a:lnTo>
                    <a:lnTo>
                      <a:pt x="58" y="2"/>
                    </a:lnTo>
                    <a:lnTo>
                      <a:pt x="54" y="1"/>
                    </a:lnTo>
                    <a:lnTo>
                      <a:pt x="50" y="0"/>
                    </a:lnTo>
                    <a:lnTo>
                      <a:pt x="46" y="0"/>
                    </a:lnTo>
                    <a:lnTo>
                      <a:pt x="42" y="0"/>
                    </a:lnTo>
                    <a:lnTo>
                      <a:pt x="38" y="1"/>
                    </a:lnTo>
                    <a:lnTo>
                      <a:pt x="34" y="2"/>
                    </a:lnTo>
                    <a:lnTo>
                      <a:pt x="30" y="4"/>
                    </a:lnTo>
                    <a:lnTo>
                      <a:pt x="27" y="6"/>
                    </a:lnTo>
                    <a:lnTo>
                      <a:pt x="24" y="8"/>
                    </a:lnTo>
                    <a:lnTo>
                      <a:pt x="20" y="11"/>
                    </a:lnTo>
                    <a:lnTo>
                      <a:pt x="17" y="14"/>
                    </a:lnTo>
                    <a:lnTo>
                      <a:pt x="14" y="17"/>
                    </a:lnTo>
                    <a:lnTo>
                      <a:pt x="12" y="20"/>
                    </a:lnTo>
                    <a:lnTo>
                      <a:pt x="9" y="25"/>
                    </a:lnTo>
                    <a:lnTo>
                      <a:pt x="7" y="29"/>
                    </a:lnTo>
                    <a:lnTo>
                      <a:pt x="6" y="33"/>
                    </a:lnTo>
                    <a:lnTo>
                      <a:pt x="4" y="38"/>
                    </a:lnTo>
                    <a:lnTo>
                      <a:pt x="2" y="43"/>
                    </a:lnTo>
                    <a:lnTo>
                      <a:pt x="2" y="48"/>
                    </a:lnTo>
                    <a:lnTo>
                      <a:pt x="1" y="54"/>
                    </a:lnTo>
                    <a:lnTo>
                      <a:pt x="0" y="59"/>
                    </a:lnTo>
                    <a:lnTo>
                      <a:pt x="0" y="65"/>
                    </a:lnTo>
                    <a:lnTo>
                      <a:pt x="0" y="70"/>
                    </a:lnTo>
                    <a:lnTo>
                      <a:pt x="1" y="76"/>
                    </a:lnTo>
                    <a:lnTo>
                      <a:pt x="1" y="82"/>
                    </a:lnTo>
                    <a:lnTo>
                      <a:pt x="2" y="88"/>
                    </a:lnTo>
                    <a:lnTo>
                      <a:pt x="4" y="94"/>
                    </a:lnTo>
                    <a:lnTo>
                      <a:pt x="5" y="100"/>
                    </a:lnTo>
                    <a:lnTo>
                      <a:pt x="7" y="105"/>
                    </a:lnTo>
                    <a:lnTo>
                      <a:pt x="9" y="111"/>
                    </a:lnTo>
                    <a:lnTo>
                      <a:pt x="11" y="117"/>
                    </a:lnTo>
                    <a:lnTo>
                      <a:pt x="14" y="122"/>
                    </a:lnTo>
                    <a:lnTo>
                      <a:pt x="16" y="127"/>
                    </a:lnTo>
                    <a:lnTo>
                      <a:pt x="19" y="132"/>
                    </a:lnTo>
                    <a:lnTo>
                      <a:pt x="23" y="136"/>
                    </a:lnTo>
                    <a:lnTo>
                      <a:pt x="26" y="141"/>
                    </a:lnTo>
                    <a:lnTo>
                      <a:pt x="29" y="145"/>
                    </a:lnTo>
                    <a:lnTo>
                      <a:pt x="33" y="149"/>
                    </a:lnTo>
                    <a:lnTo>
                      <a:pt x="37" y="152"/>
                    </a:lnTo>
                    <a:lnTo>
                      <a:pt x="41" y="155"/>
                    </a:lnTo>
                    <a:lnTo>
                      <a:pt x="45" y="158"/>
                    </a:lnTo>
                    <a:lnTo>
                      <a:pt x="49" y="161"/>
                    </a:lnTo>
                    <a:lnTo>
                      <a:pt x="53" y="163"/>
                    </a:lnTo>
                    <a:lnTo>
                      <a:pt x="57" y="165"/>
                    </a:lnTo>
                    <a:lnTo>
                      <a:pt x="61" y="166"/>
                    </a:lnTo>
                    <a:lnTo>
                      <a:pt x="65" y="167"/>
                    </a:lnTo>
                    <a:lnTo>
                      <a:pt x="69" y="168"/>
                    </a:lnTo>
                    <a:lnTo>
                      <a:pt x="73" y="168"/>
                    </a:lnTo>
                    <a:lnTo>
                      <a:pt x="77" y="168"/>
                    </a:lnTo>
                    <a:lnTo>
                      <a:pt x="81" y="167"/>
                    </a:lnTo>
                    <a:lnTo>
                      <a:pt x="85" y="166"/>
                    </a:lnTo>
                    <a:lnTo>
                      <a:pt x="89" y="164"/>
                    </a:lnTo>
                    <a:lnTo>
                      <a:pt x="92" y="162"/>
                    </a:lnTo>
                    <a:lnTo>
                      <a:pt x="95" y="160"/>
                    </a:lnTo>
                    <a:lnTo>
                      <a:pt x="99" y="157"/>
                    </a:lnTo>
                    <a:lnTo>
                      <a:pt x="102" y="154"/>
                    </a:lnTo>
                    <a:lnTo>
                      <a:pt x="105" y="151"/>
                    </a:lnTo>
                    <a:lnTo>
                      <a:pt x="107" y="148"/>
                    </a:lnTo>
                    <a:lnTo>
                      <a:pt x="110" y="143"/>
                    </a:lnTo>
                    <a:lnTo>
                      <a:pt x="112" y="139"/>
                    </a:lnTo>
                    <a:lnTo>
                      <a:pt x="113" y="135"/>
                    </a:lnTo>
                    <a:lnTo>
                      <a:pt x="115" y="130"/>
                    </a:lnTo>
                    <a:lnTo>
                      <a:pt x="117" y="125"/>
                    </a:lnTo>
                    <a:lnTo>
                      <a:pt x="117" y="120"/>
                    </a:lnTo>
                    <a:lnTo>
                      <a:pt x="118" y="114"/>
                    </a:lnTo>
                    <a:lnTo>
                      <a:pt x="119" y="109"/>
                    </a:lnTo>
                    <a:lnTo>
                      <a:pt x="119" y="103"/>
                    </a:lnTo>
                    <a:lnTo>
                      <a:pt x="119" y="98"/>
                    </a:lnTo>
                    <a:lnTo>
                      <a:pt x="118" y="92"/>
                    </a:lnTo>
                    <a:lnTo>
                      <a:pt x="118" y="86"/>
                    </a:lnTo>
                    <a:lnTo>
                      <a:pt x="117" y="80"/>
                    </a:lnTo>
                    <a:lnTo>
                      <a:pt x="115" y="74"/>
                    </a:lnTo>
                    <a:lnTo>
                      <a:pt x="114" y="68"/>
                    </a:lnTo>
                    <a:lnTo>
                      <a:pt x="111" y="69"/>
                    </a:lnTo>
                    <a:lnTo>
                      <a:pt x="112" y="75"/>
                    </a:lnTo>
                    <a:lnTo>
                      <a:pt x="113" y="80"/>
                    </a:lnTo>
                    <a:lnTo>
                      <a:pt x="115" y="87"/>
                    </a:lnTo>
                    <a:lnTo>
                      <a:pt x="115" y="92"/>
                    </a:lnTo>
                    <a:lnTo>
                      <a:pt x="116" y="98"/>
                    </a:lnTo>
                    <a:lnTo>
                      <a:pt x="116" y="103"/>
                    </a:lnTo>
                    <a:lnTo>
                      <a:pt x="116" y="106"/>
                    </a:lnTo>
                    <a:lnTo>
                      <a:pt x="115" y="114"/>
                    </a:lnTo>
                    <a:lnTo>
                      <a:pt x="114" y="119"/>
                    </a:lnTo>
                    <a:lnTo>
                      <a:pt x="113" y="124"/>
                    </a:lnTo>
                    <a:lnTo>
                      <a:pt x="112" y="129"/>
                    </a:lnTo>
                    <a:lnTo>
                      <a:pt x="111" y="133"/>
                    </a:lnTo>
                    <a:lnTo>
                      <a:pt x="109" y="138"/>
                    </a:lnTo>
                    <a:lnTo>
                      <a:pt x="107" y="142"/>
                    </a:lnTo>
                    <a:lnTo>
                      <a:pt x="105" y="146"/>
                    </a:lnTo>
                    <a:lnTo>
                      <a:pt x="102" y="149"/>
                    </a:lnTo>
                    <a:lnTo>
                      <a:pt x="99" y="152"/>
                    </a:lnTo>
                    <a:lnTo>
                      <a:pt x="97" y="155"/>
                    </a:lnTo>
                    <a:lnTo>
                      <a:pt x="93" y="157"/>
                    </a:lnTo>
                    <a:lnTo>
                      <a:pt x="90" y="160"/>
                    </a:lnTo>
                    <a:lnTo>
                      <a:pt x="87" y="161"/>
                    </a:lnTo>
                    <a:lnTo>
                      <a:pt x="84" y="163"/>
                    </a:lnTo>
                    <a:lnTo>
                      <a:pt x="80" y="164"/>
                    </a:lnTo>
                    <a:lnTo>
                      <a:pt x="77" y="164"/>
                    </a:lnTo>
                    <a:lnTo>
                      <a:pt x="73" y="165"/>
                    </a:lnTo>
                    <a:lnTo>
                      <a:pt x="70" y="164"/>
                    </a:lnTo>
                    <a:lnTo>
                      <a:pt x="66" y="164"/>
                    </a:lnTo>
                    <a:lnTo>
                      <a:pt x="62" y="163"/>
                    </a:lnTo>
                    <a:lnTo>
                      <a:pt x="58" y="162"/>
                    </a:lnTo>
                    <a:lnTo>
                      <a:pt x="54" y="160"/>
                    </a:lnTo>
                    <a:lnTo>
                      <a:pt x="50" y="158"/>
                    </a:lnTo>
                    <a:lnTo>
                      <a:pt x="46" y="156"/>
                    </a:lnTo>
                    <a:lnTo>
                      <a:pt x="43" y="153"/>
                    </a:lnTo>
                    <a:lnTo>
                      <a:pt x="39" y="150"/>
                    </a:lnTo>
                    <a:lnTo>
                      <a:pt x="35" y="147"/>
                    </a:lnTo>
                    <a:lnTo>
                      <a:pt x="32" y="143"/>
                    </a:lnTo>
                    <a:lnTo>
                      <a:pt x="28" y="139"/>
                    </a:lnTo>
                    <a:lnTo>
                      <a:pt x="25" y="134"/>
                    </a:lnTo>
                    <a:lnTo>
                      <a:pt x="22" y="130"/>
                    </a:lnTo>
                    <a:lnTo>
                      <a:pt x="19" y="125"/>
                    </a:lnTo>
                    <a:lnTo>
                      <a:pt x="16" y="120"/>
                    </a:lnTo>
                    <a:lnTo>
                      <a:pt x="14" y="115"/>
                    </a:lnTo>
                    <a:lnTo>
                      <a:pt x="12" y="110"/>
                    </a:lnTo>
                    <a:lnTo>
                      <a:pt x="10" y="104"/>
                    </a:lnTo>
                    <a:lnTo>
                      <a:pt x="8" y="99"/>
                    </a:lnTo>
                    <a:lnTo>
                      <a:pt x="7" y="93"/>
                    </a:lnTo>
                    <a:lnTo>
                      <a:pt x="6" y="88"/>
                    </a:lnTo>
                    <a:lnTo>
                      <a:pt x="4" y="81"/>
                    </a:lnTo>
                    <a:lnTo>
                      <a:pt x="4" y="76"/>
                    </a:lnTo>
                    <a:lnTo>
                      <a:pt x="3" y="70"/>
                    </a:lnTo>
                    <a:lnTo>
                      <a:pt x="3" y="65"/>
                    </a:lnTo>
                    <a:lnTo>
                      <a:pt x="3" y="62"/>
                    </a:lnTo>
                    <a:lnTo>
                      <a:pt x="4" y="54"/>
                    </a:lnTo>
                    <a:lnTo>
                      <a:pt x="5" y="49"/>
                    </a:lnTo>
                    <a:lnTo>
                      <a:pt x="6" y="44"/>
                    </a:lnTo>
                    <a:lnTo>
                      <a:pt x="7" y="39"/>
                    </a:lnTo>
                    <a:lnTo>
                      <a:pt x="9" y="35"/>
                    </a:lnTo>
                    <a:lnTo>
                      <a:pt x="10" y="30"/>
                    </a:lnTo>
                    <a:lnTo>
                      <a:pt x="12" y="26"/>
                    </a:lnTo>
                    <a:lnTo>
                      <a:pt x="14" y="22"/>
                    </a:lnTo>
                    <a:lnTo>
                      <a:pt x="17" y="19"/>
                    </a:lnTo>
                    <a:lnTo>
                      <a:pt x="20" y="16"/>
                    </a:lnTo>
                    <a:lnTo>
                      <a:pt x="22" y="13"/>
                    </a:lnTo>
                    <a:lnTo>
                      <a:pt x="26" y="11"/>
                    </a:lnTo>
                    <a:lnTo>
                      <a:pt x="29" y="8"/>
                    </a:lnTo>
                    <a:lnTo>
                      <a:pt x="32" y="7"/>
                    </a:lnTo>
                    <a:lnTo>
                      <a:pt x="35" y="5"/>
                    </a:lnTo>
                    <a:lnTo>
                      <a:pt x="39" y="4"/>
                    </a:lnTo>
                    <a:lnTo>
                      <a:pt x="42" y="4"/>
                    </a:lnTo>
                    <a:lnTo>
                      <a:pt x="46" y="3"/>
                    </a:lnTo>
                    <a:lnTo>
                      <a:pt x="49" y="4"/>
                    </a:lnTo>
                    <a:lnTo>
                      <a:pt x="53" y="4"/>
                    </a:lnTo>
                    <a:lnTo>
                      <a:pt x="57" y="5"/>
                    </a:lnTo>
                    <a:lnTo>
                      <a:pt x="61" y="6"/>
                    </a:lnTo>
                    <a:lnTo>
                      <a:pt x="65" y="8"/>
                    </a:lnTo>
                    <a:lnTo>
                      <a:pt x="69" y="10"/>
                    </a:lnTo>
                    <a:lnTo>
                      <a:pt x="73" y="12"/>
                    </a:lnTo>
                    <a:lnTo>
                      <a:pt x="77" y="15"/>
                    </a:lnTo>
                    <a:lnTo>
                      <a:pt x="80" y="18"/>
                    </a:lnTo>
                    <a:lnTo>
                      <a:pt x="84" y="21"/>
                    </a:lnTo>
                    <a:lnTo>
                      <a:pt x="87" y="25"/>
                    </a:lnTo>
                    <a:lnTo>
                      <a:pt x="91" y="29"/>
                    </a:lnTo>
                    <a:lnTo>
                      <a:pt x="94" y="34"/>
                    </a:lnTo>
                    <a:lnTo>
                      <a:pt x="97" y="38"/>
                    </a:lnTo>
                    <a:lnTo>
                      <a:pt x="100" y="43"/>
                    </a:lnTo>
                    <a:lnTo>
                      <a:pt x="103" y="48"/>
                    </a:lnTo>
                    <a:lnTo>
                      <a:pt x="105" y="53"/>
                    </a:lnTo>
                    <a:lnTo>
                      <a:pt x="107" y="58"/>
                    </a:lnTo>
                    <a:lnTo>
                      <a:pt x="109" y="64"/>
                    </a:lnTo>
                    <a:lnTo>
                      <a:pt x="111" y="69"/>
                    </a:lnTo>
                    <a:lnTo>
                      <a:pt x="114" y="68"/>
                    </a:lnTo>
                  </a:path>
                </a:pathLst>
              </a:custGeom>
              <a:solidFill>
                <a:srgbClr val="808080"/>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59" name="Group 312"/>
              <p:cNvGrpSpPr>
                <a:grpSpLocks/>
              </p:cNvGrpSpPr>
              <p:nvPr/>
            </p:nvGrpSpPr>
            <p:grpSpPr bwMode="auto">
              <a:xfrm>
                <a:off x="3711" y="1322"/>
                <a:ext cx="78" cy="42"/>
                <a:chOff x="3711" y="1322"/>
                <a:chExt cx="78" cy="42"/>
              </a:xfrm>
            </p:grpSpPr>
            <p:sp>
              <p:nvSpPr>
                <p:cNvPr id="134457" name="Freeform 313"/>
                <p:cNvSpPr>
                  <a:spLocks/>
                </p:cNvSpPr>
                <p:nvPr/>
              </p:nvSpPr>
              <p:spPr bwMode="auto">
                <a:xfrm>
                  <a:off x="3710" y="1326"/>
                  <a:ext cx="76" cy="37"/>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58" name="Line 314"/>
                <p:cNvSpPr>
                  <a:spLocks noChangeShapeType="1"/>
                </p:cNvSpPr>
                <p:nvPr/>
              </p:nvSpPr>
              <p:spPr bwMode="auto">
                <a:xfrm flipH="1" flipV="1">
                  <a:off x="3730" y="1348"/>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59" name="Line 315"/>
                <p:cNvSpPr>
                  <a:spLocks noChangeShapeType="1"/>
                </p:cNvSpPr>
                <p:nvPr/>
              </p:nvSpPr>
              <p:spPr bwMode="auto">
                <a:xfrm flipH="1" flipV="1">
                  <a:off x="3745" y="1343"/>
                  <a:ext cx="8"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60" name="Line 316"/>
                <p:cNvSpPr>
                  <a:spLocks noChangeShapeType="1"/>
                </p:cNvSpPr>
                <p:nvPr/>
              </p:nvSpPr>
              <p:spPr bwMode="auto">
                <a:xfrm flipH="1" flipV="1">
                  <a:off x="3715" y="135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61" name="Freeform 317"/>
                <p:cNvSpPr>
                  <a:spLocks/>
                </p:cNvSpPr>
                <p:nvPr/>
              </p:nvSpPr>
              <p:spPr bwMode="auto">
                <a:xfrm>
                  <a:off x="3753" y="1323"/>
                  <a:ext cx="35" cy="23"/>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0" name="Group 318"/>
              <p:cNvGrpSpPr>
                <a:grpSpLocks/>
              </p:cNvGrpSpPr>
              <p:nvPr/>
            </p:nvGrpSpPr>
            <p:grpSpPr bwMode="auto">
              <a:xfrm>
                <a:off x="3703" y="1196"/>
                <a:ext cx="77" cy="41"/>
                <a:chOff x="3703" y="1196"/>
                <a:chExt cx="77" cy="41"/>
              </a:xfrm>
            </p:grpSpPr>
            <p:sp>
              <p:nvSpPr>
                <p:cNvPr id="134463" name="Freeform 319"/>
                <p:cNvSpPr>
                  <a:spLocks/>
                </p:cNvSpPr>
                <p:nvPr/>
              </p:nvSpPr>
              <p:spPr bwMode="auto">
                <a:xfrm>
                  <a:off x="3702" y="1198"/>
                  <a:ext cx="76" cy="25"/>
                </a:xfrm>
                <a:custGeom>
                  <a:avLst/>
                  <a:gdLst/>
                  <a:ahLst/>
                  <a:cxnLst>
                    <a:cxn ang="0">
                      <a:pos x="71" y="0"/>
                    </a:cxn>
                    <a:cxn ang="0">
                      <a:pos x="0" y="31"/>
                    </a:cxn>
                    <a:cxn ang="0">
                      <a:pos x="0" y="35"/>
                    </a:cxn>
                    <a:cxn ang="0">
                      <a:pos x="3" y="37"/>
                    </a:cxn>
                    <a:cxn ang="0">
                      <a:pos x="74" y="6"/>
                    </a:cxn>
                    <a:cxn ang="0">
                      <a:pos x="73" y="3"/>
                    </a:cxn>
                    <a:cxn ang="0">
                      <a:pos x="71" y="0"/>
                    </a:cxn>
                  </a:cxnLst>
                  <a:rect l="0" t="0" r="r" b="b"/>
                  <a:pathLst>
                    <a:path w="75" h="38">
                      <a:moveTo>
                        <a:pt x="71" y="0"/>
                      </a:moveTo>
                      <a:lnTo>
                        <a:pt x="0" y="31"/>
                      </a:lnTo>
                      <a:lnTo>
                        <a:pt x="0" y="35"/>
                      </a:lnTo>
                      <a:lnTo>
                        <a:pt x="3" y="37"/>
                      </a:lnTo>
                      <a:lnTo>
                        <a:pt x="74" y="6"/>
                      </a:lnTo>
                      <a:lnTo>
                        <a:pt x="73"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64" name="Line 320"/>
                <p:cNvSpPr>
                  <a:spLocks noChangeShapeType="1"/>
                </p:cNvSpPr>
                <p:nvPr/>
              </p:nvSpPr>
              <p:spPr bwMode="auto">
                <a:xfrm flipH="1" flipV="1">
                  <a:off x="3722" y="1221"/>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65" name="Line 321"/>
                <p:cNvSpPr>
                  <a:spLocks noChangeShapeType="1"/>
                </p:cNvSpPr>
                <p:nvPr/>
              </p:nvSpPr>
              <p:spPr bwMode="auto">
                <a:xfrm flipH="1" flipV="1">
                  <a:off x="3738" y="1213"/>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66" name="Line 322"/>
                <p:cNvSpPr>
                  <a:spLocks noChangeShapeType="1"/>
                </p:cNvSpPr>
                <p:nvPr/>
              </p:nvSpPr>
              <p:spPr bwMode="auto">
                <a:xfrm flipH="1" flipV="1">
                  <a:off x="3707" y="122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67" name="Freeform 323"/>
                <p:cNvSpPr>
                  <a:spLocks/>
                </p:cNvSpPr>
                <p:nvPr/>
              </p:nvSpPr>
              <p:spPr bwMode="auto">
                <a:xfrm>
                  <a:off x="3748" y="1196"/>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1" name="Group 324"/>
              <p:cNvGrpSpPr>
                <a:grpSpLocks/>
              </p:cNvGrpSpPr>
              <p:nvPr/>
            </p:nvGrpSpPr>
            <p:grpSpPr bwMode="auto">
              <a:xfrm>
                <a:off x="3752" y="1336"/>
                <a:ext cx="78" cy="41"/>
                <a:chOff x="3752" y="1336"/>
                <a:chExt cx="78" cy="41"/>
              </a:xfrm>
            </p:grpSpPr>
            <p:sp>
              <p:nvSpPr>
                <p:cNvPr id="134469" name="Freeform 325"/>
                <p:cNvSpPr>
                  <a:spLocks/>
                </p:cNvSpPr>
                <p:nvPr/>
              </p:nvSpPr>
              <p:spPr bwMode="auto">
                <a:xfrm>
                  <a:off x="3753" y="1340"/>
                  <a:ext cx="71"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70" name="Line 326"/>
                <p:cNvSpPr>
                  <a:spLocks noChangeShapeType="1"/>
                </p:cNvSpPr>
                <p:nvPr/>
              </p:nvSpPr>
              <p:spPr bwMode="auto">
                <a:xfrm flipH="1" flipV="1">
                  <a:off x="3773" y="136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1" name="Line 327"/>
                <p:cNvSpPr>
                  <a:spLocks noChangeShapeType="1"/>
                </p:cNvSpPr>
                <p:nvPr/>
              </p:nvSpPr>
              <p:spPr bwMode="auto">
                <a:xfrm flipH="1" flipV="1">
                  <a:off x="3786" y="1357"/>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2" name="Line 328"/>
                <p:cNvSpPr>
                  <a:spLocks noChangeShapeType="1"/>
                </p:cNvSpPr>
                <p:nvPr/>
              </p:nvSpPr>
              <p:spPr bwMode="auto">
                <a:xfrm flipH="1" flipV="1">
                  <a:off x="3758" y="136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3" name="Freeform 329"/>
                <p:cNvSpPr>
                  <a:spLocks/>
                </p:cNvSpPr>
                <p:nvPr/>
              </p:nvSpPr>
              <p:spPr bwMode="auto">
                <a:xfrm>
                  <a:off x="3796" y="1337"/>
                  <a:ext cx="33"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2" name="Group 330"/>
              <p:cNvGrpSpPr>
                <a:grpSpLocks/>
              </p:cNvGrpSpPr>
              <p:nvPr/>
            </p:nvGrpSpPr>
            <p:grpSpPr bwMode="auto">
              <a:xfrm>
                <a:off x="3680" y="1247"/>
                <a:ext cx="77" cy="42"/>
                <a:chOff x="3680" y="1247"/>
                <a:chExt cx="77" cy="42"/>
              </a:xfrm>
            </p:grpSpPr>
            <p:sp>
              <p:nvSpPr>
                <p:cNvPr id="134475" name="Freeform 331"/>
                <p:cNvSpPr>
                  <a:spLocks/>
                </p:cNvSpPr>
                <p:nvPr/>
              </p:nvSpPr>
              <p:spPr bwMode="auto">
                <a:xfrm>
                  <a:off x="3680" y="1249"/>
                  <a:ext cx="71"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76" name="Line 332"/>
                <p:cNvSpPr>
                  <a:spLocks noChangeShapeType="1"/>
                </p:cNvSpPr>
                <p:nvPr/>
              </p:nvSpPr>
              <p:spPr bwMode="auto">
                <a:xfrm flipH="1" flipV="1">
                  <a:off x="3700" y="127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7" name="Line 333"/>
                <p:cNvSpPr>
                  <a:spLocks noChangeShapeType="1"/>
                </p:cNvSpPr>
                <p:nvPr/>
              </p:nvSpPr>
              <p:spPr bwMode="auto">
                <a:xfrm flipH="1" flipV="1">
                  <a:off x="3710" y="1266"/>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8" name="Line 334"/>
                <p:cNvSpPr>
                  <a:spLocks noChangeShapeType="1"/>
                </p:cNvSpPr>
                <p:nvPr/>
              </p:nvSpPr>
              <p:spPr bwMode="auto">
                <a:xfrm flipH="1" flipV="1">
                  <a:off x="3685" y="1280"/>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79" name="Freeform 335"/>
                <p:cNvSpPr>
                  <a:spLocks/>
                </p:cNvSpPr>
                <p:nvPr/>
              </p:nvSpPr>
              <p:spPr bwMode="auto">
                <a:xfrm>
                  <a:off x="3720" y="1246"/>
                  <a:ext cx="25"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3" name="Group 336"/>
              <p:cNvGrpSpPr>
                <a:grpSpLocks/>
              </p:cNvGrpSpPr>
              <p:nvPr/>
            </p:nvGrpSpPr>
            <p:grpSpPr bwMode="auto">
              <a:xfrm>
                <a:off x="3685" y="1286"/>
                <a:ext cx="78" cy="42"/>
                <a:chOff x="3685" y="1286"/>
                <a:chExt cx="78" cy="42"/>
              </a:xfrm>
            </p:grpSpPr>
            <p:sp>
              <p:nvSpPr>
                <p:cNvPr id="134481" name="Freeform 337"/>
                <p:cNvSpPr>
                  <a:spLocks/>
                </p:cNvSpPr>
                <p:nvPr/>
              </p:nvSpPr>
              <p:spPr bwMode="auto">
                <a:xfrm>
                  <a:off x="3685" y="1289"/>
                  <a:ext cx="78" cy="40"/>
                </a:xfrm>
                <a:custGeom>
                  <a:avLst/>
                  <a:gdLst/>
                  <a:ahLst/>
                  <a:cxnLst>
                    <a:cxn ang="0">
                      <a:pos x="73" y="0"/>
                    </a:cxn>
                    <a:cxn ang="0">
                      <a:pos x="0" y="32"/>
                    </a:cxn>
                    <a:cxn ang="0">
                      <a:pos x="0" y="36"/>
                    </a:cxn>
                    <a:cxn ang="0">
                      <a:pos x="3" y="38"/>
                    </a:cxn>
                    <a:cxn ang="0">
                      <a:pos x="76" y="7"/>
                    </a:cxn>
                    <a:cxn ang="0">
                      <a:pos x="76" y="3"/>
                    </a:cxn>
                    <a:cxn ang="0">
                      <a:pos x="73" y="0"/>
                    </a:cxn>
                  </a:cxnLst>
                  <a:rect l="0" t="0" r="r" b="b"/>
                  <a:pathLst>
                    <a:path w="77" h="39">
                      <a:moveTo>
                        <a:pt x="73" y="0"/>
                      </a:moveTo>
                      <a:lnTo>
                        <a:pt x="0" y="32"/>
                      </a:lnTo>
                      <a:lnTo>
                        <a:pt x="0" y="36"/>
                      </a:lnTo>
                      <a:lnTo>
                        <a:pt x="3" y="38"/>
                      </a:lnTo>
                      <a:lnTo>
                        <a:pt x="76" y="7"/>
                      </a:lnTo>
                      <a:lnTo>
                        <a:pt x="76" y="3"/>
                      </a:lnTo>
                      <a:lnTo>
                        <a:pt x="73"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82" name="Line 338"/>
                <p:cNvSpPr>
                  <a:spLocks noChangeShapeType="1"/>
                </p:cNvSpPr>
                <p:nvPr/>
              </p:nvSpPr>
              <p:spPr bwMode="auto">
                <a:xfrm flipH="1" flipV="1">
                  <a:off x="3705" y="1311"/>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83" name="Line 339"/>
                <p:cNvSpPr>
                  <a:spLocks noChangeShapeType="1"/>
                </p:cNvSpPr>
                <p:nvPr/>
              </p:nvSpPr>
              <p:spPr bwMode="auto">
                <a:xfrm flipH="1" flipV="1">
                  <a:off x="3720" y="130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84" name="Line 340"/>
                <p:cNvSpPr>
                  <a:spLocks noChangeShapeType="1"/>
                </p:cNvSpPr>
                <p:nvPr/>
              </p:nvSpPr>
              <p:spPr bwMode="auto">
                <a:xfrm flipH="1" flipV="1">
                  <a:off x="3690" y="1320"/>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85" name="Freeform 341"/>
                <p:cNvSpPr>
                  <a:spLocks/>
                </p:cNvSpPr>
                <p:nvPr/>
              </p:nvSpPr>
              <p:spPr bwMode="auto">
                <a:xfrm>
                  <a:off x="3728" y="1286"/>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4" name="Group 342"/>
              <p:cNvGrpSpPr>
                <a:grpSpLocks/>
              </p:cNvGrpSpPr>
              <p:nvPr/>
            </p:nvGrpSpPr>
            <p:grpSpPr bwMode="auto">
              <a:xfrm>
                <a:off x="3707" y="1254"/>
                <a:ext cx="78" cy="42"/>
                <a:chOff x="3707" y="1254"/>
                <a:chExt cx="78" cy="42"/>
              </a:xfrm>
            </p:grpSpPr>
            <p:sp>
              <p:nvSpPr>
                <p:cNvPr id="134487" name="Freeform 343"/>
                <p:cNvSpPr>
                  <a:spLocks/>
                </p:cNvSpPr>
                <p:nvPr/>
              </p:nvSpPr>
              <p:spPr bwMode="auto">
                <a:xfrm>
                  <a:off x="3707" y="1244"/>
                  <a:ext cx="76" cy="42"/>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88" name="Line 344"/>
                <p:cNvSpPr>
                  <a:spLocks noChangeShapeType="1"/>
                </p:cNvSpPr>
                <p:nvPr/>
              </p:nvSpPr>
              <p:spPr bwMode="auto">
                <a:xfrm flipH="1" flipV="1">
                  <a:off x="3728" y="1278"/>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89" name="Line 345"/>
                <p:cNvSpPr>
                  <a:spLocks noChangeShapeType="1"/>
                </p:cNvSpPr>
                <p:nvPr/>
              </p:nvSpPr>
              <p:spPr bwMode="auto">
                <a:xfrm flipH="1" flipV="1">
                  <a:off x="3743" y="1261"/>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90" name="Line 346"/>
                <p:cNvSpPr>
                  <a:spLocks noChangeShapeType="1"/>
                </p:cNvSpPr>
                <p:nvPr/>
              </p:nvSpPr>
              <p:spPr bwMode="auto">
                <a:xfrm flipH="1" flipV="1">
                  <a:off x="3712" y="127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91" name="Freeform 347"/>
                <p:cNvSpPr>
                  <a:spLocks/>
                </p:cNvSpPr>
                <p:nvPr/>
              </p:nvSpPr>
              <p:spPr bwMode="auto">
                <a:xfrm>
                  <a:off x="3750" y="1241"/>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5" name="Group 348"/>
              <p:cNvGrpSpPr>
                <a:grpSpLocks/>
              </p:cNvGrpSpPr>
              <p:nvPr/>
            </p:nvGrpSpPr>
            <p:grpSpPr bwMode="auto">
              <a:xfrm>
                <a:off x="3709" y="1290"/>
                <a:ext cx="77" cy="42"/>
                <a:chOff x="3709" y="1290"/>
                <a:chExt cx="77" cy="42"/>
              </a:xfrm>
            </p:grpSpPr>
            <p:sp>
              <p:nvSpPr>
                <p:cNvPr id="134493" name="Freeform 349"/>
                <p:cNvSpPr>
                  <a:spLocks/>
                </p:cNvSpPr>
                <p:nvPr/>
              </p:nvSpPr>
              <p:spPr bwMode="auto">
                <a:xfrm>
                  <a:off x="3697" y="1292"/>
                  <a:ext cx="86"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494" name="Line 350"/>
                <p:cNvSpPr>
                  <a:spLocks noChangeShapeType="1"/>
                </p:cNvSpPr>
                <p:nvPr/>
              </p:nvSpPr>
              <p:spPr bwMode="auto">
                <a:xfrm flipH="1" flipV="1">
                  <a:off x="3728" y="1314"/>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95" name="Line 351"/>
                <p:cNvSpPr>
                  <a:spLocks noChangeShapeType="1"/>
                </p:cNvSpPr>
                <p:nvPr/>
              </p:nvSpPr>
              <p:spPr bwMode="auto">
                <a:xfrm flipH="1" flipV="1">
                  <a:off x="3743" y="1309"/>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96" name="Line 352"/>
                <p:cNvSpPr>
                  <a:spLocks noChangeShapeType="1"/>
                </p:cNvSpPr>
                <p:nvPr/>
              </p:nvSpPr>
              <p:spPr bwMode="auto">
                <a:xfrm flipH="1" flipV="1">
                  <a:off x="3702" y="132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497" name="Freeform 353"/>
                <p:cNvSpPr>
                  <a:spLocks/>
                </p:cNvSpPr>
                <p:nvPr/>
              </p:nvSpPr>
              <p:spPr bwMode="auto">
                <a:xfrm>
                  <a:off x="3753" y="1289"/>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6" name="Group 354"/>
              <p:cNvGrpSpPr>
                <a:grpSpLocks/>
              </p:cNvGrpSpPr>
              <p:nvPr/>
            </p:nvGrpSpPr>
            <p:grpSpPr bwMode="auto">
              <a:xfrm>
                <a:off x="3737" y="1281"/>
                <a:ext cx="77" cy="42"/>
                <a:chOff x="3737" y="1281"/>
                <a:chExt cx="77" cy="42"/>
              </a:xfrm>
            </p:grpSpPr>
            <p:sp>
              <p:nvSpPr>
                <p:cNvPr id="134499" name="Freeform 355"/>
                <p:cNvSpPr>
                  <a:spLocks/>
                </p:cNvSpPr>
                <p:nvPr/>
              </p:nvSpPr>
              <p:spPr bwMode="auto">
                <a:xfrm>
                  <a:off x="3738" y="1283"/>
                  <a:ext cx="76" cy="40"/>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00" name="Line 356"/>
                <p:cNvSpPr>
                  <a:spLocks noChangeShapeType="1"/>
                </p:cNvSpPr>
                <p:nvPr/>
              </p:nvSpPr>
              <p:spPr bwMode="auto">
                <a:xfrm flipH="1" flipV="1">
                  <a:off x="3758" y="1309"/>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1" name="Line 357"/>
                <p:cNvSpPr>
                  <a:spLocks noChangeShapeType="1"/>
                </p:cNvSpPr>
                <p:nvPr/>
              </p:nvSpPr>
              <p:spPr bwMode="auto">
                <a:xfrm flipH="1" flipV="1">
                  <a:off x="3770" y="1300"/>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2" name="Line 358"/>
                <p:cNvSpPr>
                  <a:spLocks noChangeShapeType="1"/>
                </p:cNvSpPr>
                <p:nvPr/>
              </p:nvSpPr>
              <p:spPr bwMode="auto">
                <a:xfrm flipH="1" flipV="1">
                  <a:off x="3743" y="131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3" name="Freeform 359"/>
                <p:cNvSpPr>
                  <a:spLocks/>
                </p:cNvSpPr>
                <p:nvPr/>
              </p:nvSpPr>
              <p:spPr bwMode="auto">
                <a:xfrm>
                  <a:off x="3781" y="1280"/>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67" name="Group 360"/>
              <p:cNvGrpSpPr>
                <a:grpSpLocks/>
              </p:cNvGrpSpPr>
              <p:nvPr/>
            </p:nvGrpSpPr>
            <p:grpSpPr bwMode="auto">
              <a:xfrm>
                <a:off x="3726" y="1252"/>
                <a:ext cx="77" cy="41"/>
                <a:chOff x="3726" y="1252"/>
                <a:chExt cx="77" cy="41"/>
              </a:xfrm>
            </p:grpSpPr>
            <p:sp>
              <p:nvSpPr>
                <p:cNvPr id="134505" name="Freeform 361"/>
                <p:cNvSpPr>
                  <a:spLocks/>
                </p:cNvSpPr>
                <p:nvPr/>
              </p:nvSpPr>
              <p:spPr bwMode="auto">
                <a:xfrm>
                  <a:off x="3725" y="1255"/>
                  <a:ext cx="78"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06" name="Line 362"/>
                <p:cNvSpPr>
                  <a:spLocks noChangeShapeType="1"/>
                </p:cNvSpPr>
                <p:nvPr/>
              </p:nvSpPr>
              <p:spPr bwMode="auto">
                <a:xfrm flipH="1" flipV="1">
                  <a:off x="3745" y="127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7" name="Line 363"/>
                <p:cNvSpPr>
                  <a:spLocks noChangeShapeType="1"/>
                </p:cNvSpPr>
                <p:nvPr/>
              </p:nvSpPr>
              <p:spPr bwMode="auto">
                <a:xfrm flipH="1" flipV="1">
                  <a:off x="3760" y="1272"/>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8" name="Line 364"/>
                <p:cNvSpPr>
                  <a:spLocks noChangeShapeType="1"/>
                </p:cNvSpPr>
                <p:nvPr/>
              </p:nvSpPr>
              <p:spPr bwMode="auto">
                <a:xfrm flipH="1" flipV="1">
                  <a:off x="3730" y="128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09" name="Freeform 365"/>
                <p:cNvSpPr>
                  <a:spLocks/>
                </p:cNvSpPr>
                <p:nvPr/>
              </p:nvSpPr>
              <p:spPr bwMode="auto">
                <a:xfrm>
                  <a:off x="3770" y="1252"/>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510" name="Line 366"/>
              <p:cNvSpPr>
                <a:spLocks noChangeShapeType="1"/>
              </p:cNvSpPr>
              <p:nvPr/>
            </p:nvSpPr>
            <p:spPr bwMode="auto">
              <a:xfrm flipV="1">
                <a:off x="3846" y="1303"/>
                <a:ext cx="8"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11" name="Line 367"/>
              <p:cNvSpPr>
                <a:spLocks noChangeShapeType="1"/>
              </p:cNvSpPr>
              <p:nvPr/>
            </p:nvSpPr>
            <p:spPr bwMode="auto">
              <a:xfrm flipV="1">
                <a:off x="3826" y="1224"/>
                <a:ext cx="10"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12" name="Line 368"/>
              <p:cNvSpPr>
                <a:spLocks noChangeShapeType="1"/>
              </p:cNvSpPr>
              <p:nvPr/>
            </p:nvSpPr>
            <p:spPr bwMode="auto">
              <a:xfrm flipV="1">
                <a:off x="3788" y="1193"/>
                <a:ext cx="15"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13" name="Line 369"/>
              <p:cNvSpPr>
                <a:spLocks noChangeShapeType="1"/>
              </p:cNvSpPr>
              <p:nvPr/>
            </p:nvSpPr>
            <p:spPr bwMode="auto">
              <a:xfrm flipV="1">
                <a:off x="3831" y="1343"/>
                <a:ext cx="10"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14" name="Freeform 370"/>
              <p:cNvSpPr>
                <a:spLocks/>
              </p:cNvSpPr>
              <p:nvPr/>
            </p:nvSpPr>
            <p:spPr bwMode="auto">
              <a:xfrm>
                <a:off x="3803" y="1334"/>
                <a:ext cx="30" cy="25"/>
              </a:xfrm>
              <a:custGeom>
                <a:avLst/>
                <a:gdLst/>
                <a:ahLst/>
                <a:cxnLst>
                  <a:cxn ang="0">
                    <a:pos x="27" y="0"/>
                  </a:cxn>
                  <a:cxn ang="0">
                    <a:pos x="15" y="16"/>
                  </a:cxn>
                  <a:cxn ang="0">
                    <a:pos x="0" y="26"/>
                  </a:cxn>
                </a:cxnLst>
                <a:rect l="0" t="0" r="r" b="b"/>
                <a:pathLst>
                  <a:path w="28" h="27">
                    <a:moveTo>
                      <a:pt x="27" y="0"/>
                    </a:moveTo>
                    <a:lnTo>
                      <a:pt x="15" y="16"/>
                    </a:lnTo>
                    <a:lnTo>
                      <a:pt x="0" y="26"/>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15" name="Freeform 371"/>
              <p:cNvSpPr>
                <a:spLocks/>
              </p:cNvSpPr>
              <p:nvPr/>
            </p:nvSpPr>
            <p:spPr bwMode="auto">
              <a:xfrm>
                <a:off x="3760" y="1198"/>
                <a:ext cx="28" cy="6"/>
              </a:xfrm>
              <a:custGeom>
                <a:avLst/>
                <a:gdLst/>
                <a:ahLst/>
                <a:cxnLst>
                  <a:cxn ang="0">
                    <a:pos x="0" y="0"/>
                  </a:cxn>
                  <a:cxn ang="0">
                    <a:pos x="13" y="0"/>
                  </a:cxn>
                  <a:cxn ang="0">
                    <a:pos x="27" y="4"/>
                  </a:cxn>
                </a:cxnLst>
                <a:rect l="0" t="0" r="r" b="b"/>
                <a:pathLst>
                  <a:path w="28" h="5">
                    <a:moveTo>
                      <a:pt x="0" y="0"/>
                    </a:moveTo>
                    <a:lnTo>
                      <a:pt x="13" y="0"/>
                    </a:lnTo>
                    <a:lnTo>
                      <a:pt x="27" y="4"/>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74" name="Group 372"/>
              <p:cNvGrpSpPr>
                <a:grpSpLocks/>
              </p:cNvGrpSpPr>
              <p:nvPr/>
            </p:nvGrpSpPr>
            <p:grpSpPr bwMode="auto">
              <a:xfrm>
                <a:off x="3768" y="1255"/>
                <a:ext cx="50" cy="27"/>
                <a:chOff x="3768" y="1255"/>
                <a:chExt cx="50" cy="27"/>
              </a:xfrm>
            </p:grpSpPr>
            <p:sp>
              <p:nvSpPr>
                <p:cNvPr id="134517" name="Freeform 373"/>
                <p:cNvSpPr>
                  <a:spLocks/>
                </p:cNvSpPr>
                <p:nvPr/>
              </p:nvSpPr>
              <p:spPr bwMode="auto">
                <a:xfrm>
                  <a:off x="3768" y="1255"/>
                  <a:ext cx="51" cy="23"/>
                </a:xfrm>
                <a:custGeom>
                  <a:avLst/>
                  <a:gdLst/>
                  <a:ahLst/>
                  <a:cxnLst>
                    <a:cxn ang="0">
                      <a:pos x="45" y="0"/>
                    </a:cxn>
                    <a:cxn ang="0">
                      <a:pos x="0" y="20"/>
                    </a:cxn>
                    <a:cxn ang="0">
                      <a:pos x="0" y="24"/>
                    </a:cxn>
                    <a:cxn ang="0">
                      <a:pos x="3" y="26"/>
                    </a:cxn>
                    <a:cxn ang="0">
                      <a:pos x="49" y="5"/>
                    </a:cxn>
                    <a:cxn ang="0">
                      <a:pos x="49" y="1"/>
                    </a:cxn>
                    <a:cxn ang="0">
                      <a:pos x="45" y="0"/>
                    </a:cxn>
                  </a:cxnLst>
                  <a:rect l="0" t="0" r="r" b="b"/>
                  <a:pathLst>
                    <a:path w="50" h="27">
                      <a:moveTo>
                        <a:pt x="45" y="0"/>
                      </a:moveTo>
                      <a:lnTo>
                        <a:pt x="0" y="20"/>
                      </a:lnTo>
                      <a:lnTo>
                        <a:pt x="0" y="24"/>
                      </a:lnTo>
                      <a:lnTo>
                        <a:pt x="3" y="26"/>
                      </a:lnTo>
                      <a:lnTo>
                        <a:pt x="49" y="5"/>
                      </a:lnTo>
                      <a:lnTo>
                        <a:pt x="49" y="1"/>
                      </a:lnTo>
                      <a:lnTo>
                        <a:pt x="4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18" name="Line 374"/>
                <p:cNvSpPr>
                  <a:spLocks noChangeShapeType="1"/>
                </p:cNvSpPr>
                <p:nvPr/>
              </p:nvSpPr>
              <p:spPr bwMode="auto">
                <a:xfrm flipH="1" flipV="1">
                  <a:off x="3788" y="126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19" name="Line 375"/>
                <p:cNvSpPr>
                  <a:spLocks noChangeShapeType="1"/>
                </p:cNvSpPr>
                <p:nvPr/>
              </p:nvSpPr>
              <p:spPr bwMode="auto">
                <a:xfrm flipH="1" flipV="1">
                  <a:off x="3803" y="1261"/>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20" name="Line 376"/>
                <p:cNvSpPr>
                  <a:spLocks noChangeShapeType="1"/>
                </p:cNvSpPr>
                <p:nvPr/>
              </p:nvSpPr>
              <p:spPr bwMode="auto">
                <a:xfrm flipH="1" flipV="1">
                  <a:off x="3773" y="1272"/>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75" name="Group 377"/>
              <p:cNvGrpSpPr>
                <a:grpSpLocks/>
              </p:cNvGrpSpPr>
              <p:nvPr/>
            </p:nvGrpSpPr>
            <p:grpSpPr bwMode="auto">
              <a:xfrm>
                <a:off x="3609" y="1412"/>
                <a:ext cx="196" cy="80"/>
                <a:chOff x="3609" y="1412"/>
                <a:chExt cx="196" cy="80"/>
              </a:xfrm>
            </p:grpSpPr>
            <p:sp>
              <p:nvSpPr>
                <p:cNvPr id="134522" name="Freeform 378"/>
                <p:cNvSpPr>
                  <a:spLocks/>
                </p:cNvSpPr>
                <p:nvPr/>
              </p:nvSpPr>
              <p:spPr bwMode="auto">
                <a:xfrm>
                  <a:off x="3626" y="1416"/>
                  <a:ext cx="164" cy="74"/>
                </a:xfrm>
                <a:custGeom>
                  <a:avLst/>
                  <a:gdLst/>
                  <a:ahLst/>
                  <a:cxnLst>
                    <a:cxn ang="0">
                      <a:pos x="174" y="0"/>
                    </a:cxn>
                    <a:cxn ang="0">
                      <a:pos x="0" y="67"/>
                    </a:cxn>
                    <a:cxn ang="0">
                      <a:pos x="1" y="73"/>
                    </a:cxn>
                    <a:cxn ang="0">
                      <a:pos x="176" y="6"/>
                    </a:cxn>
                    <a:cxn ang="0">
                      <a:pos x="176" y="3"/>
                    </a:cxn>
                    <a:cxn ang="0">
                      <a:pos x="174" y="0"/>
                    </a:cxn>
                  </a:cxnLst>
                  <a:rect l="0" t="0" r="r" b="b"/>
                  <a:pathLst>
                    <a:path w="177" h="74">
                      <a:moveTo>
                        <a:pt x="174" y="0"/>
                      </a:moveTo>
                      <a:lnTo>
                        <a:pt x="0" y="67"/>
                      </a:lnTo>
                      <a:lnTo>
                        <a:pt x="1" y="73"/>
                      </a:lnTo>
                      <a:lnTo>
                        <a:pt x="176" y="6"/>
                      </a:lnTo>
                      <a:lnTo>
                        <a:pt x="176" y="3"/>
                      </a:lnTo>
                      <a:lnTo>
                        <a:pt x="174" y="0"/>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517" name="Group 379"/>
                <p:cNvGrpSpPr>
                  <a:grpSpLocks/>
                </p:cNvGrpSpPr>
                <p:nvPr/>
              </p:nvGrpSpPr>
              <p:grpSpPr bwMode="auto">
                <a:xfrm>
                  <a:off x="3709" y="1442"/>
                  <a:ext cx="17" cy="14"/>
                  <a:chOff x="3709" y="1442"/>
                  <a:chExt cx="17" cy="14"/>
                </a:xfrm>
              </p:grpSpPr>
              <p:sp>
                <p:nvSpPr>
                  <p:cNvPr id="134524" name="Freeform 380"/>
                  <p:cNvSpPr>
                    <a:spLocks/>
                  </p:cNvSpPr>
                  <p:nvPr/>
                </p:nvSpPr>
                <p:spPr bwMode="auto">
                  <a:xfrm>
                    <a:off x="3697" y="1447"/>
                    <a:ext cx="28" cy="8"/>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25" name="Freeform 381"/>
                  <p:cNvSpPr>
                    <a:spLocks/>
                  </p:cNvSpPr>
                  <p:nvPr/>
                </p:nvSpPr>
                <p:spPr bwMode="auto">
                  <a:xfrm>
                    <a:off x="3702" y="1447"/>
                    <a:ext cx="5" cy="8"/>
                  </a:xfrm>
                  <a:custGeom>
                    <a:avLst/>
                    <a:gdLst/>
                    <a:ahLst/>
                    <a:cxnLst>
                      <a:cxn ang="0">
                        <a:pos x="3" y="8"/>
                      </a:cxn>
                      <a:cxn ang="0">
                        <a:pos x="3" y="3"/>
                      </a:cxn>
                      <a:cxn ang="0">
                        <a:pos x="0" y="0"/>
                      </a:cxn>
                    </a:cxnLst>
                    <a:rect l="0" t="0" r="r" b="b"/>
                    <a:pathLst>
                      <a:path w="4" h="9">
                        <a:moveTo>
                          <a:pt x="3" y="8"/>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518" name="Group 382"/>
                <p:cNvGrpSpPr>
                  <a:grpSpLocks/>
                </p:cNvGrpSpPr>
                <p:nvPr/>
              </p:nvGrpSpPr>
              <p:grpSpPr bwMode="auto">
                <a:xfrm>
                  <a:off x="3788" y="1412"/>
                  <a:ext cx="17" cy="14"/>
                  <a:chOff x="3788" y="1412"/>
                  <a:chExt cx="17" cy="14"/>
                </a:xfrm>
              </p:grpSpPr>
              <p:sp>
                <p:nvSpPr>
                  <p:cNvPr id="134527" name="Freeform 383"/>
                  <p:cNvSpPr>
                    <a:spLocks/>
                  </p:cNvSpPr>
                  <p:nvPr/>
                </p:nvSpPr>
                <p:spPr bwMode="auto">
                  <a:xfrm>
                    <a:off x="3776" y="1413"/>
                    <a:ext cx="20" cy="14"/>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28" name="Freeform 384"/>
                  <p:cNvSpPr>
                    <a:spLocks/>
                  </p:cNvSpPr>
                  <p:nvPr/>
                </p:nvSpPr>
                <p:spPr bwMode="auto">
                  <a:xfrm>
                    <a:off x="3781" y="1416"/>
                    <a:ext cx="3" cy="11"/>
                  </a:xfrm>
                  <a:custGeom>
                    <a:avLst/>
                    <a:gdLst/>
                    <a:ahLst/>
                    <a:cxnLst>
                      <a:cxn ang="0">
                        <a:pos x="3" y="9"/>
                      </a:cxn>
                      <a:cxn ang="0">
                        <a:pos x="3" y="3"/>
                      </a:cxn>
                      <a:cxn ang="0">
                        <a:pos x="0" y="0"/>
                      </a:cxn>
                    </a:cxnLst>
                    <a:rect l="0" t="0" r="r" b="b"/>
                    <a:pathLst>
                      <a:path w="4" h="10">
                        <a:moveTo>
                          <a:pt x="3" y="9"/>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519" name="Group 385"/>
                <p:cNvGrpSpPr>
                  <a:grpSpLocks/>
                </p:cNvGrpSpPr>
                <p:nvPr/>
              </p:nvGrpSpPr>
              <p:grpSpPr bwMode="auto">
                <a:xfrm>
                  <a:off x="3609" y="1473"/>
                  <a:ext cx="35" cy="19"/>
                  <a:chOff x="3609" y="1473"/>
                  <a:chExt cx="35" cy="19"/>
                </a:xfrm>
              </p:grpSpPr>
              <p:sp>
                <p:nvSpPr>
                  <p:cNvPr id="134530" name="Freeform 386"/>
                  <p:cNvSpPr>
                    <a:spLocks/>
                  </p:cNvSpPr>
                  <p:nvPr/>
                </p:nvSpPr>
                <p:spPr bwMode="auto">
                  <a:xfrm>
                    <a:off x="3609" y="1473"/>
                    <a:ext cx="35" cy="20"/>
                  </a:xfrm>
                  <a:custGeom>
                    <a:avLst/>
                    <a:gdLst/>
                    <a:ahLst/>
                    <a:cxnLst>
                      <a:cxn ang="0">
                        <a:pos x="34" y="11"/>
                      </a:cxn>
                      <a:cxn ang="0">
                        <a:pos x="34" y="7"/>
                      </a:cxn>
                      <a:cxn ang="0">
                        <a:pos x="32" y="3"/>
                      </a:cxn>
                      <a:cxn ang="0">
                        <a:pos x="30" y="0"/>
                      </a:cxn>
                      <a:cxn ang="0">
                        <a:pos x="14" y="6"/>
                      </a:cxn>
                      <a:cxn ang="0">
                        <a:pos x="0" y="18"/>
                      </a:cxn>
                      <a:cxn ang="0">
                        <a:pos x="19" y="17"/>
                      </a:cxn>
                      <a:cxn ang="0">
                        <a:pos x="34" y="11"/>
                      </a:cxn>
                    </a:cxnLst>
                    <a:rect l="0" t="0" r="r" b="b"/>
                    <a:pathLst>
                      <a:path w="35" h="19">
                        <a:moveTo>
                          <a:pt x="34" y="11"/>
                        </a:moveTo>
                        <a:lnTo>
                          <a:pt x="34" y="7"/>
                        </a:lnTo>
                        <a:lnTo>
                          <a:pt x="32" y="3"/>
                        </a:lnTo>
                        <a:lnTo>
                          <a:pt x="30" y="0"/>
                        </a:lnTo>
                        <a:lnTo>
                          <a:pt x="14" y="6"/>
                        </a:lnTo>
                        <a:lnTo>
                          <a:pt x="0" y="18"/>
                        </a:lnTo>
                        <a:lnTo>
                          <a:pt x="19" y="17"/>
                        </a:lnTo>
                        <a:lnTo>
                          <a:pt x="34" y="11"/>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31" name="Freeform 387"/>
                  <p:cNvSpPr>
                    <a:spLocks/>
                  </p:cNvSpPr>
                  <p:nvPr/>
                </p:nvSpPr>
                <p:spPr bwMode="auto">
                  <a:xfrm>
                    <a:off x="3624" y="1481"/>
                    <a:ext cx="5" cy="11"/>
                  </a:xfrm>
                  <a:custGeom>
                    <a:avLst/>
                    <a:gdLst/>
                    <a:ahLst/>
                    <a:cxnLst>
                      <a:cxn ang="0">
                        <a:pos x="3" y="10"/>
                      </a:cxn>
                      <a:cxn ang="0">
                        <a:pos x="4" y="5"/>
                      </a:cxn>
                      <a:cxn ang="0">
                        <a:pos x="2" y="2"/>
                      </a:cxn>
                      <a:cxn ang="0">
                        <a:pos x="0" y="0"/>
                      </a:cxn>
                    </a:cxnLst>
                    <a:rect l="0" t="0" r="r" b="b"/>
                    <a:pathLst>
                      <a:path w="5" h="11">
                        <a:moveTo>
                          <a:pt x="3" y="10"/>
                        </a:moveTo>
                        <a:lnTo>
                          <a:pt x="4" y="5"/>
                        </a:lnTo>
                        <a:lnTo>
                          <a:pt x="2" y="2"/>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476" name="Group 388"/>
              <p:cNvGrpSpPr>
                <a:grpSpLocks/>
              </p:cNvGrpSpPr>
              <p:nvPr/>
            </p:nvGrpSpPr>
            <p:grpSpPr bwMode="auto">
              <a:xfrm>
                <a:off x="3837" y="1414"/>
                <a:ext cx="24" cy="25"/>
                <a:chOff x="3837" y="1414"/>
                <a:chExt cx="24" cy="25"/>
              </a:xfrm>
            </p:grpSpPr>
            <p:grpSp>
              <p:nvGrpSpPr>
                <p:cNvPr id="42510" name="Group 389"/>
                <p:cNvGrpSpPr>
                  <a:grpSpLocks/>
                </p:cNvGrpSpPr>
                <p:nvPr/>
              </p:nvGrpSpPr>
              <p:grpSpPr bwMode="auto">
                <a:xfrm>
                  <a:off x="3844" y="1414"/>
                  <a:ext cx="17" cy="24"/>
                  <a:chOff x="3844" y="1414"/>
                  <a:chExt cx="17" cy="24"/>
                </a:xfrm>
              </p:grpSpPr>
              <p:sp>
                <p:nvSpPr>
                  <p:cNvPr id="134534" name="Freeform 390"/>
                  <p:cNvSpPr>
                    <a:spLocks/>
                  </p:cNvSpPr>
                  <p:nvPr/>
                </p:nvSpPr>
                <p:spPr bwMode="auto">
                  <a:xfrm>
                    <a:off x="3844" y="1413"/>
                    <a:ext cx="18" cy="25"/>
                  </a:xfrm>
                  <a:custGeom>
                    <a:avLst/>
                    <a:gdLst/>
                    <a:ahLst/>
                    <a:cxnLst>
                      <a:cxn ang="0">
                        <a:pos x="15" y="9"/>
                      </a:cxn>
                      <a:cxn ang="0">
                        <a:pos x="15" y="7"/>
                      </a:cxn>
                      <a:cxn ang="0">
                        <a:pos x="14" y="6"/>
                      </a:cxn>
                      <a:cxn ang="0">
                        <a:pos x="13" y="4"/>
                      </a:cxn>
                      <a:cxn ang="0">
                        <a:pos x="12" y="3"/>
                      </a:cxn>
                      <a:cxn ang="0">
                        <a:pos x="10" y="1"/>
                      </a:cxn>
                      <a:cxn ang="0">
                        <a:pos x="9" y="1"/>
                      </a:cxn>
                      <a:cxn ang="0">
                        <a:pos x="8" y="0"/>
                      </a:cxn>
                      <a:cxn ang="0">
                        <a:pos x="6" y="0"/>
                      </a:cxn>
                      <a:cxn ang="0">
                        <a:pos x="5" y="0"/>
                      </a:cxn>
                      <a:cxn ang="0">
                        <a:pos x="4" y="1"/>
                      </a:cxn>
                      <a:cxn ang="0">
                        <a:pos x="3" y="2"/>
                      </a:cxn>
                      <a:cxn ang="0">
                        <a:pos x="2" y="3"/>
                      </a:cxn>
                      <a:cxn ang="0">
                        <a:pos x="1" y="5"/>
                      </a:cxn>
                      <a:cxn ang="0">
                        <a:pos x="0" y="6"/>
                      </a:cxn>
                      <a:cxn ang="0">
                        <a:pos x="0" y="8"/>
                      </a:cxn>
                      <a:cxn ang="0">
                        <a:pos x="0" y="10"/>
                      </a:cxn>
                      <a:cxn ang="0">
                        <a:pos x="0" y="12"/>
                      </a:cxn>
                      <a:cxn ang="0">
                        <a:pos x="1" y="14"/>
                      </a:cxn>
                      <a:cxn ang="0">
                        <a:pos x="1" y="16"/>
                      </a:cxn>
                      <a:cxn ang="0">
                        <a:pos x="2" y="17"/>
                      </a:cxn>
                      <a:cxn ang="0">
                        <a:pos x="3" y="19"/>
                      </a:cxn>
                      <a:cxn ang="0">
                        <a:pos x="4" y="20"/>
                      </a:cxn>
                      <a:cxn ang="0">
                        <a:pos x="6" y="22"/>
                      </a:cxn>
                      <a:cxn ang="0">
                        <a:pos x="7" y="22"/>
                      </a:cxn>
                      <a:cxn ang="0">
                        <a:pos x="8" y="23"/>
                      </a:cxn>
                      <a:cxn ang="0">
                        <a:pos x="10" y="23"/>
                      </a:cxn>
                      <a:cxn ang="0">
                        <a:pos x="11" y="23"/>
                      </a:cxn>
                      <a:cxn ang="0">
                        <a:pos x="12" y="22"/>
                      </a:cxn>
                      <a:cxn ang="0">
                        <a:pos x="13" y="21"/>
                      </a:cxn>
                      <a:cxn ang="0">
                        <a:pos x="14" y="20"/>
                      </a:cxn>
                      <a:cxn ang="0">
                        <a:pos x="15" y="18"/>
                      </a:cxn>
                      <a:cxn ang="0">
                        <a:pos x="16" y="17"/>
                      </a:cxn>
                      <a:cxn ang="0">
                        <a:pos x="16" y="15"/>
                      </a:cxn>
                      <a:cxn ang="0">
                        <a:pos x="16" y="13"/>
                      </a:cxn>
                      <a:cxn ang="0">
                        <a:pos x="16" y="11"/>
                      </a:cxn>
                      <a:cxn ang="0">
                        <a:pos x="15" y="9"/>
                      </a:cxn>
                    </a:cxnLst>
                    <a:rect l="0" t="0" r="r" b="b"/>
                    <a:pathLst>
                      <a:path w="17" h="24">
                        <a:moveTo>
                          <a:pt x="15" y="9"/>
                        </a:moveTo>
                        <a:lnTo>
                          <a:pt x="15" y="7"/>
                        </a:lnTo>
                        <a:lnTo>
                          <a:pt x="14" y="6"/>
                        </a:lnTo>
                        <a:lnTo>
                          <a:pt x="13" y="4"/>
                        </a:lnTo>
                        <a:lnTo>
                          <a:pt x="12" y="3"/>
                        </a:lnTo>
                        <a:lnTo>
                          <a:pt x="10" y="1"/>
                        </a:lnTo>
                        <a:lnTo>
                          <a:pt x="9" y="1"/>
                        </a:lnTo>
                        <a:lnTo>
                          <a:pt x="8" y="0"/>
                        </a:lnTo>
                        <a:lnTo>
                          <a:pt x="6" y="0"/>
                        </a:lnTo>
                        <a:lnTo>
                          <a:pt x="5" y="0"/>
                        </a:lnTo>
                        <a:lnTo>
                          <a:pt x="4" y="1"/>
                        </a:lnTo>
                        <a:lnTo>
                          <a:pt x="3" y="2"/>
                        </a:lnTo>
                        <a:lnTo>
                          <a:pt x="2" y="3"/>
                        </a:lnTo>
                        <a:lnTo>
                          <a:pt x="1" y="5"/>
                        </a:lnTo>
                        <a:lnTo>
                          <a:pt x="0" y="6"/>
                        </a:lnTo>
                        <a:lnTo>
                          <a:pt x="0" y="8"/>
                        </a:lnTo>
                        <a:lnTo>
                          <a:pt x="0" y="10"/>
                        </a:lnTo>
                        <a:lnTo>
                          <a:pt x="0" y="12"/>
                        </a:lnTo>
                        <a:lnTo>
                          <a:pt x="1" y="14"/>
                        </a:lnTo>
                        <a:lnTo>
                          <a:pt x="1" y="16"/>
                        </a:lnTo>
                        <a:lnTo>
                          <a:pt x="2" y="17"/>
                        </a:lnTo>
                        <a:lnTo>
                          <a:pt x="3" y="19"/>
                        </a:lnTo>
                        <a:lnTo>
                          <a:pt x="4" y="20"/>
                        </a:lnTo>
                        <a:lnTo>
                          <a:pt x="6" y="22"/>
                        </a:lnTo>
                        <a:lnTo>
                          <a:pt x="7" y="22"/>
                        </a:lnTo>
                        <a:lnTo>
                          <a:pt x="8" y="23"/>
                        </a:lnTo>
                        <a:lnTo>
                          <a:pt x="10" y="23"/>
                        </a:lnTo>
                        <a:lnTo>
                          <a:pt x="11" y="23"/>
                        </a:lnTo>
                        <a:lnTo>
                          <a:pt x="12" y="22"/>
                        </a:lnTo>
                        <a:lnTo>
                          <a:pt x="13" y="21"/>
                        </a:lnTo>
                        <a:lnTo>
                          <a:pt x="14" y="20"/>
                        </a:lnTo>
                        <a:lnTo>
                          <a:pt x="15" y="18"/>
                        </a:lnTo>
                        <a:lnTo>
                          <a:pt x="16" y="17"/>
                        </a:lnTo>
                        <a:lnTo>
                          <a:pt x="16" y="15"/>
                        </a:lnTo>
                        <a:lnTo>
                          <a:pt x="16" y="13"/>
                        </a:lnTo>
                        <a:lnTo>
                          <a:pt x="16" y="11"/>
                        </a:lnTo>
                        <a:lnTo>
                          <a:pt x="15" y="9"/>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35" name="Freeform 391"/>
                  <p:cNvSpPr>
                    <a:spLocks/>
                  </p:cNvSpPr>
                  <p:nvPr/>
                </p:nvSpPr>
                <p:spPr bwMode="auto">
                  <a:xfrm>
                    <a:off x="3844" y="1413"/>
                    <a:ext cx="18" cy="25"/>
                  </a:xfrm>
                  <a:custGeom>
                    <a:avLst/>
                    <a:gdLst/>
                    <a:ahLst/>
                    <a:cxnLst>
                      <a:cxn ang="0">
                        <a:pos x="15" y="9"/>
                      </a:cxn>
                      <a:cxn ang="0">
                        <a:pos x="15" y="7"/>
                      </a:cxn>
                      <a:cxn ang="0">
                        <a:pos x="14" y="5"/>
                      </a:cxn>
                      <a:cxn ang="0">
                        <a:pos x="13" y="4"/>
                      </a:cxn>
                      <a:cxn ang="0">
                        <a:pos x="12" y="3"/>
                      </a:cxn>
                      <a:cxn ang="0">
                        <a:pos x="10" y="1"/>
                      </a:cxn>
                      <a:cxn ang="0">
                        <a:pos x="9" y="1"/>
                      </a:cxn>
                      <a:cxn ang="0">
                        <a:pos x="8" y="0"/>
                      </a:cxn>
                      <a:cxn ang="0">
                        <a:pos x="7" y="0"/>
                      </a:cxn>
                      <a:cxn ang="0">
                        <a:pos x="5" y="0"/>
                      </a:cxn>
                      <a:cxn ang="0">
                        <a:pos x="4" y="1"/>
                      </a:cxn>
                      <a:cxn ang="0">
                        <a:pos x="3" y="2"/>
                      </a:cxn>
                      <a:cxn ang="0">
                        <a:pos x="2" y="3"/>
                      </a:cxn>
                      <a:cxn ang="0">
                        <a:pos x="1" y="4"/>
                      </a:cxn>
                      <a:cxn ang="0">
                        <a:pos x="0" y="6"/>
                      </a:cxn>
                      <a:cxn ang="0">
                        <a:pos x="0" y="8"/>
                      </a:cxn>
                      <a:cxn ang="0">
                        <a:pos x="0" y="10"/>
                      </a:cxn>
                      <a:cxn ang="0">
                        <a:pos x="0" y="12"/>
                      </a:cxn>
                      <a:cxn ang="0">
                        <a:pos x="1" y="14"/>
                      </a:cxn>
                      <a:cxn ang="0">
                        <a:pos x="1" y="16"/>
                      </a:cxn>
                      <a:cxn ang="0">
                        <a:pos x="2" y="18"/>
                      </a:cxn>
                      <a:cxn ang="0">
                        <a:pos x="3" y="19"/>
                      </a:cxn>
                      <a:cxn ang="0">
                        <a:pos x="4" y="20"/>
                      </a:cxn>
                      <a:cxn ang="0">
                        <a:pos x="6" y="22"/>
                      </a:cxn>
                      <a:cxn ang="0">
                        <a:pos x="7" y="22"/>
                      </a:cxn>
                      <a:cxn ang="0">
                        <a:pos x="8" y="23"/>
                      </a:cxn>
                      <a:cxn ang="0">
                        <a:pos x="9" y="23"/>
                      </a:cxn>
                      <a:cxn ang="0">
                        <a:pos x="11" y="23"/>
                      </a:cxn>
                      <a:cxn ang="0">
                        <a:pos x="12" y="22"/>
                      </a:cxn>
                      <a:cxn ang="0">
                        <a:pos x="13" y="21"/>
                      </a:cxn>
                      <a:cxn ang="0">
                        <a:pos x="14" y="20"/>
                      </a:cxn>
                      <a:cxn ang="0">
                        <a:pos x="15" y="19"/>
                      </a:cxn>
                      <a:cxn ang="0">
                        <a:pos x="16" y="17"/>
                      </a:cxn>
                      <a:cxn ang="0">
                        <a:pos x="16" y="15"/>
                      </a:cxn>
                      <a:cxn ang="0">
                        <a:pos x="16" y="13"/>
                      </a:cxn>
                      <a:cxn ang="0">
                        <a:pos x="16" y="11"/>
                      </a:cxn>
                      <a:cxn ang="0">
                        <a:pos x="15" y="9"/>
                      </a:cxn>
                    </a:cxnLst>
                    <a:rect l="0" t="0" r="r" b="b"/>
                    <a:pathLst>
                      <a:path w="17" h="24">
                        <a:moveTo>
                          <a:pt x="15" y="9"/>
                        </a:moveTo>
                        <a:lnTo>
                          <a:pt x="15" y="7"/>
                        </a:lnTo>
                        <a:lnTo>
                          <a:pt x="14" y="5"/>
                        </a:lnTo>
                        <a:lnTo>
                          <a:pt x="13" y="4"/>
                        </a:lnTo>
                        <a:lnTo>
                          <a:pt x="12" y="3"/>
                        </a:lnTo>
                        <a:lnTo>
                          <a:pt x="10" y="1"/>
                        </a:lnTo>
                        <a:lnTo>
                          <a:pt x="9" y="1"/>
                        </a:lnTo>
                        <a:lnTo>
                          <a:pt x="8" y="0"/>
                        </a:lnTo>
                        <a:lnTo>
                          <a:pt x="7" y="0"/>
                        </a:lnTo>
                        <a:lnTo>
                          <a:pt x="5" y="0"/>
                        </a:lnTo>
                        <a:lnTo>
                          <a:pt x="4" y="1"/>
                        </a:lnTo>
                        <a:lnTo>
                          <a:pt x="3" y="2"/>
                        </a:lnTo>
                        <a:lnTo>
                          <a:pt x="2" y="3"/>
                        </a:lnTo>
                        <a:lnTo>
                          <a:pt x="1" y="4"/>
                        </a:lnTo>
                        <a:lnTo>
                          <a:pt x="0" y="6"/>
                        </a:lnTo>
                        <a:lnTo>
                          <a:pt x="0" y="8"/>
                        </a:lnTo>
                        <a:lnTo>
                          <a:pt x="0" y="10"/>
                        </a:lnTo>
                        <a:lnTo>
                          <a:pt x="0" y="12"/>
                        </a:lnTo>
                        <a:lnTo>
                          <a:pt x="1" y="14"/>
                        </a:lnTo>
                        <a:lnTo>
                          <a:pt x="1" y="16"/>
                        </a:lnTo>
                        <a:lnTo>
                          <a:pt x="2" y="18"/>
                        </a:lnTo>
                        <a:lnTo>
                          <a:pt x="3" y="19"/>
                        </a:lnTo>
                        <a:lnTo>
                          <a:pt x="4" y="20"/>
                        </a:lnTo>
                        <a:lnTo>
                          <a:pt x="6" y="22"/>
                        </a:lnTo>
                        <a:lnTo>
                          <a:pt x="7" y="22"/>
                        </a:lnTo>
                        <a:lnTo>
                          <a:pt x="8" y="23"/>
                        </a:lnTo>
                        <a:lnTo>
                          <a:pt x="9" y="23"/>
                        </a:lnTo>
                        <a:lnTo>
                          <a:pt x="11" y="23"/>
                        </a:lnTo>
                        <a:lnTo>
                          <a:pt x="12" y="22"/>
                        </a:lnTo>
                        <a:lnTo>
                          <a:pt x="13" y="21"/>
                        </a:lnTo>
                        <a:lnTo>
                          <a:pt x="14" y="20"/>
                        </a:lnTo>
                        <a:lnTo>
                          <a:pt x="15" y="19"/>
                        </a:lnTo>
                        <a:lnTo>
                          <a:pt x="16" y="17"/>
                        </a:lnTo>
                        <a:lnTo>
                          <a:pt x="16" y="15"/>
                        </a:lnTo>
                        <a:lnTo>
                          <a:pt x="16" y="13"/>
                        </a:lnTo>
                        <a:lnTo>
                          <a:pt x="16" y="11"/>
                        </a:lnTo>
                        <a:lnTo>
                          <a:pt x="15" y="9"/>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511" name="Group 392"/>
                <p:cNvGrpSpPr>
                  <a:grpSpLocks/>
                </p:cNvGrpSpPr>
                <p:nvPr/>
              </p:nvGrpSpPr>
              <p:grpSpPr bwMode="auto">
                <a:xfrm>
                  <a:off x="3837" y="1417"/>
                  <a:ext cx="19" cy="22"/>
                  <a:chOff x="3837" y="1417"/>
                  <a:chExt cx="19" cy="22"/>
                </a:xfrm>
              </p:grpSpPr>
              <p:sp>
                <p:nvSpPr>
                  <p:cNvPr id="134537" name="Freeform 393"/>
                  <p:cNvSpPr>
                    <a:spLocks/>
                  </p:cNvSpPr>
                  <p:nvPr/>
                </p:nvSpPr>
                <p:spPr bwMode="auto">
                  <a:xfrm>
                    <a:off x="3836" y="1416"/>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38" name="Freeform 394"/>
                  <p:cNvSpPr>
                    <a:spLocks/>
                  </p:cNvSpPr>
                  <p:nvPr/>
                </p:nvSpPr>
                <p:spPr bwMode="auto">
                  <a:xfrm>
                    <a:off x="3836" y="1416"/>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477" name="Group 395"/>
              <p:cNvGrpSpPr>
                <a:grpSpLocks/>
              </p:cNvGrpSpPr>
              <p:nvPr/>
            </p:nvGrpSpPr>
            <p:grpSpPr bwMode="auto">
              <a:xfrm>
                <a:off x="3807" y="1360"/>
                <a:ext cx="89" cy="70"/>
                <a:chOff x="3807" y="1360"/>
                <a:chExt cx="89" cy="70"/>
              </a:xfrm>
            </p:grpSpPr>
            <p:sp>
              <p:nvSpPr>
                <p:cNvPr id="134540" name="Freeform 396"/>
                <p:cNvSpPr>
                  <a:spLocks/>
                </p:cNvSpPr>
                <p:nvPr/>
              </p:nvSpPr>
              <p:spPr bwMode="auto">
                <a:xfrm>
                  <a:off x="3816" y="1360"/>
                  <a:ext cx="81" cy="71"/>
                </a:xfrm>
                <a:custGeom>
                  <a:avLst/>
                  <a:gdLst/>
                  <a:ahLst/>
                  <a:cxnLst>
                    <a:cxn ang="0">
                      <a:pos x="65" y="0"/>
                    </a:cxn>
                    <a:cxn ang="0">
                      <a:pos x="69" y="6"/>
                    </a:cxn>
                    <a:cxn ang="0">
                      <a:pos x="73" y="13"/>
                    </a:cxn>
                    <a:cxn ang="0">
                      <a:pos x="75" y="21"/>
                    </a:cxn>
                    <a:cxn ang="0">
                      <a:pos x="75" y="28"/>
                    </a:cxn>
                    <a:cxn ang="0">
                      <a:pos x="20" y="68"/>
                    </a:cxn>
                    <a:cxn ang="0">
                      <a:pos x="11" y="59"/>
                    </a:cxn>
                    <a:cxn ang="0">
                      <a:pos x="2" y="39"/>
                    </a:cxn>
                    <a:cxn ang="0">
                      <a:pos x="1" y="25"/>
                    </a:cxn>
                    <a:cxn ang="0">
                      <a:pos x="0" y="10"/>
                    </a:cxn>
                    <a:cxn ang="0">
                      <a:pos x="65" y="0"/>
                    </a:cxn>
                  </a:cxnLst>
                  <a:rect l="0" t="0" r="r" b="b"/>
                  <a:pathLst>
                    <a:path w="76" h="69">
                      <a:moveTo>
                        <a:pt x="65" y="0"/>
                      </a:moveTo>
                      <a:lnTo>
                        <a:pt x="69" y="6"/>
                      </a:lnTo>
                      <a:lnTo>
                        <a:pt x="73" y="13"/>
                      </a:lnTo>
                      <a:lnTo>
                        <a:pt x="75" y="21"/>
                      </a:lnTo>
                      <a:lnTo>
                        <a:pt x="75" y="28"/>
                      </a:lnTo>
                      <a:lnTo>
                        <a:pt x="20" y="68"/>
                      </a:lnTo>
                      <a:lnTo>
                        <a:pt x="11" y="59"/>
                      </a:lnTo>
                      <a:lnTo>
                        <a:pt x="2" y="39"/>
                      </a:lnTo>
                      <a:lnTo>
                        <a:pt x="1" y="25"/>
                      </a:lnTo>
                      <a:lnTo>
                        <a:pt x="0" y="10"/>
                      </a:lnTo>
                      <a:lnTo>
                        <a:pt x="6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507" name="Group 397"/>
                <p:cNvGrpSpPr>
                  <a:grpSpLocks/>
                </p:cNvGrpSpPr>
                <p:nvPr/>
              </p:nvGrpSpPr>
              <p:grpSpPr bwMode="auto">
                <a:xfrm>
                  <a:off x="3807" y="1368"/>
                  <a:ext cx="47" cy="62"/>
                  <a:chOff x="3807" y="1368"/>
                  <a:chExt cx="47" cy="62"/>
                </a:xfrm>
              </p:grpSpPr>
              <p:sp>
                <p:nvSpPr>
                  <p:cNvPr id="134542" name="Freeform 398"/>
                  <p:cNvSpPr>
                    <a:spLocks/>
                  </p:cNvSpPr>
                  <p:nvPr/>
                </p:nvSpPr>
                <p:spPr bwMode="auto">
                  <a:xfrm>
                    <a:off x="3806" y="1368"/>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8" y="0"/>
                      </a:cxn>
                      <a:cxn ang="0">
                        <a:pos x="15" y="1"/>
                      </a:cxn>
                      <a:cxn ang="0">
                        <a:pos x="11" y="2"/>
                      </a:cxn>
                      <a:cxn ang="0">
                        <a:pos x="8" y="5"/>
                      </a:cxn>
                      <a:cxn ang="0">
                        <a:pos x="5" y="8"/>
                      </a:cxn>
                      <a:cxn ang="0">
                        <a:pos x="3" y="12"/>
                      </a:cxn>
                      <a:cxn ang="0">
                        <a:pos x="1" y="16"/>
                      </a:cxn>
                      <a:cxn ang="0">
                        <a:pos x="0" y="21"/>
                      </a:cxn>
                      <a:cxn ang="0">
                        <a:pos x="0" y="26"/>
                      </a:cxn>
                      <a:cxn ang="0">
                        <a:pos x="1" y="31"/>
                      </a:cxn>
                      <a:cxn ang="0">
                        <a:pos x="2" y="37"/>
                      </a:cxn>
                      <a:cxn ang="0">
                        <a:pos x="3" y="42"/>
                      </a:cxn>
                      <a:cxn ang="0">
                        <a:pos x="6" y="46"/>
                      </a:cxn>
                      <a:cxn ang="0">
                        <a:pos x="9" y="51"/>
                      </a:cxn>
                      <a:cxn ang="0">
                        <a:pos x="12" y="54"/>
                      </a:cxn>
                      <a:cxn ang="0">
                        <a:pos x="16" y="57"/>
                      </a:cxn>
                      <a:cxn ang="0">
                        <a:pos x="20" y="59"/>
                      </a:cxn>
                      <a:cxn ang="0">
                        <a:pos x="23" y="61"/>
                      </a:cxn>
                      <a:cxn ang="0">
                        <a:pos x="28" y="61"/>
                      </a:cxn>
                      <a:cxn ang="0">
                        <a:pos x="31" y="60"/>
                      </a:cxn>
                      <a:cxn ang="0">
                        <a:pos x="35" y="59"/>
                      </a:cxn>
                      <a:cxn ang="0">
                        <a:pos x="38" y="56"/>
                      </a:cxn>
                      <a:cxn ang="0">
                        <a:pos x="41" y="53"/>
                      </a:cxn>
                      <a:cxn ang="0">
                        <a:pos x="43" y="49"/>
                      </a:cxn>
                      <a:cxn ang="0">
                        <a:pos x="45" y="45"/>
                      </a:cxn>
                      <a:cxn ang="0">
                        <a:pos x="46" y="40"/>
                      </a:cxn>
                      <a:cxn ang="0">
                        <a:pos x="46" y="35"/>
                      </a:cxn>
                      <a:cxn ang="0">
                        <a:pos x="45" y="30"/>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8" y="0"/>
                        </a:lnTo>
                        <a:lnTo>
                          <a:pt x="15" y="1"/>
                        </a:lnTo>
                        <a:lnTo>
                          <a:pt x="11" y="2"/>
                        </a:lnTo>
                        <a:lnTo>
                          <a:pt x="8" y="5"/>
                        </a:lnTo>
                        <a:lnTo>
                          <a:pt x="5" y="8"/>
                        </a:lnTo>
                        <a:lnTo>
                          <a:pt x="3" y="12"/>
                        </a:lnTo>
                        <a:lnTo>
                          <a:pt x="1" y="16"/>
                        </a:lnTo>
                        <a:lnTo>
                          <a:pt x="0" y="21"/>
                        </a:lnTo>
                        <a:lnTo>
                          <a:pt x="0" y="26"/>
                        </a:lnTo>
                        <a:lnTo>
                          <a:pt x="1" y="31"/>
                        </a:lnTo>
                        <a:lnTo>
                          <a:pt x="2" y="37"/>
                        </a:lnTo>
                        <a:lnTo>
                          <a:pt x="3" y="42"/>
                        </a:lnTo>
                        <a:lnTo>
                          <a:pt x="6" y="46"/>
                        </a:lnTo>
                        <a:lnTo>
                          <a:pt x="9" y="51"/>
                        </a:lnTo>
                        <a:lnTo>
                          <a:pt x="12" y="54"/>
                        </a:lnTo>
                        <a:lnTo>
                          <a:pt x="16" y="57"/>
                        </a:lnTo>
                        <a:lnTo>
                          <a:pt x="20" y="59"/>
                        </a:lnTo>
                        <a:lnTo>
                          <a:pt x="23" y="61"/>
                        </a:lnTo>
                        <a:lnTo>
                          <a:pt x="28" y="61"/>
                        </a:lnTo>
                        <a:lnTo>
                          <a:pt x="31" y="60"/>
                        </a:lnTo>
                        <a:lnTo>
                          <a:pt x="35" y="59"/>
                        </a:lnTo>
                        <a:lnTo>
                          <a:pt x="38" y="56"/>
                        </a:lnTo>
                        <a:lnTo>
                          <a:pt x="41" y="53"/>
                        </a:lnTo>
                        <a:lnTo>
                          <a:pt x="43" y="49"/>
                        </a:lnTo>
                        <a:lnTo>
                          <a:pt x="45" y="45"/>
                        </a:lnTo>
                        <a:lnTo>
                          <a:pt x="46" y="40"/>
                        </a:lnTo>
                        <a:lnTo>
                          <a:pt x="46" y="35"/>
                        </a:lnTo>
                        <a:lnTo>
                          <a:pt x="45" y="30"/>
                        </a:lnTo>
                        <a:lnTo>
                          <a:pt x="44" y="24"/>
                        </a:lnTo>
                      </a:path>
                    </a:pathLst>
                  </a:custGeom>
                  <a:gradFill rotWithShape="0">
                    <a:gsLst>
                      <a:gs pos="0">
                        <a:srgbClr val="919191"/>
                      </a:gs>
                      <a:gs pos="100000">
                        <a:srgbClr val="919191">
                          <a:gamma/>
                          <a:shade val="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43" name="Freeform 399"/>
                  <p:cNvSpPr>
                    <a:spLocks/>
                  </p:cNvSpPr>
                  <p:nvPr/>
                </p:nvSpPr>
                <p:spPr bwMode="auto">
                  <a:xfrm>
                    <a:off x="3806" y="1368"/>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9" y="0"/>
                      </a:cxn>
                      <a:cxn ang="0">
                        <a:pos x="15" y="1"/>
                      </a:cxn>
                      <a:cxn ang="0">
                        <a:pos x="11" y="2"/>
                      </a:cxn>
                      <a:cxn ang="0">
                        <a:pos x="8" y="5"/>
                      </a:cxn>
                      <a:cxn ang="0">
                        <a:pos x="5" y="8"/>
                      </a:cxn>
                      <a:cxn ang="0">
                        <a:pos x="3" y="12"/>
                      </a:cxn>
                      <a:cxn ang="0">
                        <a:pos x="1" y="16"/>
                      </a:cxn>
                      <a:cxn ang="0">
                        <a:pos x="0" y="21"/>
                      </a:cxn>
                      <a:cxn ang="0">
                        <a:pos x="0" y="26"/>
                      </a:cxn>
                      <a:cxn ang="0">
                        <a:pos x="1" y="32"/>
                      </a:cxn>
                      <a:cxn ang="0">
                        <a:pos x="2" y="37"/>
                      </a:cxn>
                      <a:cxn ang="0">
                        <a:pos x="3" y="42"/>
                      </a:cxn>
                      <a:cxn ang="0">
                        <a:pos x="6" y="46"/>
                      </a:cxn>
                      <a:cxn ang="0">
                        <a:pos x="9" y="51"/>
                      </a:cxn>
                      <a:cxn ang="0">
                        <a:pos x="12" y="54"/>
                      </a:cxn>
                      <a:cxn ang="0">
                        <a:pos x="16" y="57"/>
                      </a:cxn>
                      <a:cxn ang="0">
                        <a:pos x="20" y="59"/>
                      </a:cxn>
                      <a:cxn ang="0">
                        <a:pos x="23" y="61"/>
                      </a:cxn>
                      <a:cxn ang="0">
                        <a:pos x="27" y="61"/>
                      </a:cxn>
                      <a:cxn ang="0">
                        <a:pos x="31" y="60"/>
                      </a:cxn>
                      <a:cxn ang="0">
                        <a:pos x="35" y="59"/>
                      </a:cxn>
                      <a:cxn ang="0">
                        <a:pos x="38" y="56"/>
                      </a:cxn>
                      <a:cxn ang="0">
                        <a:pos x="41" y="53"/>
                      </a:cxn>
                      <a:cxn ang="0">
                        <a:pos x="43" y="49"/>
                      </a:cxn>
                      <a:cxn ang="0">
                        <a:pos x="45" y="45"/>
                      </a:cxn>
                      <a:cxn ang="0">
                        <a:pos x="46" y="40"/>
                      </a:cxn>
                      <a:cxn ang="0">
                        <a:pos x="46" y="35"/>
                      </a:cxn>
                      <a:cxn ang="0">
                        <a:pos x="45" y="29"/>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9" y="0"/>
                        </a:lnTo>
                        <a:lnTo>
                          <a:pt x="15" y="1"/>
                        </a:lnTo>
                        <a:lnTo>
                          <a:pt x="11" y="2"/>
                        </a:lnTo>
                        <a:lnTo>
                          <a:pt x="8" y="5"/>
                        </a:lnTo>
                        <a:lnTo>
                          <a:pt x="5" y="8"/>
                        </a:lnTo>
                        <a:lnTo>
                          <a:pt x="3" y="12"/>
                        </a:lnTo>
                        <a:lnTo>
                          <a:pt x="1" y="16"/>
                        </a:lnTo>
                        <a:lnTo>
                          <a:pt x="0" y="21"/>
                        </a:lnTo>
                        <a:lnTo>
                          <a:pt x="0" y="26"/>
                        </a:lnTo>
                        <a:lnTo>
                          <a:pt x="1" y="32"/>
                        </a:lnTo>
                        <a:lnTo>
                          <a:pt x="2" y="37"/>
                        </a:lnTo>
                        <a:lnTo>
                          <a:pt x="3" y="42"/>
                        </a:lnTo>
                        <a:lnTo>
                          <a:pt x="6" y="46"/>
                        </a:lnTo>
                        <a:lnTo>
                          <a:pt x="9" y="51"/>
                        </a:lnTo>
                        <a:lnTo>
                          <a:pt x="12" y="54"/>
                        </a:lnTo>
                        <a:lnTo>
                          <a:pt x="16" y="57"/>
                        </a:lnTo>
                        <a:lnTo>
                          <a:pt x="20" y="59"/>
                        </a:lnTo>
                        <a:lnTo>
                          <a:pt x="23" y="61"/>
                        </a:lnTo>
                        <a:lnTo>
                          <a:pt x="27" y="61"/>
                        </a:lnTo>
                        <a:lnTo>
                          <a:pt x="31" y="60"/>
                        </a:lnTo>
                        <a:lnTo>
                          <a:pt x="35" y="59"/>
                        </a:lnTo>
                        <a:lnTo>
                          <a:pt x="38" y="56"/>
                        </a:lnTo>
                        <a:lnTo>
                          <a:pt x="41" y="53"/>
                        </a:lnTo>
                        <a:lnTo>
                          <a:pt x="43" y="49"/>
                        </a:lnTo>
                        <a:lnTo>
                          <a:pt x="45" y="45"/>
                        </a:lnTo>
                        <a:lnTo>
                          <a:pt x="46" y="40"/>
                        </a:lnTo>
                        <a:lnTo>
                          <a:pt x="46" y="35"/>
                        </a:lnTo>
                        <a:lnTo>
                          <a:pt x="45" y="29"/>
                        </a:lnTo>
                        <a:lnTo>
                          <a:pt x="44" y="2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sp>
            <p:nvSpPr>
              <p:cNvPr id="134544" name="Line 400"/>
              <p:cNvSpPr>
                <a:spLocks noChangeShapeType="1"/>
              </p:cNvSpPr>
              <p:nvPr/>
            </p:nvSpPr>
            <p:spPr bwMode="auto">
              <a:xfrm flipV="1">
                <a:off x="3920" y="1323"/>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45" name="Line 401"/>
              <p:cNvSpPr>
                <a:spLocks noChangeShapeType="1"/>
              </p:cNvSpPr>
              <p:nvPr/>
            </p:nvSpPr>
            <p:spPr bwMode="auto">
              <a:xfrm flipV="1">
                <a:off x="3854" y="1122"/>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nvGrpSpPr>
              <p:cNvPr id="42480" name="Group 402"/>
              <p:cNvGrpSpPr>
                <a:grpSpLocks/>
              </p:cNvGrpSpPr>
              <p:nvPr/>
            </p:nvGrpSpPr>
            <p:grpSpPr bwMode="auto">
              <a:xfrm>
                <a:off x="3913" y="965"/>
                <a:ext cx="310" cy="484"/>
                <a:chOff x="3913" y="965"/>
                <a:chExt cx="310" cy="484"/>
              </a:xfrm>
            </p:grpSpPr>
            <p:sp>
              <p:nvSpPr>
                <p:cNvPr id="134547" name="Freeform 403"/>
                <p:cNvSpPr>
                  <a:spLocks/>
                </p:cNvSpPr>
                <p:nvPr/>
              </p:nvSpPr>
              <p:spPr bwMode="auto">
                <a:xfrm>
                  <a:off x="3912" y="964"/>
                  <a:ext cx="311" cy="486"/>
                </a:xfrm>
                <a:custGeom>
                  <a:avLst/>
                  <a:gdLst/>
                  <a:ahLst/>
                  <a:cxnLst>
                    <a:cxn ang="0">
                      <a:pos x="0" y="60"/>
                    </a:cxn>
                    <a:cxn ang="0">
                      <a:pos x="144" y="483"/>
                    </a:cxn>
                    <a:cxn ang="0">
                      <a:pos x="309" y="435"/>
                    </a:cxn>
                    <a:cxn ang="0">
                      <a:pos x="159" y="0"/>
                    </a:cxn>
                    <a:cxn ang="0">
                      <a:pos x="0" y="60"/>
                    </a:cxn>
                  </a:cxnLst>
                  <a:rect l="0" t="0" r="r" b="b"/>
                  <a:pathLst>
                    <a:path w="310" h="484">
                      <a:moveTo>
                        <a:pt x="0" y="60"/>
                      </a:moveTo>
                      <a:lnTo>
                        <a:pt x="144" y="483"/>
                      </a:lnTo>
                      <a:lnTo>
                        <a:pt x="309" y="435"/>
                      </a:lnTo>
                      <a:lnTo>
                        <a:pt x="159"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48" name="Freeform 404"/>
                <p:cNvSpPr>
                  <a:spLocks/>
                </p:cNvSpPr>
                <p:nvPr/>
              </p:nvSpPr>
              <p:spPr bwMode="auto">
                <a:xfrm>
                  <a:off x="3970" y="1142"/>
                  <a:ext cx="167" cy="82"/>
                </a:xfrm>
                <a:custGeom>
                  <a:avLst/>
                  <a:gdLst/>
                  <a:ahLst/>
                  <a:cxnLst>
                    <a:cxn ang="0">
                      <a:pos x="0" y="58"/>
                    </a:cxn>
                    <a:cxn ang="0">
                      <a:pos x="158" y="0"/>
                    </a:cxn>
                    <a:cxn ang="0">
                      <a:pos x="165" y="23"/>
                    </a:cxn>
                    <a:cxn ang="0">
                      <a:pos x="8" y="82"/>
                    </a:cxn>
                    <a:cxn ang="0">
                      <a:pos x="0" y="58"/>
                    </a:cxn>
                  </a:cxnLst>
                  <a:rect l="0" t="0" r="r" b="b"/>
                  <a:pathLst>
                    <a:path w="166" h="83">
                      <a:moveTo>
                        <a:pt x="0" y="58"/>
                      </a:moveTo>
                      <a:lnTo>
                        <a:pt x="158" y="0"/>
                      </a:lnTo>
                      <a:lnTo>
                        <a:pt x="165" y="23"/>
                      </a:lnTo>
                      <a:lnTo>
                        <a:pt x="8" y="82"/>
                      </a:lnTo>
                      <a:lnTo>
                        <a:pt x="0" y="58"/>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83" name="Group 405"/>
                <p:cNvGrpSpPr>
                  <a:grpSpLocks/>
                </p:cNvGrpSpPr>
                <p:nvPr/>
              </p:nvGrpSpPr>
              <p:grpSpPr bwMode="auto">
                <a:xfrm>
                  <a:off x="3933" y="1168"/>
                  <a:ext cx="216" cy="97"/>
                  <a:chOff x="3933" y="1168"/>
                  <a:chExt cx="216" cy="97"/>
                </a:xfrm>
              </p:grpSpPr>
              <p:sp>
                <p:nvSpPr>
                  <p:cNvPr id="134550" name="Freeform 406"/>
                  <p:cNvSpPr>
                    <a:spLocks/>
                  </p:cNvSpPr>
                  <p:nvPr/>
                </p:nvSpPr>
                <p:spPr bwMode="auto">
                  <a:xfrm>
                    <a:off x="3932" y="1167"/>
                    <a:ext cx="215" cy="99"/>
                  </a:xfrm>
                  <a:custGeom>
                    <a:avLst/>
                    <a:gdLst/>
                    <a:ahLst/>
                    <a:cxnLst>
                      <a:cxn ang="0">
                        <a:pos x="0" y="77"/>
                      </a:cxn>
                      <a:cxn ang="0">
                        <a:pos x="207" y="0"/>
                      </a:cxn>
                      <a:cxn ang="0">
                        <a:pos x="211" y="10"/>
                      </a:cxn>
                      <a:cxn ang="0">
                        <a:pos x="213" y="21"/>
                      </a:cxn>
                      <a:cxn ang="0">
                        <a:pos x="7" y="95"/>
                      </a:cxn>
                      <a:cxn ang="0">
                        <a:pos x="0" y="86"/>
                      </a:cxn>
                      <a:cxn ang="0">
                        <a:pos x="0" y="77"/>
                      </a:cxn>
                    </a:cxnLst>
                    <a:rect l="0" t="0" r="r" b="b"/>
                    <a:pathLst>
                      <a:path w="214" h="96">
                        <a:moveTo>
                          <a:pt x="0" y="77"/>
                        </a:moveTo>
                        <a:lnTo>
                          <a:pt x="207" y="0"/>
                        </a:lnTo>
                        <a:lnTo>
                          <a:pt x="211" y="10"/>
                        </a:lnTo>
                        <a:lnTo>
                          <a:pt x="213" y="21"/>
                        </a:lnTo>
                        <a:lnTo>
                          <a:pt x="7" y="95"/>
                        </a:lnTo>
                        <a:lnTo>
                          <a:pt x="0" y="86"/>
                        </a:lnTo>
                        <a:lnTo>
                          <a:pt x="0" y="77"/>
                        </a:lnTo>
                      </a:path>
                    </a:pathLst>
                  </a:custGeom>
                  <a:gradFill rotWithShape="0">
                    <a:gsLst>
                      <a:gs pos="0">
                        <a:srgbClr val="A2C1FE">
                          <a:gamma/>
                          <a:tint val="10196"/>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51" name="Freeform 407"/>
                  <p:cNvSpPr>
                    <a:spLocks/>
                  </p:cNvSpPr>
                  <p:nvPr/>
                </p:nvSpPr>
                <p:spPr bwMode="auto">
                  <a:xfrm>
                    <a:off x="3932" y="1167"/>
                    <a:ext cx="217" cy="99"/>
                  </a:xfrm>
                  <a:custGeom>
                    <a:avLst/>
                    <a:gdLst/>
                    <a:ahLst/>
                    <a:cxnLst>
                      <a:cxn ang="0">
                        <a:pos x="0" y="78"/>
                      </a:cxn>
                      <a:cxn ang="0">
                        <a:pos x="209" y="0"/>
                      </a:cxn>
                      <a:cxn ang="0">
                        <a:pos x="213" y="10"/>
                      </a:cxn>
                      <a:cxn ang="0">
                        <a:pos x="215" y="21"/>
                      </a:cxn>
                      <a:cxn ang="0">
                        <a:pos x="7" y="96"/>
                      </a:cxn>
                      <a:cxn ang="0">
                        <a:pos x="0" y="87"/>
                      </a:cxn>
                      <a:cxn ang="0">
                        <a:pos x="0" y="78"/>
                      </a:cxn>
                    </a:cxnLst>
                    <a:rect l="0" t="0" r="r" b="b"/>
                    <a:pathLst>
                      <a:path w="216" h="97">
                        <a:moveTo>
                          <a:pt x="0" y="78"/>
                        </a:moveTo>
                        <a:lnTo>
                          <a:pt x="209" y="0"/>
                        </a:lnTo>
                        <a:lnTo>
                          <a:pt x="213" y="10"/>
                        </a:lnTo>
                        <a:lnTo>
                          <a:pt x="215" y="21"/>
                        </a:lnTo>
                        <a:lnTo>
                          <a:pt x="7" y="96"/>
                        </a:lnTo>
                        <a:lnTo>
                          <a:pt x="0" y="87"/>
                        </a:lnTo>
                        <a:lnTo>
                          <a:pt x="0" y="7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552" name="Freeform 408"/>
                <p:cNvSpPr>
                  <a:spLocks/>
                </p:cNvSpPr>
                <p:nvPr/>
              </p:nvSpPr>
              <p:spPr bwMode="auto">
                <a:xfrm>
                  <a:off x="3988" y="1190"/>
                  <a:ext cx="169" cy="85"/>
                </a:xfrm>
                <a:custGeom>
                  <a:avLst/>
                  <a:gdLst/>
                  <a:ahLst/>
                  <a:cxnLst>
                    <a:cxn ang="0">
                      <a:pos x="0" y="59"/>
                    </a:cxn>
                    <a:cxn ang="0">
                      <a:pos x="159" y="0"/>
                    </a:cxn>
                    <a:cxn ang="0">
                      <a:pos x="167" y="26"/>
                    </a:cxn>
                    <a:cxn ang="0">
                      <a:pos x="8" y="83"/>
                    </a:cxn>
                    <a:cxn ang="0">
                      <a:pos x="0" y="59"/>
                    </a:cxn>
                  </a:cxnLst>
                  <a:rect l="0" t="0" r="r" b="b"/>
                  <a:pathLst>
                    <a:path w="168" h="84">
                      <a:moveTo>
                        <a:pt x="0" y="59"/>
                      </a:moveTo>
                      <a:lnTo>
                        <a:pt x="159" y="0"/>
                      </a:lnTo>
                      <a:lnTo>
                        <a:pt x="167" y="26"/>
                      </a:lnTo>
                      <a:lnTo>
                        <a:pt x="8"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85" name="Group 409"/>
                <p:cNvGrpSpPr>
                  <a:grpSpLocks/>
                </p:cNvGrpSpPr>
                <p:nvPr/>
              </p:nvGrpSpPr>
              <p:grpSpPr bwMode="auto">
                <a:xfrm>
                  <a:off x="3946" y="1063"/>
                  <a:ext cx="164" cy="72"/>
                  <a:chOff x="3946" y="1063"/>
                  <a:chExt cx="164" cy="72"/>
                </a:xfrm>
              </p:grpSpPr>
              <p:sp>
                <p:nvSpPr>
                  <p:cNvPr id="134554" name="Freeform 410"/>
                  <p:cNvSpPr>
                    <a:spLocks/>
                  </p:cNvSpPr>
                  <p:nvPr/>
                </p:nvSpPr>
                <p:spPr bwMode="auto">
                  <a:xfrm>
                    <a:off x="3945" y="1063"/>
                    <a:ext cx="164" cy="71"/>
                  </a:xfrm>
                  <a:custGeom>
                    <a:avLst/>
                    <a:gdLst/>
                    <a:ahLst/>
                    <a:cxnLst>
                      <a:cxn ang="0">
                        <a:pos x="0" y="59"/>
                      </a:cxn>
                      <a:cxn ang="0">
                        <a:pos x="4" y="71"/>
                      </a:cxn>
                      <a:cxn ang="0">
                        <a:pos x="163" y="11"/>
                      </a:cxn>
                      <a:cxn ang="0">
                        <a:pos x="160" y="0"/>
                      </a:cxn>
                      <a:cxn ang="0">
                        <a:pos x="0" y="59"/>
                      </a:cxn>
                    </a:cxnLst>
                    <a:rect l="0" t="0" r="r" b="b"/>
                    <a:pathLst>
                      <a:path w="164" h="72">
                        <a:moveTo>
                          <a:pt x="0" y="59"/>
                        </a:moveTo>
                        <a:lnTo>
                          <a:pt x="4" y="71"/>
                        </a:lnTo>
                        <a:lnTo>
                          <a:pt x="163" y="11"/>
                        </a:lnTo>
                        <a:lnTo>
                          <a:pt x="160" y="0"/>
                        </a:lnTo>
                        <a:lnTo>
                          <a:pt x="0"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55" name="Line 411"/>
                  <p:cNvSpPr>
                    <a:spLocks noChangeShapeType="1"/>
                  </p:cNvSpPr>
                  <p:nvPr/>
                </p:nvSpPr>
                <p:spPr bwMode="auto">
                  <a:xfrm>
                    <a:off x="3955" y="1114"/>
                    <a:ext cx="8"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56" name="Line 412"/>
                  <p:cNvSpPr>
                    <a:spLocks noChangeShapeType="1"/>
                  </p:cNvSpPr>
                  <p:nvPr/>
                </p:nvSpPr>
                <p:spPr bwMode="auto">
                  <a:xfrm>
                    <a:off x="3993" y="1102"/>
                    <a:ext cx="10" cy="6"/>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57" name="Line 413"/>
                  <p:cNvSpPr>
                    <a:spLocks noChangeShapeType="1"/>
                  </p:cNvSpPr>
                  <p:nvPr/>
                </p:nvSpPr>
                <p:spPr bwMode="auto">
                  <a:xfrm>
                    <a:off x="4041" y="1085"/>
                    <a:ext cx="10"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58" name="Line 414"/>
                  <p:cNvSpPr>
                    <a:spLocks noChangeShapeType="1"/>
                  </p:cNvSpPr>
                  <p:nvPr/>
                </p:nvSpPr>
                <p:spPr bwMode="auto">
                  <a:xfrm>
                    <a:off x="4094" y="1066"/>
                    <a:ext cx="0"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486" name="Group 415"/>
                <p:cNvGrpSpPr>
                  <a:grpSpLocks/>
                </p:cNvGrpSpPr>
                <p:nvPr/>
              </p:nvGrpSpPr>
              <p:grpSpPr bwMode="auto">
                <a:xfrm>
                  <a:off x="4024" y="1288"/>
                  <a:ext cx="164" cy="73"/>
                  <a:chOff x="4024" y="1288"/>
                  <a:chExt cx="164" cy="73"/>
                </a:xfrm>
              </p:grpSpPr>
              <p:sp>
                <p:nvSpPr>
                  <p:cNvPr id="134560" name="Freeform 416"/>
                  <p:cNvSpPr>
                    <a:spLocks/>
                  </p:cNvSpPr>
                  <p:nvPr/>
                </p:nvSpPr>
                <p:spPr bwMode="auto">
                  <a:xfrm>
                    <a:off x="4023" y="1289"/>
                    <a:ext cx="164" cy="76"/>
                  </a:xfrm>
                  <a:custGeom>
                    <a:avLst/>
                    <a:gdLst/>
                    <a:ahLst/>
                    <a:cxnLst>
                      <a:cxn ang="0">
                        <a:pos x="0" y="60"/>
                      </a:cxn>
                      <a:cxn ang="0">
                        <a:pos x="4" y="72"/>
                      </a:cxn>
                      <a:cxn ang="0">
                        <a:pos x="163" y="11"/>
                      </a:cxn>
                      <a:cxn ang="0">
                        <a:pos x="160" y="0"/>
                      </a:cxn>
                      <a:cxn ang="0">
                        <a:pos x="0" y="60"/>
                      </a:cxn>
                    </a:cxnLst>
                    <a:rect l="0" t="0" r="r" b="b"/>
                    <a:pathLst>
                      <a:path w="164" h="73">
                        <a:moveTo>
                          <a:pt x="0" y="60"/>
                        </a:moveTo>
                        <a:lnTo>
                          <a:pt x="4" y="72"/>
                        </a:lnTo>
                        <a:lnTo>
                          <a:pt x="163" y="11"/>
                        </a:lnTo>
                        <a:lnTo>
                          <a:pt x="160"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61" name="Line 417"/>
                  <p:cNvSpPr>
                    <a:spLocks noChangeShapeType="1"/>
                  </p:cNvSpPr>
                  <p:nvPr/>
                </p:nvSpPr>
                <p:spPr bwMode="auto">
                  <a:xfrm>
                    <a:off x="4033" y="1345"/>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62" name="Line 418"/>
                  <p:cNvSpPr>
                    <a:spLocks noChangeShapeType="1"/>
                  </p:cNvSpPr>
                  <p:nvPr/>
                </p:nvSpPr>
                <p:spPr bwMode="auto">
                  <a:xfrm>
                    <a:off x="4074" y="1331"/>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63" name="Line 419"/>
                  <p:cNvSpPr>
                    <a:spLocks noChangeShapeType="1"/>
                  </p:cNvSpPr>
                  <p:nvPr/>
                </p:nvSpPr>
                <p:spPr bwMode="auto">
                  <a:xfrm>
                    <a:off x="4124" y="1311"/>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64" name="Line 420"/>
                  <p:cNvSpPr>
                    <a:spLocks noChangeShapeType="1"/>
                  </p:cNvSpPr>
                  <p:nvPr/>
                </p:nvSpPr>
                <p:spPr bwMode="auto">
                  <a:xfrm>
                    <a:off x="4170" y="1292"/>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565" name="Freeform 421"/>
                <p:cNvSpPr>
                  <a:spLocks/>
                </p:cNvSpPr>
                <p:nvPr/>
              </p:nvSpPr>
              <p:spPr bwMode="auto">
                <a:xfrm>
                  <a:off x="3917" y="967"/>
                  <a:ext cx="187" cy="155"/>
                </a:xfrm>
                <a:custGeom>
                  <a:avLst/>
                  <a:gdLst/>
                  <a:ahLst/>
                  <a:cxnLst>
                    <a:cxn ang="0">
                      <a:pos x="0" y="58"/>
                    </a:cxn>
                    <a:cxn ang="0">
                      <a:pos x="154" y="0"/>
                    </a:cxn>
                    <a:cxn ang="0">
                      <a:pos x="186" y="93"/>
                    </a:cxn>
                    <a:cxn ang="0">
                      <a:pos x="32" y="152"/>
                    </a:cxn>
                    <a:cxn ang="0">
                      <a:pos x="0" y="58"/>
                    </a:cxn>
                  </a:cxnLst>
                  <a:rect l="0" t="0" r="r" b="b"/>
                  <a:pathLst>
                    <a:path w="187" h="153">
                      <a:moveTo>
                        <a:pt x="0" y="58"/>
                      </a:moveTo>
                      <a:lnTo>
                        <a:pt x="154" y="0"/>
                      </a:lnTo>
                      <a:lnTo>
                        <a:pt x="186" y="93"/>
                      </a:lnTo>
                      <a:lnTo>
                        <a:pt x="32" y="152"/>
                      </a:lnTo>
                      <a:lnTo>
                        <a:pt x="0" y="58"/>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66" name="Freeform 422"/>
                <p:cNvSpPr>
                  <a:spLocks/>
                </p:cNvSpPr>
                <p:nvPr/>
              </p:nvSpPr>
              <p:spPr bwMode="auto">
                <a:xfrm>
                  <a:off x="4028" y="1303"/>
                  <a:ext cx="189" cy="144"/>
                </a:xfrm>
                <a:custGeom>
                  <a:avLst/>
                  <a:gdLst/>
                  <a:ahLst/>
                  <a:cxnLst>
                    <a:cxn ang="0">
                      <a:pos x="0" y="56"/>
                    </a:cxn>
                    <a:cxn ang="0">
                      <a:pos x="156" y="0"/>
                    </a:cxn>
                    <a:cxn ang="0">
                      <a:pos x="188" y="93"/>
                    </a:cxn>
                    <a:cxn ang="0">
                      <a:pos x="29" y="140"/>
                    </a:cxn>
                    <a:cxn ang="0">
                      <a:pos x="0" y="56"/>
                    </a:cxn>
                  </a:cxnLst>
                  <a:rect l="0" t="0" r="r" b="b"/>
                  <a:pathLst>
                    <a:path w="189" h="141">
                      <a:moveTo>
                        <a:pt x="0" y="56"/>
                      </a:moveTo>
                      <a:lnTo>
                        <a:pt x="156" y="0"/>
                      </a:lnTo>
                      <a:lnTo>
                        <a:pt x="188" y="93"/>
                      </a:lnTo>
                      <a:lnTo>
                        <a:pt x="29" y="140"/>
                      </a:lnTo>
                      <a:lnTo>
                        <a:pt x="0" y="56"/>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67" name="Freeform 423"/>
                <p:cNvSpPr>
                  <a:spLocks/>
                </p:cNvSpPr>
                <p:nvPr/>
              </p:nvSpPr>
              <p:spPr bwMode="auto">
                <a:xfrm>
                  <a:off x="3950" y="1077"/>
                  <a:ext cx="169" cy="85"/>
                </a:xfrm>
                <a:custGeom>
                  <a:avLst/>
                  <a:gdLst/>
                  <a:ahLst/>
                  <a:cxnLst>
                    <a:cxn ang="0">
                      <a:pos x="0" y="59"/>
                    </a:cxn>
                    <a:cxn ang="0">
                      <a:pos x="158" y="0"/>
                    </a:cxn>
                    <a:cxn ang="0">
                      <a:pos x="166" y="26"/>
                    </a:cxn>
                    <a:cxn ang="0">
                      <a:pos x="7" y="83"/>
                    </a:cxn>
                    <a:cxn ang="0">
                      <a:pos x="0" y="59"/>
                    </a:cxn>
                  </a:cxnLst>
                  <a:rect l="0" t="0" r="r" b="b"/>
                  <a:pathLst>
                    <a:path w="167" h="84">
                      <a:moveTo>
                        <a:pt x="0" y="59"/>
                      </a:moveTo>
                      <a:lnTo>
                        <a:pt x="158" y="0"/>
                      </a:lnTo>
                      <a:lnTo>
                        <a:pt x="166"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68" name="Line 424"/>
                <p:cNvSpPr>
                  <a:spLocks noChangeShapeType="1"/>
                </p:cNvSpPr>
                <p:nvPr/>
              </p:nvSpPr>
              <p:spPr bwMode="auto">
                <a:xfrm flipH="1">
                  <a:off x="3950" y="1082"/>
                  <a:ext cx="159" cy="5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69" name="Freeform 425"/>
                <p:cNvSpPr>
                  <a:spLocks/>
                </p:cNvSpPr>
                <p:nvPr/>
              </p:nvSpPr>
              <p:spPr bwMode="auto">
                <a:xfrm>
                  <a:off x="4013" y="1263"/>
                  <a:ext cx="167" cy="82"/>
                </a:xfrm>
                <a:custGeom>
                  <a:avLst/>
                  <a:gdLst/>
                  <a:ahLst/>
                  <a:cxnLst>
                    <a:cxn ang="0">
                      <a:pos x="0" y="59"/>
                    </a:cxn>
                    <a:cxn ang="0">
                      <a:pos x="157" y="0"/>
                    </a:cxn>
                    <a:cxn ang="0">
                      <a:pos x="165" y="26"/>
                    </a:cxn>
                    <a:cxn ang="0">
                      <a:pos x="7" y="83"/>
                    </a:cxn>
                    <a:cxn ang="0">
                      <a:pos x="0" y="59"/>
                    </a:cxn>
                  </a:cxnLst>
                  <a:rect l="0" t="0" r="r" b="b"/>
                  <a:pathLst>
                    <a:path w="166" h="84">
                      <a:moveTo>
                        <a:pt x="0" y="59"/>
                      </a:moveTo>
                      <a:lnTo>
                        <a:pt x="157" y="0"/>
                      </a:lnTo>
                      <a:lnTo>
                        <a:pt x="165"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70" name="Line 426"/>
                <p:cNvSpPr>
                  <a:spLocks noChangeShapeType="1"/>
                </p:cNvSpPr>
                <p:nvPr/>
              </p:nvSpPr>
              <p:spPr bwMode="auto">
                <a:xfrm flipH="1">
                  <a:off x="4023" y="1292"/>
                  <a:ext cx="157"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71" name="Freeform 427"/>
                <p:cNvSpPr>
                  <a:spLocks/>
                </p:cNvSpPr>
                <p:nvPr/>
              </p:nvSpPr>
              <p:spPr bwMode="auto">
                <a:xfrm>
                  <a:off x="4139" y="1170"/>
                  <a:ext cx="8" cy="20"/>
                </a:xfrm>
                <a:custGeom>
                  <a:avLst/>
                  <a:gdLst/>
                  <a:ahLst/>
                  <a:cxnLst>
                    <a:cxn ang="0">
                      <a:pos x="0" y="0"/>
                    </a:cxn>
                    <a:cxn ang="0">
                      <a:pos x="0" y="6"/>
                    </a:cxn>
                    <a:cxn ang="0">
                      <a:pos x="3" y="13"/>
                    </a:cxn>
                    <a:cxn ang="0">
                      <a:pos x="6" y="18"/>
                    </a:cxn>
                  </a:cxnLst>
                  <a:rect l="0" t="0" r="r" b="b"/>
                  <a:pathLst>
                    <a:path w="7" h="19">
                      <a:moveTo>
                        <a:pt x="0" y="0"/>
                      </a:moveTo>
                      <a:lnTo>
                        <a:pt x="0" y="6"/>
                      </a:lnTo>
                      <a:lnTo>
                        <a:pt x="3" y="13"/>
                      </a:lnTo>
                      <a:lnTo>
                        <a:pt x="6" y="1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1992" name="Group 428"/>
            <p:cNvGrpSpPr>
              <a:grpSpLocks/>
            </p:cNvGrpSpPr>
            <p:nvPr/>
          </p:nvGrpSpPr>
          <p:grpSpPr bwMode="auto">
            <a:xfrm>
              <a:off x="1488" y="96"/>
              <a:ext cx="309" cy="285"/>
              <a:chOff x="3579" y="965"/>
              <a:chExt cx="644" cy="595"/>
            </a:xfrm>
          </p:grpSpPr>
          <p:grpSp>
            <p:nvGrpSpPr>
              <p:cNvPr id="42235" name="Group 429"/>
              <p:cNvGrpSpPr>
                <a:grpSpLocks/>
              </p:cNvGrpSpPr>
              <p:nvPr/>
            </p:nvGrpSpPr>
            <p:grpSpPr bwMode="auto">
              <a:xfrm>
                <a:off x="3716" y="1085"/>
                <a:ext cx="382" cy="373"/>
                <a:chOff x="3716" y="1085"/>
                <a:chExt cx="382" cy="373"/>
              </a:xfrm>
            </p:grpSpPr>
            <p:sp>
              <p:nvSpPr>
                <p:cNvPr id="134574" name="Freeform 430"/>
                <p:cNvSpPr>
                  <a:spLocks/>
                </p:cNvSpPr>
                <p:nvPr/>
              </p:nvSpPr>
              <p:spPr bwMode="auto">
                <a:xfrm>
                  <a:off x="3716" y="1084"/>
                  <a:ext cx="394" cy="373"/>
                </a:xfrm>
                <a:custGeom>
                  <a:avLst/>
                  <a:gdLst/>
                  <a:ahLst/>
                  <a:cxnLst>
                    <a:cxn ang="0">
                      <a:pos x="380" y="275"/>
                    </a:cxn>
                    <a:cxn ang="0">
                      <a:pos x="290" y="0"/>
                    </a:cxn>
                    <a:cxn ang="0">
                      <a:pos x="18" y="105"/>
                    </a:cxn>
                    <a:cxn ang="0">
                      <a:pos x="0" y="168"/>
                    </a:cxn>
                    <a:cxn ang="0">
                      <a:pos x="72" y="368"/>
                    </a:cxn>
                    <a:cxn ang="0">
                      <a:pos x="120" y="371"/>
                    </a:cxn>
                    <a:cxn ang="0">
                      <a:pos x="380" y="275"/>
                    </a:cxn>
                  </a:cxnLst>
                  <a:rect l="0" t="0" r="r" b="b"/>
                  <a:pathLst>
                    <a:path w="381" h="372">
                      <a:moveTo>
                        <a:pt x="380" y="275"/>
                      </a:moveTo>
                      <a:lnTo>
                        <a:pt x="290" y="0"/>
                      </a:lnTo>
                      <a:lnTo>
                        <a:pt x="18" y="105"/>
                      </a:lnTo>
                      <a:lnTo>
                        <a:pt x="0" y="168"/>
                      </a:lnTo>
                      <a:lnTo>
                        <a:pt x="72" y="368"/>
                      </a:lnTo>
                      <a:lnTo>
                        <a:pt x="120" y="371"/>
                      </a:lnTo>
                      <a:lnTo>
                        <a:pt x="380" y="275"/>
                      </a:lnTo>
                    </a:path>
                  </a:pathLst>
                </a:custGeom>
                <a:gradFill rotWithShape="0">
                  <a:gsLst>
                    <a:gs pos="0">
                      <a:srgbClr val="618FFD"/>
                    </a:gs>
                    <a:gs pos="100000">
                      <a:srgbClr val="618FFD">
                        <a:gamma/>
                        <a:shade val="8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75" name="Freeform 431"/>
                <p:cNvSpPr>
                  <a:spLocks/>
                </p:cNvSpPr>
                <p:nvPr/>
              </p:nvSpPr>
              <p:spPr bwMode="auto">
                <a:xfrm>
                  <a:off x="3716" y="1084"/>
                  <a:ext cx="394" cy="373"/>
                </a:xfrm>
                <a:custGeom>
                  <a:avLst/>
                  <a:gdLst/>
                  <a:ahLst/>
                  <a:cxnLst>
                    <a:cxn ang="0">
                      <a:pos x="381" y="276"/>
                    </a:cxn>
                    <a:cxn ang="0">
                      <a:pos x="291" y="0"/>
                    </a:cxn>
                    <a:cxn ang="0">
                      <a:pos x="18" y="105"/>
                    </a:cxn>
                    <a:cxn ang="0">
                      <a:pos x="0" y="168"/>
                    </a:cxn>
                    <a:cxn ang="0">
                      <a:pos x="72" y="369"/>
                    </a:cxn>
                    <a:cxn ang="0">
                      <a:pos x="120" y="372"/>
                    </a:cxn>
                    <a:cxn ang="0">
                      <a:pos x="381" y="276"/>
                    </a:cxn>
                  </a:cxnLst>
                  <a:rect l="0" t="0" r="r" b="b"/>
                  <a:pathLst>
                    <a:path w="382" h="373">
                      <a:moveTo>
                        <a:pt x="381" y="276"/>
                      </a:moveTo>
                      <a:lnTo>
                        <a:pt x="291" y="0"/>
                      </a:lnTo>
                      <a:lnTo>
                        <a:pt x="18" y="105"/>
                      </a:lnTo>
                      <a:lnTo>
                        <a:pt x="0" y="168"/>
                      </a:lnTo>
                      <a:lnTo>
                        <a:pt x="72" y="369"/>
                      </a:lnTo>
                      <a:lnTo>
                        <a:pt x="120" y="372"/>
                      </a:lnTo>
                      <a:lnTo>
                        <a:pt x="381" y="27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36" name="Group 432"/>
              <p:cNvGrpSpPr>
                <a:grpSpLocks/>
              </p:cNvGrpSpPr>
              <p:nvPr/>
            </p:nvGrpSpPr>
            <p:grpSpPr bwMode="auto">
              <a:xfrm>
                <a:off x="3579" y="1106"/>
                <a:ext cx="291" cy="454"/>
                <a:chOff x="3579" y="1106"/>
                <a:chExt cx="291" cy="454"/>
              </a:xfrm>
            </p:grpSpPr>
            <p:sp>
              <p:nvSpPr>
                <p:cNvPr id="134577" name="Freeform 433"/>
                <p:cNvSpPr>
                  <a:spLocks/>
                </p:cNvSpPr>
                <p:nvPr/>
              </p:nvSpPr>
              <p:spPr bwMode="auto">
                <a:xfrm>
                  <a:off x="3580" y="1106"/>
                  <a:ext cx="291" cy="447"/>
                </a:xfrm>
                <a:custGeom>
                  <a:avLst/>
                  <a:gdLst/>
                  <a:ahLst/>
                  <a:cxnLst>
                    <a:cxn ang="0">
                      <a:pos x="0" y="56"/>
                    </a:cxn>
                    <a:cxn ang="0">
                      <a:pos x="135" y="453"/>
                    </a:cxn>
                    <a:cxn ang="0">
                      <a:pos x="290" y="408"/>
                    </a:cxn>
                    <a:cxn ang="0">
                      <a:pos x="149" y="0"/>
                    </a:cxn>
                    <a:cxn ang="0">
                      <a:pos x="0" y="56"/>
                    </a:cxn>
                  </a:cxnLst>
                  <a:rect l="0" t="0" r="r" b="b"/>
                  <a:pathLst>
                    <a:path w="291" h="454">
                      <a:moveTo>
                        <a:pt x="0" y="56"/>
                      </a:moveTo>
                      <a:lnTo>
                        <a:pt x="135" y="453"/>
                      </a:lnTo>
                      <a:lnTo>
                        <a:pt x="290" y="408"/>
                      </a:lnTo>
                      <a:lnTo>
                        <a:pt x="149" y="0"/>
                      </a:lnTo>
                      <a:lnTo>
                        <a:pt x="0" y="56"/>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22" name="Group 434"/>
                <p:cNvGrpSpPr>
                  <a:grpSpLocks/>
                </p:cNvGrpSpPr>
                <p:nvPr/>
              </p:nvGrpSpPr>
              <p:grpSpPr bwMode="auto">
                <a:xfrm>
                  <a:off x="3619" y="1202"/>
                  <a:ext cx="135" cy="62"/>
                  <a:chOff x="3619" y="1202"/>
                  <a:chExt cx="135" cy="62"/>
                </a:xfrm>
              </p:grpSpPr>
              <p:sp>
                <p:nvSpPr>
                  <p:cNvPr id="134579" name="Line 435"/>
                  <p:cNvSpPr>
                    <a:spLocks noChangeShapeType="1"/>
                  </p:cNvSpPr>
                  <p:nvPr/>
                </p:nvSpPr>
                <p:spPr bwMode="auto">
                  <a:xfrm>
                    <a:off x="3620" y="1253"/>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80" name="Line 436"/>
                  <p:cNvSpPr>
                    <a:spLocks noChangeShapeType="1"/>
                  </p:cNvSpPr>
                  <p:nvPr/>
                </p:nvSpPr>
                <p:spPr bwMode="auto">
                  <a:xfrm>
                    <a:off x="3658" y="1236"/>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81" name="Line 437"/>
                  <p:cNvSpPr>
                    <a:spLocks noChangeShapeType="1"/>
                  </p:cNvSpPr>
                  <p:nvPr/>
                </p:nvSpPr>
                <p:spPr bwMode="auto">
                  <a:xfrm>
                    <a:off x="3704" y="1219"/>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82" name="Line 438"/>
                  <p:cNvSpPr>
                    <a:spLocks noChangeShapeType="1"/>
                  </p:cNvSpPr>
                  <p:nvPr/>
                </p:nvSpPr>
                <p:spPr bwMode="auto">
                  <a:xfrm>
                    <a:off x="3747" y="1202"/>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583" name="Freeform 439"/>
                <p:cNvSpPr>
                  <a:spLocks/>
                </p:cNvSpPr>
                <p:nvPr/>
              </p:nvSpPr>
              <p:spPr bwMode="auto">
                <a:xfrm>
                  <a:off x="3585" y="1109"/>
                  <a:ext cx="174" cy="144"/>
                </a:xfrm>
                <a:custGeom>
                  <a:avLst/>
                  <a:gdLst/>
                  <a:ahLst/>
                  <a:cxnLst>
                    <a:cxn ang="0">
                      <a:pos x="0" y="54"/>
                    </a:cxn>
                    <a:cxn ang="0">
                      <a:pos x="144" y="0"/>
                    </a:cxn>
                    <a:cxn ang="0">
                      <a:pos x="174" y="87"/>
                    </a:cxn>
                    <a:cxn ang="0">
                      <a:pos x="29" y="142"/>
                    </a:cxn>
                    <a:cxn ang="0">
                      <a:pos x="0" y="54"/>
                    </a:cxn>
                  </a:cxnLst>
                  <a:rect l="0" t="0" r="r" b="b"/>
                  <a:pathLst>
                    <a:path w="175" h="143">
                      <a:moveTo>
                        <a:pt x="0" y="54"/>
                      </a:moveTo>
                      <a:lnTo>
                        <a:pt x="144" y="0"/>
                      </a:lnTo>
                      <a:lnTo>
                        <a:pt x="174" y="87"/>
                      </a:lnTo>
                      <a:lnTo>
                        <a:pt x="29" y="142"/>
                      </a:lnTo>
                      <a:lnTo>
                        <a:pt x="0" y="54"/>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84" name="Freeform 440"/>
                <p:cNvSpPr>
                  <a:spLocks/>
                </p:cNvSpPr>
                <p:nvPr/>
              </p:nvSpPr>
              <p:spPr bwMode="auto">
                <a:xfrm>
                  <a:off x="3638" y="1273"/>
                  <a:ext cx="157" cy="76"/>
                </a:xfrm>
                <a:custGeom>
                  <a:avLst/>
                  <a:gdLst/>
                  <a:ahLst/>
                  <a:cxnLst>
                    <a:cxn ang="0">
                      <a:pos x="0" y="55"/>
                    </a:cxn>
                    <a:cxn ang="0">
                      <a:pos x="149" y="0"/>
                    </a:cxn>
                    <a:cxn ang="0">
                      <a:pos x="157" y="24"/>
                    </a:cxn>
                    <a:cxn ang="0">
                      <a:pos x="7" y="77"/>
                    </a:cxn>
                    <a:cxn ang="0">
                      <a:pos x="0" y="55"/>
                    </a:cxn>
                  </a:cxnLst>
                  <a:rect l="0" t="0" r="r" b="b"/>
                  <a:pathLst>
                    <a:path w="158" h="78">
                      <a:moveTo>
                        <a:pt x="0" y="55"/>
                      </a:moveTo>
                      <a:lnTo>
                        <a:pt x="149" y="0"/>
                      </a:lnTo>
                      <a:lnTo>
                        <a:pt x="157" y="24"/>
                      </a:lnTo>
                      <a:lnTo>
                        <a:pt x="7"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85" name="Freeform 441"/>
                <p:cNvSpPr>
                  <a:spLocks/>
                </p:cNvSpPr>
                <p:nvPr/>
              </p:nvSpPr>
              <p:spPr bwMode="auto">
                <a:xfrm>
                  <a:off x="3615" y="1211"/>
                  <a:ext cx="159" cy="76"/>
                </a:xfrm>
                <a:custGeom>
                  <a:avLst/>
                  <a:gdLst/>
                  <a:ahLst/>
                  <a:cxnLst>
                    <a:cxn ang="0">
                      <a:pos x="0" y="57"/>
                    </a:cxn>
                    <a:cxn ang="0">
                      <a:pos x="149" y="0"/>
                    </a:cxn>
                    <a:cxn ang="0">
                      <a:pos x="157" y="24"/>
                    </a:cxn>
                    <a:cxn ang="0">
                      <a:pos x="7" y="77"/>
                    </a:cxn>
                    <a:cxn ang="0">
                      <a:pos x="0" y="57"/>
                    </a:cxn>
                  </a:cxnLst>
                  <a:rect l="0" t="0" r="r" b="b"/>
                  <a:pathLst>
                    <a:path w="158" h="78">
                      <a:moveTo>
                        <a:pt x="0" y="57"/>
                      </a:moveTo>
                      <a:lnTo>
                        <a:pt x="149" y="0"/>
                      </a:lnTo>
                      <a:lnTo>
                        <a:pt x="157" y="24"/>
                      </a:lnTo>
                      <a:lnTo>
                        <a:pt x="7" y="77"/>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26" name="Group 442"/>
                <p:cNvGrpSpPr>
                  <a:grpSpLocks/>
                </p:cNvGrpSpPr>
                <p:nvPr/>
              </p:nvGrpSpPr>
              <p:grpSpPr bwMode="auto">
                <a:xfrm>
                  <a:off x="3645" y="1296"/>
                  <a:ext cx="153" cy="76"/>
                  <a:chOff x="3645" y="1296"/>
                  <a:chExt cx="153" cy="76"/>
                </a:xfrm>
              </p:grpSpPr>
              <p:sp>
                <p:nvSpPr>
                  <p:cNvPr id="134587" name="Freeform 443"/>
                  <p:cNvSpPr>
                    <a:spLocks/>
                  </p:cNvSpPr>
                  <p:nvPr/>
                </p:nvSpPr>
                <p:spPr bwMode="auto">
                  <a:xfrm>
                    <a:off x="3646" y="1296"/>
                    <a:ext cx="164" cy="73"/>
                  </a:xfrm>
                  <a:custGeom>
                    <a:avLst/>
                    <a:gdLst/>
                    <a:ahLst/>
                    <a:cxnLst>
                      <a:cxn ang="0">
                        <a:pos x="0" y="54"/>
                      </a:cxn>
                      <a:cxn ang="0">
                        <a:pos x="145" y="0"/>
                      </a:cxn>
                      <a:cxn ang="0">
                        <a:pos x="151" y="19"/>
                      </a:cxn>
                      <a:cxn ang="0">
                        <a:pos x="6" y="73"/>
                      </a:cxn>
                      <a:cxn ang="0">
                        <a:pos x="0" y="54"/>
                      </a:cxn>
                    </a:cxnLst>
                    <a:rect l="0" t="0" r="r" b="b"/>
                    <a:pathLst>
                      <a:path w="152" h="74">
                        <a:moveTo>
                          <a:pt x="0" y="54"/>
                        </a:moveTo>
                        <a:lnTo>
                          <a:pt x="145" y="0"/>
                        </a:lnTo>
                        <a:lnTo>
                          <a:pt x="151" y="19"/>
                        </a:lnTo>
                        <a:lnTo>
                          <a:pt x="6" y="73"/>
                        </a:lnTo>
                        <a:lnTo>
                          <a:pt x="0" y="54"/>
                        </a:lnTo>
                      </a:path>
                    </a:pathLst>
                  </a:custGeom>
                  <a:gradFill rotWithShape="0">
                    <a:gsLst>
                      <a:gs pos="0">
                        <a:srgbClr val="A2C1FE">
                          <a:gamma/>
                          <a:tint val="80000"/>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88" name="Freeform 444"/>
                  <p:cNvSpPr>
                    <a:spLocks/>
                  </p:cNvSpPr>
                  <p:nvPr/>
                </p:nvSpPr>
                <p:spPr bwMode="auto">
                  <a:xfrm>
                    <a:off x="3646" y="1296"/>
                    <a:ext cx="164" cy="76"/>
                  </a:xfrm>
                  <a:custGeom>
                    <a:avLst/>
                    <a:gdLst/>
                    <a:ahLst/>
                    <a:cxnLst>
                      <a:cxn ang="0">
                        <a:pos x="0" y="56"/>
                      </a:cxn>
                      <a:cxn ang="0">
                        <a:pos x="146" y="0"/>
                      </a:cxn>
                      <a:cxn ang="0">
                        <a:pos x="152" y="19"/>
                      </a:cxn>
                      <a:cxn ang="0">
                        <a:pos x="6" y="75"/>
                      </a:cxn>
                      <a:cxn ang="0">
                        <a:pos x="0" y="56"/>
                      </a:cxn>
                    </a:cxnLst>
                    <a:rect l="0" t="0" r="r" b="b"/>
                    <a:pathLst>
                      <a:path w="153" h="76">
                        <a:moveTo>
                          <a:pt x="0" y="56"/>
                        </a:moveTo>
                        <a:lnTo>
                          <a:pt x="146" y="0"/>
                        </a:lnTo>
                        <a:lnTo>
                          <a:pt x="152" y="19"/>
                        </a:lnTo>
                        <a:lnTo>
                          <a:pt x="6" y="75"/>
                        </a:lnTo>
                        <a:lnTo>
                          <a:pt x="0" y="5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589" name="Freeform 445"/>
                <p:cNvSpPr>
                  <a:spLocks/>
                </p:cNvSpPr>
                <p:nvPr/>
              </p:nvSpPr>
              <p:spPr bwMode="auto">
                <a:xfrm>
                  <a:off x="3653" y="1316"/>
                  <a:ext cx="157" cy="79"/>
                </a:xfrm>
                <a:custGeom>
                  <a:avLst/>
                  <a:gdLst/>
                  <a:ahLst/>
                  <a:cxnLst>
                    <a:cxn ang="0">
                      <a:pos x="0" y="55"/>
                    </a:cxn>
                    <a:cxn ang="0">
                      <a:pos x="147" y="0"/>
                    </a:cxn>
                    <a:cxn ang="0">
                      <a:pos x="155" y="24"/>
                    </a:cxn>
                    <a:cxn ang="0">
                      <a:pos x="6" y="77"/>
                    </a:cxn>
                    <a:cxn ang="0">
                      <a:pos x="0" y="55"/>
                    </a:cxn>
                  </a:cxnLst>
                  <a:rect l="0" t="0" r="r" b="b"/>
                  <a:pathLst>
                    <a:path w="156" h="78">
                      <a:moveTo>
                        <a:pt x="0" y="55"/>
                      </a:moveTo>
                      <a:lnTo>
                        <a:pt x="147" y="0"/>
                      </a:lnTo>
                      <a:lnTo>
                        <a:pt x="155" y="24"/>
                      </a:lnTo>
                      <a:lnTo>
                        <a:pt x="6"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428" name="Group 446"/>
                <p:cNvGrpSpPr>
                  <a:grpSpLocks/>
                </p:cNvGrpSpPr>
                <p:nvPr/>
              </p:nvGrpSpPr>
              <p:grpSpPr bwMode="auto">
                <a:xfrm>
                  <a:off x="3683" y="1409"/>
                  <a:ext cx="155" cy="69"/>
                  <a:chOff x="3683" y="1409"/>
                  <a:chExt cx="155" cy="69"/>
                </a:xfrm>
              </p:grpSpPr>
              <p:sp>
                <p:nvSpPr>
                  <p:cNvPr id="134591" name="Freeform 447"/>
                  <p:cNvSpPr>
                    <a:spLocks/>
                  </p:cNvSpPr>
                  <p:nvPr/>
                </p:nvSpPr>
                <p:spPr bwMode="auto">
                  <a:xfrm>
                    <a:off x="3684" y="1409"/>
                    <a:ext cx="154" cy="68"/>
                  </a:xfrm>
                  <a:custGeom>
                    <a:avLst/>
                    <a:gdLst/>
                    <a:ahLst/>
                    <a:cxnLst>
                      <a:cxn ang="0">
                        <a:pos x="0" y="57"/>
                      </a:cxn>
                      <a:cxn ang="0">
                        <a:pos x="4" y="68"/>
                      </a:cxn>
                      <a:cxn ang="0">
                        <a:pos x="154" y="11"/>
                      </a:cxn>
                      <a:cxn ang="0">
                        <a:pos x="151" y="0"/>
                      </a:cxn>
                      <a:cxn ang="0">
                        <a:pos x="0" y="57"/>
                      </a:cxn>
                    </a:cxnLst>
                    <a:rect l="0" t="0" r="r" b="b"/>
                    <a:pathLst>
                      <a:path w="155" h="69">
                        <a:moveTo>
                          <a:pt x="0" y="57"/>
                        </a:moveTo>
                        <a:lnTo>
                          <a:pt x="4" y="68"/>
                        </a:lnTo>
                        <a:lnTo>
                          <a:pt x="154" y="11"/>
                        </a:lnTo>
                        <a:lnTo>
                          <a:pt x="151" y="0"/>
                        </a:lnTo>
                        <a:lnTo>
                          <a:pt x="0" y="57"/>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92" name="Line 448"/>
                  <p:cNvSpPr>
                    <a:spLocks noChangeShapeType="1"/>
                  </p:cNvSpPr>
                  <p:nvPr/>
                </p:nvSpPr>
                <p:spPr bwMode="auto">
                  <a:xfrm>
                    <a:off x="3694" y="1463"/>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93" name="Line 449"/>
                  <p:cNvSpPr>
                    <a:spLocks noChangeShapeType="1"/>
                  </p:cNvSpPr>
                  <p:nvPr/>
                </p:nvSpPr>
                <p:spPr bwMode="auto">
                  <a:xfrm>
                    <a:off x="3729" y="1448"/>
                    <a:ext cx="8" cy="6"/>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94" name="Line 450"/>
                  <p:cNvSpPr>
                    <a:spLocks noChangeShapeType="1"/>
                  </p:cNvSpPr>
                  <p:nvPr/>
                </p:nvSpPr>
                <p:spPr bwMode="auto">
                  <a:xfrm>
                    <a:off x="3777" y="1429"/>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595" name="Line 451"/>
                  <p:cNvSpPr>
                    <a:spLocks noChangeShapeType="1"/>
                  </p:cNvSpPr>
                  <p:nvPr/>
                </p:nvSpPr>
                <p:spPr bwMode="auto">
                  <a:xfrm>
                    <a:off x="3820" y="1412"/>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596" name="Freeform 452"/>
                <p:cNvSpPr>
                  <a:spLocks/>
                </p:cNvSpPr>
                <p:nvPr/>
              </p:nvSpPr>
              <p:spPr bwMode="auto">
                <a:xfrm>
                  <a:off x="3676" y="1383"/>
                  <a:ext cx="157" cy="74"/>
                </a:xfrm>
                <a:custGeom>
                  <a:avLst/>
                  <a:gdLst/>
                  <a:ahLst/>
                  <a:cxnLst>
                    <a:cxn ang="0">
                      <a:pos x="0" y="57"/>
                    </a:cxn>
                    <a:cxn ang="0">
                      <a:pos x="148" y="0"/>
                    </a:cxn>
                    <a:cxn ang="0">
                      <a:pos x="156" y="24"/>
                    </a:cxn>
                    <a:cxn ang="0">
                      <a:pos x="7" y="78"/>
                    </a:cxn>
                    <a:cxn ang="0">
                      <a:pos x="0" y="57"/>
                    </a:cxn>
                  </a:cxnLst>
                  <a:rect l="0" t="0" r="r" b="b"/>
                  <a:pathLst>
                    <a:path w="157" h="79">
                      <a:moveTo>
                        <a:pt x="0" y="57"/>
                      </a:moveTo>
                      <a:lnTo>
                        <a:pt x="148" y="0"/>
                      </a:lnTo>
                      <a:lnTo>
                        <a:pt x="156" y="24"/>
                      </a:lnTo>
                      <a:lnTo>
                        <a:pt x="7" y="78"/>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97" name="Freeform 453"/>
                <p:cNvSpPr>
                  <a:spLocks/>
                </p:cNvSpPr>
                <p:nvPr/>
              </p:nvSpPr>
              <p:spPr bwMode="auto">
                <a:xfrm>
                  <a:off x="3689" y="1423"/>
                  <a:ext cx="177" cy="133"/>
                </a:xfrm>
                <a:custGeom>
                  <a:avLst/>
                  <a:gdLst/>
                  <a:ahLst/>
                  <a:cxnLst>
                    <a:cxn ang="0">
                      <a:pos x="0" y="52"/>
                    </a:cxn>
                    <a:cxn ang="0">
                      <a:pos x="147" y="0"/>
                    </a:cxn>
                    <a:cxn ang="0">
                      <a:pos x="177" y="87"/>
                    </a:cxn>
                    <a:cxn ang="0">
                      <a:pos x="27" y="130"/>
                    </a:cxn>
                    <a:cxn ang="0">
                      <a:pos x="0" y="52"/>
                    </a:cxn>
                  </a:cxnLst>
                  <a:rect l="0" t="0" r="r" b="b"/>
                  <a:pathLst>
                    <a:path w="178" h="131">
                      <a:moveTo>
                        <a:pt x="0" y="52"/>
                      </a:moveTo>
                      <a:lnTo>
                        <a:pt x="147" y="0"/>
                      </a:lnTo>
                      <a:lnTo>
                        <a:pt x="177" y="87"/>
                      </a:lnTo>
                      <a:lnTo>
                        <a:pt x="27" y="130"/>
                      </a:lnTo>
                      <a:lnTo>
                        <a:pt x="0" y="52"/>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598" name="Line 454"/>
                <p:cNvSpPr>
                  <a:spLocks noChangeShapeType="1"/>
                </p:cNvSpPr>
                <p:nvPr/>
              </p:nvSpPr>
              <p:spPr bwMode="auto">
                <a:xfrm flipH="1">
                  <a:off x="3618" y="1214"/>
                  <a:ext cx="149"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37" name="Group 455"/>
              <p:cNvGrpSpPr>
                <a:grpSpLocks/>
              </p:cNvGrpSpPr>
              <p:nvPr/>
            </p:nvGrpSpPr>
            <p:grpSpPr bwMode="auto">
              <a:xfrm>
                <a:off x="3806" y="1111"/>
                <a:ext cx="60" cy="50"/>
                <a:chOff x="3806" y="1111"/>
                <a:chExt cx="60" cy="50"/>
              </a:xfrm>
            </p:grpSpPr>
            <p:grpSp>
              <p:nvGrpSpPr>
                <p:cNvPr id="42409" name="Group 456"/>
                <p:cNvGrpSpPr>
                  <a:grpSpLocks/>
                </p:cNvGrpSpPr>
                <p:nvPr/>
              </p:nvGrpSpPr>
              <p:grpSpPr bwMode="auto">
                <a:xfrm>
                  <a:off x="3843" y="1121"/>
                  <a:ext cx="23" cy="16"/>
                  <a:chOff x="3843" y="1121"/>
                  <a:chExt cx="23" cy="16"/>
                </a:xfrm>
              </p:grpSpPr>
              <p:sp>
                <p:nvSpPr>
                  <p:cNvPr id="134601" name="Freeform 457"/>
                  <p:cNvSpPr>
                    <a:spLocks/>
                  </p:cNvSpPr>
                  <p:nvPr/>
                </p:nvSpPr>
                <p:spPr bwMode="auto">
                  <a:xfrm>
                    <a:off x="3855" y="1120"/>
                    <a:ext cx="20" cy="14"/>
                  </a:xfrm>
                  <a:custGeom>
                    <a:avLst/>
                    <a:gdLst/>
                    <a:ahLst/>
                    <a:cxnLst>
                      <a:cxn ang="0">
                        <a:pos x="0" y="5"/>
                      </a:cxn>
                      <a:cxn ang="0">
                        <a:pos x="2" y="4"/>
                      </a:cxn>
                      <a:cxn ang="0">
                        <a:pos x="4" y="6"/>
                      </a:cxn>
                      <a:cxn ang="0">
                        <a:pos x="11" y="3"/>
                      </a:cxn>
                      <a:cxn ang="0">
                        <a:pos x="12" y="1"/>
                      </a:cxn>
                      <a:cxn ang="0">
                        <a:pos x="14" y="0"/>
                      </a:cxn>
                      <a:cxn ang="0">
                        <a:pos x="16" y="2"/>
                      </a:cxn>
                      <a:cxn ang="0">
                        <a:pos x="20" y="2"/>
                      </a:cxn>
                      <a:cxn ang="0">
                        <a:pos x="17" y="6"/>
                      </a:cxn>
                      <a:cxn ang="0">
                        <a:pos x="17" y="8"/>
                      </a:cxn>
                      <a:cxn ang="0">
                        <a:pos x="15" y="9"/>
                      </a:cxn>
                      <a:cxn ang="0">
                        <a:pos x="13" y="7"/>
                      </a:cxn>
                      <a:cxn ang="0">
                        <a:pos x="6" y="10"/>
                      </a:cxn>
                      <a:cxn ang="0">
                        <a:pos x="6" y="12"/>
                      </a:cxn>
                      <a:cxn ang="0">
                        <a:pos x="3" y="13"/>
                      </a:cxn>
                      <a:cxn ang="0">
                        <a:pos x="0" y="5"/>
                      </a:cxn>
                    </a:cxnLst>
                    <a:rect l="0" t="0" r="r" b="b"/>
                    <a:pathLst>
                      <a:path w="21" h="14">
                        <a:moveTo>
                          <a:pt x="0" y="5"/>
                        </a:moveTo>
                        <a:lnTo>
                          <a:pt x="2" y="4"/>
                        </a:lnTo>
                        <a:lnTo>
                          <a:pt x="4" y="6"/>
                        </a:lnTo>
                        <a:lnTo>
                          <a:pt x="11" y="3"/>
                        </a:lnTo>
                        <a:lnTo>
                          <a:pt x="12" y="1"/>
                        </a:lnTo>
                        <a:lnTo>
                          <a:pt x="14" y="0"/>
                        </a:lnTo>
                        <a:lnTo>
                          <a:pt x="16" y="2"/>
                        </a:lnTo>
                        <a:lnTo>
                          <a:pt x="20" y="2"/>
                        </a:lnTo>
                        <a:lnTo>
                          <a:pt x="17" y="6"/>
                        </a:lnTo>
                        <a:lnTo>
                          <a:pt x="17" y="8"/>
                        </a:lnTo>
                        <a:lnTo>
                          <a:pt x="15" y="9"/>
                        </a:lnTo>
                        <a:lnTo>
                          <a:pt x="13" y="7"/>
                        </a:lnTo>
                        <a:lnTo>
                          <a:pt x="6" y="10"/>
                        </a:lnTo>
                        <a:lnTo>
                          <a:pt x="6" y="12"/>
                        </a:lnTo>
                        <a:lnTo>
                          <a:pt x="3" y="13"/>
                        </a:lnTo>
                        <a:lnTo>
                          <a:pt x="0" y="5"/>
                        </a:lnTo>
                      </a:path>
                    </a:pathLst>
                  </a:custGeom>
                  <a:gradFill rotWithShape="0">
                    <a:gsLst>
                      <a:gs pos="0">
                        <a:srgbClr val="618FFD">
                          <a:gamma/>
                          <a:tint val="5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02" name="Freeform 458"/>
                  <p:cNvSpPr>
                    <a:spLocks/>
                  </p:cNvSpPr>
                  <p:nvPr/>
                </p:nvSpPr>
                <p:spPr bwMode="auto">
                  <a:xfrm>
                    <a:off x="3855" y="1120"/>
                    <a:ext cx="23" cy="17"/>
                  </a:xfrm>
                  <a:custGeom>
                    <a:avLst/>
                    <a:gdLst/>
                    <a:ahLst/>
                    <a:cxnLst>
                      <a:cxn ang="0">
                        <a:pos x="0" y="6"/>
                      </a:cxn>
                      <a:cxn ang="0">
                        <a:pos x="2" y="4"/>
                      </a:cxn>
                      <a:cxn ang="0">
                        <a:pos x="5" y="7"/>
                      </a:cxn>
                      <a:cxn ang="0">
                        <a:pos x="12" y="4"/>
                      </a:cxn>
                      <a:cxn ang="0">
                        <a:pos x="13" y="1"/>
                      </a:cxn>
                      <a:cxn ang="0">
                        <a:pos x="15" y="0"/>
                      </a:cxn>
                      <a:cxn ang="0">
                        <a:pos x="18" y="2"/>
                      </a:cxn>
                      <a:cxn ang="0">
                        <a:pos x="22" y="2"/>
                      </a:cxn>
                      <a:cxn ang="0">
                        <a:pos x="19" y="7"/>
                      </a:cxn>
                      <a:cxn ang="0">
                        <a:pos x="19" y="10"/>
                      </a:cxn>
                      <a:cxn ang="0">
                        <a:pos x="16" y="10"/>
                      </a:cxn>
                      <a:cxn ang="0">
                        <a:pos x="14" y="8"/>
                      </a:cxn>
                      <a:cxn ang="0">
                        <a:pos x="6" y="11"/>
                      </a:cxn>
                      <a:cxn ang="0">
                        <a:pos x="6" y="14"/>
                      </a:cxn>
                      <a:cxn ang="0">
                        <a:pos x="4" y="15"/>
                      </a:cxn>
                      <a:cxn ang="0">
                        <a:pos x="0" y="6"/>
                      </a:cxn>
                    </a:cxnLst>
                    <a:rect l="0" t="0" r="r" b="b"/>
                    <a:pathLst>
                      <a:path w="23" h="16">
                        <a:moveTo>
                          <a:pt x="0" y="6"/>
                        </a:moveTo>
                        <a:lnTo>
                          <a:pt x="2" y="4"/>
                        </a:lnTo>
                        <a:lnTo>
                          <a:pt x="5" y="7"/>
                        </a:lnTo>
                        <a:lnTo>
                          <a:pt x="12" y="4"/>
                        </a:lnTo>
                        <a:lnTo>
                          <a:pt x="13" y="1"/>
                        </a:lnTo>
                        <a:lnTo>
                          <a:pt x="15" y="0"/>
                        </a:lnTo>
                        <a:lnTo>
                          <a:pt x="18" y="2"/>
                        </a:lnTo>
                        <a:lnTo>
                          <a:pt x="22" y="2"/>
                        </a:lnTo>
                        <a:lnTo>
                          <a:pt x="19" y="7"/>
                        </a:lnTo>
                        <a:lnTo>
                          <a:pt x="19" y="10"/>
                        </a:lnTo>
                        <a:lnTo>
                          <a:pt x="16" y="10"/>
                        </a:lnTo>
                        <a:lnTo>
                          <a:pt x="14" y="8"/>
                        </a:lnTo>
                        <a:lnTo>
                          <a:pt x="6" y="11"/>
                        </a:lnTo>
                        <a:lnTo>
                          <a:pt x="6" y="14"/>
                        </a:lnTo>
                        <a:lnTo>
                          <a:pt x="4" y="15"/>
                        </a:lnTo>
                        <a:lnTo>
                          <a:pt x="0"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10" name="Group 459"/>
                <p:cNvGrpSpPr>
                  <a:grpSpLocks/>
                </p:cNvGrpSpPr>
                <p:nvPr/>
              </p:nvGrpSpPr>
              <p:grpSpPr bwMode="auto">
                <a:xfrm>
                  <a:off x="3810" y="1120"/>
                  <a:ext cx="44" cy="41"/>
                  <a:chOff x="3810" y="1120"/>
                  <a:chExt cx="44" cy="41"/>
                </a:xfrm>
              </p:grpSpPr>
              <p:sp>
                <p:nvSpPr>
                  <p:cNvPr id="134604" name="Freeform 460"/>
                  <p:cNvSpPr>
                    <a:spLocks/>
                  </p:cNvSpPr>
                  <p:nvPr/>
                </p:nvSpPr>
                <p:spPr bwMode="auto">
                  <a:xfrm>
                    <a:off x="3823" y="1120"/>
                    <a:ext cx="33" cy="37"/>
                  </a:xfrm>
                  <a:custGeom>
                    <a:avLst/>
                    <a:gdLst/>
                    <a:ahLst/>
                    <a:cxnLst>
                      <a:cxn ang="0">
                        <a:pos x="8" y="38"/>
                      </a:cxn>
                      <a:cxn ang="0">
                        <a:pos x="0" y="13"/>
                      </a:cxn>
                      <a:cxn ang="0">
                        <a:pos x="32" y="0"/>
                      </a:cxn>
                      <a:cxn ang="0">
                        <a:pos x="41" y="25"/>
                      </a:cxn>
                      <a:cxn ang="0">
                        <a:pos x="8" y="38"/>
                      </a:cxn>
                    </a:cxnLst>
                    <a:rect l="0" t="0" r="r" b="b"/>
                    <a:pathLst>
                      <a:path w="42" h="39">
                        <a:moveTo>
                          <a:pt x="8" y="38"/>
                        </a:moveTo>
                        <a:lnTo>
                          <a:pt x="0" y="13"/>
                        </a:lnTo>
                        <a:lnTo>
                          <a:pt x="32" y="0"/>
                        </a:lnTo>
                        <a:lnTo>
                          <a:pt x="41" y="25"/>
                        </a:lnTo>
                        <a:lnTo>
                          <a:pt x="8" y="38"/>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05" name="Freeform 461"/>
                  <p:cNvSpPr>
                    <a:spLocks/>
                  </p:cNvSpPr>
                  <p:nvPr/>
                </p:nvSpPr>
                <p:spPr bwMode="auto">
                  <a:xfrm>
                    <a:off x="3823" y="1120"/>
                    <a:ext cx="33" cy="40"/>
                  </a:xfrm>
                  <a:custGeom>
                    <a:avLst/>
                    <a:gdLst/>
                    <a:ahLst/>
                    <a:cxnLst>
                      <a:cxn ang="0">
                        <a:pos x="8" y="40"/>
                      </a:cxn>
                      <a:cxn ang="0">
                        <a:pos x="0" y="14"/>
                      </a:cxn>
                      <a:cxn ang="0">
                        <a:pos x="33" y="0"/>
                      </a:cxn>
                      <a:cxn ang="0">
                        <a:pos x="43" y="26"/>
                      </a:cxn>
                      <a:cxn ang="0">
                        <a:pos x="8" y="40"/>
                      </a:cxn>
                    </a:cxnLst>
                    <a:rect l="0" t="0" r="r" b="b"/>
                    <a:pathLst>
                      <a:path w="44" h="41">
                        <a:moveTo>
                          <a:pt x="8" y="40"/>
                        </a:moveTo>
                        <a:lnTo>
                          <a:pt x="0" y="14"/>
                        </a:lnTo>
                        <a:lnTo>
                          <a:pt x="33" y="0"/>
                        </a:lnTo>
                        <a:lnTo>
                          <a:pt x="43" y="26"/>
                        </a:lnTo>
                        <a:lnTo>
                          <a:pt x="8" y="4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11" name="Group 462"/>
                <p:cNvGrpSpPr>
                  <a:grpSpLocks/>
                </p:cNvGrpSpPr>
                <p:nvPr/>
              </p:nvGrpSpPr>
              <p:grpSpPr bwMode="auto">
                <a:xfrm>
                  <a:off x="3827" y="1111"/>
                  <a:ext cx="13" cy="14"/>
                  <a:chOff x="3827" y="1111"/>
                  <a:chExt cx="13" cy="14"/>
                </a:xfrm>
              </p:grpSpPr>
              <p:sp>
                <p:nvSpPr>
                  <p:cNvPr id="134607" name="Freeform 463"/>
                  <p:cNvSpPr>
                    <a:spLocks/>
                  </p:cNvSpPr>
                  <p:nvPr/>
                </p:nvSpPr>
                <p:spPr bwMode="auto">
                  <a:xfrm>
                    <a:off x="3828" y="1112"/>
                    <a:ext cx="28" cy="14"/>
                  </a:xfrm>
                  <a:custGeom>
                    <a:avLst/>
                    <a:gdLst/>
                    <a:ahLst/>
                    <a:cxnLst>
                      <a:cxn ang="0">
                        <a:pos x="3" y="12"/>
                      </a:cxn>
                      <a:cxn ang="0">
                        <a:pos x="0" y="3"/>
                      </a:cxn>
                      <a:cxn ang="0">
                        <a:pos x="7" y="0"/>
                      </a:cxn>
                      <a:cxn ang="0">
                        <a:pos x="10" y="10"/>
                      </a:cxn>
                      <a:cxn ang="0">
                        <a:pos x="3" y="12"/>
                      </a:cxn>
                    </a:cxnLst>
                    <a:rect l="0" t="0" r="r" b="b"/>
                    <a:pathLst>
                      <a:path w="11" h="13">
                        <a:moveTo>
                          <a:pt x="3" y="12"/>
                        </a:moveTo>
                        <a:lnTo>
                          <a:pt x="0" y="3"/>
                        </a:lnTo>
                        <a:lnTo>
                          <a:pt x="7" y="0"/>
                        </a:lnTo>
                        <a:lnTo>
                          <a:pt x="10" y="10"/>
                        </a:lnTo>
                        <a:lnTo>
                          <a:pt x="3" y="12"/>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08" name="Freeform 464"/>
                  <p:cNvSpPr>
                    <a:spLocks/>
                  </p:cNvSpPr>
                  <p:nvPr/>
                </p:nvSpPr>
                <p:spPr bwMode="auto">
                  <a:xfrm>
                    <a:off x="3828" y="1112"/>
                    <a:ext cx="33" cy="14"/>
                  </a:xfrm>
                  <a:custGeom>
                    <a:avLst/>
                    <a:gdLst/>
                    <a:ahLst/>
                    <a:cxnLst>
                      <a:cxn ang="0">
                        <a:pos x="4" y="13"/>
                      </a:cxn>
                      <a:cxn ang="0">
                        <a:pos x="0" y="3"/>
                      </a:cxn>
                      <a:cxn ang="0">
                        <a:pos x="8" y="0"/>
                      </a:cxn>
                      <a:cxn ang="0">
                        <a:pos x="12" y="10"/>
                      </a:cxn>
                      <a:cxn ang="0">
                        <a:pos x="4" y="13"/>
                      </a:cxn>
                    </a:cxnLst>
                    <a:rect l="0" t="0" r="r" b="b"/>
                    <a:pathLst>
                      <a:path w="13" h="14">
                        <a:moveTo>
                          <a:pt x="4" y="13"/>
                        </a:moveTo>
                        <a:lnTo>
                          <a:pt x="0" y="3"/>
                        </a:lnTo>
                        <a:lnTo>
                          <a:pt x="8" y="0"/>
                        </a:lnTo>
                        <a:lnTo>
                          <a:pt x="12" y="10"/>
                        </a:lnTo>
                        <a:lnTo>
                          <a:pt x="4" y="13"/>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412" name="Group 465"/>
                <p:cNvGrpSpPr>
                  <a:grpSpLocks/>
                </p:cNvGrpSpPr>
                <p:nvPr/>
              </p:nvGrpSpPr>
              <p:grpSpPr bwMode="auto">
                <a:xfrm>
                  <a:off x="3806" y="1136"/>
                  <a:ext cx="10" cy="7"/>
                  <a:chOff x="3806" y="1136"/>
                  <a:chExt cx="10" cy="7"/>
                </a:xfrm>
              </p:grpSpPr>
              <p:sp>
                <p:nvSpPr>
                  <p:cNvPr id="134610" name="Freeform 466"/>
                  <p:cNvSpPr>
                    <a:spLocks/>
                  </p:cNvSpPr>
                  <p:nvPr/>
                </p:nvSpPr>
                <p:spPr bwMode="auto">
                  <a:xfrm>
                    <a:off x="3807" y="1137"/>
                    <a:ext cx="10" cy="3"/>
                  </a:xfrm>
                  <a:custGeom>
                    <a:avLst/>
                    <a:gdLst/>
                    <a:ahLst/>
                    <a:cxnLst>
                      <a:cxn ang="0">
                        <a:pos x="1" y="4"/>
                      </a:cxn>
                      <a:cxn ang="0">
                        <a:pos x="0" y="2"/>
                      </a:cxn>
                      <a:cxn ang="0">
                        <a:pos x="6" y="0"/>
                      </a:cxn>
                      <a:cxn ang="0">
                        <a:pos x="7" y="3"/>
                      </a:cxn>
                      <a:cxn ang="0">
                        <a:pos x="1" y="4"/>
                      </a:cxn>
                    </a:cxnLst>
                    <a:rect l="0" t="0" r="r" b="b"/>
                    <a:pathLst>
                      <a:path w="8" h="5">
                        <a:moveTo>
                          <a:pt x="1" y="4"/>
                        </a:moveTo>
                        <a:lnTo>
                          <a:pt x="0" y="2"/>
                        </a:lnTo>
                        <a:lnTo>
                          <a:pt x="6" y="0"/>
                        </a:lnTo>
                        <a:lnTo>
                          <a:pt x="7" y="3"/>
                        </a:lnTo>
                        <a:lnTo>
                          <a:pt x="1" y="4"/>
                        </a:lnTo>
                      </a:path>
                    </a:pathLst>
                  </a:custGeom>
                  <a:gradFill rotWithShape="0">
                    <a:gsLst>
                      <a:gs pos="0">
                        <a:srgbClr val="618FFD">
                          <a:gamma/>
                          <a:tint val="3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11" name="Freeform 467"/>
                  <p:cNvSpPr>
                    <a:spLocks/>
                  </p:cNvSpPr>
                  <p:nvPr/>
                </p:nvSpPr>
                <p:spPr bwMode="auto">
                  <a:xfrm>
                    <a:off x="3807" y="1137"/>
                    <a:ext cx="10" cy="6"/>
                  </a:xfrm>
                  <a:custGeom>
                    <a:avLst/>
                    <a:gdLst/>
                    <a:ahLst/>
                    <a:cxnLst>
                      <a:cxn ang="0">
                        <a:pos x="2" y="6"/>
                      </a:cxn>
                      <a:cxn ang="0">
                        <a:pos x="0" y="3"/>
                      </a:cxn>
                      <a:cxn ang="0">
                        <a:pos x="8" y="0"/>
                      </a:cxn>
                      <a:cxn ang="0">
                        <a:pos x="9" y="4"/>
                      </a:cxn>
                      <a:cxn ang="0">
                        <a:pos x="2" y="6"/>
                      </a:cxn>
                    </a:cxnLst>
                    <a:rect l="0" t="0" r="r" b="b"/>
                    <a:pathLst>
                      <a:path w="10" h="7">
                        <a:moveTo>
                          <a:pt x="2" y="6"/>
                        </a:moveTo>
                        <a:lnTo>
                          <a:pt x="0" y="3"/>
                        </a:lnTo>
                        <a:lnTo>
                          <a:pt x="8" y="0"/>
                        </a:lnTo>
                        <a:lnTo>
                          <a:pt x="9" y="4"/>
                        </a:lnTo>
                        <a:lnTo>
                          <a:pt x="2"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238" name="Group 468"/>
              <p:cNvGrpSpPr>
                <a:grpSpLocks/>
              </p:cNvGrpSpPr>
              <p:nvPr/>
            </p:nvGrpSpPr>
            <p:grpSpPr bwMode="auto">
              <a:xfrm>
                <a:off x="3716" y="1163"/>
                <a:ext cx="202" cy="296"/>
                <a:chOff x="3716" y="1163"/>
                <a:chExt cx="202" cy="296"/>
              </a:xfrm>
            </p:grpSpPr>
            <p:sp>
              <p:nvSpPr>
                <p:cNvPr id="134613" name="Freeform 469"/>
                <p:cNvSpPr>
                  <a:spLocks/>
                </p:cNvSpPr>
                <p:nvPr/>
              </p:nvSpPr>
              <p:spPr bwMode="auto">
                <a:xfrm>
                  <a:off x="3716" y="1163"/>
                  <a:ext cx="202" cy="283"/>
                </a:xfrm>
                <a:custGeom>
                  <a:avLst/>
                  <a:gdLst/>
                  <a:ahLst/>
                  <a:cxnLst>
                    <a:cxn ang="0">
                      <a:pos x="18" y="27"/>
                    </a:cxn>
                    <a:cxn ang="0">
                      <a:pos x="90" y="0"/>
                    </a:cxn>
                    <a:cxn ang="0">
                      <a:pos x="133" y="14"/>
                    </a:cxn>
                    <a:cxn ang="0">
                      <a:pos x="200" y="212"/>
                    </a:cxn>
                    <a:cxn ang="0">
                      <a:pos x="181" y="271"/>
                    </a:cxn>
                    <a:cxn ang="0">
                      <a:pos x="120" y="294"/>
                    </a:cxn>
                    <a:cxn ang="0">
                      <a:pos x="72" y="292"/>
                    </a:cxn>
                    <a:cxn ang="0">
                      <a:pos x="0" y="90"/>
                    </a:cxn>
                    <a:cxn ang="0">
                      <a:pos x="18" y="27"/>
                    </a:cxn>
                  </a:cxnLst>
                  <a:rect l="0" t="0" r="r" b="b"/>
                  <a:pathLst>
                    <a:path w="201" h="295">
                      <a:moveTo>
                        <a:pt x="18" y="27"/>
                      </a:moveTo>
                      <a:lnTo>
                        <a:pt x="90" y="0"/>
                      </a:lnTo>
                      <a:lnTo>
                        <a:pt x="133" y="14"/>
                      </a:lnTo>
                      <a:lnTo>
                        <a:pt x="200" y="212"/>
                      </a:lnTo>
                      <a:lnTo>
                        <a:pt x="181" y="271"/>
                      </a:lnTo>
                      <a:lnTo>
                        <a:pt x="120" y="294"/>
                      </a:lnTo>
                      <a:lnTo>
                        <a:pt x="72" y="292"/>
                      </a:lnTo>
                      <a:lnTo>
                        <a:pt x="0" y="90"/>
                      </a:lnTo>
                      <a:lnTo>
                        <a:pt x="18" y="27"/>
                      </a:lnTo>
                    </a:path>
                  </a:pathLst>
                </a:custGeom>
                <a:gradFill rotWithShape="0">
                  <a:gsLst>
                    <a:gs pos="0">
                      <a:srgbClr val="618FFD">
                        <a:gamma/>
                        <a:tint val="50196"/>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14" name="Freeform 470"/>
                <p:cNvSpPr>
                  <a:spLocks/>
                </p:cNvSpPr>
                <p:nvPr/>
              </p:nvSpPr>
              <p:spPr bwMode="auto">
                <a:xfrm>
                  <a:off x="3716" y="1163"/>
                  <a:ext cx="202" cy="283"/>
                </a:xfrm>
                <a:custGeom>
                  <a:avLst/>
                  <a:gdLst/>
                  <a:ahLst/>
                  <a:cxnLst>
                    <a:cxn ang="0">
                      <a:pos x="18" y="27"/>
                    </a:cxn>
                    <a:cxn ang="0">
                      <a:pos x="90" y="0"/>
                    </a:cxn>
                    <a:cxn ang="0">
                      <a:pos x="134" y="14"/>
                    </a:cxn>
                    <a:cxn ang="0">
                      <a:pos x="201" y="213"/>
                    </a:cxn>
                    <a:cxn ang="0">
                      <a:pos x="182" y="272"/>
                    </a:cxn>
                    <a:cxn ang="0">
                      <a:pos x="121" y="295"/>
                    </a:cxn>
                    <a:cxn ang="0">
                      <a:pos x="72" y="293"/>
                    </a:cxn>
                    <a:cxn ang="0">
                      <a:pos x="0" y="90"/>
                    </a:cxn>
                    <a:cxn ang="0">
                      <a:pos x="18" y="27"/>
                    </a:cxn>
                  </a:cxnLst>
                  <a:rect l="0" t="0" r="r" b="b"/>
                  <a:pathLst>
                    <a:path w="202" h="296">
                      <a:moveTo>
                        <a:pt x="18" y="27"/>
                      </a:moveTo>
                      <a:lnTo>
                        <a:pt x="90" y="0"/>
                      </a:lnTo>
                      <a:lnTo>
                        <a:pt x="134" y="14"/>
                      </a:lnTo>
                      <a:lnTo>
                        <a:pt x="201" y="213"/>
                      </a:lnTo>
                      <a:lnTo>
                        <a:pt x="182" y="272"/>
                      </a:lnTo>
                      <a:lnTo>
                        <a:pt x="121" y="295"/>
                      </a:lnTo>
                      <a:lnTo>
                        <a:pt x="72" y="293"/>
                      </a:lnTo>
                      <a:lnTo>
                        <a:pt x="0" y="90"/>
                      </a:lnTo>
                      <a:lnTo>
                        <a:pt x="18" y="27"/>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39" name="Group 471"/>
              <p:cNvGrpSpPr>
                <a:grpSpLocks/>
              </p:cNvGrpSpPr>
              <p:nvPr/>
            </p:nvGrpSpPr>
            <p:grpSpPr bwMode="auto">
              <a:xfrm>
                <a:off x="3859" y="1166"/>
                <a:ext cx="66" cy="97"/>
                <a:chOff x="3859" y="1166"/>
                <a:chExt cx="66" cy="97"/>
              </a:xfrm>
            </p:grpSpPr>
            <p:grpSp>
              <p:nvGrpSpPr>
                <p:cNvPr id="42399" name="Group 472"/>
                <p:cNvGrpSpPr>
                  <a:grpSpLocks/>
                </p:cNvGrpSpPr>
                <p:nvPr/>
              </p:nvGrpSpPr>
              <p:grpSpPr bwMode="auto">
                <a:xfrm>
                  <a:off x="3859" y="1166"/>
                  <a:ext cx="66" cy="97"/>
                  <a:chOff x="3859" y="1166"/>
                  <a:chExt cx="66" cy="97"/>
                </a:xfrm>
              </p:grpSpPr>
              <p:sp>
                <p:nvSpPr>
                  <p:cNvPr id="134617" name="Freeform 473"/>
                  <p:cNvSpPr>
                    <a:spLocks/>
                  </p:cNvSpPr>
                  <p:nvPr/>
                </p:nvSpPr>
                <p:spPr bwMode="auto">
                  <a:xfrm>
                    <a:off x="3860" y="1166"/>
                    <a:ext cx="66" cy="93"/>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18" name="Freeform 474"/>
                  <p:cNvSpPr>
                    <a:spLocks/>
                  </p:cNvSpPr>
                  <p:nvPr/>
                </p:nvSpPr>
                <p:spPr bwMode="auto">
                  <a:xfrm>
                    <a:off x="3860" y="1166"/>
                    <a:ext cx="66" cy="96"/>
                  </a:xfrm>
                  <a:custGeom>
                    <a:avLst/>
                    <a:gdLst/>
                    <a:ahLst/>
                    <a:cxnLst>
                      <a:cxn ang="0">
                        <a:pos x="0" y="14"/>
                      </a:cxn>
                      <a:cxn ang="0">
                        <a:pos x="27" y="96"/>
                      </a:cxn>
                      <a:cxn ang="0">
                        <a:pos x="65" y="81"/>
                      </a:cxn>
                      <a:cxn ang="0">
                        <a:pos x="39" y="0"/>
                      </a:cxn>
                      <a:cxn ang="0">
                        <a:pos x="0" y="14"/>
                      </a:cxn>
                    </a:cxnLst>
                    <a:rect l="0" t="0" r="r" b="b"/>
                    <a:pathLst>
                      <a:path w="66" h="97">
                        <a:moveTo>
                          <a:pt x="0" y="14"/>
                        </a:moveTo>
                        <a:lnTo>
                          <a:pt x="27" y="96"/>
                        </a:lnTo>
                        <a:lnTo>
                          <a:pt x="65" y="81"/>
                        </a:lnTo>
                        <a:lnTo>
                          <a:pt x="39"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19" name="Line 475"/>
                <p:cNvSpPr>
                  <a:spLocks noChangeShapeType="1"/>
                </p:cNvSpPr>
                <p:nvPr/>
              </p:nvSpPr>
              <p:spPr bwMode="auto">
                <a:xfrm flipV="1">
                  <a:off x="3878" y="1205"/>
                  <a:ext cx="33"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20" name="Line 476"/>
                <p:cNvSpPr>
                  <a:spLocks noChangeShapeType="1"/>
                </p:cNvSpPr>
                <p:nvPr/>
              </p:nvSpPr>
              <p:spPr bwMode="auto">
                <a:xfrm>
                  <a:off x="3878" y="1183"/>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21" name="Line 477"/>
                <p:cNvSpPr>
                  <a:spLocks noChangeShapeType="1"/>
                </p:cNvSpPr>
                <p:nvPr/>
              </p:nvSpPr>
              <p:spPr bwMode="auto">
                <a:xfrm>
                  <a:off x="3883" y="1180"/>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22" name="Line 478"/>
                <p:cNvSpPr>
                  <a:spLocks noChangeShapeType="1"/>
                </p:cNvSpPr>
                <p:nvPr/>
              </p:nvSpPr>
              <p:spPr bwMode="auto">
                <a:xfrm>
                  <a:off x="3888" y="1177"/>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23" name="Line 479"/>
                <p:cNvSpPr>
                  <a:spLocks noChangeShapeType="1"/>
                </p:cNvSpPr>
                <p:nvPr/>
              </p:nvSpPr>
              <p:spPr bwMode="auto">
                <a:xfrm>
                  <a:off x="3898" y="1171"/>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40" name="Group 480"/>
              <p:cNvGrpSpPr>
                <a:grpSpLocks/>
              </p:cNvGrpSpPr>
              <p:nvPr/>
            </p:nvGrpSpPr>
            <p:grpSpPr bwMode="auto">
              <a:xfrm>
                <a:off x="3895" y="1271"/>
                <a:ext cx="67" cy="97"/>
                <a:chOff x="3895" y="1271"/>
                <a:chExt cx="67" cy="97"/>
              </a:xfrm>
            </p:grpSpPr>
            <p:grpSp>
              <p:nvGrpSpPr>
                <p:cNvPr id="42391" name="Group 481"/>
                <p:cNvGrpSpPr>
                  <a:grpSpLocks/>
                </p:cNvGrpSpPr>
                <p:nvPr/>
              </p:nvGrpSpPr>
              <p:grpSpPr bwMode="auto">
                <a:xfrm>
                  <a:off x="3895" y="1271"/>
                  <a:ext cx="67" cy="97"/>
                  <a:chOff x="3895" y="1271"/>
                  <a:chExt cx="67" cy="97"/>
                </a:xfrm>
              </p:grpSpPr>
              <p:sp>
                <p:nvSpPr>
                  <p:cNvPr id="134626" name="Freeform 482"/>
                  <p:cNvSpPr>
                    <a:spLocks/>
                  </p:cNvSpPr>
                  <p:nvPr/>
                </p:nvSpPr>
                <p:spPr bwMode="auto">
                  <a:xfrm>
                    <a:off x="3896" y="1270"/>
                    <a:ext cx="78" cy="82"/>
                  </a:xfrm>
                  <a:custGeom>
                    <a:avLst/>
                    <a:gdLst/>
                    <a:ahLst/>
                    <a:cxnLst>
                      <a:cxn ang="0">
                        <a:pos x="0" y="13"/>
                      </a:cxn>
                      <a:cxn ang="0">
                        <a:pos x="27" y="94"/>
                      </a:cxn>
                      <a:cxn ang="0">
                        <a:pos x="65" y="79"/>
                      </a:cxn>
                      <a:cxn ang="0">
                        <a:pos x="39" y="0"/>
                      </a:cxn>
                      <a:cxn ang="0">
                        <a:pos x="0" y="13"/>
                      </a:cxn>
                    </a:cxnLst>
                    <a:rect l="0" t="0" r="r" b="b"/>
                    <a:pathLst>
                      <a:path w="66" h="95">
                        <a:moveTo>
                          <a:pt x="0" y="13"/>
                        </a:moveTo>
                        <a:lnTo>
                          <a:pt x="27" y="94"/>
                        </a:lnTo>
                        <a:lnTo>
                          <a:pt x="65" y="79"/>
                        </a:lnTo>
                        <a:lnTo>
                          <a:pt x="39" y="0"/>
                        </a:lnTo>
                        <a:lnTo>
                          <a:pt x="0" y="13"/>
                        </a:lnTo>
                      </a:path>
                    </a:pathLst>
                  </a:custGeom>
                  <a:gradFill rotWithShape="0">
                    <a:gsLst>
                      <a:gs pos="0">
                        <a:srgbClr val="CECECE"/>
                      </a:gs>
                      <a:gs pos="100000">
                        <a:srgbClr val="CECECE">
                          <a:gamma/>
                          <a:shade val="6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27" name="Freeform 483"/>
                  <p:cNvSpPr>
                    <a:spLocks/>
                  </p:cNvSpPr>
                  <p:nvPr/>
                </p:nvSpPr>
                <p:spPr bwMode="auto">
                  <a:xfrm>
                    <a:off x="3896" y="1270"/>
                    <a:ext cx="78" cy="85"/>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28" name="Line 484"/>
                <p:cNvSpPr>
                  <a:spLocks noChangeShapeType="1"/>
                </p:cNvSpPr>
                <p:nvPr/>
              </p:nvSpPr>
              <p:spPr bwMode="auto">
                <a:xfrm flipV="1">
                  <a:off x="3913" y="1310"/>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29" name="Line 485"/>
                <p:cNvSpPr>
                  <a:spLocks noChangeShapeType="1"/>
                </p:cNvSpPr>
                <p:nvPr/>
              </p:nvSpPr>
              <p:spPr bwMode="auto">
                <a:xfrm>
                  <a:off x="3908" y="1287"/>
                  <a:ext cx="20" cy="6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30" name="Line 486"/>
                <p:cNvSpPr>
                  <a:spLocks noChangeShapeType="1"/>
                </p:cNvSpPr>
                <p:nvPr/>
              </p:nvSpPr>
              <p:spPr bwMode="auto">
                <a:xfrm>
                  <a:off x="3916" y="1284"/>
                  <a:ext cx="30" cy="6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31" name="Line 487"/>
                <p:cNvSpPr>
                  <a:spLocks noChangeShapeType="1"/>
                </p:cNvSpPr>
                <p:nvPr/>
              </p:nvSpPr>
              <p:spPr bwMode="auto">
                <a:xfrm>
                  <a:off x="3926" y="1279"/>
                  <a:ext cx="2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32" name="Line 488"/>
                <p:cNvSpPr>
                  <a:spLocks noChangeShapeType="1"/>
                </p:cNvSpPr>
                <p:nvPr/>
              </p:nvSpPr>
              <p:spPr bwMode="auto">
                <a:xfrm>
                  <a:off x="3944" y="1276"/>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41" name="Group 489"/>
              <p:cNvGrpSpPr>
                <a:grpSpLocks/>
              </p:cNvGrpSpPr>
              <p:nvPr/>
            </p:nvGrpSpPr>
            <p:grpSpPr bwMode="auto">
              <a:xfrm>
                <a:off x="3956" y="1247"/>
                <a:ext cx="67" cy="97"/>
                <a:chOff x="3956" y="1247"/>
                <a:chExt cx="67" cy="97"/>
              </a:xfrm>
            </p:grpSpPr>
            <p:grpSp>
              <p:nvGrpSpPr>
                <p:cNvPr id="42383" name="Group 490"/>
                <p:cNvGrpSpPr>
                  <a:grpSpLocks/>
                </p:cNvGrpSpPr>
                <p:nvPr/>
              </p:nvGrpSpPr>
              <p:grpSpPr bwMode="auto">
                <a:xfrm>
                  <a:off x="3956" y="1247"/>
                  <a:ext cx="67" cy="97"/>
                  <a:chOff x="3956" y="1247"/>
                  <a:chExt cx="67" cy="97"/>
                </a:xfrm>
              </p:grpSpPr>
              <p:sp>
                <p:nvSpPr>
                  <p:cNvPr id="134635" name="Freeform 491"/>
                  <p:cNvSpPr>
                    <a:spLocks/>
                  </p:cNvSpPr>
                  <p:nvPr/>
                </p:nvSpPr>
                <p:spPr bwMode="auto">
                  <a:xfrm>
                    <a:off x="3956" y="1248"/>
                    <a:ext cx="68" cy="93"/>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36" name="Freeform 492"/>
                  <p:cNvSpPr>
                    <a:spLocks/>
                  </p:cNvSpPr>
                  <p:nvPr/>
                </p:nvSpPr>
                <p:spPr bwMode="auto">
                  <a:xfrm>
                    <a:off x="3956" y="1248"/>
                    <a:ext cx="6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37" name="Line 493"/>
                <p:cNvSpPr>
                  <a:spLocks noChangeShapeType="1"/>
                </p:cNvSpPr>
                <p:nvPr/>
              </p:nvSpPr>
              <p:spPr bwMode="auto">
                <a:xfrm flipV="1">
                  <a:off x="3974" y="1287"/>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38" name="Line 494"/>
                <p:cNvSpPr>
                  <a:spLocks noChangeShapeType="1"/>
                </p:cNvSpPr>
                <p:nvPr/>
              </p:nvSpPr>
              <p:spPr bwMode="auto">
                <a:xfrm>
                  <a:off x="3969" y="1265"/>
                  <a:ext cx="18"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39" name="Line 495"/>
                <p:cNvSpPr>
                  <a:spLocks noChangeShapeType="1"/>
                </p:cNvSpPr>
                <p:nvPr/>
              </p:nvSpPr>
              <p:spPr bwMode="auto">
                <a:xfrm>
                  <a:off x="3977" y="1262"/>
                  <a:ext cx="3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40" name="Line 496"/>
                <p:cNvSpPr>
                  <a:spLocks noChangeShapeType="1"/>
                </p:cNvSpPr>
                <p:nvPr/>
              </p:nvSpPr>
              <p:spPr bwMode="auto">
                <a:xfrm>
                  <a:off x="3984" y="1256"/>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41" name="Line 497"/>
                <p:cNvSpPr>
                  <a:spLocks noChangeShapeType="1"/>
                </p:cNvSpPr>
                <p:nvPr/>
              </p:nvSpPr>
              <p:spPr bwMode="auto">
                <a:xfrm>
                  <a:off x="3994" y="1253"/>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42" name="Group 498"/>
              <p:cNvGrpSpPr>
                <a:grpSpLocks/>
              </p:cNvGrpSpPr>
              <p:nvPr/>
            </p:nvGrpSpPr>
            <p:grpSpPr bwMode="auto">
              <a:xfrm>
                <a:off x="3917" y="1146"/>
                <a:ext cx="67" cy="97"/>
                <a:chOff x="3917" y="1146"/>
                <a:chExt cx="67" cy="97"/>
              </a:xfrm>
            </p:grpSpPr>
            <p:grpSp>
              <p:nvGrpSpPr>
                <p:cNvPr id="42375" name="Group 499"/>
                <p:cNvGrpSpPr>
                  <a:grpSpLocks/>
                </p:cNvGrpSpPr>
                <p:nvPr/>
              </p:nvGrpSpPr>
              <p:grpSpPr bwMode="auto">
                <a:xfrm>
                  <a:off x="3917" y="1146"/>
                  <a:ext cx="67" cy="97"/>
                  <a:chOff x="3917" y="1146"/>
                  <a:chExt cx="67" cy="97"/>
                </a:xfrm>
              </p:grpSpPr>
              <p:sp>
                <p:nvSpPr>
                  <p:cNvPr id="134644" name="Freeform 500"/>
                  <p:cNvSpPr>
                    <a:spLocks/>
                  </p:cNvSpPr>
                  <p:nvPr/>
                </p:nvSpPr>
                <p:spPr bwMode="auto">
                  <a:xfrm>
                    <a:off x="3926" y="1146"/>
                    <a:ext cx="56" cy="93"/>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45" name="Freeform 501"/>
                  <p:cNvSpPr>
                    <a:spLocks/>
                  </p:cNvSpPr>
                  <p:nvPr/>
                </p:nvSpPr>
                <p:spPr bwMode="auto">
                  <a:xfrm>
                    <a:off x="3926" y="1146"/>
                    <a:ext cx="5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46" name="Line 502"/>
                <p:cNvSpPr>
                  <a:spLocks noChangeShapeType="1"/>
                </p:cNvSpPr>
                <p:nvPr/>
              </p:nvSpPr>
              <p:spPr bwMode="auto">
                <a:xfrm flipV="1">
                  <a:off x="3936" y="1186"/>
                  <a:ext cx="33"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47" name="Line 503"/>
                <p:cNvSpPr>
                  <a:spLocks noChangeShapeType="1"/>
                </p:cNvSpPr>
                <p:nvPr/>
              </p:nvSpPr>
              <p:spPr bwMode="auto">
                <a:xfrm>
                  <a:off x="3931" y="1163"/>
                  <a:ext cx="18"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48" name="Line 504"/>
                <p:cNvSpPr>
                  <a:spLocks noChangeShapeType="1"/>
                </p:cNvSpPr>
                <p:nvPr/>
              </p:nvSpPr>
              <p:spPr bwMode="auto">
                <a:xfrm>
                  <a:off x="3941" y="1160"/>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49" name="Line 505"/>
                <p:cNvSpPr>
                  <a:spLocks noChangeShapeType="1"/>
                </p:cNvSpPr>
                <p:nvPr/>
              </p:nvSpPr>
              <p:spPr bwMode="auto">
                <a:xfrm>
                  <a:off x="3946" y="1157"/>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50" name="Line 506"/>
                <p:cNvSpPr>
                  <a:spLocks noChangeShapeType="1"/>
                </p:cNvSpPr>
                <p:nvPr/>
              </p:nvSpPr>
              <p:spPr bwMode="auto">
                <a:xfrm>
                  <a:off x="3954" y="1152"/>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651" name="Freeform 507"/>
              <p:cNvSpPr>
                <a:spLocks/>
              </p:cNvSpPr>
              <p:nvPr/>
            </p:nvSpPr>
            <p:spPr bwMode="auto">
              <a:xfrm>
                <a:off x="3744" y="1185"/>
                <a:ext cx="119" cy="170"/>
              </a:xfrm>
              <a:custGeom>
                <a:avLst/>
                <a:gdLst/>
                <a:ahLst/>
                <a:cxnLst>
                  <a:cxn ang="0">
                    <a:pos x="114" y="63"/>
                  </a:cxn>
                  <a:cxn ang="0">
                    <a:pos x="110" y="52"/>
                  </a:cxn>
                  <a:cxn ang="0">
                    <a:pos x="104" y="42"/>
                  </a:cxn>
                  <a:cxn ang="0">
                    <a:pos x="98" y="32"/>
                  </a:cxn>
                  <a:cxn ang="0">
                    <a:pos x="91" y="23"/>
                  </a:cxn>
                  <a:cxn ang="0">
                    <a:pos x="84" y="16"/>
                  </a:cxn>
                  <a:cxn ang="0">
                    <a:pos x="76" y="9"/>
                  </a:cxn>
                  <a:cxn ang="0">
                    <a:pos x="67" y="5"/>
                  </a:cxn>
                  <a:cxn ang="0">
                    <a:pos x="59" y="2"/>
                  </a:cxn>
                  <a:cxn ang="0">
                    <a:pos x="51" y="0"/>
                  </a:cxn>
                  <a:cxn ang="0">
                    <a:pos x="42" y="0"/>
                  </a:cxn>
                  <a:cxn ang="0">
                    <a:pos x="35" y="2"/>
                  </a:cxn>
                  <a:cxn ang="0">
                    <a:pos x="27" y="6"/>
                  </a:cxn>
                  <a:cxn ang="0">
                    <a:pos x="21" y="10"/>
                  </a:cxn>
                  <a:cxn ang="0">
                    <a:pos x="15" y="17"/>
                  </a:cxn>
                  <a:cxn ang="0">
                    <a:pos x="10" y="25"/>
                  </a:cxn>
                  <a:cxn ang="0">
                    <a:pos x="6" y="34"/>
                  </a:cxn>
                  <a:cxn ang="0">
                    <a:pos x="3" y="43"/>
                  </a:cxn>
                  <a:cxn ang="0">
                    <a:pos x="1" y="54"/>
                  </a:cxn>
                  <a:cxn ang="0">
                    <a:pos x="0" y="66"/>
                  </a:cxn>
                  <a:cxn ang="0">
                    <a:pos x="1" y="77"/>
                  </a:cxn>
                  <a:cxn ang="0">
                    <a:pos x="2" y="89"/>
                  </a:cxn>
                  <a:cxn ang="0">
                    <a:pos x="5" y="101"/>
                  </a:cxn>
                  <a:cxn ang="0">
                    <a:pos x="9" y="113"/>
                  </a:cxn>
                  <a:cxn ang="0">
                    <a:pos x="14" y="123"/>
                  </a:cxn>
                  <a:cxn ang="0">
                    <a:pos x="20" y="133"/>
                  </a:cxn>
                  <a:cxn ang="0">
                    <a:pos x="26" y="143"/>
                  </a:cxn>
                  <a:cxn ang="0">
                    <a:pos x="34" y="151"/>
                  </a:cxn>
                  <a:cxn ang="0">
                    <a:pos x="41" y="158"/>
                  </a:cxn>
                  <a:cxn ang="0">
                    <a:pos x="49" y="163"/>
                  </a:cxn>
                  <a:cxn ang="0">
                    <a:pos x="58" y="167"/>
                  </a:cxn>
                  <a:cxn ang="0">
                    <a:pos x="66" y="170"/>
                  </a:cxn>
                  <a:cxn ang="0">
                    <a:pos x="74" y="170"/>
                  </a:cxn>
                  <a:cxn ang="0">
                    <a:pos x="82" y="169"/>
                  </a:cxn>
                  <a:cxn ang="0">
                    <a:pos x="90" y="167"/>
                  </a:cxn>
                  <a:cxn ang="0">
                    <a:pos x="97" y="162"/>
                  </a:cxn>
                  <a:cxn ang="0">
                    <a:pos x="103" y="156"/>
                  </a:cxn>
                  <a:cxn ang="0">
                    <a:pos x="109" y="149"/>
                  </a:cxn>
                  <a:cxn ang="0">
                    <a:pos x="114" y="141"/>
                  </a:cxn>
                  <a:cxn ang="0">
                    <a:pos x="117" y="132"/>
                  </a:cxn>
                  <a:cxn ang="0">
                    <a:pos x="120" y="121"/>
                  </a:cxn>
                  <a:cxn ang="0">
                    <a:pos x="121" y="110"/>
                  </a:cxn>
                  <a:cxn ang="0">
                    <a:pos x="121" y="99"/>
                  </a:cxn>
                  <a:cxn ang="0">
                    <a:pos x="120" y="87"/>
                  </a:cxn>
                  <a:cxn ang="0">
                    <a:pos x="117" y="75"/>
                  </a:cxn>
                </a:cxnLst>
                <a:rect l="0" t="0" r="r" b="b"/>
                <a:pathLst>
                  <a:path w="122" h="171">
                    <a:moveTo>
                      <a:pt x="116" y="69"/>
                    </a:moveTo>
                    <a:lnTo>
                      <a:pt x="114" y="63"/>
                    </a:lnTo>
                    <a:lnTo>
                      <a:pt x="112" y="57"/>
                    </a:lnTo>
                    <a:lnTo>
                      <a:pt x="110" y="52"/>
                    </a:lnTo>
                    <a:lnTo>
                      <a:pt x="107" y="47"/>
                    </a:lnTo>
                    <a:lnTo>
                      <a:pt x="104" y="42"/>
                    </a:lnTo>
                    <a:lnTo>
                      <a:pt x="101" y="37"/>
                    </a:lnTo>
                    <a:lnTo>
                      <a:pt x="98" y="32"/>
                    </a:lnTo>
                    <a:lnTo>
                      <a:pt x="95" y="27"/>
                    </a:lnTo>
                    <a:lnTo>
                      <a:pt x="91" y="23"/>
                    </a:lnTo>
                    <a:lnTo>
                      <a:pt x="87" y="19"/>
                    </a:lnTo>
                    <a:lnTo>
                      <a:pt x="84" y="16"/>
                    </a:lnTo>
                    <a:lnTo>
                      <a:pt x="80" y="12"/>
                    </a:lnTo>
                    <a:lnTo>
                      <a:pt x="76" y="9"/>
                    </a:lnTo>
                    <a:lnTo>
                      <a:pt x="72" y="7"/>
                    </a:lnTo>
                    <a:lnTo>
                      <a:pt x="67" y="5"/>
                    </a:lnTo>
                    <a:lnTo>
                      <a:pt x="63" y="3"/>
                    </a:lnTo>
                    <a:lnTo>
                      <a:pt x="59" y="2"/>
                    </a:lnTo>
                    <a:lnTo>
                      <a:pt x="55" y="0"/>
                    </a:lnTo>
                    <a:lnTo>
                      <a:pt x="51" y="0"/>
                    </a:lnTo>
                    <a:lnTo>
                      <a:pt x="47" y="0"/>
                    </a:lnTo>
                    <a:lnTo>
                      <a:pt x="42" y="0"/>
                    </a:lnTo>
                    <a:lnTo>
                      <a:pt x="39" y="1"/>
                    </a:lnTo>
                    <a:lnTo>
                      <a:pt x="35" y="2"/>
                    </a:lnTo>
                    <a:lnTo>
                      <a:pt x="31" y="3"/>
                    </a:lnTo>
                    <a:lnTo>
                      <a:pt x="27" y="6"/>
                    </a:lnTo>
                    <a:lnTo>
                      <a:pt x="24" y="8"/>
                    </a:lnTo>
                    <a:lnTo>
                      <a:pt x="21" y="10"/>
                    </a:lnTo>
                    <a:lnTo>
                      <a:pt x="18" y="14"/>
                    </a:lnTo>
                    <a:lnTo>
                      <a:pt x="15" y="17"/>
                    </a:lnTo>
                    <a:lnTo>
                      <a:pt x="12" y="21"/>
                    </a:lnTo>
                    <a:lnTo>
                      <a:pt x="10" y="25"/>
                    </a:lnTo>
                    <a:lnTo>
                      <a:pt x="7" y="29"/>
                    </a:lnTo>
                    <a:lnTo>
                      <a:pt x="6" y="34"/>
                    </a:lnTo>
                    <a:lnTo>
                      <a:pt x="4" y="38"/>
                    </a:lnTo>
                    <a:lnTo>
                      <a:pt x="3" y="43"/>
                    </a:lnTo>
                    <a:lnTo>
                      <a:pt x="1" y="49"/>
                    </a:lnTo>
                    <a:lnTo>
                      <a:pt x="1" y="54"/>
                    </a:lnTo>
                    <a:lnTo>
                      <a:pt x="0" y="60"/>
                    </a:lnTo>
                    <a:lnTo>
                      <a:pt x="0" y="66"/>
                    </a:lnTo>
                    <a:lnTo>
                      <a:pt x="0" y="71"/>
                    </a:lnTo>
                    <a:lnTo>
                      <a:pt x="1" y="77"/>
                    </a:lnTo>
                    <a:lnTo>
                      <a:pt x="1" y="83"/>
                    </a:lnTo>
                    <a:lnTo>
                      <a:pt x="2" y="89"/>
                    </a:lnTo>
                    <a:lnTo>
                      <a:pt x="4" y="95"/>
                    </a:lnTo>
                    <a:lnTo>
                      <a:pt x="5" y="101"/>
                    </a:lnTo>
                    <a:lnTo>
                      <a:pt x="7" y="107"/>
                    </a:lnTo>
                    <a:lnTo>
                      <a:pt x="9" y="113"/>
                    </a:lnTo>
                    <a:lnTo>
                      <a:pt x="11" y="118"/>
                    </a:lnTo>
                    <a:lnTo>
                      <a:pt x="14" y="123"/>
                    </a:lnTo>
                    <a:lnTo>
                      <a:pt x="17" y="128"/>
                    </a:lnTo>
                    <a:lnTo>
                      <a:pt x="20" y="133"/>
                    </a:lnTo>
                    <a:lnTo>
                      <a:pt x="23" y="138"/>
                    </a:lnTo>
                    <a:lnTo>
                      <a:pt x="26" y="143"/>
                    </a:lnTo>
                    <a:lnTo>
                      <a:pt x="30" y="147"/>
                    </a:lnTo>
                    <a:lnTo>
                      <a:pt x="34" y="151"/>
                    </a:lnTo>
                    <a:lnTo>
                      <a:pt x="37" y="154"/>
                    </a:lnTo>
                    <a:lnTo>
                      <a:pt x="41" y="158"/>
                    </a:lnTo>
                    <a:lnTo>
                      <a:pt x="45" y="161"/>
                    </a:lnTo>
                    <a:lnTo>
                      <a:pt x="49" y="163"/>
                    </a:lnTo>
                    <a:lnTo>
                      <a:pt x="54" y="165"/>
                    </a:lnTo>
                    <a:lnTo>
                      <a:pt x="58" y="167"/>
                    </a:lnTo>
                    <a:lnTo>
                      <a:pt x="62" y="168"/>
                    </a:lnTo>
                    <a:lnTo>
                      <a:pt x="66" y="170"/>
                    </a:lnTo>
                    <a:lnTo>
                      <a:pt x="70" y="170"/>
                    </a:lnTo>
                    <a:lnTo>
                      <a:pt x="74" y="170"/>
                    </a:lnTo>
                    <a:lnTo>
                      <a:pt x="79" y="170"/>
                    </a:lnTo>
                    <a:lnTo>
                      <a:pt x="82" y="169"/>
                    </a:lnTo>
                    <a:lnTo>
                      <a:pt x="86" y="168"/>
                    </a:lnTo>
                    <a:lnTo>
                      <a:pt x="90" y="167"/>
                    </a:lnTo>
                    <a:lnTo>
                      <a:pt x="94" y="164"/>
                    </a:lnTo>
                    <a:lnTo>
                      <a:pt x="97" y="162"/>
                    </a:lnTo>
                    <a:lnTo>
                      <a:pt x="100" y="160"/>
                    </a:lnTo>
                    <a:lnTo>
                      <a:pt x="103" y="156"/>
                    </a:lnTo>
                    <a:lnTo>
                      <a:pt x="106" y="153"/>
                    </a:lnTo>
                    <a:lnTo>
                      <a:pt x="109" y="149"/>
                    </a:lnTo>
                    <a:lnTo>
                      <a:pt x="111" y="145"/>
                    </a:lnTo>
                    <a:lnTo>
                      <a:pt x="114" y="141"/>
                    </a:lnTo>
                    <a:lnTo>
                      <a:pt x="115" y="136"/>
                    </a:lnTo>
                    <a:lnTo>
                      <a:pt x="117" y="132"/>
                    </a:lnTo>
                    <a:lnTo>
                      <a:pt x="118" y="127"/>
                    </a:lnTo>
                    <a:lnTo>
                      <a:pt x="120" y="121"/>
                    </a:lnTo>
                    <a:lnTo>
                      <a:pt x="120" y="116"/>
                    </a:lnTo>
                    <a:lnTo>
                      <a:pt x="121" y="110"/>
                    </a:lnTo>
                    <a:lnTo>
                      <a:pt x="121" y="104"/>
                    </a:lnTo>
                    <a:lnTo>
                      <a:pt x="121" y="99"/>
                    </a:lnTo>
                    <a:lnTo>
                      <a:pt x="120" y="93"/>
                    </a:lnTo>
                    <a:lnTo>
                      <a:pt x="120" y="87"/>
                    </a:lnTo>
                    <a:lnTo>
                      <a:pt x="119" y="81"/>
                    </a:lnTo>
                    <a:lnTo>
                      <a:pt x="117" y="75"/>
                    </a:lnTo>
                    <a:lnTo>
                      <a:pt x="116" y="6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44" name="Group 508"/>
              <p:cNvGrpSpPr>
                <a:grpSpLocks/>
              </p:cNvGrpSpPr>
              <p:nvPr/>
            </p:nvGrpSpPr>
            <p:grpSpPr bwMode="auto">
              <a:xfrm>
                <a:off x="3745" y="1204"/>
                <a:ext cx="77" cy="42"/>
                <a:chOff x="3745" y="1204"/>
                <a:chExt cx="77" cy="42"/>
              </a:xfrm>
            </p:grpSpPr>
            <p:sp>
              <p:nvSpPr>
                <p:cNvPr id="134653" name="Freeform 509"/>
                <p:cNvSpPr>
                  <a:spLocks/>
                </p:cNvSpPr>
                <p:nvPr/>
              </p:nvSpPr>
              <p:spPr bwMode="auto">
                <a:xfrm>
                  <a:off x="3757" y="1200"/>
                  <a:ext cx="66" cy="42"/>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54" name="Line 510"/>
                <p:cNvSpPr>
                  <a:spLocks noChangeShapeType="1"/>
                </p:cNvSpPr>
                <p:nvPr/>
              </p:nvSpPr>
              <p:spPr bwMode="auto">
                <a:xfrm flipH="1" flipV="1">
                  <a:off x="3769" y="1231"/>
                  <a:ext cx="8"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55" name="Line 511"/>
                <p:cNvSpPr>
                  <a:spLocks noChangeShapeType="1"/>
                </p:cNvSpPr>
                <p:nvPr/>
              </p:nvSpPr>
              <p:spPr bwMode="auto">
                <a:xfrm flipH="1" flipV="1">
                  <a:off x="3782" y="1217"/>
                  <a:ext cx="13"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56" name="Line 512"/>
                <p:cNvSpPr>
                  <a:spLocks noChangeShapeType="1"/>
                </p:cNvSpPr>
                <p:nvPr/>
              </p:nvSpPr>
              <p:spPr bwMode="auto">
                <a:xfrm flipH="1" flipV="1">
                  <a:off x="3759" y="1234"/>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57" name="Freeform 513"/>
                <p:cNvSpPr>
                  <a:spLocks/>
                </p:cNvSpPr>
                <p:nvPr/>
              </p:nvSpPr>
              <p:spPr bwMode="auto">
                <a:xfrm>
                  <a:off x="3792" y="1200"/>
                  <a:ext cx="30"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58" name="Freeform 514"/>
              <p:cNvSpPr>
                <a:spLocks/>
              </p:cNvSpPr>
              <p:nvPr/>
            </p:nvSpPr>
            <p:spPr bwMode="auto">
              <a:xfrm>
                <a:off x="3769" y="1242"/>
                <a:ext cx="76" cy="40"/>
              </a:xfrm>
              <a:custGeom>
                <a:avLst/>
                <a:gdLst/>
                <a:ahLst/>
                <a:cxnLst>
                  <a:cxn ang="0">
                    <a:pos x="71" y="0"/>
                  </a:cxn>
                  <a:cxn ang="0">
                    <a:pos x="0" y="31"/>
                  </a:cxn>
                  <a:cxn ang="0">
                    <a:pos x="0" y="35"/>
                  </a:cxn>
                  <a:cxn ang="0">
                    <a:pos x="3" y="37"/>
                  </a:cxn>
                  <a:cxn ang="0">
                    <a:pos x="74" y="6"/>
                  </a:cxn>
                  <a:cxn ang="0">
                    <a:pos x="74" y="3"/>
                  </a:cxn>
                  <a:cxn ang="0">
                    <a:pos x="71" y="0"/>
                  </a:cxn>
                </a:cxnLst>
                <a:rect l="0" t="0" r="r" b="b"/>
                <a:pathLst>
                  <a:path w="75" h="38">
                    <a:moveTo>
                      <a:pt x="71" y="0"/>
                    </a:moveTo>
                    <a:lnTo>
                      <a:pt x="0" y="31"/>
                    </a:lnTo>
                    <a:lnTo>
                      <a:pt x="0" y="35"/>
                    </a:lnTo>
                    <a:lnTo>
                      <a:pt x="3" y="37"/>
                    </a:lnTo>
                    <a:lnTo>
                      <a:pt x="74" y="6"/>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59" name="Freeform 515"/>
              <p:cNvSpPr>
                <a:spLocks/>
              </p:cNvSpPr>
              <p:nvPr/>
            </p:nvSpPr>
            <p:spPr bwMode="auto">
              <a:xfrm>
                <a:off x="3815" y="1239"/>
                <a:ext cx="35"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47" name="Group 516"/>
              <p:cNvGrpSpPr>
                <a:grpSpLocks/>
              </p:cNvGrpSpPr>
              <p:nvPr/>
            </p:nvGrpSpPr>
            <p:grpSpPr bwMode="auto">
              <a:xfrm>
                <a:off x="3777" y="1294"/>
                <a:ext cx="77" cy="42"/>
                <a:chOff x="3777" y="1294"/>
                <a:chExt cx="77" cy="42"/>
              </a:xfrm>
            </p:grpSpPr>
            <p:sp>
              <p:nvSpPr>
                <p:cNvPr id="134661" name="Freeform 517"/>
                <p:cNvSpPr>
                  <a:spLocks/>
                </p:cNvSpPr>
                <p:nvPr/>
              </p:nvSpPr>
              <p:spPr bwMode="auto">
                <a:xfrm>
                  <a:off x="3777" y="1296"/>
                  <a:ext cx="78"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62" name="Line 518"/>
                <p:cNvSpPr>
                  <a:spLocks noChangeShapeType="1"/>
                </p:cNvSpPr>
                <p:nvPr/>
              </p:nvSpPr>
              <p:spPr bwMode="auto">
                <a:xfrm flipH="1" flipV="1">
                  <a:off x="3797" y="1321"/>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63" name="Line 519"/>
                <p:cNvSpPr>
                  <a:spLocks noChangeShapeType="1"/>
                </p:cNvSpPr>
                <p:nvPr/>
              </p:nvSpPr>
              <p:spPr bwMode="auto">
                <a:xfrm flipH="1" flipV="1">
                  <a:off x="3812" y="131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64" name="Line 520"/>
                <p:cNvSpPr>
                  <a:spLocks noChangeShapeType="1"/>
                </p:cNvSpPr>
                <p:nvPr/>
              </p:nvSpPr>
              <p:spPr bwMode="auto">
                <a:xfrm flipH="1" flipV="1">
                  <a:off x="3782" y="132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65" name="Freeform 521"/>
                <p:cNvSpPr>
                  <a:spLocks/>
                </p:cNvSpPr>
                <p:nvPr/>
              </p:nvSpPr>
              <p:spPr bwMode="auto">
                <a:xfrm>
                  <a:off x="3825" y="1293"/>
                  <a:ext cx="35"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666" name="Freeform 522"/>
              <p:cNvSpPr>
                <a:spLocks/>
              </p:cNvSpPr>
              <p:nvPr/>
            </p:nvSpPr>
            <p:spPr bwMode="auto">
              <a:xfrm>
                <a:off x="3721" y="1197"/>
                <a:ext cx="121" cy="167"/>
              </a:xfrm>
              <a:custGeom>
                <a:avLst/>
                <a:gdLst/>
                <a:ahLst/>
                <a:cxnLst>
                  <a:cxn ang="0">
                    <a:pos x="110" y="57"/>
                  </a:cxn>
                  <a:cxn ang="0">
                    <a:pos x="103" y="41"/>
                  </a:cxn>
                  <a:cxn ang="0">
                    <a:pos x="93" y="27"/>
                  </a:cxn>
                  <a:cxn ang="0">
                    <a:pos x="82" y="16"/>
                  </a:cxn>
                  <a:cxn ang="0">
                    <a:pos x="70" y="7"/>
                  </a:cxn>
                  <a:cxn ang="0">
                    <a:pos x="58" y="2"/>
                  </a:cxn>
                  <a:cxn ang="0">
                    <a:pos x="46" y="0"/>
                  </a:cxn>
                  <a:cxn ang="0">
                    <a:pos x="34" y="2"/>
                  </a:cxn>
                  <a:cxn ang="0">
                    <a:pos x="24" y="8"/>
                  </a:cxn>
                  <a:cxn ang="0">
                    <a:pos x="14" y="17"/>
                  </a:cxn>
                  <a:cxn ang="0">
                    <a:pos x="7" y="29"/>
                  </a:cxn>
                  <a:cxn ang="0">
                    <a:pos x="2" y="43"/>
                  </a:cxn>
                  <a:cxn ang="0">
                    <a:pos x="0" y="59"/>
                  </a:cxn>
                  <a:cxn ang="0">
                    <a:pos x="1" y="76"/>
                  </a:cxn>
                  <a:cxn ang="0">
                    <a:pos x="4" y="94"/>
                  </a:cxn>
                  <a:cxn ang="0">
                    <a:pos x="9" y="111"/>
                  </a:cxn>
                  <a:cxn ang="0">
                    <a:pos x="16" y="127"/>
                  </a:cxn>
                  <a:cxn ang="0">
                    <a:pos x="26" y="141"/>
                  </a:cxn>
                  <a:cxn ang="0">
                    <a:pos x="37" y="152"/>
                  </a:cxn>
                  <a:cxn ang="0">
                    <a:pos x="49" y="161"/>
                  </a:cxn>
                  <a:cxn ang="0">
                    <a:pos x="61" y="166"/>
                  </a:cxn>
                  <a:cxn ang="0">
                    <a:pos x="73" y="168"/>
                  </a:cxn>
                  <a:cxn ang="0">
                    <a:pos x="85" y="166"/>
                  </a:cxn>
                  <a:cxn ang="0">
                    <a:pos x="95" y="160"/>
                  </a:cxn>
                  <a:cxn ang="0">
                    <a:pos x="105" y="151"/>
                  </a:cxn>
                  <a:cxn ang="0">
                    <a:pos x="112" y="139"/>
                  </a:cxn>
                  <a:cxn ang="0">
                    <a:pos x="117" y="125"/>
                  </a:cxn>
                  <a:cxn ang="0">
                    <a:pos x="119" y="109"/>
                  </a:cxn>
                  <a:cxn ang="0">
                    <a:pos x="118" y="92"/>
                  </a:cxn>
                  <a:cxn ang="0">
                    <a:pos x="115" y="74"/>
                  </a:cxn>
                  <a:cxn ang="0">
                    <a:pos x="112" y="75"/>
                  </a:cxn>
                  <a:cxn ang="0">
                    <a:pos x="115" y="92"/>
                  </a:cxn>
                  <a:cxn ang="0">
                    <a:pos x="116" y="106"/>
                  </a:cxn>
                  <a:cxn ang="0">
                    <a:pos x="113" y="124"/>
                  </a:cxn>
                  <a:cxn ang="0">
                    <a:pos x="109" y="138"/>
                  </a:cxn>
                  <a:cxn ang="0">
                    <a:pos x="102" y="149"/>
                  </a:cxn>
                  <a:cxn ang="0">
                    <a:pos x="93" y="157"/>
                  </a:cxn>
                  <a:cxn ang="0">
                    <a:pos x="84" y="163"/>
                  </a:cxn>
                  <a:cxn ang="0">
                    <a:pos x="73" y="165"/>
                  </a:cxn>
                  <a:cxn ang="0">
                    <a:pos x="62" y="163"/>
                  </a:cxn>
                  <a:cxn ang="0">
                    <a:pos x="50" y="158"/>
                  </a:cxn>
                  <a:cxn ang="0">
                    <a:pos x="39" y="150"/>
                  </a:cxn>
                  <a:cxn ang="0">
                    <a:pos x="28" y="139"/>
                  </a:cxn>
                  <a:cxn ang="0">
                    <a:pos x="19" y="125"/>
                  </a:cxn>
                  <a:cxn ang="0">
                    <a:pos x="12" y="110"/>
                  </a:cxn>
                  <a:cxn ang="0">
                    <a:pos x="7" y="93"/>
                  </a:cxn>
                  <a:cxn ang="0">
                    <a:pos x="4" y="76"/>
                  </a:cxn>
                  <a:cxn ang="0">
                    <a:pos x="3" y="62"/>
                  </a:cxn>
                  <a:cxn ang="0">
                    <a:pos x="6" y="44"/>
                  </a:cxn>
                  <a:cxn ang="0">
                    <a:pos x="10" y="30"/>
                  </a:cxn>
                  <a:cxn ang="0">
                    <a:pos x="17" y="19"/>
                  </a:cxn>
                  <a:cxn ang="0">
                    <a:pos x="26" y="11"/>
                  </a:cxn>
                  <a:cxn ang="0">
                    <a:pos x="35" y="5"/>
                  </a:cxn>
                  <a:cxn ang="0">
                    <a:pos x="46" y="3"/>
                  </a:cxn>
                  <a:cxn ang="0">
                    <a:pos x="57" y="5"/>
                  </a:cxn>
                  <a:cxn ang="0">
                    <a:pos x="69" y="10"/>
                  </a:cxn>
                  <a:cxn ang="0">
                    <a:pos x="80" y="18"/>
                  </a:cxn>
                  <a:cxn ang="0">
                    <a:pos x="91" y="29"/>
                  </a:cxn>
                  <a:cxn ang="0">
                    <a:pos x="100" y="43"/>
                  </a:cxn>
                  <a:cxn ang="0">
                    <a:pos x="107" y="58"/>
                  </a:cxn>
                  <a:cxn ang="0">
                    <a:pos x="114" y="68"/>
                  </a:cxn>
                </a:cxnLst>
                <a:rect l="0" t="0" r="r" b="b"/>
                <a:pathLst>
                  <a:path w="120" h="169">
                    <a:moveTo>
                      <a:pt x="114" y="68"/>
                    </a:moveTo>
                    <a:lnTo>
                      <a:pt x="112" y="63"/>
                    </a:lnTo>
                    <a:lnTo>
                      <a:pt x="110" y="57"/>
                    </a:lnTo>
                    <a:lnTo>
                      <a:pt x="108" y="51"/>
                    </a:lnTo>
                    <a:lnTo>
                      <a:pt x="105" y="46"/>
                    </a:lnTo>
                    <a:lnTo>
                      <a:pt x="103" y="41"/>
                    </a:lnTo>
                    <a:lnTo>
                      <a:pt x="100" y="36"/>
                    </a:lnTo>
                    <a:lnTo>
                      <a:pt x="96" y="32"/>
                    </a:lnTo>
                    <a:lnTo>
                      <a:pt x="93" y="27"/>
                    </a:lnTo>
                    <a:lnTo>
                      <a:pt x="90" y="23"/>
                    </a:lnTo>
                    <a:lnTo>
                      <a:pt x="86" y="19"/>
                    </a:lnTo>
                    <a:lnTo>
                      <a:pt x="82" y="16"/>
                    </a:lnTo>
                    <a:lnTo>
                      <a:pt x="78" y="13"/>
                    </a:lnTo>
                    <a:lnTo>
                      <a:pt x="74" y="10"/>
                    </a:lnTo>
                    <a:lnTo>
                      <a:pt x="70" y="7"/>
                    </a:lnTo>
                    <a:lnTo>
                      <a:pt x="66" y="5"/>
                    </a:lnTo>
                    <a:lnTo>
                      <a:pt x="62" y="3"/>
                    </a:lnTo>
                    <a:lnTo>
                      <a:pt x="58" y="2"/>
                    </a:lnTo>
                    <a:lnTo>
                      <a:pt x="54" y="1"/>
                    </a:lnTo>
                    <a:lnTo>
                      <a:pt x="50" y="0"/>
                    </a:lnTo>
                    <a:lnTo>
                      <a:pt x="46" y="0"/>
                    </a:lnTo>
                    <a:lnTo>
                      <a:pt x="42" y="0"/>
                    </a:lnTo>
                    <a:lnTo>
                      <a:pt x="38" y="1"/>
                    </a:lnTo>
                    <a:lnTo>
                      <a:pt x="34" y="2"/>
                    </a:lnTo>
                    <a:lnTo>
                      <a:pt x="30" y="4"/>
                    </a:lnTo>
                    <a:lnTo>
                      <a:pt x="27" y="6"/>
                    </a:lnTo>
                    <a:lnTo>
                      <a:pt x="24" y="8"/>
                    </a:lnTo>
                    <a:lnTo>
                      <a:pt x="20" y="11"/>
                    </a:lnTo>
                    <a:lnTo>
                      <a:pt x="17" y="14"/>
                    </a:lnTo>
                    <a:lnTo>
                      <a:pt x="14" y="17"/>
                    </a:lnTo>
                    <a:lnTo>
                      <a:pt x="12" y="20"/>
                    </a:lnTo>
                    <a:lnTo>
                      <a:pt x="9" y="25"/>
                    </a:lnTo>
                    <a:lnTo>
                      <a:pt x="7" y="29"/>
                    </a:lnTo>
                    <a:lnTo>
                      <a:pt x="6" y="33"/>
                    </a:lnTo>
                    <a:lnTo>
                      <a:pt x="4" y="38"/>
                    </a:lnTo>
                    <a:lnTo>
                      <a:pt x="2" y="43"/>
                    </a:lnTo>
                    <a:lnTo>
                      <a:pt x="2" y="48"/>
                    </a:lnTo>
                    <a:lnTo>
                      <a:pt x="1" y="54"/>
                    </a:lnTo>
                    <a:lnTo>
                      <a:pt x="0" y="59"/>
                    </a:lnTo>
                    <a:lnTo>
                      <a:pt x="0" y="65"/>
                    </a:lnTo>
                    <a:lnTo>
                      <a:pt x="0" y="70"/>
                    </a:lnTo>
                    <a:lnTo>
                      <a:pt x="1" y="76"/>
                    </a:lnTo>
                    <a:lnTo>
                      <a:pt x="1" y="82"/>
                    </a:lnTo>
                    <a:lnTo>
                      <a:pt x="2" y="88"/>
                    </a:lnTo>
                    <a:lnTo>
                      <a:pt x="4" y="94"/>
                    </a:lnTo>
                    <a:lnTo>
                      <a:pt x="5" y="100"/>
                    </a:lnTo>
                    <a:lnTo>
                      <a:pt x="7" y="105"/>
                    </a:lnTo>
                    <a:lnTo>
                      <a:pt x="9" y="111"/>
                    </a:lnTo>
                    <a:lnTo>
                      <a:pt x="11" y="117"/>
                    </a:lnTo>
                    <a:lnTo>
                      <a:pt x="14" y="122"/>
                    </a:lnTo>
                    <a:lnTo>
                      <a:pt x="16" y="127"/>
                    </a:lnTo>
                    <a:lnTo>
                      <a:pt x="19" y="132"/>
                    </a:lnTo>
                    <a:lnTo>
                      <a:pt x="23" y="136"/>
                    </a:lnTo>
                    <a:lnTo>
                      <a:pt x="26" y="141"/>
                    </a:lnTo>
                    <a:lnTo>
                      <a:pt x="29" y="145"/>
                    </a:lnTo>
                    <a:lnTo>
                      <a:pt x="33" y="149"/>
                    </a:lnTo>
                    <a:lnTo>
                      <a:pt x="37" y="152"/>
                    </a:lnTo>
                    <a:lnTo>
                      <a:pt x="41" y="155"/>
                    </a:lnTo>
                    <a:lnTo>
                      <a:pt x="45" y="158"/>
                    </a:lnTo>
                    <a:lnTo>
                      <a:pt x="49" y="161"/>
                    </a:lnTo>
                    <a:lnTo>
                      <a:pt x="53" y="163"/>
                    </a:lnTo>
                    <a:lnTo>
                      <a:pt x="57" y="165"/>
                    </a:lnTo>
                    <a:lnTo>
                      <a:pt x="61" y="166"/>
                    </a:lnTo>
                    <a:lnTo>
                      <a:pt x="65" y="167"/>
                    </a:lnTo>
                    <a:lnTo>
                      <a:pt x="69" y="168"/>
                    </a:lnTo>
                    <a:lnTo>
                      <a:pt x="73" y="168"/>
                    </a:lnTo>
                    <a:lnTo>
                      <a:pt x="77" y="168"/>
                    </a:lnTo>
                    <a:lnTo>
                      <a:pt x="81" y="167"/>
                    </a:lnTo>
                    <a:lnTo>
                      <a:pt x="85" y="166"/>
                    </a:lnTo>
                    <a:lnTo>
                      <a:pt x="89" y="164"/>
                    </a:lnTo>
                    <a:lnTo>
                      <a:pt x="92" y="162"/>
                    </a:lnTo>
                    <a:lnTo>
                      <a:pt x="95" y="160"/>
                    </a:lnTo>
                    <a:lnTo>
                      <a:pt x="99" y="157"/>
                    </a:lnTo>
                    <a:lnTo>
                      <a:pt x="102" y="154"/>
                    </a:lnTo>
                    <a:lnTo>
                      <a:pt x="105" y="151"/>
                    </a:lnTo>
                    <a:lnTo>
                      <a:pt x="107" y="148"/>
                    </a:lnTo>
                    <a:lnTo>
                      <a:pt x="110" y="143"/>
                    </a:lnTo>
                    <a:lnTo>
                      <a:pt x="112" y="139"/>
                    </a:lnTo>
                    <a:lnTo>
                      <a:pt x="113" y="135"/>
                    </a:lnTo>
                    <a:lnTo>
                      <a:pt x="115" y="130"/>
                    </a:lnTo>
                    <a:lnTo>
                      <a:pt x="117" y="125"/>
                    </a:lnTo>
                    <a:lnTo>
                      <a:pt x="117" y="120"/>
                    </a:lnTo>
                    <a:lnTo>
                      <a:pt x="118" y="114"/>
                    </a:lnTo>
                    <a:lnTo>
                      <a:pt x="119" y="109"/>
                    </a:lnTo>
                    <a:lnTo>
                      <a:pt x="119" y="103"/>
                    </a:lnTo>
                    <a:lnTo>
                      <a:pt x="119" y="98"/>
                    </a:lnTo>
                    <a:lnTo>
                      <a:pt x="118" y="92"/>
                    </a:lnTo>
                    <a:lnTo>
                      <a:pt x="118" y="86"/>
                    </a:lnTo>
                    <a:lnTo>
                      <a:pt x="117" y="80"/>
                    </a:lnTo>
                    <a:lnTo>
                      <a:pt x="115" y="74"/>
                    </a:lnTo>
                    <a:lnTo>
                      <a:pt x="114" y="68"/>
                    </a:lnTo>
                    <a:lnTo>
                      <a:pt x="111" y="69"/>
                    </a:lnTo>
                    <a:lnTo>
                      <a:pt x="112" y="75"/>
                    </a:lnTo>
                    <a:lnTo>
                      <a:pt x="113" y="80"/>
                    </a:lnTo>
                    <a:lnTo>
                      <a:pt x="115" y="87"/>
                    </a:lnTo>
                    <a:lnTo>
                      <a:pt x="115" y="92"/>
                    </a:lnTo>
                    <a:lnTo>
                      <a:pt x="116" y="98"/>
                    </a:lnTo>
                    <a:lnTo>
                      <a:pt x="116" y="103"/>
                    </a:lnTo>
                    <a:lnTo>
                      <a:pt x="116" y="106"/>
                    </a:lnTo>
                    <a:lnTo>
                      <a:pt x="115" y="114"/>
                    </a:lnTo>
                    <a:lnTo>
                      <a:pt x="114" y="119"/>
                    </a:lnTo>
                    <a:lnTo>
                      <a:pt x="113" y="124"/>
                    </a:lnTo>
                    <a:lnTo>
                      <a:pt x="112" y="129"/>
                    </a:lnTo>
                    <a:lnTo>
                      <a:pt x="111" y="133"/>
                    </a:lnTo>
                    <a:lnTo>
                      <a:pt x="109" y="138"/>
                    </a:lnTo>
                    <a:lnTo>
                      <a:pt x="107" y="142"/>
                    </a:lnTo>
                    <a:lnTo>
                      <a:pt x="105" y="146"/>
                    </a:lnTo>
                    <a:lnTo>
                      <a:pt x="102" y="149"/>
                    </a:lnTo>
                    <a:lnTo>
                      <a:pt x="99" y="152"/>
                    </a:lnTo>
                    <a:lnTo>
                      <a:pt x="97" y="155"/>
                    </a:lnTo>
                    <a:lnTo>
                      <a:pt x="93" y="157"/>
                    </a:lnTo>
                    <a:lnTo>
                      <a:pt x="90" y="160"/>
                    </a:lnTo>
                    <a:lnTo>
                      <a:pt x="87" y="161"/>
                    </a:lnTo>
                    <a:lnTo>
                      <a:pt x="84" y="163"/>
                    </a:lnTo>
                    <a:lnTo>
                      <a:pt x="80" y="164"/>
                    </a:lnTo>
                    <a:lnTo>
                      <a:pt x="77" y="164"/>
                    </a:lnTo>
                    <a:lnTo>
                      <a:pt x="73" y="165"/>
                    </a:lnTo>
                    <a:lnTo>
                      <a:pt x="70" y="164"/>
                    </a:lnTo>
                    <a:lnTo>
                      <a:pt x="66" y="164"/>
                    </a:lnTo>
                    <a:lnTo>
                      <a:pt x="62" y="163"/>
                    </a:lnTo>
                    <a:lnTo>
                      <a:pt x="58" y="162"/>
                    </a:lnTo>
                    <a:lnTo>
                      <a:pt x="54" y="160"/>
                    </a:lnTo>
                    <a:lnTo>
                      <a:pt x="50" y="158"/>
                    </a:lnTo>
                    <a:lnTo>
                      <a:pt x="46" y="156"/>
                    </a:lnTo>
                    <a:lnTo>
                      <a:pt x="43" y="153"/>
                    </a:lnTo>
                    <a:lnTo>
                      <a:pt x="39" y="150"/>
                    </a:lnTo>
                    <a:lnTo>
                      <a:pt x="35" y="147"/>
                    </a:lnTo>
                    <a:lnTo>
                      <a:pt x="32" y="143"/>
                    </a:lnTo>
                    <a:lnTo>
                      <a:pt x="28" y="139"/>
                    </a:lnTo>
                    <a:lnTo>
                      <a:pt x="25" y="134"/>
                    </a:lnTo>
                    <a:lnTo>
                      <a:pt x="22" y="130"/>
                    </a:lnTo>
                    <a:lnTo>
                      <a:pt x="19" y="125"/>
                    </a:lnTo>
                    <a:lnTo>
                      <a:pt x="16" y="120"/>
                    </a:lnTo>
                    <a:lnTo>
                      <a:pt x="14" y="115"/>
                    </a:lnTo>
                    <a:lnTo>
                      <a:pt x="12" y="110"/>
                    </a:lnTo>
                    <a:lnTo>
                      <a:pt x="10" y="104"/>
                    </a:lnTo>
                    <a:lnTo>
                      <a:pt x="8" y="99"/>
                    </a:lnTo>
                    <a:lnTo>
                      <a:pt x="7" y="93"/>
                    </a:lnTo>
                    <a:lnTo>
                      <a:pt x="6" y="88"/>
                    </a:lnTo>
                    <a:lnTo>
                      <a:pt x="4" y="81"/>
                    </a:lnTo>
                    <a:lnTo>
                      <a:pt x="4" y="76"/>
                    </a:lnTo>
                    <a:lnTo>
                      <a:pt x="3" y="70"/>
                    </a:lnTo>
                    <a:lnTo>
                      <a:pt x="3" y="65"/>
                    </a:lnTo>
                    <a:lnTo>
                      <a:pt x="3" y="62"/>
                    </a:lnTo>
                    <a:lnTo>
                      <a:pt x="4" y="54"/>
                    </a:lnTo>
                    <a:lnTo>
                      <a:pt x="5" y="49"/>
                    </a:lnTo>
                    <a:lnTo>
                      <a:pt x="6" y="44"/>
                    </a:lnTo>
                    <a:lnTo>
                      <a:pt x="7" y="39"/>
                    </a:lnTo>
                    <a:lnTo>
                      <a:pt x="9" y="35"/>
                    </a:lnTo>
                    <a:lnTo>
                      <a:pt x="10" y="30"/>
                    </a:lnTo>
                    <a:lnTo>
                      <a:pt x="12" y="26"/>
                    </a:lnTo>
                    <a:lnTo>
                      <a:pt x="14" y="22"/>
                    </a:lnTo>
                    <a:lnTo>
                      <a:pt x="17" y="19"/>
                    </a:lnTo>
                    <a:lnTo>
                      <a:pt x="20" y="16"/>
                    </a:lnTo>
                    <a:lnTo>
                      <a:pt x="22" y="13"/>
                    </a:lnTo>
                    <a:lnTo>
                      <a:pt x="26" y="11"/>
                    </a:lnTo>
                    <a:lnTo>
                      <a:pt x="29" y="8"/>
                    </a:lnTo>
                    <a:lnTo>
                      <a:pt x="32" y="7"/>
                    </a:lnTo>
                    <a:lnTo>
                      <a:pt x="35" y="5"/>
                    </a:lnTo>
                    <a:lnTo>
                      <a:pt x="39" y="4"/>
                    </a:lnTo>
                    <a:lnTo>
                      <a:pt x="42" y="4"/>
                    </a:lnTo>
                    <a:lnTo>
                      <a:pt x="46" y="3"/>
                    </a:lnTo>
                    <a:lnTo>
                      <a:pt x="49" y="4"/>
                    </a:lnTo>
                    <a:lnTo>
                      <a:pt x="53" y="4"/>
                    </a:lnTo>
                    <a:lnTo>
                      <a:pt x="57" y="5"/>
                    </a:lnTo>
                    <a:lnTo>
                      <a:pt x="61" y="6"/>
                    </a:lnTo>
                    <a:lnTo>
                      <a:pt x="65" y="8"/>
                    </a:lnTo>
                    <a:lnTo>
                      <a:pt x="69" y="10"/>
                    </a:lnTo>
                    <a:lnTo>
                      <a:pt x="73" y="12"/>
                    </a:lnTo>
                    <a:lnTo>
                      <a:pt x="77" y="15"/>
                    </a:lnTo>
                    <a:lnTo>
                      <a:pt x="80" y="18"/>
                    </a:lnTo>
                    <a:lnTo>
                      <a:pt x="84" y="21"/>
                    </a:lnTo>
                    <a:lnTo>
                      <a:pt x="87" y="25"/>
                    </a:lnTo>
                    <a:lnTo>
                      <a:pt x="91" y="29"/>
                    </a:lnTo>
                    <a:lnTo>
                      <a:pt x="94" y="34"/>
                    </a:lnTo>
                    <a:lnTo>
                      <a:pt x="97" y="38"/>
                    </a:lnTo>
                    <a:lnTo>
                      <a:pt x="100" y="43"/>
                    </a:lnTo>
                    <a:lnTo>
                      <a:pt x="103" y="48"/>
                    </a:lnTo>
                    <a:lnTo>
                      <a:pt x="105" y="53"/>
                    </a:lnTo>
                    <a:lnTo>
                      <a:pt x="107" y="58"/>
                    </a:lnTo>
                    <a:lnTo>
                      <a:pt x="109" y="64"/>
                    </a:lnTo>
                    <a:lnTo>
                      <a:pt x="111" y="69"/>
                    </a:lnTo>
                    <a:lnTo>
                      <a:pt x="114" y="68"/>
                    </a:lnTo>
                  </a:path>
                </a:pathLst>
              </a:custGeom>
              <a:solidFill>
                <a:srgbClr val="808080"/>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49" name="Group 523"/>
              <p:cNvGrpSpPr>
                <a:grpSpLocks/>
              </p:cNvGrpSpPr>
              <p:nvPr/>
            </p:nvGrpSpPr>
            <p:grpSpPr bwMode="auto">
              <a:xfrm>
                <a:off x="3711" y="1322"/>
                <a:ext cx="78" cy="42"/>
                <a:chOff x="3711" y="1322"/>
                <a:chExt cx="78" cy="42"/>
              </a:xfrm>
            </p:grpSpPr>
            <p:sp>
              <p:nvSpPr>
                <p:cNvPr id="134668" name="Freeform 524"/>
                <p:cNvSpPr>
                  <a:spLocks/>
                </p:cNvSpPr>
                <p:nvPr/>
              </p:nvSpPr>
              <p:spPr bwMode="auto">
                <a:xfrm>
                  <a:off x="3711" y="1324"/>
                  <a:ext cx="76" cy="40"/>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69" name="Line 525"/>
                <p:cNvSpPr>
                  <a:spLocks noChangeShapeType="1"/>
                </p:cNvSpPr>
                <p:nvPr/>
              </p:nvSpPr>
              <p:spPr bwMode="auto">
                <a:xfrm flipH="1" flipV="1">
                  <a:off x="3732" y="1347"/>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0" name="Line 526"/>
                <p:cNvSpPr>
                  <a:spLocks noChangeShapeType="1"/>
                </p:cNvSpPr>
                <p:nvPr/>
              </p:nvSpPr>
              <p:spPr bwMode="auto">
                <a:xfrm flipH="1" flipV="1">
                  <a:off x="3747" y="1341"/>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1" name="Line 527"/>
                <p:cNvSpPr>
                  <a:spLocks noChangeShapeType="1"/>
                </p:cNvSpPr>
                <p:nvPr/>
              </p:nvSpPr>
              <p:spPr bwMode="auto">
                <a:xfrm flipH="1" flipV="1">
                  <a:off x="3716" y="1355"/>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2" name="Freeform 528"/>
                <p:cNvSpPr>
                  <a:spLocks/>
                </p:cNvSpPr>
                <p:nvPr/>
              </p:nvSpPr>
              <p:spPr bwMode="auto">
                <a:xfrm>
                  <a:off x="3754" y="1321"/>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0" name="Group 529"/>
              <p:cNvGrpSpPr>
                <a:grpSpLocks/>
              </p:cNvGrpSpPr>
              <p:nvPr/>
            </p:nvGrpSpPr>
            <p:grpSpPr bwMode="auto">
              <a:xfrm>
                <a:off x="3703" y="1196"/>
                <a:ext cx="77" cy="41"/>
                <a:chOff x="3703" y="1196"/>
                <a:chExt cx="77" cy="41"/>
              </a:xfrm>
            </p:grpSpPr>
            <p:sp>
              <p:nvSpPr>
                <p:cNvPr id="134674" name="Freeform 530"/>
                <p:cNvSpPr>
                  <a:spLocks/>
                </p:cNvSpPr>
                <p:nvPr/>
              </p:nvSpPr>
              <p:spPr bwMode="auto">
                <a:xfrm>
                  <a:off x="3704" y="1200"/>
                  <a:ext cx="86" cy="37"/>
                </a:xfrm>
                <a:custGeom>
                  <a:avLst/>
                  <a:gdLst/>
                  <a:ahLst/>
                  <a:cxnLst>
                    <a:cxn ang="0">
                      <a:pos x="71" y="0"/>
                    </a:cxn>
                    <a:cxn ang="0">
                      <a:pos x="0" y="31"/>
                    </a:cxn>
                    <a:cxn ang="0">
                      <a:pos x="0" y="35"/>
                    </a:cxn>
                    <a:cxn ang="0">
                      <a:pos x="3" y="37"/>
                    </a:cxn>
                    <a:cxn ang="0">
                      <a:pos x="74" y="6"/>
                    </a:cxn>
                    <a:cxn ang="0">
                      <a:pos x="73" y="3"/>
                    </a:cxn>
                    <a:cxn ang="0">
                      <a:pos x="71" y="0"/>
                    </a:cxn>
                  </a:cxnLst>
                  <a:rect l="0" t="0" r="r" b="b"/>
                  <a:pathLst>
                    <a:path w="75" h="38">
                      <a:moveTo>
                        <a:pt x="71" y="0"/>
                      </a:moveTo>
                      <a:lnTo>
                        <a:pt x="0" y="31"/>
                      </a:lnTo>
                      <a:lnTo>
                        <a:pt x="0" y="35"/>
                      </a:lnTo>
                      <a:lnTo>
                        <a:pt x="3" y="37"/>
                      </a:lnTo>
                      <a:lnTo>
                        <a:pt x="74" y="6"/>
                      </a:lnTo>
                      <a:lnTo>
                        <a:pt x="73"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75" name="Line 531"/>
                <p:cNvSpPr>
                  <a:spLocks noChangeShapeType="1"/>
                </p:cNvSpPr>
                <p:nvPr/>
              </p:nvSpPr>
              <p:spPr bwMode="auto">
                <a:xfrm flipH="1" flipV="1">
                  <a:off x="3724" y="122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6" name="Line 532"/>
                <p:cNvSpPr>
                  <a:spLocks noChangeShapeType="1"/>
                </p:cNvSpPr>
                <p:nvPr/>
              </p:nvSpPr>
              <p:spPr bwMode="auto">
                <a:xfrm flipH="1" flipV="1">
                  <a:off x="3739" y="1217"/>
                  <a:ext cx="2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7" name="Line 533"/>
                <p:cNvSpPr>
                  <a:spLocks noChangeShapeType="1"/>
                </p:cNvSpPr>
                <p:nvPr/>
              </p:nvSpPr>
              <p:spPr bwMode="auto">
                <a:xfrm flipH="1" flipV="1">
                  <a:off x="3709" y="122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78" name="Freeform 534"/>
                <p:cNvSpPr>
                  <a:spLocks/>
                </p:cNvSpPr>
                <p:nvPr/>
              </p:nvSpPr>
              <p:spPr bwMode="auto">
                <a:xfrm>
                  <a:off x="3759" y="1197"/>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1" name="Group 535"/>
              <p:cNvGrpSpPr>
                <a:grpSpLocks/>
              </p:cNvGrpSpPr>
              <p:nvPr/>
            </p:nvGrpSpPr>
            <p:grpSpPr bwMode="auto">
              <a:xfrm>
                <a:off x="3752" y="1336"/>
                <a:ext cx="78" cy="41"/>
                <a:chOff x="3752" y="1336"/>
                <a:chExt cx="78" cy="41"/>
              </a:xfrm>
            </p:grpSpPr>
            <p:sp>
              <p:nvSpPr>
                <p:cNvPr id="134680" name="Freeform 536"/>
                <p:cNvSpPr>
                  <a:spLocks/>
                </p:cNvSpPr>
                <p:nvPr/>
              </p:nvSpPr>
              <p:spPr bwMode="auto">
                <a:xfrm>
                  <a:off x="3764" y="1338"/>
                  <a:ext cx="63" cy="25"/>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81" name="Line 537"/>
                <p:cNvSpPr>
                  <a:spLocks noChangeShapeType="1"/>
                </p:cNvSpPr>
                <p:nvPr/>
              </p:nvSpPr>
              <p:spPr bwMode="auto">
                <a:xfrm flipH="1" flipV="1">
                  <a:off x="3785" y="1361"/>
                  <a:ext cx="8"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82" name="Line 538"/>
                <p:cNvSpPr>
                  <a:spLocks noChangeShapeType="1"/>
                </p:cNvSpPr>
                <p:nvPr/>
              </p:nvSpPr>
              <p:spPr bwMode="auto">
                <a:xfrm flipH="1" flipV="1">
                  <a:off x="3787" y="1347"/>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83" name="Line 539"/>
                <p:cNvSpPr>
                  <a:spLocks noChangeShapeType="1"/>
                </p:cNvSpPr>
                <p:nvPr/>
              </p:nvSpPr>
              <p:spPr bwMode="auto">
                <a:xfrm flipH="1" flipV="1">
                  <a:off x="3769" y="1364"/>
                  <a:ext cx="8"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84" name="Freeform 540"/>
                <p:cNvSpPr>
                  <a:spLocks/>
                </p:cNvSpPr>
                <p:nvPr/>
              </p:nvSpPr>
              <p:spPr bwMode="auto">
                <a:xfrm>
                  <a:off x="3797" y="1335"/>
                  <a:ext cx="33" cy="23"/>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2" name="Group 541"/>
              <p:cNvGrpSpPr>
                <a:grpSpLocks/>
              </p:cNvGrpSpPr>
              <p:nvPr/>
            </p:nvGrpSpPr>
            <p:grpSpPr bwMode="auto">
              <a:xfrm>
                <a:off x="3680" y="1247"/>
                <a:ext cx="77" cy="42"/>
                <a:chOff x="3680" y="1247"/>
                <a:chExt cx="77" cy="42"/>
              </a:xfrm>
            </p:grpSpPr>
            <p:sp>
              <p:nvSpPr>
                <p:cNvPr id="134686" name="Freeform 542"/>
                <p:cNvSpPr>
                  <a:spLocks/>
                </p:cNvSpPr>
                <p:nvPr/>
              </p:nvSpPr>
              <p:spPr bwMode="auto">
                <a:xfrm>
                  <a:off x="3681" y="1251"/>
                  <a:ext cx="73" cy="37"/>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87" name="Line 543"/>
                <p:cNvSpPr>
                  <a:spLocks noChangeShapeType="1"/>
                </p:cNvSpPr>
                <p:nvPr/>
              </p:nvSpPr>
              <p:spPr bwMode="auto">
                <a:xfrm flipH="1" flipV="1">
                  <a:off x="3701" y="1273"/>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88" name="Line 544"/>
                <p:cNvSpPr>
                  <a:spLocks noChangeShapeType="1"/>
                </p:cNvSpPr>
                <p:nvPr/>
              </p:nvSpPr>
              <p:spPr bwMode="auto">
                <a:xfrm flipH="1" flipV="1">
                  <a:off x="3714" y="1267"/>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89" name="Line 545"/>
                <p:cNvSpPr>
                  <a:spLocks noChangeShapeType="1"/>
                </p:cNvSpPr>
                <p:nvPr/>
              </p:nvSpPr>
              <p:spPr bwMode="auto">
                <a:xfrm flipH="1" flipV="1">
                  <a:off x="3686" y="1279"/>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90" name="Freeform 546"/>
                <p:cNvSpPr>
                  <a:spLocks/>
                </p:cNvSpPr>
                <p:nvPr/>
              </p:nvSpPr>
              <p:spPr bwMode="auto">
                <a:xfrm>
                  <a:off x="3724" y="1248"/>
                  <a:ext cx="33"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3" name="Group 547"/>
              <p:cNvGrpSpPr>
                <a:grpSpLocks/>
              </p:cNvGrpSpPr>
              <p:nvPr/>
            </p:nvGrpSpPr>
            <p:grpSpPr bwMode="auto">
              <a:xfrm>
                <a:off x="3685" y="1286"/>
                <a:ext cx="78" cy="42"/>
                <a:chOff x="3685" y="1286"/>
                <a:chExt cx="78" cy="42"/>
              </a:xfrm>
            </p:grpSpPr>
            <p:sp>
              <p:nvSpPr>
                <p:cNvPr id="134692" name="Freeform 548"/>
                <p:cNvSpPr>
                  <a:spLocks/>
                </p:cNvSpPr>
                <p:nvPr/>
              </p:nvSpPr>
              <p:spPr bwMode="auto">
                <a:xfrm>
                  <a:off x="3686" y="1282"/>
                  <a:ext cx="78" cy="42"/>
                </a:xfrm>
                <a:custGeom>
                  <a:avLst/>
                  <a:gdLst/>
                  <a:ahLst/>
                  <a:cxnLst>
                    <a:cxn ang="0">
                      <a:pos x="73" y="0"/>
                    </a:cxn>
                    <a:cxn ang="0">
                      <a:pos x="0" y="32"/>
                    </a:cxn>
                    <a:cxn ang="0">
                      <a:pos x="0" y="36"/>
                    </a:cxn>
                    <a:cxn ang="0">
                      <a:pos x="3" y="38"/>
                    </a:cxn>
                    <a:cxn ang="0">
                      <a:pos x="76" y="7"/>
                    </a:cxn>
                    <a:cxn ang="0">
                      <a:pos x="76" y="3"/>
                    </a:cxn>
                    <a:cxn ang="0">
                      <a:pos x="73" y="0"/>
                    </a:cxn>
                  </a:cxnLst>
                  <a:rect l="0" t="0" r="r" b="b"/>
                  <a:pathLst>
                    <a:path w="77" h="39">
                      <a:moveTo>
                        <a:pt x="73" y="0"/>
                      </a:moveTo>
                      <a:lnTo>
                        <a:pt x="0" y="32"/>
                      </a:lnTo>
                      <a:lnTo>
                        <a:pt x="0" y="36"/>
                      </a:lnTo>
                      <a:lnTo>
                        <a:pt x="3" y="38"/>
                      </a:lnTo>
                      <a:lnTo>
                        <a:pt x="76" y="7"/>
                      </a:lnTo>
                      <a:lnTo>
                        <a:pt x="76" y="3"/>
                      </a:lnTo>
                      <a:lnTo>
                        <a:pt x="73"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93" name="Line 549"/>
                <p:cNvSpPr>
                  <a:spLocks noChangeShapeType="1"/>
                </p:cNvSpPr>
                <p:nvPr/>
              </p:nvSpPr>
              <p:spPr bwMode="auto">
                <a:xfrm flipH="1" flipV="1">
                  <a:off x="3706" y="1310"/>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94" name="Line 550"/>
                <p:cNvSpPr>
                  <a:spLocks noChangeShapeType="1"/>
                </p:cNvSpPr>
                <p:nvPr/>
              </p:nvSpPr>
              <p:spPr bwMode="auto">
                <a:xfrm flipH="1" flipV="1">
                  <a:off x="3721" y="1299"/>
                  <a:ext cx="13"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95" name="Line 551"/>
                <p:cNvSpPr>
                  <a:spLocks noChangeShapeType="1"/>
                </p:cNvSpPr>
                <p:nvPr/>
              </p:nvSpPr>
              <p:spPr bwMode="auto">
                <a:xfrm flipH="1" flipV="1">
                  <a:off x="3691" y="1316"/>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696" name="Freeform 552"/>
                <p:cNvSpPr>
                  <a:spLocks/>
                </p:cNvSpPr>
                <p:nvPr/>
              </p:nvSpPr>
              <p:spPr bwMode="auto">
                <a:xfrm>
                  <a:off x="3729" y="1282"/>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4" name="Group 553"/>
              <p:cNvGrpSpPr>
                <a:grpSpLocks/>
              </p:cNvGrpSpPr>
              <p:nvPr/>
            </p:nvGrpSpPr>
            <p:grpSpPr bwMode="auto">
              <a:xfrm>
                <a:off x="3707" y="1254"/>
                <a:ext cx="78" cy="42"/>
                <a:chOff x="3707" y="1254"/>
                <a:chExt cx="78" cy="42"/>
              </a:xfrm>
            </p:grpSpPr>
            <p:sp>
              <p:nvSpPr>
                <p:cNvPr id="134698" name="Freeform 554"/>
                <p:cNvSpPr>
                  <a:spLocks/>
                </p:cNvSpPr>
                <p:nvPr/>
              </p:nvSpPr>
              <p:spPr bwMode="auto">
                <a:xfrm>
                  <a:off x="3719" y="1256"/>
                  <a:ext cx="76" cy="40"/>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699" name="Line 555"/>
                <p:cNvSpPr>
                  <a:spLocks noChangeShapeType="1"/>
                </p:cNvSpPr>
                <p:nvPr/>
              </p:nvSpPr>
              <p:spPr bwMode="auto">
                <a:xfrm flipH="1" flipV="1">
                  <a:off x="3739" y="1279"/>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0" name="Line 556"/>
                <p:cNvSpPr>
                  <a:spLocks noChangeShapeType="1"/>
                </p:cNvSpPr>
                <p:nvPr/>
              </p:nvSpPr>
              <p:spPr bwMode="auto">
                <a:xfrm flipH="1" flipV="1">
                  <a:off x="3754" y="127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1" name="Line 557"/>
                <p:cNvSpPr>
                  <a:spLocks noChangeShapeType="1"/>
                </p:cNvSpPr>
                <p:nvPr/>
              </p:nvSpPr>
              <p:spPr bwMode="auto">
                <a:xfrm flipH="1" flipV="1">
                  <a:off x="3724" y="128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2" name="Freeform 558"/>
                <p:cNvSpPr>
                  <a:spLocks/>
                </p:cNvSpPr>
                <p:nvPr/>
              </p:nvSpPr>
              <p:spPr bwMode="auto">
                <a:xfrm>
                  <a:off x="3762" y="1253"/>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5" name="Group 559"/>
              <p:cNvGrpSpPr>
                <a:grpSpLocks/>
              </p:cNvGrpSpPr>
              <p:nvPr/>
            </p:nvGrpSpPr>
            <p:grpSpPr bwMode="auto">
              <a:xfrm>
                <a:off x="3709" y="1290"/>
                <a:ext cx="77" cy="42"/>
                <a:chOff x="3709" y="1290"/>
                <a:chExt cx="77" cy="42"/>
              </a:xfrm>
            </p:grpSpPr>
            <p:sp>
              <p:nvSpPr>
                <p:cNvPr id="134704" name="Freeform 560"/>
                <p:cNvSpPr>
                  <a:spLocks/>
                </p:cNvSpPr>
                <p:nvPr/>
              </p:nvSpPr>
              <p:spPr bwMode="auto">
                <a:xfrm>
                  <a:off x="3709" y="1293"/>
                  <a:ext cx="78"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05" name="Line 561"/>
                <p:cNvSpPr>
                  <a:spLocks noChangeShapeType="1"/>
                </p:cNvSpPr>
                <p:nvPr/>
              </p:nvSpPr>
              <p:spPr bwMode="auto">
                <a:xfrm flipH="1" flipV="1">
                  <a:off x="3729" y="131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6" name="Line 562"/>
                <p:cNvSpPr>
                  <a:spLocks noChangeShapeType="1"/>
                </p:cNvSpPr>
                <p:nvPr/>
              </p:nvSpPr>
              <p:spPr bwMode="auto">
                <a:xfrm flipH="1" flipV="1">
                  <a:off x="3744" y="1310"/>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7" name="Line 563"/>
                <p:cNvSpPr>
                  <a:spLocks noChangeShapeType="1"/>
                </p:cNvSpPr>
                <p:nvPr/>
              </p:nvSpPr>
              <p:spPr bwMode="auto">
                <a:xfrm flipH="1" flipV="1">
                  <a:off x="3714" y="132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08" name="Freeform 564"/>
                <p:cNvSpPr>
                  <a:spLocks/>
                </p:cNvSpPr>
                <p:nvPr/>
              </p:nvSpPr>
              <p:spPr bwMode="auto">
                <a:xfrm>
                  <a:off x="3754" y="1290"/>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6" name="Group 565"/>
              <p:cNvGrpSpPr>
                <a:grpSpLocks/>
              </p:cNvGrpSpPr>
              <p:nvPr/>
            </p:nvGrpSpPr>
            <p:grpSpPr bwMode="auto">
              <a:xfrm>
                <a:off x="3737" y="1281"/>
                <a:ext cx="77" cy="42"/>
                <a:chOff x="3737" y="1281"/>
                <a:chExt cx="77" cy="42"/>
              </a:xfrm>
            </p:grpSpPr>
            <p:sp>
              <p:nvSpPr>
                <p:cNvPr id="134710" name="Freeform 566"/>
                <p:cNvSpPr>
                  <a:spLocks/>
                </p:cNvSpPr>
                <p:nvPr/>
              </p:nvSpPr>
              <p:spPr bwMode="auto">
                <a:xfrm>
                  <a:off x="3749" y="1284"/>
                  <a:ext cx="66" cy="25"/>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11" name="Line 567"/>
                <p:cNvSpPr>
                  <a:spLocks noChangeShapeType="1"/>
                </p:cNvSpPr>
                <p:nvPr/>
              </p:nvSpPr>
              <p:spPr bwMode="auto">
                <a:xfrm flipH="1" flipV="1">
                  <a:off x="3769" y="1307"/>
                  <a:ext cx="8"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12" name="Line 568"/>
                <p:cNvSpPr>
                  <a:spLocks noChangeShapeType="1"/>
                </p:cNvSpPr>
                <p:nvPr/>
              </p:nvSpPr>
              <p:spPr bwMode="auto">
                <a:xfrm flipH="1" flipV="1">
                  <a:off x="3782" y="1301"/>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13" name="Line 569"/>
                <p:cNvSpPr>
                  <a:spLocks noChangeShapeType="1"/>
                </p:cNvSpPr>
                <p:nvPr/>
              </p:nvSpPr>
              <p:spPr bwMode="auto">
                <a:xfrm flipH="1" flipV="1">
                  <a:off x="3754" y="131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14" name="Freeform 570"/>
                <p:cNvSpPr>
                  <a:spLocks/>
                </p:cNvSpPr>
                <p:nvPr/>
              </p:nvSpPr>
              <p:spPr bwMode="auto">
                <a:xfrm>
                  <a:off x="3787" y="1282"/>
                  <a:ext cx="28"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57" name="Group 571"/>
              <p:cNvGrpSpPr>
                <a:grpSpLocks/>
              </p:cNvGrpSpPr>
              <p:nvPr/>
            </p:nvGrpSpPr>
            <p:grpSpPr bwMode="auto">
              <a:xfrm>
                <a:off x="3726" y="1252"/>
                <a:ext cx="77" cy="41"/>
                <a:chOff x="3726" y="1252"/>
                <a:chExt cx="77" cy="41"/>
              </a:xfrm>
            </p:grpSpPr>
            <p:sp>
              <p:nvSpPr>
                <p:cNvPr id="134716" name="Freeform 572"/>
                <p:cNvSpPr>
                  <a:spLocks/>
                </p:cNvSpPr>
                <p:nvPr/>
              </p:nvSpPr>
              <p:spPr bwMode="auto">
                <a:xfrm>
                  <a:off x="3727" y="1251"/>
                  <a:ext cx="88" cy="42"/>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17" name="Line 573"/>
                <p:cNvSpPr>
                  <a:spLocks noChangeShapeType="1"/>
                </p:cNvSpPr>
                <p:nvPr/>
              </p:nvSpPr>
              <p:spPr bwMode="auto">
                <a:xfrm flipH="1" flipV="1">
                  <a:off x="3747" y="1279"/>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18" name="Line 574"/>
                <p:cNvSpPr>
                  <a:spLocks noChangeShapeType="1"/>
                </p:cNvSpPr>
                <p:nvPr/>
              </p:nvSpPr>
              <p:spPr bwMode="auto">
                <a:xfrm flipH="1" flipV="1">
                  <a:off x="3762" y="1270"/>
                  <a:ext cx="2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19" name="Line 575"/>
                <p:cNvSpPr>
                  <a:spLocks noChangeShapeType="1"/>
                </p:cNvSpPr>
                <p:nvPr/>
              </p:nvSpPr>
              <p:spPr bwMode="auto">
                <a:xfrm flipH="1" flipV="1">
                  <a:off x="3732" y="128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20" name="Freeform 576"/>
                <p:cNvSpPr>
                  <a:spLocks/>
                </p:cNvSpPr>
                <p:nvPr/>
              </p:nvSpPr>
              <p:spPr bwMode="auto">
                <a:xfrm>
                  <a:off x="3782" y="1251"/>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721" name="Line 577"/>
              <p:cNvSpPr>
                <a:spLocks noChangeShapeType="1"/>
              </p:cNvSpPr>
              <p:nvPr/>
            </p:nvSpPr>
            <p:spPr bwMode="auto">
              <a:xfrm flipV="1">
                <a:off x="3850" y="1301"/>
                <a:ext cx="8"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22" name="Line 578"/>
              <p:cNvSpPr>
                <a:spLocks noChangeShapeType="1"/>
              </p:cNvSpPr>
              <p:nvPr/>
            </p:nvSpPr>
            <p:spPr bwMode="auto">
              <a:xfrm flipV="1">
                <a:off x="3830" y="1225"/>
                <a:ext cx="10"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23" name="Line 579"/>
              <p:cNvSpPr>
                <a:spLocks noChangeShapeType="1"/>
              </p:cNvSpPr>
              <p:nvPr/>
            </p:nvSpPr>
            <p:spPr bwMode="auto">
              <a:xfrm flipV="1">
                <a:off x="3792" y="1194"/>
                <a:ext cx="13"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24" name="Line 580"/>
              <p:cNvSpPr>
                <a:spLocks noChangeShapeType="1"/>
              </p:cNvSpPr>
              <p:nvPr/>
            </p:nvSpPr>
            <p:spPr bwMode="auto">
              <a:xfrm flipV="1">
                <a:off x="3835" y="1341"/>
                <a:ext cx="10"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25" name="Freeform 581"/>
              <p:cNvSpPr>
                <a:spLocks/>
              </p:cNvSpPr>
              <p:nvPr/>
            </p:nvSpPr>
            <p:spPr bwMode="auto">
              <a:xfrm>
                <a:off x="3805" y="1332"/>
                <a:ext cx="30" cy="23"/>
              </a:xfrm>
              <a:custGeom>
                <a:avLst/>
                <a:gdLst/>
                <a:ahLst/>
                <a:cxnLst>
                  <a:cxn ang="0">
                    <a:pos x="27" y="0"/>
                  </a:cxn>
                  <a:cxn ang="0">
                    <a:pos x="15" y="16"/>
                  </a:cxn>
                  <a:cxn ang="0">
                    <a:pos x="0" y="26"/>
                  </a:cxn>
                </a:cxnLst>
                <a:rect l="0" t="0" r="r" b="b"/>
                <a:pathLst>
                  <a:path w="28" h="27">
                    <a:moveTo>
                      <a:pt x="27" y="0"/>
                    </a:moveTo>
                    <a:lnTo>
                      <a:pt x="15" y="16"/>
                    </a:lnTo>
                    <a:lnTo>
                      <a:pt x="0" y="26"/>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26" name="Freeform 582"/>
              <p:cNvSpPr>
                <a:spLocks/>
              </p:cNvSpPr>
              <p:nvPr/>
            </p:nvSpPr>
            <p:spPr bwMode="auto">
              <a:xfrm>
                <a:off x="3762" y="1200"/>
                <a:ext cx="30" cy="3"/>
              </a:xfrm>
              <a:custGeom>
                <a:avLst/>
                <a:gdLst/>
                <a:ahLst/>
                <a:cxnLst>
                  <a:cxn ang="0">
                    <a:pos x="0" y="0"/>
                  </a:cxn>
                  <a:cxn ang="0">
                    <a:pos x="13" y="0"/>
                  </a:cxn>
                  <a:cxn ang="0">
                    <a:pos x="27" y="4"/>
                  </a:cxn>
                </a:cxnLst>
                <a:rect l="0" t="0" r="r" b="b"/>
                <a:pathLst>
                  <a:path w="28" h="5">
                    <a:moveTo>
                      <a:pt x="0" y="0"/>
                    </a:moveTo>
                    <a:lnTo>
                      <a:pt x="13" y="0"/>
                    </a:lnTo>
                    <a:lnTo>
                      <a:pt x="27" y="4"/>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64" name="Group 583"/>
              <p:cNvGrpSpPr>
                <a:grpSpLocks/>
              </p:cNvGrpSpPr>
              <p:nvPr/>
            </p:nvGrpSpPr>
            <p:grpSpPr bwMode="auto">
              <a:xfrm>
                <a:off x="3768" y="1255"/>
                <a:ext cx="50" cy="27"/>
                <a:chOff x="3768" y="1255"/>
                <a:chExt cx="50" cy="27"/>
              </a:xfrm>
            </p:grpSpPr>
            <p:sp>
              <p:nvSpPr>
                <p:cNvPr id="134728" name="Freeform 584"/>
                <p:cNvSpPr>
                  <a:spLocks/>
                </p:cNvSpPr>
                <p:nvPr/>
              </p:nvSpPr>
              <p:spPr bwMode="auto">
                <a:xfrm>
                  <a:off x="3769" y="1251"/>
                  <a:ext cx="61" cy="31"/>
                </a:xfrm>
                <a:custGeom>
                  <a:avLst/>
                  <a:gdLst/>
                  <a:ahLst/>
                  <a:cxnLst>
                    <a:cxn ang="0">
                      <a:pos x="45" y="0"/>
                    </a:cxn>
                    <a:cxn ang="0">
                      <a:pos x="0" y="20"/>
                    </a:cxn>
                    <a:cxn ang="0">
                      <a:pos x="0" y="24"/>
                    </a:cxn>
                    <a:cxn ang="0">
                      <a:pos x="3" y="26"/>
                    </a:cxn>
                    <a:cxn ang="0">
                      <a:pos x="49" y="5"/>
                    </a:cxn>
                    <a:cxn ang="0">
                      <a:pos x="49" y="1"/>
                    </a:cxn>
                    <a:cxn ang="0">
                      <a:pos x="45" y="0"/>
                    </a:cxn>
                  </a:cxnLst>
                  <a:rect l="0" t="0" r="r" b="b"/>
                  <a:pathLst>
                    <a:path w="50" h="27">
                      <a:moveTo>
                        <a:pt x="45" y="0"/>
                      </a:moveTo>
                      <a:lnTo>
                        <a:pt x="0" y="20"/>
                      </a:lnTo>
                      <a:lnTo>
                        <a:pt x="0" y="24"/>
                      </a:lnTo>
                      <a:lnTo>
                        <a:pt x="3" y="26"/>
                      </a:lnTo>
                      <a:lnTo>
                        <a:pt x="49" y="5"/>
                      </a:lnTo>
                      <a:lnTo>
                        <a:pt x="49" y="1"/>
                      </a:lnTo>
                      <a:lnTo>
                        <a:pt x="4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29" name="Line 585"/>
                <p:cNvSpPr>
                  <a:spLocks noChangeShapeType="1"/>
                </p:cNvSpPr>
                <p:nvPr/>
              </p:nvSpPr>
              <p:spPr bwMode="auto">
                <a:xfrm flipH="1" flipV="1">
                  <a:off x="3800" y="1265"/>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30" name="Line 586"/>
                <p:cNvSpPr>
                  <a:spLocks noChangeShapeType="1"/>
                </p:cNvSpPr>
                <p:nvPr/>
              </p:nvSpPr>
              <p:spPr bwMode="auto">
                <a:xfrm flipH="1" flipV="1">
                  <a:off x="3815" y="1251"/>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31" name="Line 587"/>
                <p:cNvSpPr>
                  <a:spLocks noChangeShapeType="1"/>
                </p:cNvSpPr>
                <p:nvPr/>
              </p:nvSpPr>
              <p:spPr bwMode="auto">
                <a:xfrm flipH="1" flipV="1">
                  <a:off x="3785" y="1270"/>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65" name="Group 588"/>
              <p:cNvGrpSpPr>
                <a:grpSpLocks/>
              </p:cNvGrpSpPr>
              <p:nvPr/>
            </p:nvGrpSpPr>
            <p:grpSpPr bwMode="auto">
              <a:xfrm>
                <a:off x="3609" y="1412"/>
                <a:ext cx="196" cy="80"/>
                <a:chOff x="3609" y="1412"/>
                <a:chExt cx="196" cy="80"/>
              </a:xfrm>
            </p:grpSpPr>
            <p:sp>
              <p:nvSpPr>
                <p:cNvPr id="134733" name="Freeform 589"/>
                <p:cNvSpPr>
                  <a:spLocks/>
                </p:cNvSpPr>
                <p:nvPr/>
              </p:nvSpPr>
              <p:spPr bwMode="auto">
                <a:xfrm>
                  <a:off x="3628" y="1414"/>
                  <a:ext cx="174" cy="74"/>
                </a:xfrm>
                <a:custGeom>
                  <a:avLst/>
                  <a:gdLst/>
                  <a:ahLst/>
                  <a:cxnLst>
                    <a:cxn ang="0">
                      <a:pos x="174" y="0"/>
                    </a:cxn>
                    <a:cxn ang="0">
                      <a:pos x="0" y="67"/>
                    </a:cxn>
                    <a:cxn ang="0">
                      <a:pos x="1" y="73"/>
                    </a:cxn>
                    <a:cxn ang="0">
                      <a:pos x="176" y="6"/>
                    </a:cxn>
                    <a:cxn ang="0">
                      <a:pos x="176" y="3"/>
                    </a:cxn>
                    <a:cxn ang="0">
                      <a:pos x="174" y="0"/>
                    </a:cxn>
                  </a:cxnLst>
                  <a:rect l="0" t="0" r="r" b="b"/>
                  <a:pathLst>
                    <a:path w="177" h="74">
                      <a:moveTo>
                        <a:pt x="174" y="0"/>
                      </a:moveTo>
                      <a:lnTo>
                        <a:pt x="0" y="67"/>
                      </a:lnTo>
                      <a:lnTo>
                        <a:pt x="1" y="73"/>
                      </a:lnTo>
                      <a:lnTo>
                        <a:pt x="176" y="6"/>
                      </a:lnTo>
                      <a:lnTo>
                        <a:pt x="176" y="3"/>
                      </a:lnTo>
                      <a:lnTo>
                        <a:pt x="174" y="0"/>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307" name="Group 590"/>
                <p:cNvGrpSpPr>
                  <a:grpSpLocks/>
                </p:cNvGrpSpPr>
                <p:nvPr/>
              </p:nvGrpSpPr>
              <p:grpSpPr bwMode="auto">
                <a:xfrm>
                  <a:off x="3709" y="1442"/>
                  <a:ext cx="17" cy="14"/>
                  <a:chOff x="3709" y="1442"/>
                  <a:chExt cx="17" cy="14"/>
                </a:xfrm>
              </p:grpSpPr>
              <p:sp>
                <p:nvSpPr>
                  <p:cNvPr id="134735" name="Freeform 591"/>
                  <p:cNvSpPr>
                    <a:spLocks/>
                  </p:cNvSpPr>
                  <p:nvPr/>
                </p:nvSpPr>
                <p:spPr bwMode="auto">
                  <a:xfrm>
                    <a:off x="3709" y="1443"/>
                    <a:ext cx="18" cy="8"/>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36" name="Freeform 592"/>
                  <p:cNvSpPr>
                    <a:spLocks/>
                  </p:cNvSpPr>
                  <p:nvPr/>
                </p:nvSpPr>
                <p:spPr bwMode="auto">
                  <a:xfrm>
                    <a:off x="3714" y="1446"/>
                    <a:ext cx="3" cy="6"/>
                  </a:xfrm>
                  <a:custGeom>
                    <a:avLst/>
                    <a:gdLst/>
                    <a:ahLst/>
                    <a:cxnLst>
                      <a:cxn ang="0">
                        <a:pos x="3" y="8"/>
                      </a:cxn>
                      <a:cxn ang="0">
                        <a:pos x="3" y="3"/>
                      </a:cxn>
                      <a:cxn ang="0">
                        <a:pos x="0" y="0"/>
                      </a:cxn>
                    </a:cxnLst>
                    <a:rect l="0" t="0" r="r" b="b"/>
                    <a:pathLst>
                      <a:path w="4" h="9">
                        <a:moveTo>
                          <a:pt x="3" y="8"/>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308" name="Group 593"/>
                <p:cNvGrpSpPr>
                  <a:grpSpLocks/>
                </p:cNvGrpSpPr>
                <p:nvPr/>
              </p:nvGrpSpPr>
              <p:grpSpPr bwMode="auto">
                <a:xfrm>
                  <a:off x="3788" y="1412"/>
                  <a:ext cx="17" cy="14"/>
                  <a:chOff x="3788" y="1412"/>
                  <a:chExt cx="17" cy="14"/>
                </a:xfrm>
              </p:grpSpPr>
              <p:sp>
                <p:nvSpPr>
                  <p:cNvPr id="134738" name="Freeform 594"/>
                  <p:cNvSpPr>
                    <a:spLocks/>
                  </p:cNvSpPr>
                  <p:nvPr/>
                </p:nvSpPr>
                <p:spPr bwMode="auto">
                  <a:xfrm>
                    <a:off x="3787" y="1412"/>
                    <a:ext cx="18" cy="14"/>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39" name="Freeform 595"/>
                  <p:cNvSpPr>
                    <a:spLocks/>
                  </p:cNvSpPr>
                  <p:nvPr/>
                </p:nvSpPr>
                <p:spPr bwMode="auto">
                  <a:xfrm>
                    <a:off x="3792" y="1414"/>
                    <a:ext cx="3" cy="11"/>
                  </a:xfrm>
                  <a:custGeom>
                    <a:avLst/>
                    <a:gdLst/>
                    <a:ahLst/>
                    <a:cxnLst>
                      <a:cxn ang="0">
                        <a:pos x="3" y="9"/>
                      </a:cxn>
                      <a:cxn ang="0">
                        <a:pos x="3" y="3"/>
                      </a:cxn>
                      <a:cxn ang="0">
                        <a:pos x="0" y="0"/>
                      </a:cxn>
                    </a:cxnLst>
                    <a:rect l="0" t="0" r="r" b="b"/>
                    <a:pathLst>
                      <a:path w="4" h="10">
                        <a:moveTo>
                          <a:pt x="3" y="9"/>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309" name="Group 596"/>
                <p:cNvGrpSpPr>
                  <a:grpSpLocks/>
                </p:cNvGrpSpPr>
                <p:nvPr/>
              </p:nvGrpSpPr>
              <p:grpSpPr bwMode="auto">
                <a:xfrm>
                  <a:off x="3609" y="1473"/>
                  <a:ext cx="35" cy="19"/>
                  <a:chOff x="3609" y="1473"/>
                  <a:chExt cx="35" cy="19"/>
                </a:xfrm>
              </p:grpSpPr>
              <p:sp>
                <p:nvSpPr>
                  <p:cNvPr id="134741" name="Freeform 597"/>
                  <p:cNvSpPr>
                    <a:spLocks/>
                  </p:cNvSpPr>
                  <p:nvPr/>
                </p:nvSpPr>
                <p:spPr bwMode="auto">
                  <a:xfrm>
                    <a:off x="3610" y="1460"/>
                    <a:ext cx="35" cy="28"/>
                  </a:xfrm>
                  <a:custGeom>
                    <a:avLst/>
                    <a:gdLst/>
                    <a:ahLst/>
                    <a:cxnLst>
                      <a:cxn ang="0">
                        <a:pos x="34" y="11"/>
                      </a:cxn>
                      <a:cxn ang="0">
                        <a:pos x="34" y="7"/>
                      </a:cxn>
                      <a:cxn ang="0">
                        <a:pos x="32" y="3"/>
                      </a:cxn>
                      <a:cxn ang="0">
                        <a:pos x="30" y="0"/>
                      </a:cxn>
                      <a:cxn ang="0">
                        <a:pos x="14" y="6"/>
                      </a:cxn>
                      <a:cxn ang="0">
                        <a:pos x="0" y="18"/>
                      </a:cxn>
                      <a:cxn ang="0">
                        <a:pos x="19" y="17"/>
                      </a:cxn>
                      <a:cxn ang="0">
                        <a:pos x="34" y="11"/>
                      </a:cxn>
                    </a:cxnLst>
                    <a:rect l="0" t="0" r="r" b="b"/>
                    <a:pathLst>
                      <a:path w="35" h="19">
                        <a:moveTo>
                          <a:pt x="34" y="11"/>
                        </a:moveTo>
                        <a:lnTo>
                          <a:pt x="34" y="7"/>
                        </a:lnTo>
                        <a:lnTo>
                          <a:pt x="32" y="3"/>
                        </a:lnTo>
                        <a:lnTo>
                          <a:pt x="30" y="0"/>
                        </a:lnTo>
                        <a:lnTo>
                          <a:pt x="14" y="6"/>
                        </a:lnTo>
                        <a:lnTo>
                          <a:pt x="0" y="18"/>
                        </a:lnTo>
                        <a:lnTo>
                          <a:pt x="19" y="17"/>
                        </a:lnTo>
                        <a:lnTo>
                          <a:pt x="34" y="11"/>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42" name="Freeform 598"/>
                  <p:cNvSpPr>
                    <a:spLocks/>
                  </p:cNvSpPr>
                  <p:nvPr/>
                </p:nvSpPr>
                <p:spPr bwMode="auto">
                  <a:xfrm>
                    <a:off x="3625" y="1480"/>
                    <a:ext cx="5" cy="11"/>
                  </a:xfrm>
                  <a:custGeom>
                    <a:avLst/>
                    <a:gdLst/>
                    <a:ahLst/>
                    <a:cxnLst>
                      <a:cxn ang="0">
                        <a:pos x="3" y="10"/>
                      </a:cxn>
                      <a:cxn ang="0">
                        <a:pos x="4" y="5"/>
                      </a:cxn>
                      <a:cxn ang="0">
                        <a:pos x="2" y="2"/>
                      </a:cxn>
                      <a:cxn ang="0">
                        <a:pos x="0" y="0"/>
                      </a:cxn>
                    </a:cxnLst>
                    <a:rect l="0" t="0" r="r" b="b"/>
                    <a:pathLst>
                      <a:path w="5" h="11">
                        <a:moveTo>
                          <a:pt x="3" y="10"/>
                        </a:moveTo>
                        <a:lnTo>
                          <a:pt x="4" y="5"/>
                        </a:lnTo>
                        <a:lnTo>
                          <a:pt x="2" y="2"/>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266" name="Group 599"/>
              <p:cNvGrpSpPr>
                <a:grpSpLocks/>
              </p:cNvGrpSpPr>
              <p:nvPr/>
            </p:nvGrpSpPr>
            <p:grpSpPr bwMode="auto">
              <a:xfrm>
                <a:off x="3837" y="1414"/>
                <a:ext cx="24" cy="25"/>
                <a:chOff x="3837" y="1414"/>
                <a:chExt cx="24" cy="25"/>
              </a:xfrm>
            </p:grpSpPr>
            <p:grpSp>
              <p:nvGrpSpPr>
                <p:cNvPr id="42300" name="Group 600"/>
                <p:cNvGrpSpPr>
                  <a:grpSpLocks/>
                </p:cNvGrpSpPr>
                <p:nvPr/>
              </p:nvGrpSpPr>
              <p:grpSpPr bwMode="auto">
                <a:xfrm>
                  <a:off x="3844" y="1414"/>
                  <a:ext cx="17" cy="24"/>
                  <a:chOff x="3844" y="1414"/>
                  <a:chExt cx="17" cy="24"/>
                </a:xfrm>
              </p:grpSpPr>
              <p:sp>
                <p:nvSpPr>
                  <p:cNvPr id="134745" name="Freeform 601"/>
                  <p:cNvSpPr>
                    <a:spLocks/>
                  </p:cNvSpPr>
                  <p:nvPr/>
                </p:nvSpPr>
                <p:spPr bwMode="auto">
                  <a:xfrm>
                    <a:off x="3845" y="1400"/>
                    <a:ext cx="28" cy="37"/>
                  </a:xfrm>
                  <a:custGeom>
                    <a:avLst/>
                    <a:gdLst/>
                    <a:ahLst/>
                    <a:cxnLst>
                      <a:cxn ang="0">
                        <a:pos x="15" y="9"/>
                      </a:cxn>
                      <a:cxn ang="0">
                        <a:pos x="15" y="7"/>
                      </a:cxn>
                      <a:cxn ang="0">
                        <a:pos x="14" y="6"/>
                      </a:cxn>
                      <a:cxn ang="0">
                        <a:pos x="13" y="4"/>
                      </a:cxn>
                      <a:cxn ang="0">
                        <a:pos x="12" y="3"/>
                      </a:cxn>
                      <a:cxn ang="0">
                        <a:pos x="10" y="1"/>
                      </a:cxn>
                      <a:cxn ang="0">
                        <a:pos x="9" y="1"/>
                      </a:cxn>
                      <a:cxn ang="0">
                        <a:pos x="8" y="0"/>
                      </a:cxn>
                      <a:cxn ang="0">
                        <a:pos x="6" y="0"/>
                      </a:cxn>
                      <a:cxn ang="0">
                        <a:pos x="5" y="0"/>
                      </a:cxn>
                      <a:cxn ang="0">
                        <a:pos x="4" y="1"/>
                      </a:cxn>
                      <a:cxn ang="0">
                        <a:pos x="3" y="2"/>
                      </a:cxn>
                      <a:cxn ang="0">
                        <a:pos x="2" y="3"/>
                      </a:cxn>
                      <a:cxn ang="0">
                        <a:pos x="1" y="5"/>
                      </a:cxn>
                      <a:cxn ang="0">
                        <a:pos x="0" y="6"/>
                      </a:cxn>
                      <a:cxn ang="0">
                        <a:pos x="0" y="8"/>
                      </a:cxn>
                      <a:cxn ang="0">
                        <a:pos x="0" y="10"/>
                      </a:cxn>
                      <a:cxn ang="0">
                        <a:pos x="0" y="12"/>
                      </a:cxn>
                      <a:cxn ang="0">
                        <a:pos x="1" y="14"/>
                      </a:cxn>
                      <a:cxn ang="0">
                        <a:pos x="1" y="16"/>
                      </a:cxn>
                      <a:cxn ang="0">
                        <a:pos x="2" y="17"/>
                      </a:cxn>
                      <a:cxn ang="0">
                        <a:pos x="3" y="19"/>
                      </a:cxn>
                      <a:cxn ang="0">
                        <a:pos x="4" y="20"/>
                      </a:cxn>
                      <a:cxn ang="0">
                        <a:pos x="6" y="22"/>
                      </a:cxn>
                      <a:cxn ang="0">
                        <a:pos x="7" y="22"/>
                      </a:cxn>
                      <a:cxn ang="0">
                        <a:pos x="8" y="23"/>
                      </a:cxn>
                      <a:cxn ang="0">
                        <a:pos x="10" y="23"/>
                      </a:cxn>
                      <a:cxn ang="0">
                        <a:pos x="11" y="23"/>
                      </a:cxn>
                      <a:cxn ang="0">
                        <a:pos x="12" y="22"/>
                      </a:cxn>
                      <a:cxn ang="0">
                        <a:pos x="13" y="21"/>
                      </a:cxn>
                      <a:cxn ang="0">
                        <a:pos x="14" y="20"/>
                      </a:cxn>
                      <a:cxn ang="0">
                        <a:pos x="15" y="18"/>
                      </a:cxn>
                      <a:cxn ang="0">
                        <a:pos x="16" y="17"/>
                      </a:cxn>
                      <a:cxn ang="0">
                        <a:pos x="16" y="15"/>
                      </a:cxn>
                      <a:cxn ang="0">
                        <a:pos x="16" y="13"/>
                      </a:cxn>
                      <a:cxn ang="0">
                        <a:pos x="16" y="11"/>
                      </a:cxn>
                      <a:cxn ang="0">
                        <a:pos x="15" y="9"/>
                      </a:cxn>
                    </a:cxnLst>
                    <a:rect l="0" t="0" r="r" b="b"/>
                    <a:pathLst>
                      <a:path w="17" h="24">
                        <a:moveTo>
                          <a:pt x="15" y="9"/>
                        </a:moveTo>
                        <a:lnTo>
                          <a:pt x="15" y="7"/>
                        </a:lnTo>
                        <a:lnTo>
                          <a:pt x="14" y="6"/>
                        </a:lnTo>
                        <a:lnTo>
                          <a:pt x="13" y="4"/>
                        </a:lnTo>
                        <a:lnTo>
                          <a:pt x="12" y="3"/>
                        </a:lnTo>
                        <a:lnTo>
                          <a:pt x="10" y="1"/>
                        </a:lnTo>
                        <a:lnTo>
                          <a:pt x="9" y="1"/>
                        </a:lnTo>
                        <a:lnTo>
                          <a:pt x="8" y="0"/>
                        </a:lnTo>
                        <a:lnTo>
                          <a:pt x="6" y="0"/>
                        </a:lnTo>
                        <a:lnTo>
                          <a:pt x="5" y="0"/>
                        </a:lnTo>
                        <a:lnTo>
                          <a:pt x="4" y="1"/>
                        </a:lnTo>
                        <a:lnTo>
                          <a:pt x="3" y="2"/>
                        </a:lnTo>
                        <a:lnTo>
                          <a:pt x="2" y="3"/>
                        </a:lnTo>
                        <a:lnTo>
                          <a:pt x="1" y="5"/>
                        </a:lnTo>
                        <a:lnTo>
                          <a:pt x="0" y="6"/>
                        </a:lnTo>
                        <a:lnTo>
                          <a:pt x="0" y="8"/>
                        </a:lnTo>
                        <a:lnTo>
                          <a:pt x="0" y="10"/>
                        </a:lnTo>
                        <a:lnTo>
                          <a:pt x="0" y="12"/>
                        </a:lnTo>
                        <a:lnTo>
                          <a:pt x="1" y="14"/>
                        </a:lnTo>
                        <a:lnTo>
                          <a:pt x="1" y="16"/>
                        </a:lnTo>
                        <a:lnTo>
                          <a:pt x="2" y="17"/>
                        </a:lnTo>
                        <a:lnTo>
                          <a:pt x="3" y="19"/>
                        </a:lnTo>
                        <a:lnTo>
                          <a:pt x="4" y="20"/>
                        </a:lnTo>
                        <a:lnTo>
                          <a:pt x="6" y="22"/>
                        </a:lnTo>
                        <a:lnTo>
                          <a:pt x="7" y="22"/>
                        </a:lnTo>
                        <a:lnTo>
                          <a:pt x="8" y="23"/>
                        </a:lnTo>
                        <a:lnTo>
                          <a:pt x="10" y="23"/>
                        </a:lnTo>
                        <a:lnTo>
                          <a:pt x="11" y="23"/>
                        </a:lnTo>
                        <a:lnTo>
                          <a:pt x="12" y="22"/>
                        </a:lnTo>
                        <a:lnTo>
                          <a:pt x="13" y="21"/>
                        </a:lnTo>
                        <a:lnTo>
                          <a:pt x="14" y="20"/>
                        </a:lnTo>
                        <a:lnTo>
                          <a:pt x="15" y="18"/>
                        </a:lnTo>
                        <a:lnTo>
                          <a:pt x="16" y="17"/>
                        </a:lnTo>
                        <a:lnTo>
                          <a:pt x="16" y="15"/>
                        </a:lnTo>
                        <a:lnTo>
                          <a:pt x="16" y="13"/>
                        </a:lnTo>
                        <a:lnTo>
                          <a:pt x="16" y="11"/>
                        </a:lnTo>
                        <a:lnTo>
                          <a:pt x="15" y="9"/>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46" name="Freeform 602"/>
                  <p:cNvSpPr>
                    <a:spLocks/>
                  </p:cNvSpPr>
                  <p:nvPr/>
                </p:nvSpPr>
                <p:spPr bwMode="auto">
                  <a:xfrm>
                    <a:off x="3845" y="1400"/>
                    <a:ext cx="28" cy="37"/>
                  </a:xfrm>
                  <a:custGeom>
                    <a:avLst/>
                    <a:gdLst/>
                    <a:ahLst/>
                    <a:cxnLst>
                      <a:cxn ang="0">
                        <a:pos x="15" y="9"/>
                      </a:cxn>
                      <a:cxn ang="0">
                        <a:pos x="15" y="7"/>
                      </a:cxn>
                      <a:cxn ang="0">
                        <a:pos x="14" y="5"/>
                      </a:cxn>
                      <a:cxn ang="0">
                        <a:pos x="13" y="4"/>
                      </a:cxn>
                      <a:cxn ang="0">
                        <a:pos x="12" y="3"/>
                      </a:cxn>
                      <a:cxn ang="0">
                        <a:pos x="10" y="1"/>
                      </a:cxn>
                      <a:cxn ang="0">
                        <a:pos x="9" y="1"/>
                      </a:cxn>
                      <a:cxn ang="0">
                        <a:pos x="8" y="0"/>
                      </a:cxn>
                      <a:cxn ang="0">
                        <a:pos x="7" y="0"/>
                      </a:cxn>
                      <a:cxn ang="0">
                        <a:pos x="5" y="0"/>
                      </a:cxn>
                      <a:cxn ang="0">
                        <a:pos x="4" y="1"/>
                      </a:cxn>
                      <a:cxn ang="0">
                        <a:pos x="3" y="2"/>
                      </a:cxn>
                      <a:cxn ang="0">
                        <a:pos x="2" y="3"/>
                      </a:cxn>
                      <a:cxn ang="0">
                        <a:pos x="1" y="4"/>
                      </a:cxn>
                      <a:cxn ang="0">
                        <a:pos x="0" y="6"/>
                      </a:cxn>
                      <a:cxn ang="0">
                        <a:pos x="0" y="8"/>
                      </a:cxn>
                      <a:cxn ang="0">
                        <a:pos x="0" y="10"/>
                      </a:cxn>
                      <a:cxn ang="0">
                        <a:pos x="0" y="12"/>
                      </a:cxn>
                      <a:cxn ang="0">
                        <a:pos x="1" y="14"/>
                      </a:cxn>
                      <a:cxn ang="0">
                        <a:pos x="1" y="16"/>
                      </a:cxn>
                      <a:cxn ang="0">
                        <a:pos x="2" y="18"/>
                      </a:cxn>
                      <a:cxn ang="0">
                        <a:pos x="3" y="19"/>
                      </a:cxn>
                      <a:cxn ang="0">
                        <a:pos x="4" y="20"/>
                      </a:cxn>
                      <a:cxn ang="0">
                        <a:pos x="6" y="22"/>
                      </a:cxn>
                      <a:cxn ang="0">
                        <a:pos x="7" y="22"/>
                      </a:cxn>
                      <a:cxn ang="0">
                        <a:pos x="8" y="23"/>
                      </a:cxn>
                      <a:cxn ang="0">
                        <a:pos x="9" y="23"/>
                      </a:cxn>
                      <a:cxn ang="0">
                        <a:pos x="11" y="23"/>
                      </a:cxn>
                      <a:cxn ang="0">
                        <a:pos x="12" y="22"/>
                      </a:cxn>
                      <a:cxn ang="0">
                        <a:pos x="13" y="21"/>
                      </a:cxn>
                      <a:cxn ang="0">
                        <a:pos x="14" y="20"/>
                      </a:cxn>
                      <a:cxn ang="0">
                        <a:pos x="15" y="19"/>
                      </a:cxn>
                      <a:cxn ang="0">
                        <a:pos x="16" y="17"/>
                      </a:cxn>
                      <a:cxn ang="0">
                        <a:pos x="16" y="15"/>
                      </a:cxn>
                      <a:cxn ang="0">
                        <a:pos x="16" y="13"/>
                      </a:cxn>
                      <a:cxn ang="0">
                        <a:pos x="16" y="11"/>
                      </a:cxn>
                      <a:cxn ang="0">
                        <a:pos x="15" y="9"/>
                      </a:cxn>
                    </a:cxnLst>
                    <a:rect l="0" t="0" r="r" b="b"/>
                    <a:pathLst>
                      <a:path w="17" h="24">
                        <a:moveTo>
                          <a:pt x="15" y="9"/>
                        </a:moveTo>
                        <a:lnTo>
                          <a:pt x="15" y="7"/>
                        </a:lnTo>
                        <a:lnTo>
                          <a:pt x="14" y="5"/>
                        </a:lnTo>
                        <a:lnTo>
                          <a:pt x="13" y="4"/>
                        </a:lnTo>
                        <a:lnTo>
                          <a:pt x="12" y="3"/>
                        </a:lnTo>
                        <a:lnTo>
                          <a:pt x="10" y="1"/>
                        </a:lnTo>
                        <a:lnTo>
                          <a:pt x="9" y="1"/>
                        </a:lnTo>
                        <a:lnTo>
                          <a:pt x="8" y="0"/>
                        </a:lnTo>
                        <a:lnTo>
                          <a:pt x="7" y="0"/>
                        </a:lnTo>
                        <a:lnTo>
                          <a:pt x="5" y="0"/>
                        </a:lnTo>
                        <a:lnTo>
                          <a:pt x="4" y="1"/>
                        </a:lnTo>
                        <a:lnTo>
                          <a:pt x="3" y="2"/>
                        </a:lnTo>
                        <a:lnTo>
                          <a:pt x="2" y="3"/>
                        </a:lnTo>
                        <a:lnTo>
                          <a:pt x="1" y="4"/>
                        </a:lnTo>
                        <a:lnTo>
                          <a:pt x="0" y="6"/>
                        </a:lnTo>
                        <a:lnTo>
                          <a:pt x="0" y="8"/>
                        </a:lnTo>
                        <a:lnTo>
                          <a:pt x="0" y="10"/>
                        </a:lnTo>
                        <a:lnTo>
                          <a:pt x="0" y="12"/>
                        </a:lnTo>
                        <a:lnTo>
                          <a:pt x="1" y="14"/>
                        </a:lnTo>
                        <a:lnTo>
                          <a:pt x="1" y="16"/>
                        </a:lnTo>
                        <a:lnTo>
                          <a:pt x="2" y="18"/>
                        </a:lnTo>
                        <a:lnTo>
                          <a:pt x="3" y="19"/>
                        </a:lnTo>
                        <a:lnTo>
                          <a:pt x="4" y="20"/>
                        </a:lnTo>
                        <a:lnTo>
                          <a:pt x="6" y="22"/>
                        </a:lnTo>
                        <a:lnTo>
                          <a:pt x="7" y="22"/>
                        </a:lnTo>
                        <a:lnTo>
                          <a:pt x="8" y="23"/>
                        </a:lnTo>
                        <a:lnTo>
                          <a:pt x="9" y="23"/>
                        </a:lnTo>
                        <a:lnTo>
                          <a:pt x="11" y="23"/>
                        </a:lnTo>
                        <a:lnTo>
                          <a:pt x="12" y="22"/>
                        </a:lnTo>
                        <a:lnTo>
                          <a:pt x="13" y="21"/>
                        </a:lnTo>
                        <a:lnTo>
                          <a:pt x="14" y="20"/>
                        </a:lnTo>
                        <a:lnTo>
                          <a:pt x="15" y="19"/>
                        </a:lnTo>
                        <a:lnTo>
                          <a:pt x="16" y="17"/>
                        </a:lnTo>
                        <a:lnTo>
                          <a:pt x="16" y="15"/>
                        </a:lnTo>
                        <a:lnTo>
                          <a:pt x="16" y="13"/>
                        </a:lnTo>
                        <a:lnTo>
                          <a:pt x="16" y="11"/>
                        </a:lnTo>
                        <a:lnTo>
                          <a:pt x="15" y="9"/>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301" name="Group 603"/>
                <p:cNvGrpSpPr>
                  <a:grpSpLocks/>
                </p:cNvGrpSpPr>
                <p:nvPr/>
              </p:nvGrpSpPr>
              <p:grpSpPr bwMode="auto">
                <a:xfrm>
                  <a:off x="3837" y="1417"/>
                  <a:ext cx="19" cy="22"/>
                  <a:chOff x="3837" y="1417"/>
                  <a:chExt cx="19" cy="22"/>
                </a:xfrm>
              </p:grpSpPr>
              <p:sp>
                <p:nvSpPr>
                  <p:cNvPr id="134748" name="Freeform 604"/>
                  <p:cNvSpPr>
                    <a:spLocks/>
                  </p:cNvSpPr>
                  <p:nvPr/>
                </p:nvSpPr>
                <p:spPr bwMode="auto">
                  <a:xfrm>
                    <a:off x="3838" y="1403"/>
                    <a:ext cx="30" cy="25"/>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49" name="Freeform 605"/>
                  <p:cNvSpPr>
                    <a:spLocks/>
                  </p:cNvSpPr>
                  <p:nvPr/>
                </p:nvSpPr>
                <p:spPr bwMode="auto">
                  <a:xfrm>
                    <a:off x="3838" y="1403"/>
                    <a:ext cx="30" cy="25"/>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267" name="Group 606"/>
              <p:cNvGrpSpPr>
                <a:grpSpLocks/>
              </p:cNvGrpSpPr>
              <p:nvPr/>
            </p:nvGrpSpPr>
            <p:grpSpPr bwMode="auto">
              <a:xfrm>
                <a:off x="3807" y="1360"/>
                <a:ext cx="89" cy="70"/>
                <a:chOff x="3807" y="1360"/>
                <a:chExt cx="89" cy="70"/>
              </a:xfrm>
            </p:grpSpPr>
            <p:sp>
              <p:nvSpPr>
                <p:cNvPr id="134751" name="Freeform 607"/>
                <p:cNvSpPr>
                  <a:spLocks/>
                </p:cNvSpPr>
                <p:nvPr/>
              </p:nvSpPr>
              <p:spPr bwMode="auto">
                <a:xfrm>
                  <a:off x="3820" y="1347"/>
                  <a:ext cx="88" cy="73"/>
                </a:xfrm>
                <a:custGeom>
                  <a:avLst/>
                  <a:gdLst/>
                  <a:ahLst/>
                  <a:cxnLst>
                    <a:cxn ang="0">
                      <a:pos x="65" y="0"/>
                    </a:cxn>
                    <a:cxn ang="0">
                      <a:pos x="69" y="6"/>
                    </a:cxn>
                    <a:cxn ang="0">
                      <a:pos x="73" y="13"/>
                    </a:cxn>
                    <a:cxn ang="0">
                      <a:pos x="75" y="21"/>
                    </a:cxn>
                    <a:cxn ang="0">
                      <a:pos x="75" y="28"/>
                    </a:cxn>
                    <a:cxn ang="0">
                      <a:pos x="20" y="68"/>
                    </a:cxn>
                    <a:cxn ang="0">
                      <a:pos x="11" y="59"/>
                    </a:cxn>
                    <a:cxn ang="0">
                      <a:pos x="2" y="39"/>
                    </a:cxn>
                    <a:cxn ang="0">
                      <a:pos x="1" y="25"/>
                    </a:cxn>
                    <a:cxn ang="0">
                      <a:pos x="0" y="10"/>
                    </a:cxn>
                    <a:cxn ang="0">
                      <a:pos x="65" y="0"/>
                    </a:cxn>
                  </a:cxnLst>
                  <a:rect l="0" t="0" r="r" b="b"/>
                  <a:pathLst>
                    <a:path w="76" h="69">
                      <a:moveTo>
                        <a:pt x="65" y="0"/>
                      </a:moveTo>
                      <a:lnTo>
                        <a:pt x="69" y="6"/>
                      </a:lnTo>
                      <a:lnTo>
                        <a:pt x="73" y="13"/>
                      </a:lnTo>
                      <a:lnTo>
                        <a:pt x="75" y="21"/>
                      </a:lnTo>
                      <a:lnTo>
                        <a:pt x="75" y="28"/>
                      </a:lnTo>
                      <a:lnTo>
                        <a:pt x="20" y="68"/>
                      </a:lnTo>
                      <a:lnTo>
                        <a:pt x="11" y="59"/>
                      </a:lnTo>
                      <a:lnTo>
                        <a:pt x="2" y="39"/>
                      </a:lnTo>
                      <a:lnTo>
                        <a:pt x="1" y="25"/>
                      </a:lnTo>
                      <a:lnTo>
                        <a:pt x="0" y="10"/>
                      </a:lnTo>
                      <a:lnTo>
                        <a:pt x="6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97" name="Group 608"/>
                <p:cNvGrpSpPr>
                  <a:grpSpLocks/>
                </p:cNvGrpSpPr>
                <p:nvPr/>
              </p:nvGrpSpPr>
              <p:grpSpPr bwMode="auto">
                <a:xfrm>
                  <a:off x="3807" y="1368"/>
                  <a:ext cx="47" cy="62"/>
                  <a:chOff x="3807" y="1368"/>
                  <a:chExt cx="47" cy="62"/>
                </a:xfrm>
              </p:grpSpPr>
              <p:sp>
                <p:nvSpPr>
                  <p:cNvPr id="134753" name="Freeform 609"/>
                  <p:cNvSpPr>
                    <a:spLocks/>
                  </p:cNvSpPr>
                  <p:nvPr/>
                </p:nvSpPr>
                <p:spPr bwMode="auto">
                  <a:xfrm>
                    <a:off x="3807" y="1364"/>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8" y="0"/>
                      </a:cxn>
                      <a:cxn ang="0">
                        <a:pos x="15" y="1"/>
                      </a:cxn>
                      <a:cxn ang="0">
                        <a:pos x="11" y="2"/>
                      </a:cxn>
                      <a:cxn ang="0">
                        <a:pos x="8" y="5"/>
                      </a:cxn>
                      <a:cxn ang="0">
                        <a:pos x="5" y="8"/>
                      </a:cxn>
                      <a:cxn ang="0">
                        <a:pos x="3" y="12"/>
                      </a:cxn>
                      <a:cxn ang="0">
                        <a:pos x="1" y="16"/>
                      </a:cxn>
                      <a:cxn ang="0">
                        <a:pos x="0" y="21"/>
                      </a:cxn>
                      <a:cxn ang="0">
                        <a:pos x="0" y="26"/>
                      </a:cxn>
                      <a:cxn ang="0">
                        <a:pos x="1" y="31"/>
                      </a:cxn>
                      <a:cxn ang="0">
                        <a:pos x="2" y="37"/>
                      </a:cxn>
                      <a:cxn ang="0">
                        <a:pos x="3" y="42"/>
                      </a:cxn>
                      <a:cxn ang="0">
                        <a:pos x="6" y="46"/>
                      </a:cxn>
                      <a:cxn ang="0">
                        <a:pos x="9" y="51"/>
                      </a:cxn>
                      <a:cxn ang="0">
                        <a:pos x="12" y="54"/>
                      </a:cxn>
                      <a:cxn ang="0">
                        <a:pos x="16" y="57"/>
                      </a:cxn>
                      <a:cxn ang="0">
                        <a:pos x="20" y="59"/>
                      </a:cxn>
                      <a:cxn ang="0">
                        <a:pos x="23" y="61"/>
                      </a:cxn>
                      <a:cxn ang="0">
                        <a:pos x="28" y="61"/>
                      </a:cxn>
                      <a:cxn ang="0">
                        <a:pos x="31" y="60"/>
                      </a:cxn>
                      <a:cxn ang="0">
                        <a:pos x="35" y="59"/>
                      </a:cxn>
                      <a:cxn ang="0">
                        <a:pos x="38" y="56"/>
                      </a:cxn>
                      <a:cxn ang="0">
                        <a:pos x="41" y="53"/>
                      </a:cxn>
                      <a:cxn ang="0">
                        <a:pos x="43" y="49"/>
                      </a:cxn>
                      <a:cxn ang="0">
                        <a:pos x="45" y="45"/>
                      </a:cxn>
                      <a:cxn ang="0">
                        <a:pos x="46" y="40"/>
                      </a:cxn>
                      <a:cxn ang="0">
                        <a:pos x="46" y="35"/>
                      </a:cxn>
                      <a:cxn ang="0">
                        <a:pos x="45" y="30"/>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8" y="0"/>
                        </a:lnTo>
                        <a:lnTo>
                          <a:pt x="15" y="1"/>
                        </a:lnTo>
                        <a:lnTo>
                          <a:pt x="11" y="2"/>
                        </a:lnTo>
                        <a:lnTo>
                          <a:pt x="8" y="5"/>
                        </a:lnTo>
                        <a:lnTo>
                          <a:pt x="5" y="8"/>
                        </a:lnTo>
                        <a:lnTo>
                          <a:pt x="3" y="12"/>
                        </a:lnTo>
                        <a:lnTo>
                          <a:pt x="1" y="16"/>
                        </a:lnTo>
                        <a:lnTo>
                          <a:pt x="0" y="21"/>
                        </a:lnTo>
                        <a:lnTo>
                          <a:pt x="0" y="26"/>
                        </a:lnTo>
                        <a:lnTo>
                          <a:pt x="1" y="31"/>
                        </a:lnTo>
                        <a:lnTo>
                          <a:pt x="2" y="37"/>
                        </a:lnTo>
                        <a:lnTo>
                          <a:pt x="3" y="42"/>
                        </a:lnTo>
                        <a:lnTo>
                          <a:pt x="6" y="46"/>
                        </a:lnTo>
                        <a:lnTo>
                          <a:pt x="9" y="51"/>
                        </a:lnTo>
                        <a:lnTo>
                          <a:pt x="12" y="54"/>
                        </a:lnTo>
                        <a:lnTo>
                          <a:pt x="16" y="57"/>
                        </a:lnTo>
                        <a:lnTo>
                          <a:pt x="20" y="59"/>
                        </a:lnTo>
                        <a:lnTo>
                          <a:pt x="23" y="61"/>
                        </a:lnTo>
                        <a:lnTo>
                          <a:pt x="28" y="61"/>
                        </a:lnTo>
                        <a:lnTo>
                          <a:pt x="31" y="60"/>
                        </a:lnTo>
                        <a:lnTo>
                          <a:pt x="35" y="59"/>
                        </a:lnTo>
                        <a:lnTo>
                          <a:pt x="38" y="56"/>
                        </a:lnTo>
                        <a:lnTo>
                          <a:pt x="41" y="53"/>
                        </a:lnTo>
                        <a:lnTo>
                          <a:pt x="43" y="49"/>
                        </a:lnTo>
                        <a:lnTo>
                          <a:pt x="45" y="45"/>
                        </a:lnTo>
                        <a:lnTo>
                          <a:pt x="46" y="40"/>
                        </a:lnTo>
                        <a:lnTo>
                          <a:pt x="46" y="35"/>
                        </a:lnTo>
                        <a:lnTo>
                          <a:pt x="45" y="30"/>
                        </a:lnTo>
                        <a:lnTo>
                          <a:pt x="44" y="24"/>
                        </a:lnTo>
                      </a:path>
                    </a:pathLst>
                  </a:custGeom>
                  <a:gradFill rotWithShape="0">
                    <a:gsLst>
                      <a:gs pos="0">
                        <a:srgbClr val="919191"/>
                      </a:gs>
                      <a:gs pos="100000">
                        <a:srgbClr val="919191">
                          <a:gamma/>
                          <a:shade val="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54" name="Freeform 610"/>
                  <p:cNvSpPr>
                    <a:spLocks/>
                  </p:cNvSpPr>
                  <p:nvPr/>
                </p:nvSpPr>
                <p:spPr bwMode="auto">
                  <a:xfrm>
                    <a:off x="3807" y="1364"/>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9" y="0"/>
                      </a:cxn>
                      <a:cxn ang="0">
                        <a:pos x="15" y="1"/>
                      </a:cxn>
                      <a:cxn ang="0">
                        <a:pos x="11" y="2"/>
                      </a:cxn>
                      <a:cxn ang="0">
                        <a:pos x="8" y="5"/>
                      </a:cxn>
                      <a:cxn ang="0">
                        <a:pos x="5" y="8"/>
                      </a:cxn>
                      <a:cxn ang="0">
                        <a:pos x="3" y="12"/>
                      </a:cxn>
                      <a:cxn ang="0">
                        <a:pos x="1" y="16"/>
                      </a:cxn>
                      <a:cxn ang="0">
                        <a:pos x="0" y="21"/>
                      </a:cxn>
                      <a:cxn ang="0">
                        <a:pos x="0" y="26"/>
                      </a:cxn>
                      <a:cxn ang="0">
                        <a:pos x="1" y="32"/>
                      </a:cxn>
                      <a:cxn ang="0">
                        <a:pos x="2" y="37"/>
                      </a:cxn>
                      <a:cxn ang="0">
                        <a:pos x="3" y="42"/>
                      </a:cxn>
                      <a:cxn ang="0">
                        <a:pos x="6" y="46"/>
                      </a:cxn>
                      <a:cxn ang="0">
                        <a:pos x="9" y="51"/>
                      </a:cxn>
                      <a:cxn ang="0">
                        <a:pos x="12" y="54"/>
                      </a:cxn>
                      <a:cxn ang="0">
                        <a:pos x="16" y="57"/>
                      </a:cxn>
                      <a:cxn ang="0">
                        <a:pos x="20" y="59"/>
                      </a:cxn>
                      <a:cxn ang="0">
                        <a:pos x="23" y="61"/>
                      </a:cxn>
                      <a:cxn ang="0">
                        <a:pos x="27" y="61"/>
                      </a:cxn>
                      <a:cxn ang="0">
                        <a:pos x="31" y="60"/>
                      </a:cxn>
                      <a:cxn ang="0">
                        <a:pos x="35" y="59"/>
                      </a:cxn>
                      <a:cxn ang="0">
                        <a:pos x="38" y="56"/>
                      </a:cxn>
                      <a:cxn ang="0">
                        <a:pos x="41" y="53"/>
                      </a:cxn>
                      <a:cxn ang="0">
                        <a:pos x="43" y="49"/>
                      </a:cxn>
                      <a:cxn ang="0">
                        <a:pos x="45" y="45"/>
                      </a:cxn>
                      <a:cxn ang="0">
                        <a:pos x="46" y="40"/>
                      </a:cxn>
                      <a:cxn ang="0">
                        <a:pos x="46" y="35"/>
                      </a:cxn>
                      <a:cxn ang="0">
                        <a:pos x="45" y="29"/>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9" y="0"/>
                        </a:lnTo>
                        <a:lnTo>
                          <a:pt x="15" y="1"/>
                        </a:lnTo>
                        <a:lnTo>
                          <a:pt x="11" y="2"/>
                        </a:lnTo>
                        <a:lnTo>
                          <a:pt x="8" y="5"/>
                        </a:lnTo>
                        <a:lnTo>
                          <a:pt x="5" y="8"/>
                        </a:lnTo>
                        <a:lnTo>
                          <a:pt x="3" y="12"/>
                        </a:lnTo>
                        <a:lnTo>
                          <a:pt x="1" y="16"/>
                        </a:lnTo>
                        <a:lnTo>
                          <a:pt x="0" y="21"/>
                        </a:lnTo>
                        <a:lnTo>
                          <a:pt x="0" y="26"/>
                        </a:lnTo>
                        <a:lnTo>
                          <a:pt x="1" y="32"/>
                        </a:lnTo>
                        <a:lnTo>
                          <a:pt x="2" y="37"/>
                        </a:lnTo>
                        <a:lnTo>
                          <a:pt x="3" y="42"/>
                        </a:lnTo>
                        <a:lnTo>
                          <a:pt x="6" y="46"/>
                        </a:lnTo>
                        <a:lnTo>
                          <a:pt x="9" y="51"/>
                        </a:lnTo>
                        <a:lnTo>
                          <a:pt x="12" y="54"/>
                        </a:lnTo>
                        <a:lnTo>
                          <a:pt x="16" y="57"/>
                        </a:lnTo>
                        <a:lnTo>
                          <a:pt x="20" y="59"/>
                        </a:lnTo>
                        <a:lnTo>
                          <a:pt x="23" y="61"/>
                        </a:lnTo>
                        <a:lnTo>
                          <a:pt x="27" y="61"/>
                        </a:lnTo>
                        <a:lnTo>
                          <a:pt x="31" y="60"/>
                        </a:lnTo>
                        <a:lnTo>
                          <a:pt x="35" y="59"/>
                        </a:lnTo>
                        <a:lnTo>
                          <a:pt x="38" y="56"/>
                        </a:lnTo>
                        <a:lnTo>
                          <a:pt x="41" y="53"/>
                        </a:lnTo>
                        <a:lnTo>
                          <a:pt x="43" y="49"/>
                        </a:lnTo>
                        <a:lnTo>
                          <a:pt x="45" y="45"/>
                        </a:lnTo>
                        <a:lnTo>
                          <a:pt x="46" y="40"/>
                        </a:lnTo>
                        <a:lnTo>
                          <a:pt x="46" y="35"/>
                        </a:lnTo>
                        <a:lnTo>
                          <a:pt x="45" y="29"/>
                        </a:lnTo>
                        <a:lnTo>
                          <a:pt x="44" y="2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sp>
            <p:nvSpPr>
              <p:cNvPr id="134755" name="Line 611"/>
              <p:cNvSpPr>
                <a:spLocks noChangeShapeType="1"/>
              </p:cNvSpPr>
              <p:nvPr/>
            </p:nvSpPr>
            <p:spPr bwMode="auto">
              <a:xfrm flipV="1">
                <a:off x="3921" y="1324"/>
                <a:ext cx="134" cy="5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56" name="Line 612"/>
              <p:cNvSpPr>
                <a:spLocks noChangeShapeType="1"/>
              </p:cNvSpPr>
              <p:nvPr/>
            </p:nvSpPr>
            <p:spPr bwMode="auto">
              <a:xfrm flipV="1">
                <a:off x="3855" y="1123"/>
                <a:ext cx="134" cy="5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nvGrpSpPr>
              <p:cNvPr id="42270" name="Group 613"/>
              <p:cNvGrpSpPr>
                <a:grpSpLocks/>
              </p:cNvGrpSpPr>
              <p:nvPr/>
            </p:nvGrpSpPr>
            <p:grpSpPr bwMode="auto">
              <a:xfrm>
                <a:off x="3913" y="965"/>
                <a:ext cx="310" cy="484"/>
                <a:chOff x="3913" y="965"/>
                <a:chExt cx="310" cy="484"/>
              </a:xfrm>
            </p:grpSpPr>
            <p:sp>
              <p:nvSpPr>
                <p:cNvPr id="134758" name="Freeform 614"/>
                <p:cNvSpPr>
                  <a:spLocks/>
                </p:cNvSpPr>
                <p:nvPr/>
              </p:nvSpPr>
              <p:spPr bwMode="auto">
                <a:xfrm>
                  <a:off x="3913" y="965"/>
                  <a:ext cx="311" cy="483"/>
                </a:xfrm>
                <a:custGeom>
                  <a:avLst/>
                  <a:gdLst/>
                  <a:ahLst/>
                  <a:cxnLst>
                    <a:cxn ang="0">
                      <a:pos x="0" y="60"/>
                    </a:cxn>
                    <a:cxn ang="0">
                      <a:pos x="144" y="483"/>
                    </a:cxn>
                    <a:cxn ang="0">
                      <a:pos x="309" y="435"/>
                    </a:cxn>
                    <a:cxn ang="0">
                      <a:pos x="159" y="0"/>
                    </a:cxn>
                    <a:cxn ang="0">
                      <a:pos x="0" y="60"/>
                    </a:cxn>
                  </a:cxnLst>
                  <a:rect l="0" t="0" r="r" b="b"/>
                  <a:pathLst>
                    <a:path w="310" h="484">
                      <a:moveTo>
                        <a:pt x="0" y="60"/>
                      </a:moveTo>
                      <a:lnTo>
                        <a:pt x="144" y="483"/>
                      </a:lnTo>
                      <a:lnTo>
                        <a:pt x="309" y="435"/>
                      </a:lnTo>
                      <a:lnTo>
                        <a:pt x="159"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59" name="Freeform 615"/>
                <p:cNvSpPr>
                  <a:spLocks/>
                </p:cNvSpPr>
                <p:nvPr/>
              </p:nvSpPr>
              <p:spPr bwMode="auto">
                <a:xfrm>
                  <a:off x="3972" y="1143"/>
                  <a:ext cx="169" cy="82"/>
                </a:xfrm>
                <a:custGeom>
                  <a:avLst/>
                  <a:gdLst/>
                  <a:ahLst/>
                  <a:cxnLst>
                    <a:cxn ang="0">
                      <a:pos x="0" y="58"/>
                    </a:cxn>
                    <a:cxn ang="0">
                      <a:pos x="158" y="0"/>
                    </a:cxn>
                    <a:cxn ang="0">
                      <a:pos x="165" y="23"/>
                    </a:cxn>
                    <a:cxn ang="0">
                      <a:pos x="8" y="82"/>
                    </a:cxn>
                    <a:cxn ang="0">
                      <a:pos x="0" y="58"/>
                    </a:cxn>
                  </a:cxnLst>
                  <a:rect l="0" t="0" r="r" b="b"/>
                  <a:pathLst>
                    <a:path w="166" h="83">
                      <a:moveTo>
                        <a:pt x="0" y="58"/>
                      </a:moveTo>
                      <a:lnTo>
                        <a:pt x="158" y="0"/>
                      </a:lnTo>
                      <a:lnTo>
                        <a:pt x="165" y="23"/>
                      </a:lnTo>
                      <a:lnTo>
                        <a:pt x="8" y="82"/>
                      </a:lnTo>
                      <a:lnTo>
                        <a:pt x="0" y="58"/>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73" name="Group 616"/>
                <p:cNvGrpSpPr>
                  <a:grpSpLocks/>
                </p:cNvGrpSpPr>
                <p:nvPr/>
              </p:nvGrpSpPr>
              <p:grpSpPr bwMode="auto">
                <a:xfrm>
                  <a:off x="3933" y="1168"/>
                  <a:ext cx="216" cy="97"/>
                  <a:chOff x="3933" y="1168"/>
                  <a:chExt cx="216" cy="97"/>
                </a:xfrm>
              </p:grpSpPr>
              <p:sp>
                <p:nvSpPr>
                  <p:cNvPr id="134761" name="Freeform 617"/>
                  <p:cNvSpPr>
                    <a:spLocks/>
                  </p:cNvSpPr>
                  <p:nvPr/>
                </p:nvSpPr>
                <p:spPr bwMode="auto">
                  <a:xfrm>
                    <a:off x="3934" y="1169"/>
                    <a:ext cx="225" cy="96"/>
                  </a:xfrm>
                  <a:custGeom>
                    <a:avLst/>
                    <a:gdLst/>
                    <a:ahLst/>
                    <a:cxnLst>
                      <a:cxn ang="0">
                        <a:pos x="0" y="77"/>
                      </a:cxn>
                      <a:cxn ang="0">
                        <a:pos x="207" y="0"/>
                      </a:cxn>
                      <a:cxn ang="0">
                        <a:pos x="211" y="10"/>
                      </a:cxn>
                      <a:cxn ang="0">
                        <a:pos x="213" y="21"/>
                      </a:cxn>
                      <a:cxn ang="0">
                        <a:pos x="7" y="95"/>
                      </a:cxn>
                      <a:cxn ang="0">
                        <a:pos x="0" y="86"/>
                      </a:cxn>
                      <a:cxn ang="0">
                        <a:pos x="0" y="77"/>
                      </a:cxn>
                    </a:cxnLst>
                    <a:rect l="0" t="0" r="r" b="b"/>
                    <a:pathLst>
                      <a:path w="214" h="96">
                        <a:moveTo>
                          <a:pt x="0" y="77"/>
                        </a:moveTo>
                        <a:lnTo>
                          <a:pt x="207" y="0"/>
                        </a:lnTo>
                        <a:lnTo>
                          <a:pt x="211" y="10"/>
                        </a:lnTo>
                        <a:lnTo>
                          <a:pt x="213" y="21"/>
                        </a:lnTo>
                        <a:lnTo>
                          <a:pt x="7" y="95"/>
                        </a:lnTo>
                        <a:lnTo>
                          <a:pt x="0" y="86"/>
                        </a:lnTo>
                        <a:lnTo>
                          <a:pt x="0" y="77"/>
                        </a:lnTo>
                      </a:path>
                    </a:pathLst>
                  </a:custGeom>
                  <a:gradFill rotWithShape="0">
                    <a:gsLst>
                      <a:gs pos="0">
                        <a:srgbClr val="A2C1FE">
                          <a:gamma/>
                          <a:tint val="10196"/>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62" name="Freeform 618"/>
                  <p:cNvSpPr>
                    <a:spLocks/>
                  </p:cNvSpPr>
                  <p:nvPr/>
                </p:nvSpPr>
                <p:spPr bwMode="auto">
                  <a:xfrm>
                    <a:off x="3934" y="1169"/>
                    <a:ext cx="227" cy="96"/>
                  </a:xfrm>
                  <a:custGeom>
                    <a:avLst/>
                    <a:gdLst/>
                    <a:ahLst/>
                    <a:cxnLst>
                      <a:cxn ang="0">
                        <a:pos x="0" y="78"/>
                      </a:cxn>
                      <a:cxn ang="0">
                        <a:pos x="209" y="0"/>
                      </a:cxn>
                      <a:cxn ang="0">
                        <a:pos x="213" y="10"/>
                      </a:cxn>
                      <a:cxn ang="0">
                        <a:pos x="215" y="21"/>
                      </a:cxn>
                      <a:cxn ang="0">
                        <a:pos x="7" y="96"/>
                      </a:cxn>
                      <a:cxn ang="0">
                        <a:pos x="0" y="87"/>
                      </a:cxn>
                      <a:cxn ang="0">
                        <a:pos x="0" y="78"/>
                      </a:cxn>
                    </a:cxnLst>
                    <a:rect l="0" t="0" r="r" b="b"/>
                    <a:pathLst>
                      <a:path w="216" h="97">
                        <a:moveTo>
                          <a:pt x="0" y="78"/>
                        </a:moveTo>
                        <a:lnTo>
                          <a:pt x="209" y="0"/>
                        </a:lnTo>
                        <a:lnTo>
                          <a:pt x="213" y="10"/>
                        </a:lnTo>
                        <a:lnTo>
                          <a:pt x="215" y="21"/>
                        </a:lnTo>
                        <a:lnTo>
                          <a:pt x="7" y="96"/>
                        </a:lnTo>
                        <a:lnTo>
                          <a:pt x="0" y="87"/>
                        </a:lnTo>
                        <a:lnTo>
                          <a:pt x="0" y="7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763" name="Freeform 619"/>
                <p:cNvSpPr>
                  <a:spLocks/>
                </p:cNvSpPr>
                <p:nvPr/>
              </p:nvSpPr>
              <p:spPr bwMode="auto">
                <a:xfrm>
                  <a:off x="3989" y="1188"/>
                  <a:ext cx="169" cy="85"/>
                </a:xfrm>
                <a:custGeom>
                  <a:avLst/>
                  <a:gdLst/>
                  <a:ahLst/>
                  <a:cxnLst>
                    <a:cxn ang="0">
                      <a:pos x="0" y="59"/>
                    </a:cxn>
                    <a:cxn ang="0">
                      <a:pos x="159" y="0"/>
                    </a:cxn>
                    <a:cxn ang="0">
                      <a:pos x="167" y="26"/>
                    </a:cxn>
                    <a:cxn ang="0">
                      <a:pos x="8" y="83"/>
                    </a:cxn>
                    <a:cxn ang="0">
                      <a:pos x="0" y="59"/>
                    </a:cxn>
                  </a:cxnLst>
                  <a:rect l="0" t="0" r="r" b="b"/>
                  <a:pathLst>
                    <a:path w="168" h="84">
                      <a:moveTo>
                        <a:pt x="0" y="59"/>
                      </a:moveTo>
                      <a:lnTo>
                        <a:pt x="159" y="0"/>
                      </a:lnTo>
                      <a:lnTo>
                        <a:pt x="167" y="26"/>
                      </a:lnTo>
                      <a:lnTo>
                        <a:pt x="8"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75" name="Group 620"/>
                <p:cNvGrpSpPr>
                  <a:grpSpLocks/>
                </p:cNvGrpSpPr>
                <p:nvPr/>
              </p:nvGrpSpPr>
              <p:grpSpPr bwMode="auto">
                <a:xfrm>
                  <a:off x="3946" y="1063"/>
                  <a:ext cx="164" cy="72"/>
                  <a:chOff x="3946" y="1063"/>
                  <a:chExt cx="164" cy="72"/>
                </a:xfrm>
              </p:grpSpPr>
              <p:sp>
                <p:nvSpPr>
                  <p:cNvPr id="134765" name="Freeform 621"/>
                  <p:cNvSpPr>
                    <a:spLocks/>
                  </p:cNvSpPr>
                  <p:nvPr/>
                </p:nvSpPr>
                <p:spPr bwMode="auto">
                  <a:xfrm>
                    <a:off x="3946" y="1064"/>
                    <a:ext cx="164" cy="71"/>
                  </a:xfrm>
                  <a:custGeom>
                    <a:avLst/>
                    <a:gdLst/>
                    <a:ahLst/>
                    <a:cxnLst>
                      <a:cxn ang="0">
                        <a:pos x="0" y="59"/>
                      </a:cxn>
                      <a:cxn ang="0">
                        <a:pos x="4" y="71"/>
                      </a:cxn>
                      <a:cxn ang="0">
                        <a:pos x="163" y="11"/>
                      </a:cxn>
                      <a:cxn ang="0">
                        <a:pos x="160" y="0"/>
                      </a:cxn>
                      <a:cxn ang="0">
                        <a:pos x="0" y="59"/>
                      </a:cxn>
                    </a:cxnLst>
                    <a:rect l="0" t="0" r="r" b="b"/>
                    <a:pathLst>
                      <a:path w="164" h="72">
                        <a:moveTo>
                          <a:pt x="0" y="59"/>
                        </a:moveTo>
                        <a:lnTo>
                          <a:pt x="4" y="71"/>
                        </a:lnTo>
                        <a:lnTo>
                          <a:pt x="163" y="11"/>
                        </a:lnTo>
                        <a:lnTo>
                          <a:pt x="160" y="0"/>
                        </a:lnTo>
                        <a:lnTo>
                          <a:pt x="0"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66" name="Line 622"/>
                  <p:cNvSpPr>
                    <a:spLocks noChangeShapeType="1"/>
                  </p:cNvSpPr>
                  <p:nvPr/>
                </p:nvSpPr>
                <p:spPr bwMode="auto">
                  <a:xfrm>
                    <a:off x="3956" y="1120"/>
                    <a:ext cx="8"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67" name="Line 623"/>
                  <p:cNvSpPr>
                    <a:spLocks noChangeShapeType="1"/>
                  </p:cNvSpPr>
                  <p:nvPr/>
                </p:nvSpPr>
                <p:spPr bwMode="auto">
                  <a:xfrm>
                    <a:off x="3997" y="1104"/>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68" name="Line 624"/>
                  <p:cNvSpPr>
                    <a:spLocks noChangeShapeType="1"/>
                  </p:cNvSpPr>
                  <p:nvPr/>
                </p:nvSpPr>
                <p:spPr bwMode="auto">
                  <a:xfrm>
                    <a:off x="4045" y="1087"/>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69" name="Line 625"/>
                  <p:cNvSpPr>
                    <a:spLocks noChangeShapeType="1"/>
                  </p:cNvSpPr>
                  <p:nvPr/>
                </p:nvSpPr>
                <p:spPr bwMode="auto">
                  <a:xfrm>
                    <a:off x="4095" y="1067"/>
                    <a:ext cx="0"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276" name="Group 626"/>
                <p:cNvGrpSpPr>
                  <a:grpSpLocks/>
                </p:cNvGrpSpPr>
                <p:nvPr/>
              </p:nvGrpSpPr>
              <p:grpSpPr bwMode="auto">
                <a:xfrm>
                  <a:off x="4024" y="1288"/>
                  <a:ext cx="164" cy="73"/>
                  <a:chOff x="4024" y="1288"/>
                  <a:chExt cx="164" cy="73"/>
                </a:xfrm>
              </p:grpSpPr>
              <p:sp>
                <p:nvSpPr>
                  <p:cNvPr id="134771" name="Freeform 627"/>
                  <p:cNvSpPr>
                    <a:spLocks/>
                  </p:cNvSpPr>
                  <p:nvPr/>
                </p:nvSpPr>
                <p:spPr bwMode="auto">
                  <a:xfrm>
                    <a:off x="4025" y="1287"/>
                    <a:ext cx="164" cy="74"/>
                  </a:xfrm>
                  <a:custGeom>
                    <a:avLst/>
                    <a:gdLst/>
                    <a:ahLst/>
                    <a:cxnLst>
                      <a:cxn ang="0">
                        <a:pos x="0" y="60"/>
                      </a:cxn>
                      <a:cxn ang="0">
                        <a:pos x="4" y="72"/>
                      </a:cxn>
                      <a:cxn ang="0">
                        <a:pos x="163" y="11"/>
                      </a:cxn>
                      <a:cxn ang="0">
                        <a:pos x="160" y="0"/>
                      </a:cxn>
                      <a:cxn ang="0">
                        <a:pos x="0" y="60"/>
                      </a:cxn>
                    </a:cxnLst>
                    <a:rect l="0" t="0" r="r" b="b"/>
                    <a:pathLst>
                      <a:path w="164" h="73">
                        <a:moveTo>
                          <a:pt x="0" y="60"/>
                        </a:moveTo>
                        <a:lnTo>
                          <a:pt x="4" y="72"/>
                        </a:lnTo>
                        <a:lnTo>
                          <a:pt x="163" y="11"/>
                        </a:lnTo>
                        <a:lnTo>
                          <a:pt x="160"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72" name="Line 628"/>
                  <p:cNvSpPr>
                    <a:spLocks noChangeShapeType="1"/>
                  </p:cNvSpPr>
                  <p:nvPr/>
                </p:nvSpPr>
                <p:spPr bwMode="auto">
                  <a:xfrm>
                    <a:off x="4035" y="1344"/>
                    <a:ext cx="10"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73" name="Line 629"/>
                  <p:cNvSpPr>
                    <a:spLocks noChangeShapeType="1"/>
                  </p:cNvSpPr>
                  <p:nvPr/>
                </p:nvSpPr>
                <p:spPr bwMode="auto">
                  <a:xfrm>
                    <a:off x="4075" y="1330"/>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74" name="Line 630"/>
                  <p:cNvSpPr>
                    <a:spLocks noChangeShapeType="1"/>
                  </p:cNvSpPr>
                  <p:nvPr/>
                </p:nvSpPr>
                <p:spPr bwMode="auto">
                  <a:xfrm>
                    <a:off x="4126" y="1310"/>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75" name="Line 631"/>
                  <p:cNvSpPr>
                    <a:spLocks noChangeShapeType="1"/>
                  </p:cNvSpPr>
                  <p:nvPr/>
                </p:nvSpPr>
                <p:spPr bwMode="auto">
                  <a:xfrm>
                    <a:off x="4171" y="1290"/>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776" name="Freeform 632"/>
                <p:cNvSpPr>
                  <a:spLocks/>
                </p:cNvSpPr>
                <p:nvPr/>
              </p:nvSpPr>
              <p:spPr bwMode="auto">
                <a:xfrm>
                  <a:off x="3919" y="968"/>
                  <a:ext cx="189" cy="153"/>
                </a:xfrm>
                <a:custGeom>
                  <a:avLst/>
                  <a:gdLst/>
                  <a:ahLst/>
                  <a:cxnLst>
                    <a:cxn ang="0">
                      <a:pos x="0" y="58"/>
                    </a:cxn>
                    <a:cxn ang="0">
                      <a:pos x="154" y="0"/>
                    </a:cxn>
                    <a:cxn ang="0">
                      <a:pos x="186" y="93"/>
                    </a:cxn>
                    <a:cxn ang="0">
                      <a:pos x="32" y="152"/>
                    </a:cxn>
                    <a:cxn ang="0">
                      <a:pos x="0" y="58"/>
                    </a:cxn>
                  </a:cxnLst>
                  <a:rect l="0" t="0" r="r" b="b"/>
                  <a:pathLst>
                    <a:path w="187" h="153">
                      <a:moveTo>
                        <a:pt x="0" y="58"/>
                      </a:moveTo>
                      <a:lnTo>
                        <a:pt x="154" y="0"/>
                      </a:lnTo>
                      <a:lnTo>
                        <a:pt x="186" y="93"/>
                      </a:lnTo>
                      <a:lnTo>
                        <a:pt x="32" y="152"/>
                      </a:lnTo>
                      <a:lnTo>
                        <a:pt x="0" y="58"/>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77" name="Freeform 633"/>
                <p:cNvSpPr>
                  <a:spLocks/>
                </p:cNvSpPr>
                <p:nvPr/>
              </p:nvSpPr>
              <p:spPr bwMode="auto">
                <a:xfrm>
                  <a:off x="4030" y="1304"/>
                  <a:ext cx="189" cy="141"/>
                </a:xfrm>
                <a:custGeom>
                  <a:avLst/>
                  <a:gdLst/>
                  <a:ahLst/>
                  <a:cxnLst>
                    <a:cxn ang="0">
                      <a:pos x="0" y="56"/>
                    </a:cxn>
                    <a:cxn ang="0">
                      <a:pos x="156" y="0"/>
                    </a:cxn>
                    <a:cxn ang="0">
                      <a:pos x="188" y="93"/>
                    </a:cxn>
                    <a:cxn ang="0">
                      <a:pos x="29" y="140"/>
                    </a:cxn>
                    <a:cxn ang="0">
                      <a:pos x="0" y="56"/>
                    </a:cxn>
                  </a:cxnLst>
                  <a:rect l="0" t="0" r="r" b="b"/>
                  <a:pathLst>
                    <a:path w="189" h="141">
                      <a:moveTo>
                        <a:pt x="0" y="56"/>
                      </a:moveTo>
                      <a:lnTo>
                        <a:pt x="156" y="0"/>
                      </a:lnTo>
                      <a:lnTo>
                        <a:pt x="188" y="93"/>
                      </a:lnTo>
                      <a:lnTo>
                        <a:pt x="29" y="140"/>
                      </a:lnTo>
                      <a:lnTo>
                        <a:pt x="0" y="56"/>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78" name="Freeform 634"/>
                <p:cNvSpPr>
                  <a:spLocks/>
                </p:cNvSpPr>
                <p:nvPr/>
              </p:nvSpPr>
              <p:spPr bwMode="auto">
                <a:xfrm>
                  <a:off x="3951" y="1078"/>
                  <a:ext cx="169" cy="82"/>
                </a:xfrm>
                <a:custGeom>
                  <a:avLst/>
                  <a:gdLst/>
                  <a:ahLst/>
                  <a:cxnLst>
                    <a:cxn ang="0">
                      <a:pos x="0" y="59"/>
                    </a:cxn>
                    <a:cxn ang="0">
                      <a:pos x="158" y="0"/>
                    </a:cxn>
                    <a:cxn ang="0">
                      <a:pos x="166" y="26"/>
                    </a:cxn>
                    <a:cxn ang="0">
                      <a:pos x="7" y="83"/>
                    </a:cxn>
                    <a:cxn ang="0">
                      <a:pos x="0" y="59"/>
                    </a:cxn>
                  </a:cxnLst>
                  <a:rect l="0" t="0" r="r" b="b"/>
                  <a:pathLst>
                    <a:path w="167" h="84">
                      <a:moveTo>
                        <a:pt x="0" y="59"/>
                      </a:moveTo>
                      <a:lnTo>
                        <a:pt x="158" y="0"/>
                      </a:lnTo>
                      <a:lnTo>
                        <a:pt x="166"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79" name="Line 635"/>
                <p:cNvSpPr>
                  <a:spLocks noChangeShapeType="1"/>
                </p:cNvSpPr>
                <p:nvPr/>
              </p:nvSpPr>
              <p:spPr bwMode="auto">
                <a:xfrm flipH="1">
                  <a:off x="3951" y="1084"/>
                  <a:ext cx="159"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80" name="Freeform 636"/>
                <p:cNvSpPr>
                  <a:spLocks/>
                </p:cNvSpPr>
                <p:nvPr/>
              </p:nvSpPr>
              <p:spPr bwMode="auto">
                <a:xfrm>
                  <a:off x="4015" y="1262"/>
                  <a:ext cx="177" cy="85"/>
                </a:xfrm>
                <a:custGeom>
                  <a:avLst/>
                  <a:gdLst/>
                  <a:ahLst/>
                  <a:cxnLst>
                    <a:cxn ang="0">
                      <a:pos x="0" y="59"/>
                    </a:cxn>
                    <a:cxn ang="0">
                      <a:pos x="157" y="0"/>
                    </a:cxn>
                    <a:cxn ang="0">
                      <a:pos x="165" y="26"/>
                    </a:cxn>
                    <a:cxn ang="0">
                      <a:pos x="7" y="83"/>
                    </a:cxn>
                    <a:cxn ang="0">
                      <a:pos x="0" y="59"/>
                    </a:cxn>
                  </a:cxnLst>
                  <a:rect l="0" t="0" r="r" b="b"/>
                  <a:pathLst>
                    <a:path w="166" h="84">
                      <a:moveTo>
                        <a:pt x="0" y="59"/>
                      </a:moveTo>
                      <a:lnTo>
                        <a:pt x="157" y="0"/>
                      </a:lnTo>
                      <a:lnTo>
                        <a:pt x="165"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81" name="Line 637"/>
                <p:cNvSpPr>
                  <a:spLocks noChangeShapeType="1"/>
                </p:cNvSpPr>
                <p:nvPr/>
              </p:nvSpPr>
              <p:spPr bwMode="auto">
                <a:xfrm flipH="1">
                  <a:off x="4025" y="1290"/>
                  <a:ext cx="167"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82" name="Freeform 638"/>
                <p:cNvSpPr>
                  <a:spLocks/>
                </p:cNvSpPr>
                <p:nvPr/>
              </p:nvSpPr>
              <p:spPr bwMode="auto">
                <a:xfrm>
                  <a:off x="4141" y="1169"/>
                  <a:ext cx="10" cy="20"/>
                </a:xfrm>
                <a:custGeom>
                  <a:avLst/>
                  <a:gdLst/>
                  <a:ahLst/>
                  <a:cxnLst>
                    <a:cxn ang="0">
                      <a:pos x="0" y="0"/>
                    </a:cxn>
                    <a:cxn ang="0">
                      <a:pos x="0" y="6"/>
                    </a:cxn>
                    <a:cxn ang="0">
                      <a:pos x="3" y="13"/>
                    </a:cxn>
                    <a:cxn ang="0">
                      <a:pos x="6" y="18"/>
                    </a:cxn>
                  </a:cxnLst>
                  <a:rect l="0" t="0" r="r" b="b"/>
                  <a:pathLst>
                    <a:path w="7" h="19">
                      <a:moveTo>
                        <a:pt x="0" y="0"/>
                      </a:moveTo>
                      <a:lnTo>
                        <a:pt x="0" y="6"/>
                      </a:lnTo>
                      <a:lnTo>
                        <a:pt x="3" y="13"/>
                      </a:lnTo>
                      <a:lnTo>
                        <a:pt x="6" y="1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1993" name="Group 639"/>
            <p:cNvGrpSpPr>
              <a:grpSpLocks/>
            </p:cNvGrpSpPr>
            <p:nvPr/>
          </p:nvGrpSpPr>
          <p:grpSpPr bwMode="auto">
            <a:xfrm>
              <a:off x="240" y="576"/>
              <a:ext cx="309" cy="285"/>
              <a:chOff x="3579" y="965"/>
              <a:chExt cx="644" cy="595"/>
            </a:xfrm>
          </p:grpSpPr>
          <p:grpSp>
            <p:nvGrpSpPr>
              <p:cNvPr id="42025" name="Group 640"/>
              <p:cNvGrpSpPr>
                <a:grpSpLocks/>
              </p:cNvGrpSpPr>
              <p:nvPr/>
            </p:nvGrpSpPr>
            <p:grpSpPr bwMode="auto">
              <a:xfrm>
                <a:off x="3716" y="1085"/>
                <a:ext cx="382" cy="373"/>
                <a:chOff x="3716" y="1085"/>
                <a:chExt cx="382" cy="373"/>
              </a:xfrm>
            </p:grpSpPr>
            <p:sp>
              <p:nvSpPr>
                <p:cNvPr id="134785" name="Freeform 641"/>
                <p:cNvSpPr>
                  <a:spLocks/>
                </p:cNvSpPr>
                <p:nvPr/>
              </p:nvSpPr>
              <p:spPr bwMode="auto">
                <a:xfrm>
                  <a:off x="3715" y="1085"/>
                  <a:ext cx="384" cy="373"/>
                </a:xfrm>
                <a:custGeom>
                  <a:avLst/>
                  <a:gdLst/>
                  <a:ahLst/>
                  <a:cxnLst>
                    <a:cxn ang="0">
                      <a:pos x="380" y="275"/>
                    </a:cxn>
                    <a:cxn ang="0">
                      <a:pos x="290" y="0"/>
                    </a:cxn>
                    <a:cxn ang="0">
                      <a:pos x="18" y="105"/>
                    </a:cxn>
                    <a:cxn ang="0">
                      <a:pos x="0" y="168"/>
                    </a:cxn>
                    <a:cxn ang="0">
                      <a:pos x="72" y="368"/>
                    </a:cxn>
                    <a:cxn ang="0">
                      <a:pos x="120" y="371"/>
                    </a:cxn>
                    <a:cxn ang="0">
                      <a:pos x="380" y="275"/>
                    </a:cxn>
                  </a:cxnLst>
                  <a:rect l="0" t="0" r="r" b="b"/>
                  <a:pathLst>
                    <a:path w="381" h="372">
                      <a:moveTo>
                        <a:pt x="380" y="275"/>
                      </a:moveTo>
                      <a:lnTo>
                        <a:pt x="290" y="0"/>
                      </a:lnTo>
                      <a:lnTo>
                        <a:pt x="18" y="105"/>
                      </a:lnTo>
                      <a:lnTo>
                        <a:pt x="0" y="168"/>
                      </a:lnTo>
                      <a:lnTo>
                        <a:pt x="72" y="368"/>
                      </a:lnTo>
                      <a:lnTo>
                        <a:pt x="120" y="371"/>
                      </a:lnTo>
                      <a:lnTo>
                        <a:pt x="380" y="275"/>
                      </a:lnTo>
                    </a:path>
                  </a:pathLst>
                </a:custGeom>
                <a:gradFill rotWithShape="0">
                  <a:gsLst>
                    <a:gs pos="0">
                      <a:srgbClr val="618FFD"/>
                    </a:gs>
                    <a:gs pos="100000">
                      <a:srgbClr val="618FFD">
                        <a:gamma/>
                        <a:shade val="8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86" name="Freeform 642"/>
                <p:cNvSpPr>
                  <a:spLocks/>
                </p:cNvSpPr>
                <p:nvPr/>
              </p:nvSpPr>
              <p:spPr bwMode="auto">
                <a:xfrm>
                  <a:off x="3715" y="1085"/>
                  <a:ext cx="384" cy="373"/>
                </a:xfrm>
                <a:custGeom>
                  <a:avLst/>
                  <a:gdLst/>
                  <a:ahLst/>
                  <a:cxnLst>
                    <a:cxn ang="0">
                      <a:pos x="381" y="276"/>
                    </a:cxn>
                    <a:cxn ang="0">
                      <a:pos x="291" y="0"/>
                    </a:cxn>
                    <a:cxn ang="0">
                      <a:pos x="18" y="105"/>
                    </a:cxn>
                    <a:cxn ang="0">
                      <a:pos x="0" y="168"/>
                    </a:cxn>
                    <a:cxn ang="0">
                      <a:pos x="72" y="369"/>
                    </a:cxn>
                    <a:cxn ang="0">
                      <a:pos x="120" y="372"/>
                    </a:cxn>
                    <a:cxn ang="0">
                      <a:pos x="381" y="276"/>
                    </a:cxn>
                  </a:cxnLst>
                  <a:rect l="0" t="0" r="r" b="b"/>
                  <a:pathLst>
                    <a:path w="382" h="373">
                      <a:moveTo>
                        <a:pt x="381" y="276"/>
                      </a:moveTo>
                      <a:lnTo>
                        <a:pt x="291" y="0"/>
                      </a:lnTo>
                      <a:lnTo>
                        <a:pt x="18" y="105"/>
                      </a:lnTo>
                      <a:lnTo>
                        <a:pt x="0" y="168"/>
                      </a:lnTo>
                      <a:lnTo>
                        <a:pt x="72" y="369"/>
                      </a:lnTo>
                      <a:lnTo>
                        <a:pt x="120" y="372"/>
                      </a:lnTo>
                      <a:lnTo>
                        <a:pt x="381" y="27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26" name="Group 643"/>
              <p:cNvGrpSpPr>
                <a:grpSpLocks/>
              </p:cNvGrpSpPr>
              <p:nvPr/>
            </p:nvGrpSpPr>
            <p:grpSpPr bwMode="auto">
              <a:xfrm>
                <a:off x="3579" y="1106"/>
                <a:ext cx="291" cy="454"/>
                <a:chOff x="3579" y="1106"/>
                <a:chExt cx="291" cy="454"/>
              </a:xfrm>
            </p:grpSpPr>
            <p:sp>
              <p:nvSpPr>
                <p:cNvPr id="134788" name="Freeform 644"/>
                <p:cNvSpPr>
                  <a:spLocks/>
                </p:cNvSpPr>
                <p:nvPr/>
              </p:nvSpPr>
              <p:spPr bwMode="auto">
                <a:xfrm>
                  <a:off x="3579" y="1105"/>
                  <a:ext cx="291" cy="455"/>
                </a:xfrm>
                <a:custGeom>
                  <a:avLst/>
                  <a:gdLst/>
                  <a:ahLst/>
                  <a:cxnLst>
                    <a:cxn ang="0">
                      <a:pos x="0" y="56"/>
                    </a:cxn>
                    <a:cxn ang="0">
                      <a:pos x="135" y="453"/>
                    </a:cxn>
                    <a:cxn ang="0">
                      <a:pos x="290" y="408"/>
                    </a:cxn>
                    <a:cxn ang="0">
                      <a:pos x="149" y="0"/>
                    </a:cxn>
                    <a:cxn ang="0">
                      <a:pos x="0" y="56"/>
                    </a:cxn>
                  </a:cxnLst>
                  <a:rect l="0" t="0" r="r" b="b"/>
                  <a:pathLst>
                    <a:path w="291" h="454">
                      <a:moveTo>
                        <a:pt x="0" y="56"/>
                      </a:moveTo>
                      <a:lnTo>
                        <a:pt x="135" y="453"/>
                      </a:lnTo>
                      <a:lnTo>
                        <a:pt x="290" y="408"/>
                      </a:lnTo>
                      <a:lnTo>
                        <a:pt x="149" y="0"/>
                      </a:lnTo>
                      <a:lnTo>
                        <a:pt x="0" y="56"/>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12" name="Group 645"/>
                <p:cNvGrpSpPr>
                  <a:grpSpLocks/>
                </p:cNvGrpSpPr>
                <p:nvPr/>
              </p:nvGrpSpPr>
              <p:grpSpPr bwMode="auto">
                <a:xfrm>
                  <a:off x="3619" y="1202"/>
                  <a:ext cx="135" cy="62"/>
                  <a:chOff x="3619" y="1202"/>
                  <a:chExt cx="135" cy="62"/>
                </a:xfrm>
              </p:grpSpPr>
              <p:sp>
                <p:nvSpPr>
                  <p:cNvPr id="134790" name="Line 646"/>
                  <p:cNvSpPr>
                    <a:spLocks noChangeShapeType="1"/>
                  </p:cNvSpPr>
                  <p:nvPr/>
                </p:nvSpPr>
                <p:spPr bwMode="auto">
                  <a:xfrm>
                    <a:off x="3619" y="1252"/>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91" name="Line 647"/>
                  <p:cNvSpPr>
                    <a:spLocks noChangeShapeType="1"/>
                  </p:cNvSpPr>
                  <p:nvPr/>
                </p:nvSpPr>
                <p:spPr bwMode="auto">
                  <a:xfrm>
                    <a:off x="3657" y="1235"/>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92" name="Line 648"/>
                  <p:cNvSpPr>
                    <a:spLocks noChangeShapeType="1"/>
                  </p:cNvSpPr>
                  <p:nvPr/>
                </p:nvSpPr>
                <p:spPr bwMode="auto">
                  <a:xfrm>
                    <a:off x="3703" y="1218"/>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793" name="Line 649"/>
                  <p:cNvSpPr>
                    <a:spLocks noChangeShapeType="1"/>
                  </p:cNvSpPr>
                  <p:nvPr/>
                </p:nvSpPr>
                <p:spPr bwMode="auto">
                  <a:xfrm>
                    <a:off x="3746" y="1201"/>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794" name="Freeform 650"/>
                <p:cNvSpPr>
                  <a:spLocks/>
                </p:cNvSpPr>
                <p:nvPr/>
              </p:nvSpPr>
              <p:spPr bwMode="auto">
                <a:xfrm>
                  <a:off x="3584" y="1108"/>
                  <a:ext cx="174" cy="144"/>
                </a:xfrm>
                <a:custGeom>
                  <a:avLst/>
                  <a:gdLst/>
                  <a:ahLst/>
                  <a:cxnLst>
                    <a:cxn ang="0">
                      <a:pos x="0" y="54"/>
                    </a:cxn>
                    <a:cxn ang="0">
                      <a:pos x="144" y="0"/>
                    </a:cxn>
                    <a:cxn ang="0">
                      <a:pos x="174" y="87"/>
                    </a:cxn>
                    <a:cxn ang="0">
                      <a:pos x="29" y="142"/>
                    </a:cxn>
                    <a:cxn ang="0">
                      <a:pos x="0" y="54"/>
                    </a:cxn>
                  </a:cxnLst>
                  <a:rect l="0" t="0" r="r" b="b"/>
                  <a:pathLst>
                    <a:path w="175" h="143">
                      <a:moveTo>
                        <a:pt x="0" y="54"/>
                      </a:moveTo>
                      <a:lnTo>
                        <a:pt x="144" y="0"/>
                      </a:lnTo>
                      <a:lnTo>
                        <a:pt x="174" y="87"/>
                      </a:lnTo>
                      <a:lnTo>
                        <a:pt x="29" y="142"/>
                      </a:lnTo>
                      <a:lnTo>
                        <a:pt x="0" y="54"/>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95" name="Freeform 651"/>
                <p:cNvSpPr>
                  <a:spLocks/>
                </p:cNvSpPr>
                <p:nvPr/>
              </p:nvSpPr>
              <p:spPr bwMode="auto">
                <a:xfrm>
                  <a:off x="3637" y="1272"/>
                  <a:ext cx="157" cy="79"/>
                </a:xfrm>
                <a:custGeom>
                  <a:avLst/>
                  <a:gdLst/>
                  <a:ahLst/>
                  <a:cxnLst>
                    <a:cxn ang="0">
                      <a:pos x="0" y="55"/>
                    </a:cxn>
                    <a:cxn ang="0">
                      <a:pos x="149" y="0"/>
                    </a:cxn>
                    <a:cxn ang="0">
                      <a:pos x="157" y="24"/>
                    </a:cxn>
                    <a:cxn ang="0">
                      <a:pos x="7" y="77"/>
                    </a:cxn>
                    <a:cxn ang="0">
                      <a:pos x="0" y="55"/>
                    </a:cxn>
                  </a:cxnLst>
                  <a:rect l="0" t="0" r="r" b="b"/>
                  <a:pathLst>
                    <a:path w="158" h="78">
                      <a:moveTo>
                        <a:pt x="0" y="55"/>
                      </a:moveTo>
                      <a:lnTo>
                        <a:pt x="149" y="0"/>
                      </a:lnTo>
                      <a:lnTo>
                        <a:pt x="157" y="24"/>
                      </a:lnTo>
                      <a:lnTo>
                        <a:pt x="7"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96" name="Freeform 652"/>
                <p:cNvSpPr>
                  <a:spLocks/>
                </p:cNvSpPr>
                <p:nvPr/>
              </p:nvSpPr>
              <p:spPr bwMode="auto">
                <a:xfrm>
                  <a:off x="3614" y="1210"/>
                  <a:ext cx="159" cy="79"/>
                </a:xfrm>
                <a:custGeom>
                  <a:avLst/>
                  <a:gdLst/>
                  <a:ahLst/>
                  <a:cxnLst>
                    <a:cxn ang="0">
                      <a:pos x="0" y="57"/>
                    </a:cxn>
                    <a:cxn ang="0">
                      <a:pos x="149" y="0"/>
                    </a:cxn>
                    <a:cxn ang="0">
                      <a:pos x="157" y="24"/>
                    </a:cxn>
                    <a:cxn ang="0">
                      <a:pos x="7" y="77"/>
                    </a:cxn>
                    <a:cxn ang="0">
                      <a:pos x="0" y="57"/>
                    </a:cxn>
                  </a:cxnLst>
                  <a:rect l="0" t="0" r="r" b="b"/>
                  <a:pathLst>
                    <a:path w="158" h="78">
                      <a:moveTo>
                        <a:pt x="0" y="57"/>
                      </a:moveTo>
                      <a:lnTo>
                        <a:pt x="149" y="0"/>
                      </a:lnTo>
                      <a:lnTo>
                        <a:pt x="157" y="24"/>
                      </a:lnTo>
                      <a:lnTo>
                        <a:pt x="7" y="77"/>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16" name="Group 653"/>
                <p:cNvGrpSpPr>
                  <a:grpSpLocks/>
                </p:cNvGrpSpPr>
                <p:nvPr/>
              </p:nvGrpSpPr>
              <p:grpSpPr bwMode="auto">
                <a:xfrm>
                  <a:off x="3645" y="1296"/>
                  <a:ext cx="153" cy="76"/>
                  <a:chOff x="3645" y="1296"/>
                  <a:chExt cx="153" cy="76"/>
                </a:xfrm>
              </p:grpSpPr>
              <p:sp>
                <p:nvSpPr>
                  <p:cNvPr id="134798" name="Freeform 654"/>
                  <p:cNvSpPr>
                    <a:spLocks/>
                  </p:cNvSpPr>
                  <p:nvPr/>
                </p:nvSpPr>
                <p:spPr bwMode="auto">
                  <a:xfrm>
                    <a:off x="3645" y="1292"/>
                    <a:ext cx="154" cy="73"/>
                  </a:xfrm>
                  <a:custGeom>
                    <a:avLst/>
                    <a:gdLst/>
                    <a:ahLst/>
                    <a:cxnLst>
                      <a:cxn ang="0">
                        <a:pos x="0" y="54"/>
                      </a:cxn>
                      <a:cxn ang="0">
                        <a:pos x="145" y="0"/>
                      </a:cxn>
                      <a:cxn ang="0">
                        <a:pos x="151" y="19"/>
                      </a:cxn>
                      <a:cxn ang="0">
                        <a:pos x="6" y="73"/>
                      </a:cxn>
                      <a:cxn ang="0">
                        <a:pos x="0" y="54"/>
                      </a:cxn>
                    </a:cxnLst>
                    <a:rect l="0" t="0" r="r" b="b"/>
                    <a:pathLst>
                      <a:path w="152" h="74">
                        <a:moveTo>
                          <a:pt x="0" y="54"/>
                        </a:moveTo>
                        <a:lnTo>
                          <a:pt x="145" y="0"/>
                        </a:lnTo>
                        <a:lnTo>
                          <a:pt x="151" y="19"/>
                        </a:lnTo>
                        <a:lnTo>
                          <a:pt x="6" y="73"/>
                        </a:lnTo>
                        <a:lnTo>
                          <a:pt x="0" y="54"/>
                        </a:lnTo>
                      </a:path>
                    </a:pathLst>
                  </a:custGeom>
                  <a:gradFill rotWithShape="0">
                    <a:gsLst>
                      <a:gs pos="0">
                        <a:srgbClr val="A2C1FE">
                          <a:gamma/>
                          <a:tint val="80000"/>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799" name="Freeform 655"/>
                  <p:cNvSpPr>
                    <a:spLocks/>
                  </p:cNvSpPr>
                  <p:nvPr/>
                </p:nvSpPr>
                <p:spPr bwMode="auto">
                  <a:xfrm>
                    <a:off x="3645" y="1292"/>
                    <a:ext cx="154" cy="76"/>
                  </a:xfrm>
                  <a:custGeom>
                    <a:avLst/>
                    <a:gdLst/>
                    <a:ahLst/>
                    <a:cxnLst>
                      <a:cxn ang="0">
                        <a:pos x="0" y="56"/>
                      </a:cxn>
                      <a:cxn ang="0">
                        <a:pos x="146" y="0"/>
                      </a:cxn>
                      <a:cxn ang="0">
                        <a:pos x="152" y="19"/>
                      </a:cxn>
                      <a:cxn ang="0">
                        <a:pos x="6" y="75"/>
                      </a:cxn>
                      <a:cxn ang="0">
                        <a:pos x="0" y="56"/>
                      </a:cxn>
                    </a:cxnLst>
                    <a:rect l="0" t="0" r="r" b="b"/>
                    <a:pathLst>
                      <a:path w="153" h="76">
                        <a:moveTo>
                          <a:pt x="0" y="56"/>
                        </a:moveTo>
                        <a:lnTo>
                          <a:pt x="146" y="0"/>
                        </a:lnTo>
                        <a:lnTo>
                          <a:pt x="152" y="19"/>
                        </a:lnTo>
                        <a:lnTo>
                          <a:pt x="6" y="75"/>
                        </a:lnTo>
                        <a:lnTo>
                          <a:pt x="0" y="5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00" name="Freeform 656"/>
                <p:cNvSpPr>
                  <a:spLocks/>
                </p:cNvSpPr>
                <p:nvPr/>
              </p:nvSpPr>
              <p:spPr bwMode="auto">
                <a:xfrm>
                  <a:off x="3652" y="1317"/>
                  <a:ext cx="157" cy="76"/>
                </a:xfrm>
                <a:custGeom>
                  <a:avLst/>
                  <a:gdLst/>
                  <a:ahLst/>
                  <a:cxnLst>
                    <a:cxn ang="0">
                      <a:pos x="0" y="55"/>
                    </a:cxn>
                    <a:cxn ang="0">
                      <a:pos x="147" y="0"/>
                    </a:cxn>
                    <a:cxn ang="0">
                      <a:pos x="155" y="24"/>
                    </a:cxn>
                    <a:cxn ang="0">
                      <a:pos x="6" y="77"/>
                    </a:cxn>
                    <a:cxn ang="0">
                      <a:pos x="0" y="55"/>
                    </a:cxn>
                  </a:cxnLst>
                  <a:rect l="0" t="0" r="r" b="b"/>
                  <a:pathLst>
                    <a:path w="156" h="78">
                      <a:moveTo>
                        <a:pt x="0" y="55"/>
                      </a:moveTo>
                      <a:lnTo>
                        <a:pt x="147" y="0"/>
                      </a:lnTo>
                      <a:lnTo>
                        <a:pt x="155" y="24"/>
                      </a:lnTo>
                      <a:lnTo>
                        <a:pt x="6" y="77"/>
                      </a:lnTo>
                      <a:lnTo>
                        <a:pt x="0" y="55"/>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218" name="Group 657"/>
                <p:cNvGrpSpPr>
                  <a:grpSpLocks/>
                </p:cNvGrpSpPr>
                <p:nvPr/>
              </p:nvGrpSpPr>
              <p:grpSpPr bwMode="auto">
                <a:xfrm>
                  <a:off x="3683" y="1409"/>
                  <a:ext cx="155" cy="69"/>
                  <a:chOff x="3683" y="1409"/>
                  <a:chExt cx="155" cy="69"/>
                </a:xfrm>
              </p:grpSpPr>
              <p:sp>
                <p:nvSpPr>
                  <p:cNvPr id="134802" name="Freeform 658"/>
                  <p:cNvSpPr>
                    <a:spLocks/>
                  </p:cNvSpPr>
                  <p:nvPr/>
                </p:nvSpPr>
                <p:spPr bwMode="auto">
                  <a:xfrm>
                    <a:off x="3683" y="1405"/>
                    <a:ext cx="154" cy="73"/>
                  </a:xfrm>
                  <a:custGeom>
                    <a:avLst/>
                    <a:gdLst/>
                    <a:ahLst/>
                    <a:cxnLst>
                      <a:cxn ang="0">
                        <a:pos x="0" y="57"/>
                      </a:cxn>
                      <a:cxn ang="0">
                        <a:pos x="4" y="68"/>
                      </a:cxn>
                      <a:cxn ang="0">
                        <a:pos x="154" y="11"/>
                      </a:cxn>
                      <a:cxn ang="0">
                        <a:pos x="151" y="0"/>
                      </a:cxn>
                      <a:cxn ang="0">
                        <a:pos x="0" y="57"/>
                      </a:cxn>
                    </a:cxnLst>
                    <a:rect l="0" t="0" r="r" b="b"/>
                    <a:pathLst>
                      <a:path w="155" h="69">
                        <a:moveTo>
                          <a:pt x="0" y="57"/>
                        </a:moveTo>
                        <a:lnTo>
                          <a:pt x="4" y="68"/>
                        </a:lnTo>
                        <a:lnTo>
                          <a:pt x="154" y="11"/>
                        </a:lnTo>
                        <a:lnTo>
                          <a:pt x="151" y="0"/>
                        </a:lnTo>
                        <a:lnTo>
                          <a:pt x="0" y="57"/>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03" name="Line 659"/>
                  <p:cNvSpPr>
                    <a:spLocks noChangeShapeType="1"/>
                  </p:cNvSpPr>
                  <p:nvPr/>
                </p:nvSpPr>
                <p:spPr bwMode="auto">
                  <a:xfrm>
                    <a:off x="3693" y="1464"/>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04" name="Line 660"/>
                  <p:cNvSpPr>
                    <a:spLocks noChangeShapeType="1"/>
                  </p:cNvSpPr>
                  <p:nvPr/>
                </p:nvSpPr>
                <p:spPr bwMode="auto">
                  <a:xfrm>
                    <a:off x="3728" y="1447"/>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05" name="Line 661"/>
                  <p:cNvSpPr>
                    <a:spLocks noChangeShapeType="1"/>
                  </p:cNvSpPr>
                  <p:nvPr/>
                </p:nvSpPr>
                <p:spPr bwMode="auto">
                  <a:xfrm>
                    <a:off x="3776" y="1430"/>
                    <a:ext cx="5" cy="1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06" name="Line 662"/>
                  <p:cNvSpPr>
                    <a:spLocks noChangeShapeType="1"/>
                  </p:cNvSpPr>
                  <p:nvPr/>
                </p:nvSpPr>
                <p:spPr bwMode="auto">
                  <a:xfrm>
                    <a:off x="3819" y="1405"/>
                    <a:ext cx="8" cy="23"/>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807" name="Freeform 663"/>
                <p:cNvSpPr>
                  <a:spLocks/>
                </p:cNvSpPr>
                <p:nvPr/>
              </p:nvSpPr>
              <p:spPr bwMode="auto">
                <a:xfrm>
                  <a:off x="3675" y="1385"/>
                  <a:ext cx="157" cy="79"/>
                </a:xfrm>
                <a:custGeom>
                  <a:avLst/>
                  <a:gdLst/>
                  <a:ahLst/>
                  <a:cxnLst>
                    <a:cxn ang="0">
                      <a:pos x="0" y="57"/>
                    </a:cxn>
                    <a:cxn ang="0">
                      <a:pos x="148" y="0"/>
                    </a:cxn>
                    <a:cxn ang="0">
                      <a:pos x="156" y="24"/>
                    </a:cxn>
                    <a:cxn ang="0">
                      <a:pos x="7" y="78"/>
                    </a:cxn>
                    <a:cxn ang="0">
                      <a:pos x="0" y="57"/>
                    </a:cxn>
                  </a:cxnLst>
                  <a:rect l="0" t="0" r="r" b="b"/>
                  <a:pathLst>
                    <a:path w="157" h="79">
                      <a:moveTo>
                        <a:pt x="0" y="57"/>
                      </a:moveTo>
                      <a:lnTo>
                        <a:pt x="148" y="0"/>
                      </a:lnTo>
                      <a:lnTo>
                        <a:pt x="156" y="24"/>
                      </a:lnTo>
                      <a:lnTo>
                        <a:pt x="7" y="78"/>
                      </a:lnTo>
                      <a:lnTo>
                        <a:pt x="0" y="57"/>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08" name="Freeform 664"/>
                <p:cNvSpPr>
                  <a:spLocks/>
                </p:cNvSpPr>
                <p:nvPr/>
              </p:nvSpPr>
              <p:spPr bwMode="auto">
                <a:xfrm>
                  <a:off x="3688" y="1424"/>
                  <a:ext cx="177" cy="133"/>
                </a:xfrm>
                <a:custGeom>
                  <a:avLst/>
                  <a:gdLst/>
                  <a:ahLst/>
                  <a:cxnLst>
                    <a:cxn ang="0">
                      <a:pos x="0" y="52"/>
                    </a:cxn>
                    <a:cxn ang="0">
                      <a:pos x="147" y="0"/>
                    </a:cxn>
                    <a:cxn ang="0">
                      <a:pos x="177" y="87"/>
                    </a:cxn>
                    <a:cxn ang="0">
                      <a:pos x="27" y="130"/>
                    </a:cxn>
                    <a:cxn ang="0">
                      <a:pos x="0" y="52"/>
                    </a:cxn>
                  </a:cxnLst>
                  <a:rect l="0" t="0" r="r" b="b"/>
                  <a:pathLst>
                    <a:path w="178" h="131">
                      <a:moveTo>
                        <a:pt x="0" y="52"/>
                      </a:moveTo>
                      <a:lnTo>
                        <a:pt x="147" y="0"/>
                      </a:lnTo>
                      <a:lnTo>
                        <a:pt x="177" y="87"/>
                      </a:lnTo>
                      <a:lnTo>
                        <a:pt x="27" y="130"/>
                      </a:lnTo>
                      <a:lnTo>
                        <a:pt x="0" y="52"/>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09" name="Line 665"/>
                <p:cNvSpPr>
                  <a:spLocks noChangeShapeType="1"/>
                </p:cNvSpPr>
                <p:nvPr/>
              </p:nvSpPr>
              <p:spPr bwMode="auto">
                <a:xfrm flipH="1">
                  <a:off x="3617" y="1215"/>
                  <a:ext cx="149" cy="45"/>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27" name="Group 666"/>
              <p:cNvGrpSpPr>
                <a:grpSpLocks/>
              </p:cNvGrpSpPr>
              <p:nvPr/>
            </p:nvGrpSpPr>
            <p:grpSpPr bwMode="auto">
              <a:xfrm>
                <a:off x="3806" y="1111"/>
                <a:ext cx="60" cy="50"/>
                <a:chOff x="3806" y="1111"/>
                <a:chExt cx="60" cy="50"/>
              </a:xfrm>
            </p:grpSpPr>
            <p:grpSp>
              <p:nvGrpSpPr>
                <p:cNvPr id="42199" name="Group 667"/>
                <p:cNvGrpSpPr>
                  <a:grpSpLocks/>
                </p:cNvGrpSpPr>
                <p:nvPr/>
              </p:nvGrpSpPr>
              <p:grpSpPr bwMode="auto">
                <a:xfrm>
                  <a:off x="3843" y="1121"/>
                  <a:ext cx="23" cy="16"/>
                  <a:chOff x="3843" y="1121"/>
                  <a:chExt cx="23" cy="16"/>
                </a:xfrm>
              </p:grpSpPr>
              <p:sp>
                <p:nvSpPr>
                  <p:cNvPr id="134812" name="Freeform 668"/>
                  <p:cNvSpPr>
                    <a:spLocks/>
                  </p:cNvSpPr>
                  <p:nvPr/>
                </p:nvSpPr>
                <p:spPr bwMode="auto">
                  <a:xfrm>
                    <a:off x="3844" y="1122"/>
                    <a:ext cx="20" cy="11"/>
                  </a:xfrm>
                  <a:custGeom>
                    <a:avLst/>
                    <a:gdLst/>
                    <a:ahLst/>
                    <a:cxnLst>
                      <a:cxn ang="0">
                        <a:pos x="0" y="5"/>
                      </a:cxn>
                      <a:cxn ang="0">
                        <a:pos x="2" y="4"/>
                      </a:cxn>
                      <a:cxn ang="0">
                        <a:pos x="4" y="6"/>
                      </a:cxn>
                      <a:cxn ang="0">
                        <a:pos x="11" y="3"/>
                      </a:cxn>
                      <a:cxn ang="0">
                        <a:pos x="12" y="1"/>
                      </a:cxn>
                      <a:cxn ang="0">
                        <a:pos x="14" y="0"/>
                      </a:cxn>
                      <a:cxn ang="0">
                        <a:pos x="16" y="2"/>
                      </a:cxn>
                      <a:cxn ang="0">
                        <a:pos x="20" y="2"/>
                      </a:cxn>
                      <a:cxn ang="0">
                        <a:pos x="17" y="6"/>
                      </a:cxn>
                      <a:cxn ang="0">
                        <a:pos x="17" y="8"/>
                      </a:cxn>
                      <a:cxn ang="0">
                        <a:pos x="15" y="9"/>
                      </a:cxn>
                      <a:cxn ang="0">
                        <a:pos x="13" y="7"/>
                      </a:cxn>
                      <a:cxn ang="0">
                        <a:pos x="6" y="10"/>
                      </a:cxn>
                      <a:cxn ang="0">
                        <a:pos x="6" y="12"/>
                      </a:cxn>
                      <a:cxn ang="0">
                        <a:pos x="3" y="13"/>
                      </a:cxn>
                      <a:cxn ang="0">
                        <a:pos x="0" y="5"/>
                      </a:cxn>
                    </a:cxnLst>
                    <a:rect l="0" t="0" r="r" b="b"/>
                    <a:pathLst>
                      <a:path w="21" h="14">
                        <a:moveTo>
                          <a:pt x="0" y="5"/>
                        </a:moveTo>
                        <a:lnTo>
                          <a:pt x="2" y="4"/>
                        </a:lnTo>
                        <a:lnTo>
                          <a:pt x="4" y="6"/>
                        </a:lnTo>
                        <a:lnTo>
                          <a:pt x="11" y="3"/>
                        </a:lnTo>
                        <a:lnTo>
                          <a:pt x="12" y="1"/>
                        </a:lnTo>
                        <a:lnTo>
                          <a:pt x="14" y="0"/>
                        </a:lnTo>
                        <a:lnTo>
                          <a:pt x="16" y="2"/>
                        </a:lnTo>
                        <a:lnTo>
                          <a:pt x="20" y="2"/>
                        </a:lnTo>
                        <a:lnTo>
                          <a:pt x="17" y="6"/>
                        </a:lnTo>
                        <a:lnTo>
                          <a:pt x="17" y="8"/>
                        </a:lnTo>
                        <a:lnTo>
                          <a:pt x="15" y="9"/>
                        </a:lnTo>
                        <a:lnTo>
                          <a:pt x="13" y="7"/>
                        </a:lnTo>
                        <a:lnTo>
                          <a:pt x="6" y="10"/>
                        </a:lnTo>
                        <a:lnTo>
                          <a:pt x="6" y="12"/>
                        </a:lnTo>
                        <a:lnTo>
                          <a:pt x="3" y="13"/>
                        </a:lnTo>
                        <a:lnTo>
                          <a:pt x="0" y="5"/>
                        </a:lnTo>
                      </a:path>
                    </a:pathLst>
                  </a:custGeom>
                  <a:gradFill rotWithShape="0">
                    <a:gsLst>
                      <a:gs pos="0">
                        <a:srgbClr val="618FFD">
                          <a:gamma/>
                          <a:tint val="5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13" name="Freeform 669"/>
                  <p:cNvSpPr>
                    <a:spLocks/>
                  </p:cNvSpPr>
                  <p:nvPr/>
                </p:nvSpPr>
                <p:spPr bwMode="auto">
                  <a:xfrm>
                    <a:off x="3844" y="1122"/>
                    <a:ext cx="23" cy="14"/>
                  </a:xfrm>
                  <a:custGeom>
                    <a:avLst/>
                    <a:gdLst/>
                    <a:ahLst/>
                    <a:cxnLst>
                      <a:cxn ang="0">
                        <a:pos x="0" y="6"/>
                      </a:cxn>
                      <a:cxn ang="0">
                        <a:pos x="2" y="4"/>
                      </a:cxn>
                      <a:cxn ang="0">
                        <a:pos x="5" y="7"/>
                      </a:cxn>
                      <a:cxn ang="0">
                        <a:pos x="12" y="4"/>
                      </a:cxn>
                      <a:cxn ang="0">
                        <a:pos x="13" y="1"/>
                      </a:cxn>
                      <a:cxn ang="0">
                        <a:pos x="15" y="0"/>
                      </a:cxn>
                      <a:cxn ang="0">
                        <a:pos x="18" y="2"/>
                      </a:cxn>
                      <a:cxn ang="0">
                        <a:pos x="22" y="2"/>
                      </a:cxn>
                      <a:cxn ang="0">
                        <a:pos x="19" y="7"/>
                      </a:cxn>
                      <a:cxn ang="0">
                        <a:pos x="19" y="10"/>
                      </a:cxn>
                      <a:cxn ang="0">
                        <a:pos x="16" y="10"/>
                      </a:cxn>
                      <a:cxn ang="0">
                        <a:pos x="14" y="8"/>
                      </a:cxn>
                      <a:cxn ang="0">
                        <a:pos x="6" y="11"/>
                      </a:cxn>
                      <a:cxn ang="0">
                        <a:pos x="6" y="14"/>
                      </a:cxn>
                      <a:cxn ang="0">
                        <a:pos x="4" y="15"/>
                      </a:cxn>
                      <a:cxn ang="0">
                        <a:pos x="0" y="6"/>
                      </a:cxn>
                    </a:cxnLst>
                    <a:rect l="0" t="0" r="r" b="b"/>
                    <a:pathLst>
                      <a:path w="23" h="16">
                        <a:moveTo>
                          <a:pt x="0" y="6"/>
                        </a:moveTo>
                        <a:lnTo>
                          <a:pt x="2" y="4"/>
                        </a:lnTo>
                        <a:lnTo>
                          <a:pt x="5" y="7"/>
                        </a:lnTo>
                        <a:lnTo>
                          <a:pt x="12" y="4"/>
                        </a:lnTo>
                        <a:lnTo>
                          <a:pt x="13" y="1"/>
                        </a:lnTo>
                        <a:lnTo>
                          <a:pt x="15" y="0"/>
                        </a:lnTo>
                        <a:lnTo>
                          <a:pt x="18" y="2"/>
                        </a:lnTo>
                        <a:lnTo>
                          <a:pt x="22" y="2"/>
                        </a:lnTo>
                        <a:lnTo>
                          <a:pt x="19" y="7"/>
                        </a:lnTo>
                        <a:lnTo>
                          <a:pt x="19" y="10"/>
                        </a:lnTo>
                        <a:lnTo>
                          <a:pt x="16" y="10"/>
                        </a:lnTo>
                        <a:lnTo>
                          <a:pt x="14" y="8"/>
                        </a:lnTo>
                        <a:lnTo>
                          <a:pt x="6" y="11"/>
                        </a:lnTo>
                        <a:lnTo>
                          <a:pt x="6" y="14"/>
                        </a:lnTo>
                        <a:lnTo>
                          <a:pt x="4" y="15"/>
                        </a:lnTo>
                        <a:lnTo>
                          <a:pt x="0"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00" name="Group 670"/>
                <p:cNvGrpSpPr>
                  <a:grpSpLocks/>
                </p:cNvGrpSpPr>
                <p:nvPr/>
              </p:nvGrpSpPr>
              <p:grpSpPr bwMode="auto">
                <a:xfrm>
                  <a:off x="3810" y="1120"/>
                  <a:ext cx="44" cy="41"/>
                  <a:chOff x="3810" y="1120"/>
                  <a:chExt cx="44" cy="41"/>
                </a:xfrm>
              </p:grpSpPr>
              <p:sp>
                <p:nvSpPr>
                  <p:cNvPr id="134815" name="Freeform 671"/>
                  <p:cNvSpPr>
                    <a:spLocks/>
                  </p:cNvSpPr>
                  <p:nvPr/>
                </p:nvSpPr>
                <p:spPr bwMode="auto">
                  <a:xfrm>
                    <a:off x="3811" y="1119"/>
                    <a:ext cx="40" cy="40"/>
                  </a:xfrm>
                  <a:custGeom>
                    <a:avLst/>
                    <a:gdLst/>
                    <a:ahLst/>
                    <a:cxnLst>
                      <a:cxn ang="0">
                        <a:pos x="8" y="38"/>
                      </a:cxn>
                      <a:cxn ang="0">
                        <a:pos x="0" y="13"/>
                      </a:cxn>
                      <a:cxn ang="0">
                        <a:pos x="32" y="0"/>
                      </a:cxn>
                      <a:cxn ang="0">
                        <a:pos x="41" y="25"/>
                      </a:cxn>
                      <a:cxn ang="0">
                        <a:pos x="8" y="38"/>
                      </a:cxn>
                    </a:cxnLst>
                    <a:rect l="0" t="0" r="r" b="b"/>
                    <a:pathLst>
                      <a:path w="42" h="39">
                        <a:moveTo>
                          <a:pt x="8" y="38"/>
                        </a:moveTo>
                        <a:lnTo>
                          <a:pt x="0" y="13"/>
                        </a:lnTo>
                        <a:lnTo>
                          <a:pt x="32" y="0"/>
                        </a:lnTo>
                        <a:lnTo>
                          <a:pt x="41" y="25"/>
                        </a:lnTo>
                        <a:lnTo>
                          <a:pt x="8" y="38"/>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16" name="Freeform 672"/>
                  <p:cNvSpPr>
                    <a:spLocks/>
                  </p:cNvSpPr>
                  <p:nvPr/>
                </p:nvSpPr>
                <p:spPr bwMode="auto">
                  <a:xfrm>
                    <a:off x="3811" y="1119"/>
                    <a:ext cx="43" cy="42"/>
                  </a:xfrm>
                  <a:custGeom>
                    <a:avLst/>
                    <a:gdLst/>
                    <a:ahLst/>
                    <a:cxnLst>
                      <a:cxn ang="0">
                        <a:pos x="8" y="40"/>
                      </a:cxn>
                      <a:cxn ang="0">
                        <a:pos x="0" y="14"/>
                      </a:cxn>
                      <a:cxn ang="0">
                        <a:pos x="33" y="0"/>
                      </a:cxn>
                      <a:cxn ang="0">
                        <a:pos x="43" y="26"/>
                      </a:cxn>
                      <a:cxn ang="0">
                        <a:pos x="8" y="40"/>
                      </a:cxn>
                    </a:cxnLst>
                    <a:rect l="0" t="0" r="r" b="b"/>
                    <a:pathLst>
                      <a:path w="44" h="41">
                        <a:moveTo>
                          <a:pt x="8" y="40"/>
                        </a:moveTo>
                        <a:lnTo>
                          <a:pt x="0" y="14"/>
                        </a:lnTo>
                        <a:lnTo>
                          <a:pt x="33" y="0"/>
                        </a:lnTo>
                        <a:lnTo>
                          <a:pt x="43" y="26"/>
                        </a:lnTo>
                        <a:lnTo>
                          <a:pt x="8" y="4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01" name="Group 673"/>
                <p:cNvGrpSpPr>
                  <a:grpSpLocks/>
                </p:cNvGrpSpPr>
                <p:nvPr/>
              </p:nvGrpSpPr>
              <p:grpSpPr bwMode="auto">
                <a:xfrm>
                  <a:off x="3827" y="1111"/>
                  <a:ext cx="13" cy="14"/>
                  <a:chOff x="3827" y="1111"/>
                  <a:chExt cx="13" cy="14"/>
                </a:xfrm>
              </p:grpSpPr>
              <p:sp>
                <p:nvSpPr>
                  <p:cNvPr id="134818" name="Freeform 674"/>
                  <p:cNvSpPr>
                    <a:spLocks/>
                  </p:cNvSpPr>
                  <p:nvPr/>
                </p:nvSpPr>
                <p:spPr bwMode="auto">
                  <a:xfrm>
                    <a:off x="3827" y="1111"/>
                    <a:ext cx="23" cy="14"/>
                  </a:xfrm>
                  <a:custGeom>
                    <a:avLst/>
                    <a:gdLst/>
                    <a:ahLst/>
                    <a:cxnLst>
                      <a:cxn ang="0">
                        <a:pos x="3" y="12"/>
                      </a:cxn>
                      <a:cxn ang="0">
                        <a:pos x="0" y="3"/>
                      </a:cxn>
                      <a:cxn ang="0">
                        <a:pos x="7" y="0"/>
                      </a:cxn>
                      <a:cxn ang="0">
                        <a:pos x="10" y="10"/>
                      </a:cxn>
                      <a:cxn ang="0">
                        <a:pos x="3" y="12"/>
                      </a:cxn>
                    </a:cxnLst>
                    <a:rect l="0" t="0" r="r" b="b"/>
                    <a:pathLst>
                      <a:path w="11" h="13">
                        <a:moveTo>
                          <a:pt x="3" y="12"/>
                        </a:moveTo>
                        <a:lnTo>
                          <a:pt x="0" y="3"/>
                        </a:lnTo>
                        <a:lnTo>
                          <a:pt x="7" y="0"/>
                        </a:lnTo>
                        <a:lnTo>
                          <a:pt x="10" y="10"/>
                        </a:lnTo>
                        <a:lnTo>
                          <a:pt x="3" y="12"/>
                        </a:lnTo>
                      </a:path>
                    </a:pathLst>
                  </a:custGeom>
                  <a:gradFill rotWithShape="0">
                    <a:gsLst>
                      <a:gs pos="0">
                        <a:srgbClr val="618FFD">
                          <a:gamma/>
                          <a:tint val="20000"/>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19" name="Freeform 675"/>
                  <p:cNvSpPr>
                    <a:spLocks/>
                  </p:cNvSpPr>
                  <p:nvPr/>
                </p:nvSpPr>
                <p:spPr bwMode="auto">
                  <a:xfrm>
                    <a:off x="3827" y="1111"/>
                    <a:ext cx="28" cy="14"/>
                  </a:xfrm>
                  <a:custGeom>
                    <a:avLst/>
                    <a:gdLst/>
                    <a:ahLst/>
                    <a:cxnLst>
                      <a:cxn ang="0">
                        <a:pos x="4" y="13"/>
                      </a:cxn>
                      <a:cxn ang="0">
                        <a:pos x="0" y="3"/>
                      </a:cxn>
                      <a:cxn ang="0">
                        <a:pos x="8" y="0"/>
                      </a:cxn>
                      <a:cxn ang="0">
                        <a:pos x="12" y="10"/>
                      </a:cxn>
                      <a:cxn ang="0">
                        <a:pos x="4" y="13"/>
                      </a:cxn>
                    </a:cxnLst>
                    <a:rect l="0" t="0" r="r" b="b"/>
                    <a:pathLst>
                      <a:path w="13" h="14">
                        <a:moveTo>
                          <a:pt x="4" y="13"/>
                        </a:moveTo>
                        <a:lnTo>
                          <a:pt x="0" y="3"/>
                        </a:lnTo>
                        <a:lnTo>
                          <a:pt x="8" y="0"/>
                        </a:lnTo>
                        <a:lnTo>
                          <a:pt x="12" y="10"/>
                        </a:lnTo>
                        <a:lnTo>
                          <a:pt x="4" y="13"/>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202" name="Group 676"/>
                <p:cNvGrpSpPr>
                  <a:grpSpLocks/>
                </p:cNvGrpSpPr>
                <p:nvPr/>
              </p:nvGrpSpPr>
              <p:grpSpPr bwMode="auto">
                <a:xfrm>
                  <a:off x="3806" y="1136"/>
                  <a:ext cx="10" cy="7"/>
                  <a:chOff x="3806" y="1136"/>
                  <a:chExt cx="10" cy="7"/>
                </a:xfrm>
              </p:grpSpPr>
              <p:sp>
                <p:nvSpPr>
                  <p:cNvPr id="134821" name="Freeform 677"/>
                  <p:cNvSpPr>
                    <a:spLocks/>
                  </p:cNvSpPr>
                  <p:nvPr/>
                </p:nvSpPr>
                <p:spPr bwMode="auto">
                  <a:xfrm>
                    <a:off x="3806" y="1136"/>
                    <a:ext cx="8" cy="8"/>
                  </a:xfrm>
                  <a:custGeom>
                    <a:avLst/>
                    <a:gdLst/>
                    <a:ahLst/>
                    <a:cxnLst>
                      <a:cxn ang="0">
                        <a:pos x="1" y="4"/>
                      </a:cxn>
                      <a:cxn ang="0">
                        <a:pos x="0" y="2"/>
                      </a:cxn>
                      <a:cxn ang="0">
                        <a:pos x="6" y="0"/>
                      </a:cxn>
                      <a:cxn ang="0">
                        <a:pos x="7" y="3"/>
                      </a:cxn>
                      <a:cxn ang="0">
                        <a:pos x="1" y="4"/>
                      </a:cxn>
                    </a:cxnLst>
                    <a:rect l="0" t="0" r="r" b="b"/>
                    <a:pathLst>
                      <a:path w="8" h="5">
                        <a:moveTo>
                          <a:pt x="1" y="4"/>
                        </a:moveTo>
                        <a:lnTo>
                          <a:pt x="0" y="2"/>
                        </a:lnTo>
                        <a:lnTo>
                          <a:pt x="6" y="0"/>
                        </a:lnTo>
                        <a:lnTo>
                          <a:pt x="7" y="3"/>
                        </a:lnTo>
                        <a:lnTo>
                          <a:pt x="1" y="4"/>
                        </a:lnTo>
                      </a:path>
                    </a:pathLst>
                  </a:custGeom>
                  <a:gradFill rotWithShape="0">
                    <a:gsLst>
                      <a:gs pos="0">
                        <a:srgbClr val="618FFD">
                          <a:gamma/>
                          <a:tint val="30196"/>
                          <a:invGamma/>
                        </a:srgbClr>
                      </a:gs>
                      <a:gs pos="100000">
                        <a:srgbClr val="618FFD"/>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22" name="Freeform 678"/>
                  <p:cNvSpPr>
                    <a:spLocks/>
                  </p:cNvSpPr>
                  <p:nvPr/>
                </p:nvSpPr>
                <p:spPr bwMode="auto">
                  <a:xfrm>
                    <a:off x="3806" y="1136"/>
                    <a:ext cx="10" cy="8"/>
                  </a:xfrm>
                  <a:custGeom>
                    <a:avLst/>
                    <a:gdLst/>
                    <a:ahLst/>
                    <a:cxnLst>
                      <a:cxn ang="0">
                        <a:pos x="2" y="6"/>
                      </a:cxn>
                      <a:cxn ang="0">
                        <a:pos x="0" y="3"/>
                      </a:cxn>
                      <a:cxn ang="0">
                        <a:pos x="8" y="0"/>
                      </a:cxn>
                      <a:cxn ang="0">
                        <a:pos x="9" y="4"/>
                      </a:cxn>
                      <a:cxn ang="0">
                        <a:pos x="2" y="6"/>
                      </a:cxn>
                    </a:cxnLst>
                    <a:rect l="0" t="0" r="r" b="b"/>
                    <a:pathLst>
                      <a:path w="10" h="7">
                        <a:moveTo>
                          <a:pt x="2" y="6"/>
                        </a:moveTo>
                        <a:lnTo>
                          <a:pt x="0" y="3"/>
                        </a:lnTo>
                        <a:lnTo>
                          <a:pt x="8" y="0"/>
                        </a:lnTo>
                        <a:lnTo>
                          <a:pt x="9" y="4"/>
                        </a:lnTo>
                        <a:lnTo>
                          <a:pt x="2" y="6"/>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028" name="Group 679"/>
              <p:cNvGrpSpPr>
                <a:grpSpLocks/>
              </p:cNvGrpSpPr>
              <p:nvPr/>
            </p:nvGrpSpPr>
            <p:grpSpPr bwMode="auto">
              <a:xfrm>
                <a:off x="3716" y="1163"/>
                <a:ext cx="202" cy="296"/>
                <a:chOff x="3716" y="1163"/>
                <a:chExt cx="202" cy="296"/>
              </a:xfrm>
            </p:grpSpPr>
            <p:sp>
              <p:nvSpPr>
                <p:cNvPr id="134824" name="Freeform 680"/>
                <p:cNvSpPr>
                  <a:spLocks/>
                </p:cNvSpPr>
                <p:nvPr/>
              </p:nvSpPr>
              <p:spPr bwMode="auto">
                <a:xfrm>
                  <a:off x="3715" y="1162"/>
                  <a:ext cx="202" cy="297"/>
                </a:xfrm>
                <a:custGeom>
                  <a:avLst/>
                  <a:gdLst/>
                  <a:ahLst/>
                  <a:cxnLst>
                    <a:cxn ang="0">
                      <a:pos x="18" y="27"/>
                    </a:cxn>
                    <a:cxn ang="0">
                      <a:pos x="90" y="0"/>
                    </a:cxn>
                    <a:cxn ang="0">
                      <a:pos x="133" y="14"/>
                    </a:cxn>
                    <a:cxn ang="0">
                      <a:pos x="200" y="212"/>
                    </a:cxn>
                    <a:cxn ang="0">
                      <a:pos x="181" y="271"/>
                    </a:cxn>
                    <a:cxn ang="0">
                      <a:pos x="120" y="294"/>
                    </a:cxn>
                    <a:cxn ang="0">
                      <a:pos x="72" y="292"/>
                    </a:cxn>
                    <a:cxn ang="0">
                      <a:pos x="0" y="90"/>
                    </a:cxn>
                    <a:cxn ang="0">
                      <a:pos x="18" y="27"/>
                    </a:cxn>
                  </a:cxnLst>
                  <a:rect l="0" t="0" r="r" b="b"/>
                  <a:pathLst>
                    <a:path w="201" h="295">
                      <a:moveTo>
                        <a:pt x="18" y="27"/>
                      </a:moveTo>
                      <a:lnTo>
                        <a:pt x="90" y="0"/>
                      </a:lnTo>
                      <a:lnTo>
                        <a:pt x="133" y="14"/>
                      </a:lnTo>
                      <a:lnTo>
                        <a:pt x="200" y="212"/>
                      </a:lnTo>
                      <a:lnTo>
                        <a:pt x="181" y="271"/>
                      </a:lnTo>
                      <a:lnTo>
                        <a:pt x="120" y="294"/>
                      </a:lnTo>
                      <a:lnTo>
                        <a:pt x="72" y="292"/>
                      </a:lnTo>
                      <a:lnTo>
                        <a:pt x="0" y="90"/>
                      </a:lnTo>
                      <a:lnTo>
                        <a:pt x="18" y="27"/>
                      </a:lnTo>
                    </a:path>
                  </a:pathLst>
                </a:custGeom>
                <a:gradFill rotWithShape="0">
                  <a:gsLst>
                    <a:gs pos="0">
                      <a:srgbClr val="618FFD">
                        <a:gamma/>
                        <a:tint val="50196"/>
                        <a:invGamma/>
                      </a:srgbClr>
                    </a:gs>
                    <a:gs pos="100000">
                      <a:srgbClr val="618FFD"/>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25" name="Freeform 681"/>
                <p:cNvSpPr>
                  <a:spLocks/>
                </p:cNvSpPr>
                <p:nvPr/>
              </p:nvSpPr>
              <p:spPr bwMode="auto">
                <a:xfrm>
                  <a:off x="3715" y="1162"/>
                  <a:ext cx="202" cy="297"/>
                </a:xfrm>
                <a:custGeom>
                  <a:avLst/>
                  <a:gdLst/>
                  <a:ahLst/>
                  <a:cxnLst>
                    <a:cxn ang="0">
                      <a:pos x="18" y="27"/>
                    </a:cxn>
                    <a:cxn ang="0">
                      <a:pos x="90" y="0"/>
                    </a:cxn>
                    <a:cxn ang="0">
                      <a:pos x="134" y="14"/>
                    </a:cxn>
                    <a:cxn ang="0">
                      <a:pos x="201" y="213"/>
                    </a:cxn>
                    <a:cxn ang="0">
                      <a:pos x="182" y="272"/>
                    </a:cxn>
                    <a:cxn ang="0">
                      <a:pos x="121" y="295"/>
                    </a:cxn>
                    <a:cxn ang="0">
                      <a:pos x="72" y="293"/>
                    </a:cxn>
                    <a:cxn ang="0">
                      <a:pos x="0" y="90"/>
                    </a:cxn>
                    <a:cxn ang="0">
                      <a:pos x="18" y="27"/>
                    </a:cxn>
                  </a:cxnLst>
                  <a:rect l="0" t="0" r="r" b="b"/>
                  <a:pathLst>
                    <a:path w="202" h="296">
                      <a:moveTo>
                        <a:pt x="18" y="27"/>
                      </a:moveTo>
                      <a:lnTo>
                        <a:pt x="90" y="0"/>
                      </a:lnTo>
                      <a:lnTo>
                        <a:pt x="134" y="14"/>
                      </a:lnTo>
                      <a:lnTo>
                        <a:pt x="201" y="213"/>
                      </a:lnTo>
                      <a:lnTo>
                        <a:pt x="182" y="272"/>
                      </a:lnTo>
                      <a:lnTo>
                        <a:pt x="121" y="295"/>
                      </a:lnTo>
                      <a:lnTo>
                        <a:pt x="72" y="293"/>
                      </a:lnTo>
                      <a:lnTo>
                        <a:pt x="0" y="90"/>
                      </a:lnTo>
                      <a:lnTo>
                        <a:pt x="18" y="27"/>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29" name="Group 682"/>
              <p:cNvGrpSpPr>
                <a:grpSpLocks/>
              </p:cNvGrpSpPr>
              <p:nvPr/>
            </p:nvGrpSpPr>
            <p:grpSpPr bwMode="auto">
              <a:xfrm>
                <a:off x="3859" y="1166"/>
                <a:ext cx="66" cy="97"/>
                <a:chOff x="3859" y="1166"/>
                <a:chExt cx="66" cy="97"/>
              </a:xfrm>
            </p:grpSpPr>
            <p:grpSp>
              <p:nvGrpSpPr>
                <p:cNvPr id="42189" name="Group 683"/>
                <p:cNvGrpSpPr>
                  <a:grpSpLocks/>
                </p:cNvGrpSpPr>
                <p:nvPr/>
              </p:nvGrpSpPr>
              <p:grpSpPr bwMode="auto">
                <a:xfrm>
                  <a:off x="3859" y="1166"/>
                  <a:ext cx="66" cy="97"/>
                  <a:chOff x="3859" y="1166"/>
                  <a:chExt cx="66" cy="97"/>
                </a:xfrm>
              </p:grpSpPr>
              <p:sp>
                <p:nvSpPr>
                  <p:cNvPr id="134828" name="Freeform 684"/>
                  <p:cNvSpPr>
                    <a:spLocks/>
                  </p:cNvSpPr>
                  <p:nvPr/>
                </p:nvSpPr>
                <p:spPr bwMode="auto">
                  <a:xfrm>
                    <a:off x="3859" y="1162"/>
                    <a:ext cx="66" cy="99"/>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29" name="Freeform 685"/>
                  <p:cNvSpPr>
                    <a:spLocks/>
                  </p:cNvSpPr>
                  <p:nvPr/>
                </p:nvSpPr>
                <p:spPr bwMode="auto">
                  <a:xfrm>
                    <a:off x="3859" y="1162"/>
                    <a:ext cx="66" cy="102"/>
                  </a:xfrm>
                  <a:custGeom>
                    <a:avLst/>
                    <a:gdLst/>
                    <a:ahLst/>
                    <a:cxnLst>
                      <a:cxn ang="0">
                        <a:pos x="0" y="14"/>
                      </a:cxn>
                      <a:cxn ang="0">
                        <a:pos x="27" y="96"/>
                      </a:cxn>
                      <a:cxn ang="0">
                        <a:pos x="65" y="81"/>
                      </a:cxn>
                      <a:cxn ang="0">
                        <a:pos x="39" y="0"/>
                      </a:cxn>
                      <a:cxn ang="0">
                        <a:pos x="0" y="14"/>
                      </a:cxn>
                    </a:cxnLst>
                    <a:rect l="0" t="0" r="r" b="b"/>
                    <a:pathLst>
                      <a:path w="66" h="97">
                        <a:moveTo>
                          <a:pt x="0" y="14"/>
                        </a:moveTo>
                        <a:lnTo>
                          <a:pt x="27" y="96"/>
                        </a:lnTo>
                        <a:lnTo>
                          <a:pt x="65" y="81"/>
                        </a:lnTo>
                        <a:lnTo>
                          <a:pt x="39"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30" name="Line 686"/>
                <p:cNvSpPr>
                  <a:spLocks noChangeShapeType="1"/>
                </p:cNvSpPr>
                <p:nvPr/>
              </p:nvSpPr>
              <p:spPr bwMode="auto">
                <a:xfrm flipV="1">
                  <a:off x="3877" y="1207"/>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31" name="Line 687"/>
                <p:cNvSpPr>
                  <a:spLocks noChangeShapeType="1"/>
                </p:cNvSpPr>
                <p:nvPr/>
              </p:nvSpPr>
              <p:spPr bwMode="auto">
                <a:xfrm>
                  <a:off x="3872" y="1176"/>
                  <a:ext cx="18" cy="8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32" name="Line 688"/>
                <p:cNvSpPr>
                  <a:spLocks noChangeShapeType="1"/>
                </p:cNvSpPr>
                <p:nvPr/>
              </p:nvSpPr>
              <p:spPr bwMode="auto">
                <a:xfrm>
                  <a:off x="3880" y="1176"/>
                  <a:ext cx="18" cy="79"/>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33" name="Line 689"/>
                <p:cNvSpPr>
                  <a:spLocks noChangeShapeType="1"/>
                </p:cNvSpPr>
                <p:nvPr/>
              </p:nvSpPr>
              <p:spPr bwMode="auto">
                <a:xfrm>
                  <a:off x="3887" y="1176"/>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34" name="Line 690"/>
                <p:cNvSpPr>
                  <a:spLocks noChangeShapeType="1"/>
                </p:cNvSpPr>
                <p:nvPr/>
              </p:nvSpPr>
              <p:spPr bwMode="auto">
                <a:xfrm>
                  <a:off x="3895" y="1173"/>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30" name="Group 691"/>
              <p:cNvGrpSpPr>
                <a:grpSpLocks/>
              </p:cNvGrpSpPr>
              <p:nvPr/>
            </p:nvGrpSpPr>
            <p:grpSpPr bwMode="auto">
              <a:xfrm>
                <a:off x="3895" y="1271"/>
                <a:ext cx="67" cy="97"/>
                <a:chOff x="3895" y="1271"/>
                <a:chExt cx="67" cy="97"/>
              </a:xfrm>
            </p:grpSpPr>
            <p:grpSp>
              <p:nvGrpSpPr>
                <p:cNvPr id="42181" name="Group 692"/>
                <p:cNvGrpSpPr>
                  <a:grpSpLocks/>
                </p:cNvGrpSpPr>
                <p:nvPr/>
              </p:nvGrpSpPr>
              <p:grpSpPr bwMode="auto">
                <a:xfrm>
                  <a:off x="3895" y="1271"/>
                  <a:ext cx="67" cy="97"/>
                  <a:chOff x="3895" y="1271"/>
                  <a:chExt cx="67" cy="97"/>
                </a:xfrm>
              </p:grpSpPr>
              <p:sp>
                <p:nvSpPr>
                  <p:cNvPr id="134837" name="Freeform 693"/>
                  <p:cNvSpPr>
                    <a:spLocks/>
                  </p:cNvSpPr>
                  <p:nvPr/>
                </p:nvSpPr>
                <p:spPr bwMode="auto">
                  <a:xfrm>
                    <a:off x="3895" y="1272"/>
                    <a:ext cx="68" cy="93"/>
                  </a:xfrm>
                  <a:custGeom>
                    <a:avLst/>
                    <a:gdLst/>
                    <a:ahLst/>
                    <a:cxnLst>
                      <a:cxn ang="0">
                        <a:pos x="0" y="13"/>
                      </a:cxn>
                      <a:cxn ang="0">
                        <a:pos x="27" y="94"/>
                      </a:cxn>
                      <a:cxn ang="0">
                        <a:pos x="65" y="79"/>
                      </a:cxn>
                      <a:cxn ang="0">
                        <a:pos x="39" y="0"/>
                      </a:cxn>
                      <a:cxn ang="0">
                        <a:pos x="0" y="13"/>
                      </a:cxn>
                    </a:cxnLst>
                    <a:rect l="0" t="0" r="r" b="b"/>
                    <a:pathLst>
                      <a:path w="66" h="95">
                        <a:moveTo>
                          <a:pt x="0" y="13"/>
                        </a:moveTo>
                        <a:lnTo>
                          <a:pt x="27" y="94"/>
                        </a:lnTo>
                        <a:lnTo>
                          <a:pt x="65" y="79"/>
                        </a:lnTo>
                        <a:lnTo>
                          <a:pt x="39" y="0"/>
                        </a:lnTo>
                        <a:lnTo>
                          <a:pt x="0" y="13"/>
                        </a:lnTo>
                      </a:path>
                    </a:pathLst>
                  </a:custGeom>
                  <a:gradFill rotWithShape="0">
                    <a:gsLst>
                      <a:gs pos="0">
                        <a:srgbClr val="CECECE"/>
                      </a:gs>
                      <a:gs pos="100000">
                        <a:srgbClr val="CECECE">
                          <a:gamma/>
                          <a:shade val="69804"/>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38" name="Freeform 694"/>
                  <p:cNvSpPr>
                    <a:spLocks/>
                  </p:cNvSpPr>
                  <p:nvPr/>
                </p:nvSpPr>
                <p:spPr bwMode="auto">
                  <a:xfrm>
                    <a:off x="3895" y="1272"/>
                    <a:ext cx="68" cy="96"/>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39" name="Line 695"/>
                <p:cNvSpPr>
                  <a:spLocks noChangeShapeType="1"/>
                </p:cNvSpPr>
                <p:nvPr/>
              </p:nvSpPr>
              <p:spPr bwMode="auto">
                <a:xfrm flipV="1">
                  <a:off x="3912" y="1311"/>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40" name="Line 696"/>
                <p:cNvSpPr>
                  <a:spLocks noChangeShapeType="1"/>
                </p:cNvSpPr>
                <p:nvPr/>
              </p:nvSpPr>
              <p:spPr bwMode="auto">
                <a:xfrm>
                  <a:off x="3907" y="1289"/>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41" name="Line 697"/>
                <p:cNvSpPr>
                  <a:spLocks noChangeShapeType="1"/>
                </p:cNvSpPr>
                <p:nvPr/>
              </p:nvSpPr>
              <p:spPr bwMode="auto">
                <a:xfrm>
                  <a:off x="3915" y="1286"/>
                  <a:ext cx="20" cy="7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42" name="Line 698"/>
                <p:cNvSpPr>
                  <a:spLocks noChangeShapeType="1"/>
                </p:cNvSpPr>
                <p:nvPr/>
              </p:nvSpPr>
              <p:spPr bwMode="auto">
                <a:xfrm>
                  <a:off x="3923" y="1280"/>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43" name="Line 699"/>
                <p:cNvSpPr>
                  <a:spLocks noChangeShapeType="1"/>
                </p:cNvSpPr>
                <p:nvPr/>
              </p:nvSpPr>
              <p:spPr bwMode="auto">
                <a:xfrm>
                  <a:off x="3933" y="1277"/>
                  <a:ext cx="20"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31" name="Group 700"/>
              <p:cNvGrpSpPr>
                <a:grpSpLocks/>
              </p:cNvGrpSpPr>
              <p:nvPr/>
            </p:nvGrpSpPr>
            <p:grpSpPr bwMode="auto">
              <a:xfrm>
                <a:off x="3956" y="1247"/>
                <a:ext cx="67" cy="97"/>
                <a:chOff x="3956" y="1247"/>
                <a:chExt cx="67" cy="97"/>
              </a:xfrm>
            </p:grpSpPr>
            <p:grpSp>
              <p:nvGrpSpPr>
                <p:cNvPr id="42173" name="Group 701"/>
                <p:cNvGrpSpPr>
                  <a:grpSpLocks/>
                </p:cNvGrpSpPr>
                <p:nvPr/>
              </p:nvGrpSpPr>
              <p:grpSpPr bwMode="auto">
                <a:xfrm>
                  <a:off x="3956" y="1247"/>
                  <a:ext cx="67" cy="97"/>
                  <a:chOff x="3956" y="1247"/>
                  <a:chExt cx="67" cy="97"/>
                </a:xfrm>
              </p:grpSpPr>
              <p:sp>
                <p:nvSpPr>
                  <p:cNvPr id="134846" name="Freeform 702"/>
                  <p:cNvSpPr>
                    <a:spLocks/>
                  </p:cNvSpPr>
                  <p:nvPr/>
                </p:nvSpPr>
                <p:spPr bwMode="auto">
                  <a:xfrm>
                    <a:off x="3955" y="1246"/>
                    <a:ext cx="66" cy="82"/>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47" name="Freeform 703"/>
                  <p:cNvSpPr>
                    <a:spLocks/>
                  </p:cNvSpPr>
                  <p:nvPr/>
                </p:nvSpPr>
                <p:spPr bwMode="auto">
                  <a:xfrm>
                    <a:off x="3955" y="1246"/>
                    <a:ext cx="68" cy="85"/>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48" name="Line 704"/>
                <p:cNvSpPr>
                  <a:spLocks noChangeShapeType="1"/>
                </p:cNvSpPr>
                <p:nvPr/>
              </p:nvSpPr>
              <p:spPr bwMode="auto">
                <a:xfrm flipV="1">
                  <a:off x="3973" y="1286"/>
                  <a:ext cx="35" cy="1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49" name="Line 705"/>
                <p:cNvSpPr>
                  <a:spLocks noChangeShapeType="1"/>
                </p:cNvSpPr>
                <p:nvPr/>
              </p:nvSpPr>
              <p:spPr bwMode="auto">
                <a:xfrm>
                  <a:off x="3968" y="1263"/>
                  <a:ext cx="18" cy="6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50" name="Line 706"/>
                <p:cNvSpPr>
                  <a:spLocks noChangeShapeType="1"/>
                </p:cNvSpPr>
                <p:nvPr/>
              </p:nvSpPr>
              <p:spPr bwMode="auto">
                <a:xfrm>
                  <a:off x="3976" y="1260"/>
                  <a:ext cx="20" cy="62"/>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51" name="Line 707"/>
                <p:cNvSpPr>
                  <a:spLocks noChangeShapeType="1"/>
                </p:cNvSpPr>
                <p:nvPr/>
              </p:nvSpPr>
              <p:spPr bwMode="auto">
                <a:xfrm>
                  <a:off x="3983" y="1255"/>
                  <a:ext cx="20"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52" name="Line 708"/>
                <p:cNvSpPr>
                  <a:spLocks noChangeShapeType="1"/>
                </p:cNvSpPr>
                <p:nvPr/>
              </p:nvSpPr>
              <p:spPr bwMode="auto">
                <a:xfrm>
                  <a:off x="3993" y="1252"/>
                  <a:ext cx="18" cy="7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32" name="Group 709"/>
              <p:cNvGrpSpPr>
                <a:grpSpLocks/>
              </p:cNvGrpSpPr>
              <p:nvPr/>
            </p:nvGrpSpPr>
            <p:grpSpPr bwMode="auto">
              <a:xfrm>
                <a:off x="3917" y="1146"/>
                <a:ext cx="67" cy="97"/>
                <a:chOff x="3917" y="1146"/>
                <a:chExt cx="67" cy="97"/>
              </a:xfrm>
            </p:grpSpPr>
            <p:grpSp>
              <p:nvGrpSpPr>
                <p:cNvPr id="42165" name="Group 710"/>
                <p:cNvGrpSpPr>
                  <a:grpSpLocks/>
                </p:cNvGrpSpPr>
                <p:nvPr/>
              </p:nvGrpSpPr>
              <p:grpSpPr bwMode="auto">
                <a:xfrm>
                  <a:off x="3917" y="1146"/>
                  <a:ext cx="67" cy="97"/>
                  <a:chOff x="3917" y="1146"/>
                  <a:chExt cx="67" cy="97"/>
                </a:xfrm>
              </p:grpSpPr>
              <p:sp>
                <p:nvSpPr>
                  <p:cNvPr id="134855" name="Freeform 711"/>
                  <p:cNvSpPr>
                    <a:spLocks/>
                  </p:cNvSpPr>
                  <p:nvPr/>
                </p:nvSpPr>
                <p:spPr bwMode="auto">
                  <a:xfrm>
                    <a:off x="3918" y="1145"/>
                    <a:ext cx="63" cy="96"/>
                  </a:xfrm>
                  <a:custGeom>
                    <a:avLst/>
                    <a:gdLst/>
                    <a:ahLst/>
                    <a:cxnLst>
                      <a:cxn ang="0">
                        <a:pos x="0" y="13"/>
                      </a:cxn>
                      <a:cxn ang="0">
                        <a:pos x="26" y="94"/>
                      </a:cxn>
                      <a:cxn ang="0">
                        <a:pos x="64" y="79"/>
                      </a:cxn>
                      <a:cxn ang="0">
                        <a:pos x="39" y="0"/>
                      </a:cxn>
                      <a:cxn ang="0">
                        <a:pos x="0" y="13"/>
                      </a:cxn>
                    </a:cxnLst>
                    <a:rect l="0" t="0" r="r" b="b"/>
                    <a:pathLst>
                      <a:path w="65" h="95">
                        <a:moveTo>
                          <a:pt x="0" y="13"/>
                        </a:moveTo>
                        <a:lnTo>
                          <a:pt x="26" y="94"/>
                        </a:lnTo>
                        <a:lnTo>
                          <a:pt x="64" y="79"/>
                        </a:lnTo>
                        <a:lnTo>
                          <a:pt x="39" y="0"/>
                        </a:lnTo>
                        <a:lnTo>
                          <a:pt x="0" y="13"/>
                        </a:lnTo>
                      </a:path>
                    </a:pathLst>
                  </a:custGeom>
                  <a:gradFill rotWithShape="0">
                    <a:gsLst>
                      <a:gs pos="0">
                        <a:srgbClr val="CECECE"/>
                      </a:gs>
                      <a:gs pos="100000">
                        <a:srgbClr val="CECECE">
                          <a:gamma/>
                          <a:shade val="8000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56" name="Freeform 712"/>
                  <p:cNvSpPr>
                    <a:spLocks/>
                  </p:cNvSpPr>
                  <p:nvPr/>
                </p:nvSpPr>
                <p:spPr bwMode="auto">
                  <a:xfrm>
                    <a:off x="3918" y="1145"/>
                    <a:ext cx="66" cy="99"/>
                  </a:xfrm>
                  <a:custGeom>
                    <a:avLst/>
                    <a:gdLst/>
                    <a:ahLst/>
                    <a:cxnLst>
                      <a:cxn ang="0">
                        <a:pos x="0" y="14"/>
                      </a:cxn>
                      <a:cxn ang="0">
                        <a:pos x="27" y="96"/>
                      </a:cxn>
                      <a:cxn ang="0">
                        <a:pos x="66" y="81"/>
                      </a:cxn>
                      <a:cxn ang="0">
                        <a:pos x="40" y="0"/>
                      </a:cxn>
                      <a:cxn ang="0">
                        <a:pos x="0" y="14"/>
                      </a:cxn>
                    </a:cxnLst>
                    <a:rect l="0" t="0" r="r" b="b"/>
                    <a:pathLst>
                      <a:path w="67" h="97">
                        <a:moveTo>
                          <a:pt x="0" y="14"/>
                        </a:moveTo>
                        <a:lnTo>
                          <a:pt x="27" y="96"/>
                        </a:lnTo>
                        <a:lnTo>
                          <a:pt x="66" y="81"/>
                        </a:lnTo>
                        <a:lnTo>
                          <a:pt x="40" y="0"/>
                        </a:lnTo>
                        <a:lnTo>
                          <a:pt x="0" y="1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57" name="Line 713"/>
                <p:cNvSpPr>
                  <a:spLocks noChangeShapeType="1"/>
                </p:cNvSpPr>
                <p:nvPr/>
              </p:nvSpPr>
              <p:spPr bwMode="auto">
                <a:xfrm flipV="1">
                  <a:off x="3935" y="1187"/>
                  <a:ext cx="33" cy="11"/>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58" name="Line 714"/>
                <p:cNvSpPr>
                  <a:spLocks noChangeShapeType="1"/>
                </p:cNvSpPr>
                <p:nvPr/>
              </p:nvSpPr>
              <p:spPr bwMode="auto">
                <a:xfrm>
                  <a:off x="3930" y="1162"/>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59" name="Line 715"/>
                <p:cNvSpPr>
                  <a:spLocks noChangeShapeType="1"/>
                </p:cNvSpPr>
                <p:nvPr/>
              </p:nvSpPr>
              <p:spPr bwMode="auto">
                <a:xfrm>
                  <a:off x="3938" y="1159"/>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60" name="Line 716"/>
                <p:cNvSpPr>
                  <a:spLocks noChangeShapeType="1"/>
                </p:cNvSpPr>
                <p:nvPr/>
              </p:nvSpPr>
              <p:spPr bwMode="auto">
                <a:xfrm>
                  <a:off x="3945" y="1156"/>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61" name="Line 717"/>
                <p:cNvSpPr>
                  <a:spLocks noChangeShapeType="1"/>
                </p:cNvSpPr>
                <p:nvPr/>
              </p:nvSpPr>
              <p:spPr bwMode="auto">
                <a:xfrm>
                  <a:off x="3953" y="1153"/>
                  <a:ext cx="18" cy="7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862" name="Freeform 718"/>
              <p:cNvSpPr>
                <a:spLocks/>
              </p:cNvSpPr>
              <p:nvPr/>
            </p:nvSpPr>
            <p:spPr bwMode="auto">
              <a:xfrm>
                <a:off x="3741" y="1187"/>
                <a:ext cx="121" cy="170"/>
              </a:xfrm>
              <a:custGeom>
                <a:avLst/>
                <a:gdLst/>
                <a:ahLst/>
                <a:cxnLst>
                  <a:cxn ang="0">
                    <a:pos x="114" y="63"/>
                  </a:cxn>
                  <a:cxn ang="0">
                    <a:pos x="110" y="52"/>
                  </a:cxn>
                  <a:cxn ang="0">
                    <a:pos x="104" y="42"/>
                  </a:cxn>
                  <a:cxn ang="0">
                    <a:pos x="98" y="32"/>
                  </a:cxn>
                  <a:cxn ang="0">
                    <a:pos x="91" y="23"/>
                  </a:cxn>
                  <a:cxn ang="0">
                    <a:pos x="84" y="16"/>
                  </a:cxn>
                  <a:cxn ang="0">
                    <a:pos x="76" y="9"/>
                  </a:cxn>
                  <a:cxn ang="0">
                    <a:pos x="67" y="5"/>
                  </a:cxn>
                  <a:cxn ang="0">
                    <a:pos x="59" y="2"/>
                  </a:cxn>
                  <a:cxn ang="0">
                    <a:pos x="51" y="0"/>
                  </a:cxn>
                  <a:cxn ang="0">
                    <a:pos x="42" y="0"/>
                  </a:cxn>
                  <a:cxn ang="0">
                    <a:pos x="35" y="2"/>
                  </a:cxn>
                  <a:cxn ang="0">
                    <a:pos x="27" y="6"/>
                  </a:cxn>
                  <a:cxn ang="0">
                    <a:pos x="21" y="10"/>
                  </a:cxn>
                  <a:cxn ang="0">
                    <a:pos x="15" y="17"/>
                  </a:cxn>
                  <a:cxn ang="0">
                    <a:pos x="10" y="25"/>
                  </a:cxn>
                  <a:cxn ang="0">
                    <a:pos x="6" y="34"/>
                  </a:cxn>
                  <a:cxn ang="0">
                    <a:pos x="3" y="43"/>
                  </a:cxn>
                  <a:cxn ang="0">
                    <a:pos x="1" y="54"/>
                  </a:cxn>
                  <a:cxn ang="0">
                    <a:pos x="0" y="66"/>
                  </a:cxn>
                  <a:cxn ang="0">
                    <a:pos x="1" y="77"/>
                  </a:cxn>
                  <a:cxn ang="0">
                    <a:pos x="2" y="89"/>
                  </a:cxn>
                  <a:cxn ang="0">
                    <a:pos x="5" y="101"/>
                  </a:cxn>
                  <a:cxn ang="0">
                    <a:pos x="9" y="113"/>
                  </a:cxn>
                  <a:cxn ang="0">
                    <a:pos x="14" y="123"/>
                  </a:cxn>
                  <a:cxn ang="0">
                    <a:pos x="20" y="133"/>
                  </a:cxn>
                  <a:cxn ang="0">
                    <a:pos x="26" y="143"/>
                  </a:cxn>
                  <a:cxn ang="0">
                    <a:pos x="34" y="151"/>
                  </a:cxn>
                  <a:cxn ang="0">
                    <a:pos x="41" y="158"/>
                  </a:cxn>
                  <a:cxn ang="0">
                    <a:pos x="49" y="163"/>
                  </a:cxn>
                  <a:cxn ang="0">
                    <a:pos x="58" y="167"/>
                  </a:cxn>
                  <a:cxn ang="0">
                    <a:pos x="66" y="170"/>
                  </a:cxn>
                  <a:cxn ang="0">
                    <a:pos x="74" y="170"/>
                  </a:cxn>
                  <a:cxn ang="0">
                    <a:pos x="82" y="169"/>
                  </a:cxn>
                  <a:cxn ang="0">
                    <a:pos x="90" y="167"/>
                  </a:cxn>
                  <a:cxn ang="0">
                    <a:pos x="97" y="162"/>
                  </a:cxn>
                  <a:cxn ang="0">
                    <a:pos x="103" y="156"/>
                  </a:cxn>
                  <a:cxn ang="0">
                    <a:pos x="109" y="149"/>
                  </a:cxn>
                  <a:cxn ang="0">
                    <a:pos x="114" y="141"/>
                  </a:cxn>
                  <a:cxn ang="0">
                    <a:pos x="117" y="132"/>
                  </a:cxn>
                  <a:cxn ang="0">
                    <a:pos x="120" y="121"/>
                  </a:cxn>
                  <a:cxn ang="0">
                    <a:pos x="121" y="110"/>
                  </a:cxn>
                  <a:cxn ang="0">
                    <a:pos x="121" y="99"/>
                  </a:cxn>
                  <a:cxn ang="0">
                    <a:pos x="120" y="87"/>
                  </a:cxn>
                  <a:cxn ang="0">
                    <a:pos x="117" y="75"/>
                  </a:cxn>
                </a:cxnLst>
                <a:rect l="0" t="0" r="r" b="b"/>
                <a:pathLst>
                  <a:path w="122" h="171">
                    <a:moveTo>
                      <a:pt x="116" y="69"/>
                    </a:moveTo>
                    <a:lnTo>
                      <a:pt x="114" y="63"/>
                    </a:lnTo>
                    <a:lnTo>
                      <a:pt x="112" y="57"/>
                    </a:lnTo>
                    <a:lnTo>
                      <a:pt x="110" y="52"/>
                    </a:lnTo>
                    <a:lnTo>
                      <a:pt x="107" y="47"/>
                    </a:lnTo>
                    <a:lnTo>
                      <a:pt x="104" y="42"/>
                    </a:lnTo>
                    <a:lnTo>
                      <a:pt x="101" y="37"/>
                    </a:lnTo>
                    <a:lnTo>
                      <a:pt x="98" y="32"/>
                    </a:lnTo>
                    <a:lnTo>
                      <a:pt x="95" y="27"/>
                    </a:lnTo>
                    <a:lnTo>
                      <a:pt x="91" y="23"/>
                    </a:lnTo>
                    <a:lnTo>
                      <a:pt x="87" y="19"/>
                    </a:lnTo>
                    <a:lnTo>
                      <a:pt x="84" y="16"/>
                    </a:lnTo>
                    <a:lnTo>
                      <a:pt x="80" y="12"/>
                    </a:lnTo>
                    <a:lnTo>
                      <a:pt x="76" y="9"/>
                    </a:lnTo>
                    <a:lnTo>
                      <a:pt x="72" y="7"/>
                    </a:lnTo>
                    <a:lnTo>
                      <a:pt x="67" y="5"/>
                    </a:lnTo>
                    <a:lnTo>
                      <a:pt x="63" y="3"/>
                    </a:lnTo>
                    <a:lnTo>
                      <a:pt x="59" y="2"/>
                    </a:lnTo>
                    <a:lnTo>
                      <a:pt x="55" y="0"/>
                    </a:lnTo>
                    <a:lnTo>
                      <a:pt x="51" y="0"/>
                    </a:lnTo>
                    <a:lnTo>
                      <a:pt x="47" y="0"/>
                    </a:lnTo>
                    <a:lnTo>
                      <a:pt x="42" y="0"/>
                    </a:lnTo>
                    <a:lnTo>
                      <a:pt x="39" y="1"/>
                    </a:lnTo>
                    <a:lnTo>
                      <a:pt x="35" y="2"/>
                    </a:lnTo>
                    <a:lnTo>
                      <a:pt x="31" y="3"/>
                    </a:lnTo>
                    <a:lnTo>
                      <a:pt x="27" y="6"/>
                    </a:lnTo>
                    <a:lnTo>
                      <a:pt x="24" y="8"/>
                    </a:lnTo>
                    <a:lnTo>
                      <a:pt x="21" y="10"/>
                    </a:lnTo>
                    <a:lnTo>
                      <a:pt x="18" y="14"/>
                    </a:lnTo>
                    <a:lnTo>
                      <a:pt x="15" y="17"/>
                    </a:lnTo>
                    <a:lnTo>
                      <a:pt x="12" y="21"/>
                    </a:lnTo>
                    <a:lnTo>
                      <a:pt x="10" y="25"/>
                    </a:lnTo>
                    <a:lnTo>
                      <a:pt x="7" y="29"/>
                    </a:lnTo>
                    <a:lnTo>
                      <a:pt x="6" y="34"/>
                    </a:lnTo>
                    <a:lnTo>
                      <a:pt x="4" y="38"/>
                    </a:lnTo>
                    <a:lnTo>
                      <a:pt x="3" y="43"/>
                    </a:lnTo>
                    <a:lnTo>
                      <a:pt x="1" y="49"/>
                    </a:lnTo>
                    <a:lnTo>
                      <a:pt x="1" y="54"/>
                    </a:lnTo>
                    <a:lnTo>
                      <a:pt x="0" y="60"/>
                    </a:lnTo>
                    <a:lnTo>
                      <a:pt x="0" y="66"/>
                    </a:lnTo>
                    <a:lnTo>
                      <a:pt x="0" y="71"/>
                    </a:lnTo>
                    <a:lnTo>
                      <a:pt x="1" y="77"/>
                    </a:lnTo>
                    <a:lnTo>
                      <a:pt x="1" y="83"/>
                    </a:lnTo>
                    <a:lnTo>
                      <a:pt x="2" y="89"/>
                    </a:lnTo>
                    <a:lnTo>
                      <a:pt x="4" y="95"/>
                    </a:lnTo>
                    <a:lnTo>
                      <a:pt x="5" y="101"/>
                    </a:lnTo>
                    <a:lnTo>
                      <a:pt x="7" y="107"/>
                    </a:lnTo>
                    <a:lnTo>
                      <a:pt x="9" y="113"/>
                    </a:lnTo>
                    <a:lnTo>
                      <a:pt x="11" y="118"/>
                    </a:lnTo>
                    <a:lnTo>
                      <a:pt x="14" y="123"/>
                    </a:lnTo>
                    <a:lnTo>
                      <a:pt x="17" y="128"/>
                    </a:lnTo>
                    <a:lnTo>
                      <a:pt x="20" y="133"/>
                    </a:lnTo>
                    <a:lnTo>
                      <a:pt x="23" y="138"/>
                    </a:lnTo>
                    <a:lnTo>
                      <a:pt x="26" y="143"/>
                    </a:lnTo>
                    <a:lnTo>
                      <a:pt x="30" y="147"/>
                    </a:lnTo>
                    <a:lnTo>
                      <a:pt x="34" y="151"/>
                    </a:lnTo>
                    <a:lnTo>
                      <a:pt x="37" y="154"/>
                    </a:lnTo>
                    <a:lnTo>
                      <a:pt x="41" y="158"/>
                    </a:lnTo>
                    <a:lnTo>
                      <a:pt x="45" y="161"/>
                    </a:lnTo>
                    <a:lnTo>
                      <a:pt x="49" y="163"/>
                    </a:lnTo>
                    <a:lnTo>
                      <a:pt x="54" y="165"/>
                    </a:lnTo>
                    <a:lnTo>
                      <a:pt x="58" y="167"/>
                    </a:lnTo>
                    <a:lnTo>
                      <a:pt x="62" y="168"/>
                    </a:lnTo>
                    <a:lnTo>
                      <a:pt x="66" y="170"/>
                    </a:lnTo>
                    <a:lnTo>
                      <a:pt x="70" y="170"/>
                    </a:lnTo>
                    <a:lnTo>
                      <a:pt x="74" y="170"/>
                    </a:lnTo>
                    <a:lnTo>
                      <a:pt x="79" y="170"/>
                    </a:lnTo>
                    <a:lnTo>
                      <a:pt x="82" y="169"/>
                    </a:lnTo>
                    <a:lnTo>
                      <a:pt x="86" y="168"/>
                    </a:lnTo>
                    <a:lnTo>
                      <a:pt x="90" y="167"/>
                    </a:lnTo>
                    <a:lnTo>
                      <a:pt x="94" y="164"/>
                    </a:lnTo>
                    <a:lnTo>
                      <a:pt x="97" y="162"/>
                    </a:lnTo>
                    <a:lnTo>
                      <a:pt x="100" y="160"/>
                    </a:lnTo>
                    <a:lnTo>
                      <a:pt x="103" y="156"/>
                    </a:lnTo>
                    <a:lnTo>
                      <a:pt x="106" y="153"/>
                    </a:lnTo>
                    <a:lnTo>
                      <a:pt x="109" y="149"/>
                    </a:lnTo>
                    <a:lnTo>
                      <a:pt x="111" y="145"/>
                    </a:lnTo>
                    <a:lnTo>
                      <a:pt x="114" y="141"/>
                    </a:lnTo>
                    <a:lnTo>
                      <a:pt x="115" y="136"/>
                    </a:lnTo>
                    <a:lnTo>
                      <a:pt x="117" y="132"/>
                    </a:lnTo>
                    <a:lnTo>
                      <a:pt x="118" y="127"/>
                    </a:lnTo>
                    <a:lnTo>
                      <a:pt x="120" y="121"/>
                    </a:lnTo>
                    <a:lnTo>
                      <a:pt x="120" y="116"/>
                    </a:lnTo>
                    <a:lnTo>
                      <a:pt x="121" y="110"/>
                    </a:lnTo>
                    <a:lnTo>
                      <a:pt x="121" y="104"/>
                    </a:lnTo>
                    <a:lnTo>
                      <a:pt x="121" y="99"/>
                    </a:lnTo>
                    <a:lnTo>
                      <a:pt x="120" y="93"/>
                    </a:lnTo>
                    <a:lnTo>
                      <a:pt x="120" y="87"/>
                    </a:lnTo>
                    <a:lnTo>
                      <a:pt x="119" y="81"/>
                    </a:lnTo>
                    <a:lnTo>
                      <a:pt x="117" y="75"/>
                    </a:lnTo>
                    <a:lnTo>
                      <a:pt x="116" y="6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34" name="Group 719"/>
              <p:cNvGrpSpPr>
                <a:grpSpLocks/>
              </p:cNvGrpSpPr>
              <p:nvPr/>
            </p:nvGrpSpPr>
            <p:grpSpPr bwMode="auto">
              <a:xfrm>
                <a:off x="3745" y="1204"/>
                <a:ext cx="77" cy="42"/>
                <a:chOff x="3745" y="1204"/>
                <a:chExt cx="77" cy="42"/>
              </a:xfrm>
            </p:grpSpPr>
            <p:sp>
              <p:nvSpPr>
                <p:cNvPr id="134864" name="Freeform 720"/>
                <p:cNvSpPr>
                  <a:spLocks/>
                </p:cNvSpPr>
                <p:nvPr/>
              </p:nvSpPr>
              <p:spPr bwMode="auto">
                <a:xfrm>
                  <a:off x="3746" y="1207"/>
                  <a:ext cx="76" cy="40"/>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65" name="Line 721"/>
                <p:cNvSpPr>
                  <a:spLocks noChangeShapeType="1"/>
                </p:cNvSpPr>
                <p:nvPr/>
              </p:nvSpPr>
              <p:spPr bwMode="auto">
                <a:xfrm flipH="1" flipV="1">
                  <a:off x="3766" y="1232"/>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66" name="Line 722"/>
                <p:cNvSpPr>
                  <a:spLocks noChangeShapeType="1"/>
                </p:cNvSpPr>
                <p:nvPr/>
              </p:nvSpPr>
              <p:spPr bwMode="auto">
                <a:xfrm flipH="1" flipV="1">
                  <a:off x="3779" y="1224"/>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67" name="Line 723"/>
                <p:cNvSpPr>
                  <a:spLocks noChangeShapeType="1"/>
                </p:cNvSpPr>
                <p:nvPr/>
              </p:nvSpPr>
              <p:spPr bwMode="auto">
                <a:xfrm flipH="1" flipV="1">
                  <a:off x="3751" y="123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68" name="Freeform 724"/>
                <p:cNvSpPr>
                  <a:spLocks/>
                </p:cNvSpPr>
                <p:nvPr/>
              </p:nvSpPr>
              <p:spPr bwMode="auto">
                <a:xfrm>
                  <a:off x="3789" y="1204"/>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69" name="Freeform 725"/>
              <p:cNvSpPr>
                <a:spLocks/>
              </p:cNvSpPr>
              <p:nvPr/>
            </p:nvSpPr>
            <p:spPr bwMode="auto">
              <a:xfrm>
                <a:off x="3768" y="1243"/>
                <a:ext cx="76" cy="37"/>
              </a:xfrm>
              <a:custGeom>
                <a:avLst/>
                <a:gdLst/>
                <a:ahLst/>
                <a:cxnLst>
                  <a:cxn ang="0">
                    <a:pos x="71" y="0"/>
                  </a:cxn>
                  <a:cxn ang="0">
                    <a:pos x="0" y="31"/>
                  </a:cxn>
                  <a:cxn ang="0">
                    <a:pos x="0" y="35"/>
                  </a:cxn>
                  <a:cxn ang="0">
                    <a:pos x="3" y="37"/>
                  </a:cxn>
                  <a:cxn ang="0">
                    <a:pos x="74" y="6"/>
                  </a:cxn>
                  <a:cxn ang="0">
                    <a:pos x="74" y="3"/>
                  </a:cxn>
                  <a:cxn ang="0">
                    <a:pos x="71" y="0"/>
                  </a:cxn>
                </a:cxnLst>
                <a:rect l="0" t="0" r="r" b="b"/>
                <a:pathLst>
                  <a:path w="75" h="38">
                    <a:moveTo>
                      <a:pt x="71" y="0"/>
                    </a:moveTo>
                    <a:lnTo>
                      <a:pt x="0" y="31"/>
                    </a:lnTo>
                    <a:lnTo>
                      <a:pt x="0" y="35"/>
                    </a:lnTo>
                    <a:lnTo>
                      <a:pt x="3" y="37"/>
                    </a:lnTo>
                    <a:lnTo>
                      <a:pt x="74" y="6"/>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70" name="Freeform 726"/>
              <p:cNvSpPr>
                <a:spLocks/>
              </p:cNvSpPr>
              <p:nvPr/>
            </p:nvSpPr>
            <p:spPr bwMode="auto">
              <a:xfrm>
                <a:off x="3814" y="1241"/>
                <a:ext cx="33"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37" name="Group 727"/>
              <p:cNvGrpSpPr>
                <a:grpSpLocks/>
              </p:cNvGrpSpPr>
              <p:nvPr/>
            </p:nvGrpSpPr>
            <p:grpSpPr bwMode="auto">
              <a:xfrm>
                <a:off x="3777" y="1294"/>
                <a:ext cx="77" cy="42"/>
                <a:chOff x="3777" y="1294"/>
                <a:chExt cx="77" cy="42"/>
              </a:xfrm>
            </p:grpSpPr>
            <p:sp>
              <p:nvSpPr>
                <p:cNvPr id="134872" name="Freeform 728"/>
                <p:cNvSpPr>
                  <a:spLocks/>
                </p:cNvSpPr>
                <p:nvPr/>
              </p:nvSpPr>
              <p:spPr bwMode="auto">
                <a:xfrm>
                  <a:off x="3776" y="1297"/>
                  <a:ext cx="76"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73" name="Line 729"/>
                <p:cNvSpPr>
                  <a:spLocks noChangeShapeType="1"/>
                </p:cNvSpPr>
                <p:nvPr/>
              </p:nvSpPr>
              <p:spPr bwMode="auto">
                <a:xfrm flipH="1" flipV="1">
                  <a:off x="3796" y="1323"/>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74" name="Line 730"/>
                <p:cNvSpPr>
                  <a:spLocks noChangeShapeType="1"/>
                </p:cNvSpPr>
                <p:nvPr/>
              </p:nvSpPr>
              <p:spPr bwMode="auto">
                <a:xfrm flipH="1" flipV="1">
                  <a:off x="3811" y="131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75" name="Line 731"/>
                <p:cNvSpPr>
                  <a:spLocks noChangeShapeType="1"/>
                </p:cNvSpPr>
                <p:nvPr/>
              </p:nvSpPr>
              <p:spPr bwMode="auto">
                <a:xfrm flipH="1" flipV="1">
                  <a:off x="3781" y="132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76" name="Freeform 732"/>
                <p:cNvSpPr>
                  <a:spLocks/>
                </p:cNvSpPr>
                <p:nvPr/>
              </p:nvSpPr>
              <p:spPr bwMode="auto">
                <a:xfrm>
                  <a:off x="3822" y="1294"/>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877" name="Freeform 733"/>
              <p:cNvSpPr>
                <a:spLocks/>
              </p:cNvSpPr>
              <p:nvPr/>
            </p:nvSpPr>
            <p:spPr bwMode="auto">
              <a:xfrm>
                <a:off x="3720" y="1195"/>
                <a:ext cx="121" cy="170"/>
              </a:xfrm>
              <a:custGeom>
                <a:avLst/>
                <a:gdLst/>
                <a:ahLst/>
                <a:cxnLst>
                  <a:cxn ang="0">
                    <a:pos x="110" y="57"/>
                  </a:cxn>
                  <a:cxn ang="0">
                    <a:pos x="103" y="41"/>
                  </a:cxn>
                  <a:cxn ang="0">
                    <a:pos x="93" y="27"/>
                  </a:cxn>
                  <a:cxn ang="0">
                    <a:pos x="82" y="16"/>
                  </a:cxn>
                  <a:cxn ang="0">
                    <a:pos x="70" y="7"/>
                  </a:cxn>
                  <a:cxn ang="0">
                    <a:pos x="58" y="2"/>
                  </a:cxn>
                  <a:cxn ang="0">
                    <a:pos x="46" y="0"/>
                  </a:cxn>
                  <a:cxn ang="0">
                    <a:pos x="34" y="2"/>
                  </a:cxn>
                  <a:cxn ang="0">
                    <a:pos x="24" y="8"/>
                  </a:cxn>
                  <a:cxn ang="0">
                    <a:pos x="14" y="17"/>
                  </a:cxn>
                  <a:cxn ang="0">
                    <a:pos x="7" y="29"/>
                  </a:cxn>
                  <a:cxn ang="0">
                    <a:pos x="2" y="43"/>
                  </a:cxn>
                  <a:cxn ang="0">
                    <a:pos x="0" y="59"/>
                  </a:cxn>
                  <a:cxn ang="0">
                    <a:pos x="1" y="76"/>
                  </a:cxn>
                  <a:cxn ang="0">
                    <a:pos x="4" y="94"/>
                  </a:cxn>
                  <a:cxn ang="0">
                    <a:pos x="9" y="111"/>
                  </a:cxn>
                  <a:cxn ang="0">
                    <a:pos x="16" y="127"/>
                  </a:cxn>
                  <a:cxn ang="0">
                    <a:pos x="26" y="141"/>
                  </a:cxn>
                  <a:cxn ang="0">
                    <a:pos x="37" y="152"/>
                  </a:cxn>
                  <a:cxn ang="0">
                    <a:pos x="49" y="161"/>
                  </a:cxn>
                  <a:cxn ang="0">
                    <a:pos x="61" y="166"/>
                  </a:cxn>
                  <a:cxn ang="0">
                    <a:pos x="73" y="168"/>
                  </a:cxn>
                  <a:cxn ang="0">
                    <a:pos x="85" y="166"/>
                  </a:cxn>
                  <a:cxn ang="0">
                    <a:pos x="95" y="160"/>
                  </a:cxn>
                  <a:cxn ang="0">
                    <a:pos x="105" y="151"/>
                  </a:cxn>
                  <a:cxn ang="0">
                    <a:pos x="112" y="139"/>
                  </a:cxn>
                  <a:cxn ang="0">
                    <a:pos x="117" y="125"/>
                  </a:cxn>
                  <a:cxn ang="0">
                    <a:pos x="119" y="109"/>
                  </a:cxn>
                  <a:cxn ang="0">
                    <a:pos x="118" y="92"/>
                  </a:cxn>
                  <a:cxn ang="0">
                    <a:pos x="115" y="74"/>
                  </a:cxn>
                  <a:cxn ang="0">
                    <a:pos x="112" y="75"/>
                  </a:cxn>
                  <a:cxn ang="0">
                    <a:pos x="115" y="92"/>
                  </a:cxn>
                  <a:cxn ang="0">
                    <a:pos x="116" y="106"/>
                  </a:cxn>
                  <a:cxn ang="0">
                    <a:pos x="113" y="124"/>
                  </a:cxn>
                  <a:cxn ang="0">
                    <a:pos x="109" y="138"/>
                  </a:cxn>
                  <a:cxn ang="0">
                    <a:pos x="102" y="149"/>
                  </a:cxn>
                  <a:cxn ang="0">
                    <a:pos x="93" y="157"/>
                  </a:cxn>
                  <a:cxn ang="0">
                    <a:pos x="84" y="163"/>
                  </a:cxn>
                  <a:cxn ang="0">
                    <a:pos x="73" y="165"/>
                  </a:cxn>
                  <a:cxn ang="0">
                    <a:pos x="62" y="163"/>
                  </a:cxn>
                  <a:cxn ang="0">
                    <a:pos x="50" y="158"/>
                  </a:cxn>
                  <a:cxn ang="0">
                    <a:pos x="39" y="150"/>
                  </a:cxn>
                  <a:cxn ang="0">
                    <a:pos x="28" y="139"/>
                  </a:cxn>
                  <a:cxn ang="0">
                    <a:pos x="19" y="125"/>
                  </a:cxn>
                  <a:cxn ang="0">
                    <a:pos x="12" y="110"/>
                  </a:cxn>
                  <a:cxn ang="0">
                    <a:pos x="7" y="93"/>
                  </a:cxn>
                  <a:cxn ang="0">
                    <a:pos x="4" y="76"/>
                  </a:cxn>
                  <a:cxn ang="0">
                    <a:pos x="3" y="62"/>
                  </a:cxn>
                  <a:cxn ang="0">
                    <a:pos x="6" y="44"/>
                  </a:cxn>
                  <a:cxn ang="0">
                    <a:pos x="10" y="30"/>
                  </a:cxn>
                  <a:cxn ang="0">
                    <a:pos x="17" y="19"/>
                  </a:cxn>
                  <a:cxn ang="0">
                    <a:pos x="26" y="11"/>
                  </a:cxn>
                  <a:cxn ang="0">
                    <a:pos x="35" y="5"/>
                  </a:cxn>
                  <a:cxn ang="0">
                    <a:pos x="46" y="3"/>
                  </a:cxn>
                  <a:cxn ang="0">
                    <a:pos x="57" y="5"/>
                  </a:cxn>
                  <a:cxn ang="0">
                    <a:pos x="69" y="10"/>
                  </a:cxn>
                  <a:cxn ang="0">
                    <a:pos x="80" y="18"/>
                  </a:cxn>
                  <a:cxn ang="0">
                    <a:pos x="91" y="29"/>
                  </a:cxn>
                  <a:cxn ang="0">
                    <a:pos x="100" y="43"/>
                  </a:cxn>
                  <a:cxn ang="0">
                    <a:pos x="107" y="58"/>
                  </a:cxn>
                  <a:cxn ang="0">
                    <a:pos x="114" y="68"/>
                  </a:cxn>
                </a:cxnLst>
                <a:rect l="0" t="0" r="r" b="b"/>
                <a:pathLst>
                  <a:path w="120" h="169">
                    <a:moveTo>
                      <a:pt x="114" y="68"/>
                    </a:moveTo>
                    <a:lnTo>
                      <a:pt x="112" y="63"/>
                    </a:lnTo>
                    <a:lnTo>
                      <a:pt x="110" y="57"/>
                    </a:lnTo>
                    <a:lnTo>
                      <a:pt x="108" y="51"/>
                    </a:lnTo>
                    <a:lnTo>
                      <a:pt x="105" y="46"/>
                    </a:lnTo>
                    <a:lnTo>
                      <a:pt x="103" y="41"/>
                    </a:lnTo>
                    <a:lnTo>
                      <a:pt x="100" y="36"/>
                    </a:lnTo>
                    <a:lnTo>
                      <a:pt x="96" y="32"/>
                    </a:lnTo>
                    <a:lnTo>
                      <a:pt x="93" y="27"/>
                    </a:lnTo>
                    <a:lnTo>
                      <a:pt x="90" y="23"/>
                    </a:lnTo>
                    <a:lnTo>
                      <a:pt x="86" y="19"/>
                    </a:lnTo>
                    <a:lnTo>
                      <a:pt x="82" y="16"/>
                    </a:lnTo>
                    <a:lnTo>
                      <a:pt x="78" y="13"/>
                    </a:lnTo>
                    <a:lnTo>
                      <a:pt x="74" y="10"/>
                    </a:lnTo>
                    <a:lnTo>
                      <a:pt x="70" y="7"/>
                    </a:lnTo>
                    <a:lnTo>
                      <a:pt x="66" y="5"/>
                    </a:lnTo>
                    <a:lnTo>
                      <a:pt x="62" y="3"/>
                    </a:lnTo>
                    <a:lnTo>
                      <a:pt x="58" y="2"/>
                    </a:lnTo>
                    <a:lnTo>
                      <a:pt x="54" y="1"/>
                    </a:lnTo>
                    <a:lnTo>
                      <a:pt x="50" y="0"/>
                    </a:lnTo>
                    <a:lnTo>
                      <a:pt x="46" y="0"/>
                    </a:lnTo>
                    <a:lnTo>
                      <a:pt x="42" y="0"/>
                    </a:lnTo>
                    <a:lnTo>
                      <a:pt x="38" y="1"/>
                    </a:lnTo>
                    <a:lnTo>
                      <a:pt x="34" y="2"/>
                    </a:lnTo>
                    <a:lnTo>
                      <a:pt x="30" y="4"/>
                    </a:lnTo>
                    <a:lnTo>
                      <a:pt x="27" y="6"/>
                    </a:lnTo>
                    <a:lnTo>
                      <a:pt x="24" y="8"/>
                    </a:lnTo>
                    <a:lnTo>
                      <a:pt x="20" y="11"/>
                    </a:lnTo>
                    <a:lnTo>
                      <a:pt x="17" y="14"/>
                    </a:lnTo>
                    <a:lnTo>
                      <a:pt x="14" y="17"/>
                    </a:lnTo>
                    <a:lnTo>
                      <a:pt x="12" y="20"/>
                    </a:lnTo>
                    <a:lnTo>
                      <a:pt x="9" y="25"/>
                    </a:lnTo>
                    <a:lnTo>
                      <a:pt x="7" y="29"/>
                    </a:lnTo>
                    <a:lnTo>
                      <a:pt x="6" y="33"/>
                    </a:lnTo>
                    <a:lnTo>
                      <a:pt x="4" y="38"/>
                    </a:lnTo>
                    <a:lnTo>
                      <a:pt x="2" y="43"/>
                    </a:lnTo>
                    <a:lnTo>
                      <a:pt x="2" y="48"/>
                    </a:lnTo>
                    <a:lnTo>
                      <a:pt x="1" y="54"/>
                    </a:lnTo>
                    <a:lnTo>
                      <a:pt x="0" y="59"/>
                    </a:lnTo>
                    <a:lnTo>
                      <a:pt x="0" y="65"/>
                    </a:lnTo>
                    <a:lnTo>
                      <a:pt x="0" y="70"/>
                    </a:lnTo>
                    <a:lnTo>
                      <a:pt x="1" y="76"/>
                    </a:lnTo>
                    <a:lnTo>
                      <a:pt x="1" y="82"/>
                    </a:lnTo>
                    <a:lnTo>
                      <a:pt x="2" y="88"/>
                    </a:lnTo>
                    <a:lnTo>
                      <a:pt x="4" y="94"/>
                    </a:lnTo>
                    <a:lnTo>
                      <a:pt x="5" y="100"/>
                    </a:lnTo>
                    <a:lnTo>
                      <a:pt x="7" y="105"/>
                    </a:lnTo>
                    <a:lnTo>
                      <a:pt x="9" y="111"/>
                    </a:lnTo>
                    <a:lnTo>
                      <a:pt x="11" y="117"/>
                    </a:lnTo>
                    <a:lnTo>
                      <a:pt x="14" y="122"/>
                    </a:lnTo>
                    <a:lnTo>
                      <a:pt x="16" y="127"/>
                    </a:lnTo>
                    <a:lnTo>
                      <a:pt x="19" y="132"/>
                    </a:lnTo>
                    <a:lnTo>
                      <a:pt x="23" y="136"/>
                    </a:lnTo>
                    <a:lnTo>
                      <a:pt x="26" y="141"/>
                    </a:lnTo>
                    <a:lnTo>
                      <a:pt x="29" y="145"/>
                    </a:lnTo>
                    <a:lnTo>
                      <a:pt x="33" y="149"/>
                    </a:lnTo>
                    <a:lnTo>
                      <a:pt x="37" y="152"/>
                    </a:lnTo>
                    <a:lnTo>
                      <a:pt x="41" y="155"/>
                    </a:lnTo>
                    <a:lnTo>
                      <a:pt x="45" y="158"/>
                    </a:lnTo>
                    <a:lnTo>
                      <a:pt x="49" y="161"/>
                    </a:lnTo>
                    <a:lnTo>
                      <a:pt x="53" y="163"/>
                    </a:lnTo>
                    <a:lnTo>
                      <a:pt x="57" y="165"/>
                    </a:lnTo>
                    <a:lnTo>
                      <a:pt x="61" y="166"/>
                    </a:lnTo>
                    <a:lnTo>
                      <a:pt x="65" y="167"/>
                    </a:lnTo>
                    <a:lnTo>
                      <a:pt x="69" y="168"/>
                    </a:lnTo>
                    <a:lnTo>
                      <a:pt x="73" y="168"/>
                    </a:lnTo>
                    <a:lnTo>
                      <a:pt x="77" y="168"/>
                    </a:lnTo>
                    <a:lnTo>
                      <a:pt x="81" y="167"/>
                    </a:lnTo>
                    <a:lnTo>
                      <a:pt x="85" y="166"/>
                    </a:lnTo>
                    <a:lnTo>
                      <a:pt x="89" y="164"/>
                    </a:lnTo>
                    <a:lnTo>
                      <a:pt x="92" y="162"/>
                    </a:lnTo>
                    <a:lnTo>
                      <a:pt x="95" y="160"/>
                    </a:lnTo>
                    <a:lnTo>
                      <a:pt x="99" y="157"/>
                    </a:lnTo>
                    <a:lnTo>
                      <a:pt x="102" y="154"/>
                    </a:lnTo>
                    <a:lnTo>
                      <a:pt x="105" y="151"/>
                    </a:lnTo>
                    <a:lnTo>
                      <a:pt x="107" y="148"/>
                    </a:lnTo>
                    <a:lnTo>
                      <a:pt x="110" y="143"/>
                    </a:lnTo>
                    <a:lnTo>
                      <a:pt x="112" y="139"/>
                    </a:lnTo>
                    <a:lnTo>
                      <a:pt x="113" y="135"/>
                    </a:lnTo>
                    <a:lnTo>
                      <a:pt x="115" y="130"/>
                    </a:lnTo>
                    <a:lnTo>
                      <a:pt x="117" y="125"/>
                    </a:lnTo>
                    <a:lnTo>
                      <a:pt x="117" y="120"/>
                    </a:lnTo>
                    <a:lnTo>
                      <a:pt x="118" y="114"/>
                    </a:lnTo>
                    <a:lnTo>
                      <a:pt x="119" y="109"/>
                    </a:lnTo>
                    <a:lnTo>
                      <a:pt x="119" y="103"/>
                    </a:lnTo>
                    <a:lnTo>
                      <a:pt x="119" y="98"/>
                    </a:lnTo>
                    <a:lnTo>
                      <a:pt x="118" y="92"/>
                    </a:lnTo>
                    <a:lnTo>
                      <a:pt x="118" y="86"/>
                    </a:lnTo>
                    <a:lnTo>
                      <a:pt x="117" y="80"/>
                    </a:lnTo>
                    <a:lnTo>
                      <a:pt x="115" y="74"/>
                    </a:lnTo>
                    <a:lnTo>
                      <a:pt x="114" y="68"/>
                    </a:lnTo>
                    <a:lnTo>
                      <a:pt x="111" y="69"/>
                    </a:lnTo>
                    <a:lnTo>
                      <a:pt x="112" y="75"/>
                    </a:lnTo>
                    <a:lnTo>
                      <a:pt x="113" y="80"/>
                    </a:lnTo>
                    <a:lnTo>
                      <a:pt x="115" y="87"/>
                    </a:lnTo>
                    <a:lnTo>
                      <a:pt x="115" y="92"/>
                    </a:lnTo>
                    <a:lnTo>
                      <a:pt x="116" y="98"/>
                    </a:lnTo>
                    <a:lnTo>
                      <a:pt x="116" y="103"/>
                    </a:lnTo>
                    <a:lnTo>
                      <a:pt x="116" y="106"/>
                    </a:lnTo>
                    <a:lnTo>
                      <a:pt x="115" y="114"/>
                    </a:lnTo>
                    <a:lnTo>
                      <a:pt x="114" y="119"/>
                    </a:lnTo>
                    <a:lnTo>
                      <a:pt x="113" y="124"/>
                    </a:lnTo>
                    <a:lnTo>
                      <a:pt x="112" y="129"/>
                    </a:lnTo>
                    <a:lnTo>
                      <a:pt x="111" y="133"/>
                    </a:lnTo>
                    <a:lnTo>
                      <a:pt x="109" y="138"/>
                    </a:lnTo>
                    <a:lnTo>
                      <a:pt x="107" y="142"/>
                    </a:lnTo>
                    <a:lnTo>
                      <a:pt x="105" y="146"/>
                    </a:lnTo>
                    <a:lnTo>
                      <a:pt x="102" y="149"/>
                    </a:lnTo>
                    <a:lnTo>
                      <a:pt x="99" y="152"/>
                    </a:lnTo>
                    <a:lnTo>
                      <a:pt x="97" y="155"/>
                    </a:lnTo>
                    <a:lnTo>
                      <a:pt x="93" y="157"/>
                    </a:lnTo>
                    <a:lnTo>
                      <a:pt x="90" y="160"/>
                    </a:lnTo>
                    <a:lnTo>
                      <a:pt x="87" y="161"/>
                    </a:lnTo>
                    <a:lnTo>
                      <a:pt x="84" y="163"/>
                    </a:lnTo>
                    <a:lnTo>
                      <a:pt x="80" y="164"/>
                    </a:lnTo>
                    <a:lnTo>
                      <a:pt x="77" y="164"/>
                    </a:lnTo>
                    <a:lnTo>
                      <a:pt x="73" y="165"/>
                    </a:lnTo>
                    <a:lnTo>
                      <a:pt x="70" y="164"/>
                    </a:lnTo>
                    <a:lnTo>
                      <a:pt x="66" y="164"/>
                    </a:lnTo>
                    <a:lnTo>
                      <a:pt x="62" y="163"/>
                    </a:lnTo>
                    <a:lnTo>
                      <a:pt x="58" y="162"/>
                    </a:lnTo>
                    <a:lnTo>
                      <a:pt x="54" y="160"/>
                    </a:lnTo>
                    <a:lnTo>
                      <a:pt x="50" y="158"/>
                    </a:lnTo>
                    <a:lnTo>
                      <a:pt x="46" y="156"/>
                    </a:lnTo>
                    <a:lnTo>
                      <a:pt x="43" y="153"/>
                    </a:lnTo>
                    <a:lnTo>
                      <a:pt x="39" y="150"/>
                    </a:lnTo>
                    <a:lnTo>
                      <a:pt x="35" y="147"/>
                    </a:lnTo>
                    <a:lnTo>
                      <a:pt x="32" y="143"/>
                    </a:lnTo>
                    <a:lnTo>
                      <a:pt x="28" y="139"/>
                    </a:lnTo>
                    <a:lnTo>
                      <a:pt x="25" y="134"/>
                    </a:lnTo>
                    <a:lnTo>
                      <a:pt x="22" y="130"/>
                    </a:lnTo>
                    <a:lnTo>
                      <a:pt x="19" y="125"/>
                    </a:lnTo>
                    <a:lnTo>
                      <a:pt x="16" y="120"/>
                    </a:lnTo>
                    <a:lnTo>
                      <a:pt x="14" y="115"/>
                    </a:lnTo>
                    <a:lnTo>
                      <a:pt x="12" y="110"/>
                    </a:lnTo>
                    <a:lnTo>
                      <a:pt x="10" y="104"/>
                    </a:lnTo>
                    <a:lnTo>
                      <a:pt x="8" y="99"/>
                    </a:lnTo>
                    <a:lnTo>
                      <a:pt x="7" y="93"/>
                    </a:lnTo>
                    <a:lnTo>
                      <a:pt x="6" y="88"/>
                    </a:lnTo>
                    <a:lnTo>
                      <a:pt x="4" y="81"/>
                    </a:lnTo>
                    <a:lnTo>
                      <a:pt x="4" y="76"/>
                    </a:lnTo>
                    <a:lnTo>
                      <a:pt x="3" y="70"/>
                    </a:lnTo>
                    <a:lnTo>
                      <a:pt x="3" y="65"/>
                    </a:lnTo>
                    <a:lnTo>
                      <a:pt x="3" y="62"/>
                    </a:lnTo>
                    <a:lnTo>
                      <a:pt x="4" y="54"/>
                    </a:lnTo>
                    <a:lnTo>
                      <a:pt x="5" y="49"/>
                    </a:lnTo>
                    <a:lnTo>
                      <a:pt x="6" y="44"/>
                    </a:lnTo>
                    <a:lnTo>
                      <a:pt x="7" y="39"/>
                    </a:lnTo>
                    <a:lnTo>
                      <a:pt x="9" y="35"/>
                    </a:lnTo>
                    <a:lnTo>
                      <a:pt x="10" y="30"/>
                    </a:lnTo>
                    <a:lnTo>
                      <a:pt x="12" y="26"/>
                    </a:lnTo>
                    <a:lnTo>
                      <a:pt x="14" y="22"/>
                    </a:lnTo>
                    <a:lnTo>
                      <a:pt x="17" y="19"/>
                    </a:lnTo>
                    <a:lnTo>
                      <a:pt x="20" y="16"/>
                    </a:lnTo>
                    <a:lnTo>
                      <a:pt x="22" y="13"/>
                    </a:lnTo>
                    <a:lnTo>
                      <a:pt x="26" y="11"/>
                    </a:lnTo>
                    <a:lnTo>
                      <a:pt x="29" y="8"/>
                    </a:lnTo>
                    <a:lnTo>
                      <a:pt x="32" y="7"/>
                    </a:lnTo>
                    <a:lnTo>
                      <a:pt x="35" y="5"/>
                    </a:lnTo>
                    <a:lnTo>
                      <a:pt x="39" y="4"/>
                    </a:lnTo>
                    <a:lnTo>
                      <a:pt x="42" y="4"/>
                    </a:lnTo>
                    <a:lnTo>
                      <a:pt x="46" y="3"/>
                    </a:lnTo>
                    <a:lnTo>
                      <a:pt x="49" y="4"/>
                    </a:lnTo>
                    <a:lnTo>
                      <a:pt x="53" y="4"/>
                    </a:lnTo>
                    <a:lnTo>
                      <a:pt x="57" y="5"/>
                    </a:lnTo>
                    <a:lnTo>
                      <a:pt x="61" y="6"/>
                    </a:lnTo>
                    <a:lnTo>
                      <a:pt x="65" y="8"/>
                    </a:lnTo>
                    <a:lnTo>
                      <a:pt x="69" y="10"/>
                    </a:lnTo>
                    <a:lnTo>
                      <a:pt x="73" y="12"/>
                    </a:lnTo>
                    <a:lnTo>
                      <a:pt x="77" y="15"/>
                    </a:lnTo>
                    <a:lnTo>
                      <a:pt x="80" y="18"/>
                    </a:lnTo>
                    <a:lnTo>
                      <a:pt x="84" y="21"/>
                    </a:lnTo>
                    <a:lnTo>
                      <a:pt x="87" y="25"/>
                    </a:lnTo>
                    <a:lnTo>
                      <a:pt x="91" y="29"/>
                    </a:lnTo>
                    <a:lnTo>
                      <a:pt x="94" y="34"/>
                    </a:lnTo>
                    <a:lnTo>
                      <a:pt x="97" y="38"/>
                    </a:lnTo>
                    <a:lnTo>
                      <a:pt x="100" y="43"/>
                    </a:lnTo>
                    <a:lnTo>
                      <a:pt x="103" y="48"/>
                    </a:lnTo>
                    <a:lnTo>
                      <a:pt x="105" y="53"/>
                    </a:lnTo>
                    <a:lnTo>
                      <a:pt x="107" y="58"/>
                    </a:lnTo>
                    <a:lnTo>
                      <a:pt x="109" y="64"/>
                    </a:lnTo>
                    <a:lnTo>
                      <a:pt x="111" y="69"/>
                    </a:lnTo>
                    <a:lnTo>
                      <a:pt x="114" y="68"/>
                    </a:lnTo>
                  </a:path>
                </a:pathLst>
              </a:custGeom>
              <a:solidFill>
                <a:srgbClr val="808080"/>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39" name="Group 734"/>
              <p:cNvGrpSpPr>
                <a:grpSpLocks/>
              </p:cNvGrpSpPr>
              <p:nvPr/>
            </p:nvGrpSpPr>
            <p:grpSpPr bwMode="auto">
              <a:xfrm>
                <a:off x="3711" y="1322"/>
                <a:ext cx="78" cy="42"/>
                <a:chOff x="3711" y="1322"/>
                <a:chExt cx="78" cy="42"/>
              </a:xfrm>
            </p:grpSpPr>
            <p:sp>
              <p:nvSpPr>
                <p:cNvPr id="134879" name="Freeform 735"/>
                <p:cNvSpPr>
                  <a:spLocks/>
                </p:cNvSpPr>
                <p:nvPr/>
              </p:nvSpPr>
              <p:spPr bwMode="auto">
                <a:xfrm>
                  <a:off x="3710" y="1325"/>
                  <a:ext cx="76" cy="25"/>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80" name="Line 736"/>
                <p:cNvSpPr>
                  <a:spLocks noChangeShapeType="1"/>
                </p:cNvSpPr>
                <p:nvPr/>
              </p:nvSpPr>
              <p:spPr bwMode="auto">
                <a:xfrm flipH="1" flipV="1">
                  <a:off x="3731" y="1348"/>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1" name="Line 737"/>
                <p:cNvSpPr>
                  <a:spLocks noChangeShapeType="1"/>
                </p:cNvSpPr>
                <p:nvPr/>
              </p:nvSpPr>
              <p:spPr bwMode="auto">
                <a:xfrm flipH="1" flipV="1">
                  <a:off x="3746" y="1342"/>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2" name="Line 738"/>
                <p:cNvSpPr>
                  <a:spLocks noChangeShapeType="1"/>
                </p:cNvSpPr>
                <p:nvPr/>
              </p:nvSpPr>
              <p:spPr bwMode="auto">
                <a:xfrm flipH="1" flipV="1">
                  <a:off x="3715" y="135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3" name="Freeform 739"/>
                <p:cNvSpPr>
                  <a:spLocks/>
                </p:cNvSpPr>
                <p:nvPr/>
              </p:nvSpPr>
              <p:spPr bwMode="auto">
                <a:xfrm>
                  <a:off x="3753" y="1323"/>
                  <a:ext cx="35" cy="23"/>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0" name="Group 740"/>
              <p:cNvGrpSpPr>
                <a:grpSpLocks/>
              </p:cNvGrpSpPr>
              <p:nvPr/>
            </p:nvGrpSpPr>
            <p:grpSpPr bwMode="auto">
              <a:xfrm>
                <a:off x="3703" y="1196"/>
                <a:ext cx="77" cy="41"/>
                <a:chOff x="3703" y="1196"/>
                <a:chExt cx="77" cy="41"/>
              </a:xfrm>
            </p:grpSpPr>
            <p:sp>
              <p:nvSpPr>
                <p:cNvPr id="134885" name="Freeform 741"/>
                <p:cNvSpPr>
                  <a:spLocks/>
                </p:cNvSpPr>
                <p:nvPr/>
              </p:nvSpPr>
              <p:spPr bwMode="auto">
                <a:xfrm>
                  <a:off x="3703" y="1198"/>
                  <a:ext cx="78" cy="25"/>
                </a:xfrm>
                <a:custGeom>
                  <a:avLst/>
                  <a:gdLst/>
                  <a:ahLst/>
                  <a:cxnLst>
                    <a:cxn ang="0">
                      <a:pos x="71" y="0"/>
                    </a:cxn>
                    <a:cxn ang="0">
                      <a:pos x="0" y="31"/>
                    </a:cxn>
                    <a:cxn ang="0">
                      <a:pos x="0" y="35"/>
                    </a:cxn>
                    <a:cxn ang="0">
                      <a:pos x="3" y="37"/>
                    </a:cxn>
                    <a:cxn ang="0">
                      <a:pos x="74" y="6"/>
                    </a:cxn>
                    <a:cxn ang="0">
                      <a:pos x="73" y="3"/>
                    </a:cxn>
                    <a:cxn ang="0">
                      <a:pos x="71" y="0"/>
                    </a:cxn>
                  </a:cxnLst>
                  <a:rect l="0" t="0" r="r" b="b"/>
                  <a:pathLst>
                    <a:path w="75" h="38">
                      <a:moveTo>
                        <a:pt x="71" y="0"/>
                      </a:moveTo>
                      <a:lnTo>
                        <a:pt x="0" y="31"/>
                      </a:lnTo>
                      <a:lnTo>
                        <a:pt x="0" y="35"/>
                      </a:lnTo>
                      <a:lnTo>
                        <a:pt x="3" y="37"/>
                      </a:lnTo>
                      <a:lnTo>
                        <a:pt x="74" y="6"/>
                      </a:lnTo>
                      <a:lnTo>
                        <a:pt x="73"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86" name="Line 742"/>
                <p:cNvSpPr>
                  <a:spLocks noChangeShapeType="1"/>
                </p:cNvSpPr>
                <p:nvPr/>
              </p:nvSpPr>
              <p:spPr bwMode="auto">
                <a:xfrm flipH="1" flipV="1">
                  <a:off x="3723" y="1221"/>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7" name="Line 743"/>
                <p:cNvSpPr>
                  <a:spLocks noChangeShapeType="1"/>
                </p:cNvSpPr>
                <p:nvPr/>
              </p:nvSpPr>
              <p:spPr bwMode="auto">
                <a:xfrm flipH="1" flipV="1">
                  <a:off x="3738" y="1210"/>
                  <a:ext cx="13"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8" name="Line 744"/>
                <p:cNvSpPr>
                  <a:spLocks noChangeShapeType="1"/>
                </p:cNvSpPr>
                <p:nvPr/>
              </p:nvSpPr>
              <p:spPr bwMode="auto">
                <a:xfrm flipH="1" flipV="1">
                  <a:off x="3708" y="122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89" name="Freeform 745"/>
                <p:cNvSpPr>
                  <a:spLocks/>
                </p:cNvSpPr>
                <p:nvPr/>
              </p:nvSpPr>
              <p:spPr bwMode="auto">
                <a:xfrm>
                  <a:off x="3748" y="1195"/>
                  <a:ext cx="33" cy="23"/>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1" name="Group 746"/>
              <p:cNvGrpSpPr>
                <a:grpSpLocks/>
              </p:cNvGrpSpPr>
              <p:nvPr/>
            </p:nvGrpSpPr>
            <p:grpSpPr bwMode="auto">
              <a:xfrm>
                <a:off x="3752" y="1336"/>
                <a:ext cx="78" cy="41"/>
                <a:chOff x="3752" y="1336"/>
                <a:chExt cx="78" cy="41"/>
              </a:xfrm>
            </p:grpSpPr>
            <p:sp>
              <p:nvSpPr>
                <p:cNvPr id="134891" name="Freeform 747"/>
                <p:cNvSpPr>
                  <a:spLocks/>
                </p:cNvSpPr>
                <p:nvPr/>
              </p:nvSpPr>
              <p:spPr bwMode="auto">
                <a:xfrm>
                  <a:off x="3753" y="1340"/>
                  <a:ext cx="71"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92" name="Line 748"/>
                <p:cNvSpPr>
                  <a:spLocks noChangeShapeType="1"/>
                </p:cNvSpPr>
                <p:nvPr/>
              </p:nvSpPr>
              <p:spPr bwMode="auto">
                <a:xfrm flipH="1" flipV="1">
                  <a:off x="3774" y="136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93" name="Line 749"/>
                <p:cNvSpPr>
                  <a:spLocks noChangeShapeType="1"/>
                </p:cNvSpPr>
                <p:nvPr/>
              </p:nvSpPr>
              <p:spPr bwMode="auto">
                <a:xfrm flipH="1" flipV="1">
                  <a:off x="3786" y="1357"/>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94" name="Line 750"/>
                <p:cNvSpPr>
                  <a:spLocks noChangeShapeType="1"/>
                </p:cNvSpPr>
                <p:nvPr/>
              </p:nvSpPr>
              <p:spPr bwMode="auto">
                <a:xfrm flipH="1" flipV="1">
                  <a:off x="3758" y="1368"/>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95" name="Freeform 751"/>
                <p:cNvSpPr>
                  <a:spLocks/>
                </p:cNvSpPr>
                <p:nvPr/>
              </p:nvSpPr>
              <p:spPr bwMode="auto">
                <a:xfrm>
                  <a:off x="3796" y="1337"/>
                  <a:ext cx="33"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2" name="Group 752"/>
              <p:cNvGrpSpPr>
                <a:grpSpLocks/>
              </p:cNvGrpSpPr>
              <p:nvPr/>
            </p:nvGrpSpPr>
            <p:grpSpPr bwMode="auto">
              <a:xfrm>
                <a:off x="3680" y="1247"/>
                <a:ext cx="77" cy="42"/>
                <a:chOff x="3680" y="1247"/>
                <a:chExt cx="77" cy="42"/>
              </a:xfrm>
            </p:grpSpPr>
            <p:sp>
              <p:nvSpPr>
                <p:cNvPr id="134897" name="Freeform 753"/>
                <p:cNvSpPr>
                  <a:spLocks/>
                </p:cNvSpPr>
                <p:nvPr/>
              </p:nvSpPr>
              <p:spPr bwMode="auto">
                <a:xfrm>
                  <a:off x="3680" y="1249"/>
                  <a:ext cx="71"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898" name="Line 754"/>
                <p:cNvSpPr>
                  <a:spLocks noChangeShapeType="1"/>
                </p:cNvSpPr>
                <p:nvPr/>
              </p:nvSpPr>
              <p:spPr bwMode="auto">
                <a:xfrm flipH="1" flipV="1">
                  <a:off x="3700" y="1272"/>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899" name="Line 755"/>
                <p:cNvSpPr>
                  <a:spLocks noChangeShapeType="1"/>
                </p:cNvSpPr>
                <p:nvPr/>
              </p:nvSpPr>
              <p:spPr bwMode="auto">
                <a:xfrm flipH="1" flipV="1">
                  <a:off x="3713" y="126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00" name="Line 756"/>
                <p:cNvSpPr>
                  <a:spLocks noChangeShapeType="1"/>
                </p:cNvSpPr>
                <p:nvPr/>
              </p:nvSpPr>
              <p:spPr bwMode="auto">
                <a:xfrm flipH="1" flipV="1">
                  <a:off x="3685" y="1280"/>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01" name="Freeform 757"/>
                <p:cNvSpPr>
                  <a:spLocks/>
                </p:cNvSpPr>
                <p:nvPr/>
              </p:nvSpPr>
              <p:spPr bwMode="auto">
                <a:xfrm>
                  <a:off x="3723" y="1246"/>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3" name="Group 758"/>
              <p:cNvGrpSpPr>
                <a:grpSpLocks/>
              </p:cNvGrpSpPr>
              <p:nvPr/>
            </p:nvGrpSpPr>
            <p:grpSpPr bwMode="auto">
              <a:xfrm>
                <a:off x="3685" y="1286"/>
                <a:ext cx="78" cy="42"/>
                <a:chOff x="3685" y="1286"/>
                <a:chExt cx="78" cy="42"/>
              </a:xfrm>
            </p:grpSpPr>
            <p:sp>
              <p:nvSpPr>
                <p:cNvPr id="134903" name="Freeform 759"/>
                <p:cNvSpPr>
                  <a:spLocks/>
                </p:cNvSpPr>
                <p:nvPr/>
              </p:nvSpPr>
              <p:spPr bwMode="auto">
                <a:xfrm>
                  <a:off x="3685" y="1289"/>
                  <a:ext cx="78" cy="40"/>
                </a:xfrm>
                <a:custGeom>
                  <a:avLst/>
                  <a:gdLst/>
                  <a:ahLst/>
                  <a:cxnLst>
                    <a:cxn ang="0">
                      <a:pos x="73" y="0"/>
                    </a:cxn>
                    <a:cxn ang="0">
                      <a:pos x="0" y="32"/>
                    </a:cxn>
                    <a:cxn ang="0">
                      <a:pos x="0" y="36"/>
                    </a:cxn>
                    <a:cxn ang="0">
                      <a:pos x="3" y="38"/>
                    </a:cxn>
                    <a:cxn ang="0">
                      <a:pos x="76" y="7"/>
                    </a:cxn>
                    <a:cxn ang="0">
                      <a:pos x="76" y="3"/>
                    </a:cxn>
                    <a:cxn ang="0">
                      <a:pos x="73" y="0"/>
                    </a:cxn>
                  </a:cxnLst>
                  <a:rect l="0" t="0" r="r" b="b"/>
                  <a:pathLst>
                    <a:path w="77" h="39">
                      <a:moveTo>
                        <a:pt x="73" y="0"/>
                      </a:moveTo>
                      <a:lnTo>
                        <a:pt x="0" y="32"/>
                      </a:lnTo>
                      <a:lnTo>
                        <a:pt x="0" y="36"/>
                      </a:lnTo>
                      <a:lnTo>
                        <a:pt x="3" y="38"/>
                      </a:lnTo>
                      <a:lnTo>
                        <a:pt x="76" y="7"/>
                      </a:lnTo>
                      <a:lnTo>
                        <a:pt x="76" y="3"/>
                      </a:lnTo>
                      <a:lnTo>
                        <a:pt x="73"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04" name="Line 760"/>
                <p:cNvSpPr>
                  <a:spLocks noChangeShapeType="1"/>
                </p:cNvSpPr>
                <p:nvPr/>
              </p:nvSpPr>
              <p:spPr bwMode="auto">
                <a:xfrm flipH="1" flipV="1">
                  <a:off x="3705" y="1311"/>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05" name="Line 761"/>
                <p:cNvSpPr>
                  <a:spLocks noChangeShapeType="1"/>
                </p:cNvSpPr>
                <p:nvPr/>
              </p:nvSpPr>
              <p:spPr bwMode="auto">
                <a:xfrm flipH="1" flipV="1">
                  <a:off x="3720" y="1306"/>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06" name="Line 762"/>
                <p:cNvSpPr>
                  <a:spLocks noChangeShapeType="1"/>
                </p:cNvSpPr>
                <p:nvPr/>
              </p:nvSpPr>
              <p:spPr bwMode="auto">
                <a:xfrm flipH="1" flipV="1">
                  <a:off x="3690" y="1320"/>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07" name="Freeform 763"/>
                <p:cNvSpPr>
                  <a:spLocks/>
                </p:cNvSpPr>
                <p:nvPr/>
              </p:nvSpPr>
              <p:spPr bwMode="auto">
                <a:xfrm>
                  <a:off x="3728" y="1286"/>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4" name="Group 764"/>
              <p:cNvGrpSpPr>
                <a:grpSpLocks/>
              </p:cNvGrpSpPr>
              <p:nvPr/>
            </p:nvGrpSpPr>
            <p:grpSpPr bwMode="auto">
              <a:xfrm>
                <a:off x="3707" y="1254"/>
                <a:ext cx="78" cy="42"/>
                <a:chOff x="3707" y="1254"/>
                <a:chExt cx="78" cy="42"/>
              </a:xfrm>
            </p:grpSpPr>
            <p:sp>
              <p:nvSpPr>
                <p:cNvPr id="134909" name="Freeform 765"/>
                <p:cNvSpPr>
                  <a:spLocks/>
                </p:cNvSpPr>
                <p:nvPr/>
              </p:nvSpPr>
              <p:spPr bwMode="auto">
                <a:xfrm>
                  <a:off x="3708" y="1243"/>
                  <a:ext cx="78" cy="42"/>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10" name="Line 766"/>
                <p:cNvSpPr>
                  <a:spLocks noChangeShapeType="1"/>
                </p:cNvSpPr>
                <p:nvPr/>
              </p:nvSpPr>
              <p:spPr bwMode="auto">
                <a:xfrm flipH="1" flipV="1">
                  <a:off x="3728" y="1275"/>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1" name="Line 767"/>
                <p:cNvSpPr>
                  <a:spLocks noChangeShapeType="1"/>
                </p:cNvSpPr>
                <p:nvPr/>
              </p:nvSpPr>
              <p:spPr bwMode="auto">
                <a:xfrm flipH="1" flipV="1">
                  <a:off x="3743" y="1260"/>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2" name="Line 768"/>
                <p:cNvSpPr>
                  <a:spLocks noChangeShapeType="1"/>
                </p:cNvSpPr>
                <p:nvPr/>
              </p:nvSpPr>
              <p:spPr bwMode="auto">
                <a:xfrm flipH="1" flipV="1">
                  <a:off x="3713" y="1275"/>
                  <a:ext cx="10" cy="8"/>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3" name="Freeform 769"/>
                <p:cNvSpPr>
                  <a:spLocks/>
                </p:cNvSpPr>
                <p:nvPr/>
              </p:nvSpPr>
              <p:spPr bwMode="auto">
                <a:xfrm>
                  <a:off x="3751" y="1241"/>
                  <a:ext cx="35" cy="25"/>
                </a:xfrm>
                <a:custGeom>
                  <a:avLst/>
                  <a:gdLst/>
                  <a:ahLst/>
                  <a:cxnLst>
                    <a:cxn ang="0">
                      <a:pos x="6" y="24"/>
                    </a:cxn>
                    <a:cxn ang="0">
                      <a:pos x="33" y="13"/>
                    </a:cxn>
                    <a:cxn ang="0">
                      <a:pos x="33" y="7"/>
                    </a:cxn>
                    <a:cxn ang="0">
                      <a:pos x="31" y="2"/>
                    </a:cxn>
                    <a:cxn ang="0">
                      <a:pos x="26" y="0"/>
                    </a:cxn>
                    <a:cxn ang="0">
                      <a:pos x="2" y="11"/>
                    </a:cxn>
                    <a:cxn ang="0">
                      <a:pos x="0" y="15"/>
                    </a:cxn>
                    <a:cxn ang="0">
                      <a:pos x="2" y="15"/>
                    </a:cxn>
                    <a:cxn ang="0">
                      <a:pos x="5" y="17"/>
                    </a:cxn>
                    <a:cxn ang="0">
                      <a:pos x="5" y="21"/>
                    </a:cxn>
                    <a:cxn ang="0">
                      <a:pos x="3" y="22"/>
                    </a:cxn>
                    <a:cxn ang="0">
                      <a:pos x="6" y="24"/>
                    </a:cxn>
                  </a:cxnLst>
                  <a:rect l="0" t="0" r="r" b="b"/>
                  <a:pathLst>
                    <a:path w="34" h="25">
                      <a:moveTo>
                        <a:pt x="6" y="24"/>
                      </a:moveTo>
                      <a:lnTo>
                        <a:pt x="33" y="13"/>
                      </a:lnTo>
                      <a:lnTo>
                        <a:pt x="33" y="7"/>
                      </a:lnTo>
                      <a:lnTo>
                        <a:pt x="31" y="2"/>
                      </a:lnTo>
                      <a:lnTo>
                        <a:pt x="26" y="0"/>
                      </a:lnTo>
                      <a:lnTo>
                        <a:pt x="2" y="11"/>
                      </a:lnTo>
                      <a:lnTo>
                        <a:pt x="0" y="15"/>
                      </a:lnTo>
                      <a:lnTo>
                        <a:pt x="2" y="15"/>
                      </a:lnTo>
                      <a:lnTo>
                        <a:pt x="5" y="17"/>
                      </a:lnTo>
                      <a:lnTo>
                        <a:pt x="5" y="21"/>
                      </a:lnTo>
                      <a:lnTo>
                        <a:pt x="3" y="22"/>
                      </a:lnTo>
                      <a:lnTo>
                        <a:pt x="6"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5" name="Group 770"/>
              <p:cNvGrpSpPr>
                <a:grpSpLocks/>
              </p:cNvGrpSpPr>
              <p:nvPr/>
            </p:nvGrpSpPr>
            <p:grpSpPr bwMode="auto">
              <a:xfrm>
                <a:off x="3709" y="1290"/>
                <a:ext cx="77" cy="42"/>
                <a:chOff x="3709" y="1290"/>
                <a:chExt cx="77" cy="42"/>
              </a:xfrm>
            </p:grpSpPr>
            <p:sp>
              <p:nvSpPr>
                <p:cNvPr id="134915" name="Freeform 771"/>
                <p:cNvSpPr>
                  <a:spLocks/>
                </p:cNvSpPr>
                <p:nvPr/>
              </p:nvSpPr>
              <p:spPr bwMode="auto">
                <a:xfrm>
                  <a:off x="3708" y="1292"/>
                  <a:ext cx="76" cy="40"/>
                </a:xfrm>
                <a:custGeom>
                  <a:avLst/>
                  <a:gdLst/>
                  <a:ahLst/>
                  <a:cxnLst>
                    <a:cxn ang="0">
                      <a:pos x="71" y="0"/>
                    </a:cxn>
                    <a:cxn ang="0">
                      <a:pos x="0" y="32"/>
                    </a:cxn>
                    <a:cxn ang="0">
                      <a:pos x="0" y="36"/>
                    </a:cxn>
                    <a:cxn ang="0">
                      <a:pos x="3" y="38"/>
                    </a:cxn>
                    <a:cxn ang="0">
                      <a:pos x="74" y="7"/>
                    </a:cxn>
                    <a:cxn ang="0">
                      <a:pos x="74" y="3"/>
                    </a:cxn>
                    <a:cxn ang="0">
                      <a:pos x="71" y="0"/>
                    </a:cxn>
                  </a:cxnLst>
                  <a:rect l="0" t="0" r="r" b="b"/>
                  <a:pathLst>
                    <a:path w="75" h="39">
                      <a:moveTo>
                        <a:pt x="71" y="0"/>
                      </a:moveTo>
                      <a:lnTo>
                        <a:pt x="0" y="32"/>
                      </a:lnTo>
                      <a:lnTo>
                        <a:pt x="0" y="36"/>
                      </a:lnTo>
                      <a:lnTo>
                        <a:pt x="3" y="38"/>
                      </a:lnTo>
                      <a:lnTo>
                        <a:pt x="74" y="7"/>
                      </a:lnTo>
                      <a:lnTo>
                        <a:pt x="74" y="3"/>
                      </a:lnTo>
                      <a:lnTo>
                        <a:pt x="71"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16" name="Line 772"/>
                <p:cNvSpPr>
                  <a:spLocks noChangeShapeType="1"/>
                </p:cNvSpPr>
                <p:nvPr/>
              </p:nvSpPr>
              <p:spPr bwMode="auto">
                <a:xfrm flipH="1" flipV="1">
                  <a:off x="3728" y="1314"/>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7" name="Line 773"/>
                <p:cNvSpPr>
                  <a:spLocks noChangeShapeType="1"/>
                </p:cNvSpPr>
                <p:nvPr/>
              </p:nvSpPr>
              <p:spPr bwMode="auto">
                <a:xfrm flipH="1" flipV="1">
                  <a:off x="3743" y="1309"/>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8" name="Line 774"/>
                <p:cNvSpPr>
                  <a:spLocks noChangeShapeType="1"/>
                </p:cNvSpPr>
                <p:nvPr/>
              </p:nvSpPr>
              <p:spPr bwMode="auto">
                <a:xfrm flipH="1" flipV="1">
                  <a:off x="3713" y="132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19" name="Freeform 775"/>
                <p:cNvSpPr>
                  <a:spLocks/>
                </p:cNvSpPr>
                <p:nvPr/>
              </p:nvSpPr>
              <p:spPr bwMode="auto">
                <a:xfrm>
                  <a:off x="3753" y="1289"/>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6" name="Group 776"/>
              <p:cNvGrpSpPr>
                <a:grpSpLocks/>
              </p:cNvGrpSpPr>
              <p:nvPr/>
            </p:nvGrpSpPr>
            <p:grpSpPr bwMode="auto">
              <a:xfrm>
                <a:off x="3737" y="1281"/>
                <a:ext cx="77" cy="42"/>
                <a:chOff x="3737" y="1281"/>
                <a:chExt cx="77" cy="42"/>
              </a:xfrm>
            </p:grpSpPr>
            <p:sp>
              <p:nvSpPr>
                <p:cNvPr id="134921" name="Freeform 777"/>
                <p:cNvSpPr>
                  <a:spLocks/>
                </p:cNvSpPr>
                <p:nvPr/>
              </p:nvSpPr>
              <p:spPr bwMode="auto">
                <a:xfrm>
                  <a:off x="3738" y="1283"/>
                  <a:ext cx="76" cy="40"/>
                </a:xfrm>
                <a:custGeom>
                  <a:avLst/>
                  <a:gdLst/>
                  <a:ahLst/>
                  <a:cxnLst>
                    <a:cxn ang="0">
                      <a:pos x="72" y="0"/>
                    </a:cxn>
                    <a:cxn ang="0">
                      <a:pos x="0" y="32"/>
                    </a:cxn>
                    <a:cxn ang="0">
                      <a:pos x="0" y="36"/>
                    </a:cxn>
                    <a:cxn ang="0">
                      <a:pos x="3" y="38"/>
                    </a:cxn>
                    <a:cxn ang="0">
                      <a:pos x="75" y="7"/>
                    </a:cxn>
                    <a:cxn ang="0">
                      <a:pos x="74" y="3"/>
                    </a:cxn>
                    <a:cxn ang="0">
                      <a:pos x="72" y="0"/>
                    </a:cxn>
                  </a:cxnLst>
                  <a:rect l="0" t="0" r="r" b="b"/>
                  <a:pathLst>
                    <a:path w="76" h="39">
                      <a:moveTo>
                        <a:pt x="72" y="0"/>
                      </a:moveTo>
                      <a:lnTo>
                        <a:pt x="0" y="32"/>
                      </a:lnTo>
                      <a:lnTo>
                        <a:pt x="0" y="36"/>
                      </a:lnTo>
                      <a:lnTo>
                        <a:pt x="3" y="38"/>
                      </a:lnTo>
                      <a:lnTo>
                        <a:pt x="75" y="7"/>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22" name="Line 778"/>
                <p:cNvSpPr>
                  <a:spLocks noChangeShapeType="1"/>
                </p:cNvSpPr>
                <p:nvPr/>
              </p:nvSpPr>
              <p:spPr bwMode="auto">
                <a:xfrm flipH="1" flipV="1">
                  <a:off x="3758" y="1309"/>
                  <a:ext cx="10"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23" name="Line 779"/>
                <p:cNvSpPr>
                  <a:spLocks noChangeShapeType="1"/>
                </p:cNvSpPr>
                <p:nvPr/>
              </p:nvSpPr>
              <p:spPr bwMode="auto">
                <a:xfrm flipH="1" flipV="1">
                  <a:off x="3771" y="1300"/>
                  <a:ext cx="13"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24" name="Line 780"/>
                <p:cNvSpPr>
                  <a:spLocks noChangeShapeType="1"/>
                </p:cNvSpPr>
                <p:nvPr/>
              </p:nvSpPr>
              <p:spPr bwMode="auto">
                <a:xfrm flipH="1" flipV="1">
                  <a:off x="3743" y="1314"/>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25" name="Freeform 781"/>
                <p:cNvSpPr>
                  <a:spLocks/>
                </p:cNvSpPr>
                <p:nvPr/>
              </p:nvSpPr>
              <p:spPr bwMode="auto">
                <a:xfrm>
                  <a:off x="3781" y="1280"/>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47" name="Group 782"/>
              <p:cNvGrpSpPr>
                <a:grpSpLocks/>
              </p:cNvGrpSpPr>
              <p:nvPr/>
            </p:nvGrpSpPr>
            <p:grpSpPr bwMode="auto">
              <a:xfrm>
                <a:off x="3726" y="1252"/>
                <a:ext cx="77" cy="41"/>
                <a:chOff x="3726" y="1252"/>
                <a:chExt cx="77" cy="41"/>
              </a:xfrm>
            </p:grpSpPr>
            <p:sp>
              <p:nvSpPr>
                <p:cNvPr id="134927" name="Freeform 783"/>
                <p:cNvSpPr>
                  <a:spLocks/>
                </p:cNvSpPr>
                <p:nvPr/>
              </p:nvSpPr>
              <p:spPr bwMode="auto">
                <a:xfrm>
                  <a:off x="3726" y="1255"/>
                  <a:ext cx="78" cy="37"/>
                </a:xfrm>
                <a:custGeom>
                  <a:avLst/>
                  <a:gdLst/>
                  <a:ahLst/>
                  <a:cxnLst>
                    <a:cxn ang="0">
                      <a:pos x="72" y="0"/>
                    </a:cxn>
                    <a:cxn ang="0">
                      <a:pos x="0" y="31"/>
                    </a:cxn>
                    <a:cxn ang="0">
                      <a:pos x="0" y="35"/>
                    </a:cxn>
                    <a:cxn ang="0">
                      <a:pos x="3" y="37"/>
                    </a:cxn>
                    <a:cxn ang="0">
                      <a:pos x="75" y="6"/>
                    </a:cxn>
                    <a:cxn ang="0">
                      <a:pos x="74" y="3"/>
                    </a:cxn>
                    <a:cxn ang="0">
                      <a:pos x="72" y="0"/>
                    </a:cxn>
                  </a:cxnLst>
                  <a:rect l="0" t="0" r="r" b="b"/>
                  <a:pathLst>
                    <a:path w="76" h="38">
                      <a:moveTo>
                        <a:pt x="72" y="0"/>
                      </a:moveTo>
                      <a:lnTo>
                        <a:pt x="0" y="31"/>
                      </a:lnTo>
                      <a:lnTo>
                        <a:pt x="0" y="35"/>
                      </a:lnTo>
                      <a:lnTo>
                        <a:pt x="3" y="37"/>
                      </a:lnTo>
                      <a:lnTo>
                        <a:pt x="75" y="6"/>
                      </a:lnTo>
                      <a:lnTo>
                        <a:pt x="74" y="3"/>
                      </a:lnTo>
                      <a:lnTo>
                        <a:pt x="72"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28" name="Line 784"/>
                <p:cNvSpPr>
                  <a:spLocks noChangeShapeType="1"/>
                </p:cNvSpPr>
                <p:nvPr/>
              </p:nvSpPr>
              <p:spPr bwMode="auto">
                <a:xfrm flipH="1" flipV="1">
                  <a:off x="3746" y="1277"/>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29" name="Line 785"/>
                <p:cNvSpPr>
                  <a:spLocks noChangeShapeType="1"/>
                </p:cNvSpPr>
                <p:nvPr/>
              </p:nvSpPr>
              <p:spPr bwMode="auto">
                <a:xfrm flipH="1" flipV="1">
                  <a:off x="3761" y="1272"/>
                  <a:ext cx="13"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0" name="Line 786"/>
                <p:cNvSpPr>
                  <a:spLocks noChangeShapeType="1"/>
                </p:cNvSpPr>
                <p:nvPr/>
              </p:nvSpPr>
              <p:spPr bwMode="auto">
                <a:xfrm flipH="1" flipV="1">
                  <a:off x="3731" y="1283"/>
                  <a:ext cx="10"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1" name="Freeform 787"/>
                <p:cNvSpPr>
                  <a:spLocks/>
                </p:cNvSpPr>
                <p:nvPr/>
              </p:nvSpPr>
              <p:spPr bwMode="auto">
                <a:xfrm>
                  <a:off x="3771" y="1252"/>
                  <a:ext cx="33" cy="25"/>
                </a:xfrm>
                <a:custGeom>
                  <a:avLst/>
                  <a:gdLst/>
                  <a:ahLst/>
                  <a:cxnLst>
                    <a:cxn ang="0">
                      <a:pos x="5" y="24"/>
                    </a:cxn>
                    <a:cxn ang="0">
                      <a:pos x="32" y="13"/>
                    </a:cxn>
                    <a:cxn ang="0">
                      <a:pos x="32" y="7"/>
                    </a:cxn>
                    <a:cxn ang="0">
                      <a:pos x="30" y="2"/>
                    </a:cxn>
                    <a:cxn ang="0">
                      <a:pos x="25" y="0"/>
                    </a:cxn>
                    <a:cxn ang="0">
                      <a:pos x="2" y="11"/>
                    </a:cxn>
                    <a:cxn ang="0">
                      <a:pos x="0" y="15"/>
                    </a:cxn>
                    <a:cxn ang="0">
                      <a:pos x="2" y="15"/>
                    </a:cxn>
                    <a:cxn ang="0">
                      <a:pos x="5" y="17"/>
                    </a:cxn>
                    <a:cxn ang="0">
                      <a:pos x="5" y="21"/>
                    </a:cxn>
                    <a:cxn ang="0">
                      <a:pos x="3" y="22"/>
                    </a:cxn>
                    <a:cxn ang="0">
                      <a:pos x="5" y="24"/>
                    </a:cxn>
                  </a:cxnLst>
                  <a:rect l="0" t="0" r="r" b="b"/>
                  <a:pathLst>
                    <a:path w="33" h="25">
                      <a:moveTo>
                        <a:pt x="5" y="24"/>
                      </a:moveTo>
                      <a:lnTo>
                        <a:pt x="32" y="13"/>
                      </a:lnTo>
                      <a:lnTo>
                        <a:pt x="32" y="7"/>
                      </a:lnTo>
                      <a:lnTo>
                        <a:pt x="30" y="2"/>
                      </a:lnTo>
                      <a:lnTo>
                        <a:pt x="25" y="0"/>
                      </a:lnTo>
                      <a:lnTo>
                        <a:pt x="2" y="11"/>
                      </a:lnTo>
                      <a:lnTo>
                        <a:pt x="0" y="15"/>
                      </a:lnTo>
                      <a:lnTo>
                        <a:pt x="2" y="15"/>
                      </a:lnTo>
                      <a:lnTo>
                        <a:pt x="5" y="17"/>
                      </a:lnTo>
                      <a:lnTo>
                        <a:pt x="5" y="21"/>
                      </a:lnTo>
                      <a:lnTo>
                        <a:pt x="3" y="22"/>
                      </a:lnTo>
                      <a:lnTo>
                        <a:pt x="5" y="24"/>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932" name="Line 788"/>
              <p:cNvSpPr>
                <a:spLocks noChangeShapeType="1"/>
              </p:cNvSpPr>
              <p:nvPr/>
            </p:nvSpPr>
            <p:spPr bwMode="auto">
              <a:xfrm flipV="1">
                <a:off x="3847" y="1303"/>
                <a:ext cx="8"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3" name="Line 789"/>
              <p:cNvSpPr>
                <a:spLocks noChangeShapeType="1"/>
              </p:cNvSpPr>
              <p:nvPr/>
            </p:nvSpPr>
            <p:spPr bwMode="auto">
              <a:xfrm flipV="1">
                <a:off x="3827" y="1224"/>
                <a:ext cx="10"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4" name="Line 790"/>
              <p:cNvSpPr>
                <a:spLocks noChangeShapeType="1"/>
              </p:cNvSpPr>
              <p:nvPr/>
            </p:nvSpPr>
            <p:spPr bwMode="auto">
              <a:xfrm flipV="1">
                <a:off x="3789" y="1193"/>
                <a:ext cx="15" cy="8"/>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5" name="Line 791"/>
              <p:cNvSpPr>
                <a:spLocks noChangeShapeType="1"/>
              </p:cNvSpPr>
              <p:nvPr/>
            </p:nvSpPr>
            <p:spPr bwMode="auto">
              <a:xfrm flipV="1">
                <a:off x="3832" y="1342"/>
                <a:ext cx="10" cy="6"/>
              </a:xfrm>
              <a:prstGeom prst="line">
                <a:avLst/>
              </a:prstGeom>
              <a:noFill/>
              <a:ln w="25400">
                <a:solidFill>
                  <a:srgbClr val="80808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36" name="Freeform 792"/>
              <p:cNvSpPr>
                <a:spLocks/>
              </p:cNvSpPr>
              <p:nvPr/>
            </p:nvSpPr>
            <p:spPr bwMode="auto">
              <a:xfrm>
                <a:off x="3804" y="1334"/>
                <a:ext cx="30" cy="25"/>
              </a:xfrm>
              <a:custGeom>
                <a:avLst/>
                <a:gdLst/>
                <a:ahLst/>
                <a:cxnLst>
                  <a:cxn ang="0">
                    <a:pos x="27" y="0"/>
                  </a:cxn>
                  <a:cxn ang="0">
                    <a:pos x="15" y="16"/>
                  </a:cxn>
                  <a:cxn ang="0">
                    <a:pos x="0" y="26"/>
                  </a:cxn>
                </a:cxnLst>
                <a:rect l="0" t="0" r="r" b="b"/>
                <a:pathLst>
                  <a:path w="28" h="27">
                    <a:moveTo>
                      <a:pt x="27" y="0"/>
                    </a:moveTo>
                    <a:lnTo>
                      <a:pt x="15" y="16"/>
                    </a:lnTo>
                    <a:lnTo>
                      <a:pt x="0" y="26"/>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37" name="Freeform 793"/>
              <p:cNvSpPr>
                <a:spLocks/>
              </p:cNvSpPr>
              <p:nvPr/>
            </p:nvSpPr>
            <p:spPr bwMode="auto">
              <a:xfrm>
                <a:off x="3761" y="1198"/>
                <a:ext cx="28" cy="6"/>
              </a:xfrm>
              <a:custGeom>
                <a:avLst/>
                <a:gdLst/>
                <a:ahLst/>
                <a:cxnLst>
                  <a:cxn ang="0">
                    <a:pos x="0" y="0"/>
                  </a:cxn>
                  <a:cxn ang="0">
                    <a:pos x="13" y="0"/>
                  </a:cxn>
                  <a:cxn ang="0">
                    <a:pos x="27" y="4"/>
                  </a:cxn>
                </a:cxnLst>
                <a:rect l="0" t="0" r="r" b="b"/>
                <a:pathLst>
                  <a:path w="28" h="5">
                    <a:moveTo>
                      <a:pt x="0" y="0"/>
                    </a:moveTo>
                    <a:lnTo>
                      <a:pt x="13" y="0"/>
                    </a:lnTo>
                    <a:lnTo>
                      <a:pt x="27" y="4"/>
                    </a:lnTo>
                  </a:path>
                </a:pathLst>
              </a:custGeom>
              <a:noFill/>
              <a:ln w="25400" cap="rnd" cmpd="sng">
                <a:solidFill>
                  <a:srgbClr val="80808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54" name="Group 794"/>
              <p:cNvGrpSpPr>
                <a:grpSpLocks/>
              </p:cNvGrpSpPr>
              <p:nvPr/>
            </p:nvGrpSpPr>
            <p:grpSpPr bwMode="auto">
              <a:xfrm>
                <a:off x="3768" y="1255"/>
                <a:ext cx="50" cy="27"/>
                <a:chOff x="3768" y="1255"/>
                <a:chExt cx="50" cy="27"/>
              </a:xfrm>
            </p:grpSpPr>
            <p:sp>
              <p:nvSpPr>
                <p:cNvPr id="134939" name="Freeform 795"/>
                <p:cNvSpPr>
                  <a:spLocks/>
                </p:cNvSpPr>
                <p:nvPr/>
              </p:nvSpPr>
              <p:spPr bwMode="auto">
                <a:xfrm>
                  <a:off x="3768" y="1255"/>
                  <a:ext cx="51" cy="23"/>
                </a:xfrm>
                <a:custGeom>
                  <a:avLst/>
                  <a:gdLst/>
                  <a:ahLst/>
                  <a:cxnLst>
                    <a:cxn ang="0">
                      <a:pos x="45" y="0"/>
                    </a:cxn>
                    <a:cxn ang="0">
                      <a:pos x="0" y="20"/>
                    </a:cxn>
                    <a:cxn ang="0">
                      <a:pos x="0" y="24"/>
                    </a:cxn>
                    <a:cxn ang="0">
                      <a:pos x="3" y="26"/>
                    </a:cxn>
                    <a:cxn ang="0">
                      <a:pos x="49" y="5"/>
                    </a:cxn>
                    <a:cxn ang="0">
                      <a:pos x="49" y="1"/>
                    </a:cxn>
                    <a:cxn ang="0">
                      <a:pos x="45" y="0"/>
                    </a:cxn>
                  </a:cxnLst>
                  <a:rect l="0" t="0" r="r" b="b"/>
                  <a:pathLst>
                    <a:path w="50" h="27">
                      <a:moveTo>
                        <a:pt x="45" y="0"/>
                      </a:moveTo>
                      <a:lnTo>
                        <a:pt x="0" y="20"/>
                      </a:lnTo>
                      <a:lnTo>
                        <a:pt x="0" y="24"/>
                      </a:lnTo>
                      <a:lnTo>
                        <a:pt x="3" y="26"/>
                      </a:lnTo>
                      <a:lnTo>
                        <a:pt x="49" y="5"/>
                      </a:lnTo>
                      <a:lnTo>
                        <a:pt x="49" y="1"/>
                      </a:lnTo>
                      <a:lnTo>
                        <a:pt x="4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40" name="Line 796"/>
                <p:cNvSpPr>
                  <a:spLocks noChangeShapeType="1"/>
                </p:cNvSpPr>
                <p:nvPr/>
              </p:nvSpPr>
              <p:spPr bwMode="auto">
                <a:xfrm flipH="1" flipV="1">
                  <a:off x="3789" y="1266"/>
                  <a:ext cx="15" cy="6"/>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41" name="Line 797"/>
                <p:cNvSpPr>
                  <a:spLocks noChangeShapeType="1"/>
                </p:cNvSpPr>
                <p:nvPr/>
              </p:nvSpPr>
              <p:spPr bwMode="auto">
                <a:xfrm flipH="1" flipV="1">
                  <a:off x="3804" y="1260"/>
                  <a:ext cx="15"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42" name="Line 798"/>
                <p:cNvSpPr>
                  <a:spLocks noChangeShapeType="1"/>
                </p:cNvSpPr>
                <p:nvPr/>
              </p:nvSpPr>
              <p:spPr bwMode="auto">
                <a:xfrm flipH="1" flipV="1">
                  <a:off x="3774" y="1272"/>
                  <a:ext cx="15" cy="3"/>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55" name="Group 799"/>
              <p:cNvGrpSpPr>
                <a:grpSpLocks/>
              </p:cNvGrpSpPr>
              <p:nvPr/>
            </p:nvGrpSpPr>
            <p:grpSpPr bwMode="auto">
              <a:xfrm>
                <a:off x="3609" y="1412"/>
                <a:ext cx="196" cy="80"/>
                <a:chOff x="3609" y="1412"/>
                <a:chExt cx="196" cy="80"/>
              </a:xfrm>
            </p:grpSpPr>
            <p:sp>
              <p:nvSpPr>
                <p:cNvPr id="134944" name="Freeform 800"/>
                <p:cNvSpPr>
                  <a:spLocks/>
                </p:cNvSpPr>
                <p:nvPr/>
              </p:nvSpPr>
              <p:spPr bwMode="auto">
                <a:xfrm>
                  <a:off x="3627" y="1416"/>
                  <a:ext cx="172" cy="74"/>
                </a:xfrm>
                <a:custGeom>
                  <a:avLst/>
                  <a:gdLst/>
                  <a:ahLst/>
                  <a:cxnLst>
                    <a:cxn ang="0">
                      <a:pos x="174" y="0"/>
                    </a:cxn>
                    <a:cxn ang="0">
                      <a:pos x="0" y="67"/>
                    </a:cxn>
                    <a:cxn ang="0">
                      <a:pos x="1" y="73"/>
                    </a:cxn>
                    <a:cxn ang="0">
                      <a:pos x="176" y="6"/>
                    </a:cxn>
                    <a:cxn ang="0">
                      <a:pos x="176" y="3"/>
                    </a:cxn>
                    <a:cxn ang="0">
                      <a:pos x="174" y="0"/>
                    </a:cxn>
                  </a:cxnLst>
                  <a:rect l="0" t="0" r="r" b="b"/>
                  <a:pathLst>
                    <a:path w="177" h="74">
                      <a:moveTo>
                        <a:pt x="174" y="0"/>
                      </a:moveTo>
                      <a:lnTo>
                        <a:pt x="0" y="67"/>
                      </a:lnTo>
                      <a:lnTo>
                        <a:pt x="1" y="73"/>
                      </a:lnTo>
                      <a:lnTo>
                        <a:pt x="176" y="6"/>
                      </a:lnTo>
                      <a:lnTo>
                        <a:pt x="176" y="3"/>
                      </a:lnTo>
                      <a:lnTo>
                        <a:pt x="174" y="0"/>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97" name="Group 801"/>
                <p:cNvGrpSpPr>
                  <a:grpSpLocks/>
                </p:cNvGrpSpPr>
                <p:nvPr/>
              </p:nvGrpSpPr>
              <p:grpSpPr bwMode="auto">
                <a:xfrm>
                  <a:off x="3709" y="1442"/>
                  <a:ext cx="17" cy="14"/>
                  <a:chOff x="3709" y="1442"/>
                  <a:chExt cx="17" cy="14"/>
                </a:xfrm>
              </p:grpSpPr>
              <p:sp>
                <p:nvSpPr>
                  <p:cNvPr id="134946" name="Freeform 802"/>
                  <p:cNvSpPr>
                    <a:spLocks/>
                  </p:cNvSpPr>
                  <p:nvPr/>
                </p:nvSpPr>
                <p:spPr bwMode="auto">
                  <a:xfrm>
                    <a:off x="3708" y="1447"/>
                    <a:ext cx="18" cy="8"/>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47" name="Freeform 803"/>
                  <p:cNvSpPr>
                    <a:spLocks/>
                  </p:cNvSpPr>
                  <p:nvPr/>
                </p:nvSpPr>
                <p:spPr bwMode="auto">
                  <a:xfrm>
                    <a:off x="3713" y="1447"/>
                    <a:ext cx="3" cy="8"/>
                  </a:xfrm>
                  <a:custGeom>
                    <a:avLst/>
                    <a:gdLst/>
                    <a:ahLst/>
                    <a:cxnLst>
                      <a:cxn ang="0">
                        <a:pos x="3" y="8"/>
                      </a:cxn>
                      <a:cxn ang="0">
                        <a:pos x="3" y="3"/>
                      </a:cxn>
                      <a:cxn ang="0">
                        <a:pos x="0" y="0"/>
                      </a:cxn>
                    </a:cxnLst>
                    <a:rect l="0" t="0" r="r" b="b"/>
                    <a:pathLst>
                      <a:path w="4" h="9">
                        <a:moveTo>
                          <a:pt x="3" y="8"/>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98" name="Group 804"/>
                <p:cNvGrpSpPr>
                  <a:grpSpLocks/>
                </p:cNvGrpSpPr>
                <p:nvPr/>
              </p:nvGrpSpPr>
              <p:grpSpPr bwMode="auto">
                <a:xfrm>
                  <a:off x="3788" y="1412"/>
                  <a:ext cx="17" cy="14"/>
                  <a:chOff x="3788" y="1412"/>
                  <a:chExt cx="17" cy="14"/>
                </a:xfrm>
              </p:grpSpPr>
              <p:sp>
                <p:nvSpPr>
                  <p:cNvPr id="134949" name="Freeform 805"/>
                  <p:cNvSpPr>
                    <a:spLocks/>
                  </p:cNvSpPr>
                  <p:nvPr/>
                </p:nvSpPr>
                <p:spPr bwMode="auto">
                  <a:xfrm>
                    <a:off x="3776" y="1413"/>
                    <a:ext cx="28" cy="14"/>
                  </a:xfrm>
                  <a:custGeom>
                    <a:avLst/>
                    <a:gdLst/>
                    <a:ahLst/>
                    <a:cxnLst>
                      <a:cxn ang="0">
                        <a:pos x="0" y="7"/>
                      </a:cxn>
                      <a:cxn ang="0">
                        <a:pos x="2" y="9"/>
                      </a:cxn>
                      <a:cxn ang="0">
                        <a:pos x="2" y="13"/>
                      </a:cxn>
                      <a:cxn ang="0">
                        <a:pos x="7" y="13"/>
                      </a:cxn>
                      <a:cxn ang="0">
                        <a:pos x="16" y="10"/>
                      </a:cxn>
                      <a:cxn ang="0">
                        <a:pos x="16" y="4"/>
                      </a:cxn>
                      <a:cxn ang="0">
                        <a:pos x="13" y="0"/>
                      </a:cxn>
                      <a:cxn ang="0">
                        <a:pos x="4" y="4"/>
                      </a:cxn>
                      <a:cxn ang="0">
                        <a:pos x="0" y="7"/>
                      </a:cxn>
                    </a:cxnLst>
                    <a:rect l="0" t="0" r="r" b="b"/>
                    <a:pathLst>
                      <a:path w="17" h="14">
                        <a:moveTo>
                          <a:pt x="0" y="7"/>
                        </a:moveTo>
                        <a:lnTo>
                          <a:pt x="2" y="9"/>
                        </a:lnTo>
                        <a:lnTo>
                          <a:pt x="2" y="13"/>
                        </a:lnTo>
                        <a:lnTo>
                          <a:pt x="7" y="13"/>
                        </a:lnTo>
                        <a:lnTo>
                          <a:pt x="16" y="10"/>
                        </a:lnTo>
                        <a:lnTo>
                          <a:pt x="16" y="4"/>
                        </a:lnTo>
                        <a:lnTo>
                          <a:pt x="13" y="0"/>
                        </a:lnTo>
                        <a:lnTo>
                          <a:pt x="4" y="4"/>
                        </a:lnTo>
                        <a:lnTo>
                          <a:pt x="0" y="7"/>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50" name="Freeform 806"/>
                  <p:cNvSpPr>
                    <a:spLocks/>
                  </p:cNvSpPr>
                  <p:nvPr/>
                </p:nvSpPr>
                <p:spPr bwMode="auto">
                  <a:xfrm>
                    <a:off x="3781" y="1416"/>
                    <a:ext cx="5" cy="11"/>
                  </a:xfrm>
                  <a:custGeom>
                    <a:avLst/>
                    <a:gdLst/>
                    <a:ahLst/>
                    <a:cxnLst>
                      <a:cxn ang="0">
                        <a:pos x="3" y="9"/>
                      </a:cxn>
                      <a:cxn ang="0">
                        <a:pos x="3" y="3"/>
                      </a:cxn>
                      <a:cxn ang="0">
                        <a:pos x="0" y="0"/>
                      </a:cxn>
                    </a:cxnLst>
                    <a:rect l="0" t="0" r="r" b="b"/>
                    <a:pathLst>
                      <a:path w="4" h="10">
                        <a:moveTo>
                          <a:pt x="3" y="9"/>
                        </a:moveTo>
                        <a:lnTo>
                          <a:pt x="3" y="3"/>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99" name="Group 807"/>
                <p:cNvGrpSpPr>
                  <a:grpSpLocks/>
                </p:cNvGrpSpPr>
                <p:nvPr/>
              </p:nvGrpSpPr>
              <p:grpSpPr bwMode="auto">
                <a:xfrm>
                  <a:off x="3609" y="1473"/>
                  <a:ext cx="35" cy="19"/>
                  <a:chOff x="3609" y="1473"/>
                  <a:chExt cx="35" cy="19"/>
                </a:xfrm>
              </p:grpSpPr>
              <p:sp>
                <p:nvSpPr>
                  <p:cNvPr id="134952" name="Freeform 808"/>
                  <p:cNvSpPr>
                    <a:spLocks/>
                  </p:cNvSpPr>
                  <p:nvPr/>
                </p:nvSpPr>
                <p:spPr bwMode="auto">
                  <a:xfrm>
                    <a:off x="3609" y="1472"/>
                    <a:ext cx="35" cy="20"/>
                  </a:xfrm>
                  <a:custGeom>
                    <a:avLst/>
                    <a:gdLst/>
                    <a:ahLst/>
                    <a:cxnLst>
                      <a:cxn ang="0">
                        <a:pos x="34" y="11"/>
                      </a:cxn>
                      <a:cxn ang="0">
                        <a:pos x="34" y="7"/>
                      </a:cxn>
                      <a:cxn ang="0">
                        <a:pos x="32" y="3"/>
                      </a:cxn>
                      <a:cxn ang="0">
                        <a:pos x="30" y="0"/>
                      </a:cxn>
                      <a:cxn ang="0">
                        <a:pos x="14" y="6"/>
                      </a:cxn>
                      <a:cxn ang="0">
                        <a:pos x="0" y="18"/>
                      </a:cxn>
                      <a:cxn ang="0">
                        <a:pos x="19" y="17"/>
                      </a:cxn>
                      <a:cxn ang="0">
                        <a:pos x="34" y="11"/>
                      </a:cxn>
                    </a:cxnLst>
                    <a:rect l="0" t="0" r="r" b="b"/>
                    <a:pathLst>
                      <a:path w="35" h="19">
                        <a:moveTo>
                          <a:pt x="34" y="11"/>
                        </a:moveTo>
                        <a:lnTo>
                          <a:pt x="34" y="7"/>
                        </a:lnTo>
                        <a:lnTo>
                          <a:pt x="32" y="3"/>
                        </a:lnTo>
                        <a:lnTo>
                          <a:pt x="30" y="0"/>
                        </a:lnTo>
                        <a:lnTo>
                          <a:pt x="14" y="6"/>
                        </a:lnTo>
                        <a:lnTo>
                          <a:pt x="0" y="18"/>
                        </a:lnTo>
                        <a:lnTo>
                          <a:pt x="19" y="17"/>
                        </a:lnTo>
                        <a:lnTo>
                          <a:pt x="34" y="11"/>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53" name="Freeform 809"/>
                  <p:cNvSpPr>
                    <a:spLocks/>
                  </p:cNvSpPr>
                  <p:nvPr/>
                </p:nvSpPr>
                <p:spPr bwMode="auto">
                  <a:xfrm>
                    <a:off x="3624" y="1481"/>
                    <a:ext cx="5" cy="11"/>
                  </a:xfrm>
                  <a:custGeom>
                    <a:avLst/>
                    <a:gdLst/>
                    <a:ahLst/>
                    <a:cxnLst>
                      <a:cxn ang="0">
                        <a:pos x="3" y="10"/>
                      </a:cxn>
                      <a:cxn ang="0">
                        <a:pos x="4" y="5"/>
                      </a:cxn>
                      <a:cxn ang="0">
                        <a:pos x="2" y="2"/>
                      </a:cxn>
                      <a:cxn ang="0">
                        <a:pos x="0" y="0"/>
                      </a:cxn>
                    </a:cxnLst>
                    <a:rect l="0" t="0" r="r" b="b"/>
                    <a:pathLst>
                      <a:path w="5" h="11">
                        <a:moveTo>
                          <a:pt x="3" y="10"/>
                        </a:moveTo>
                        <a:lnTo>
                          <a:pt x="4" y="5"/>
                        </a:lnTo>
                        <a:lnTo>
                          <a:pt x="2" y="2"/>
                        </a:lnTo>
                        <a:lnTo>
                          <a:pt x="0" y="0"/>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056" name="Group 810"/>
              <p:cNvGrpSpPr>
                <a:grpSpLocks/>
              </p:cNvGrpSpPr>
              <p:nvPr/>
            </p:nvGrpSpPr>
            <p:grpSpPr bwMode="auto">
              <a:xfrm>
                <a:off x="3837" y="1414"/>
                <a:ext cx="24" cy="25"/>
                <a:chOff x="3837" y="1414"/>
                <a:chExt cx="24" cy="25"/>
              </a:xfrm>
            </p:grpSpPr>
            <p:grpSp>
              <p:nvGrpSpPr>
                <p:cNvPr id="42090" name="Group 811"/>
                <p:cNvGrpSpPr>
                  <a:grpSpLocks/>
                </p:cNvGrpSpPr>
                <p:nvPr/>
              </p:nvGrpSpPr>
              <p:grpSpPr bwMode="auto">
                <a:xfrm>
                  <a:off x="3844" y="1414"/>
                  <a:ext cx="17" cy="24"/>
                  <a:chOff x="3844" y="1414"/>
                  <a:chExt cx="17" cy="24"/>
                </a:xfrm>
              </p:grpSpPr>
              <p:sp>
                <p:nvSpPr>
                  <p:cNvPr id="134956" name="Freeform 812"/>
                  <p:cNvSpPr>
                    <a:spLocks/>
                  </p:cNvSpPr>
                  <p:nvPr/>
                </p:nvSpPr>
                <p:spPr bwMode="auto">
                  <a:xfrm>
                    <a:off x="3844" y="1413"/>
                    <a:ext cx="18" cy="25"/>
                  </a:xfrm>
                  <a:custGeom>
                    <a:avLst/>
                    <a:gdLst/>
                    <a:ahLst/>
                    <a:cxnLst>
                      <a:cxn ang="0">
                        <a:pos x="15" y="9"/>
                      </a:cxn>
                      <a:cxn ang="0">
                        <a:pos x="15" y="7"/>
                      </a:cxn>
                      <a:cxn ang="0">
                        <a:pos x="14" y="6"/>
                      </a:cxn>
                      <a:cxn ang="0">
                        <a:pos x="13" y="4"/>
                      </a:cxn>
                      <a:cxn ang="0">
                        <a:pos x="12" y="3"/>
                      </a:cxn>
                      <a:cxn ang="0">
                        <a:pos x="10" y="1"/>
                      </a:cxn>
                      <a:cxn ang="0">
                        <a:pos x="9" y="1"/>
                      </a:cxn>
                      <a:cxn ang="0">
                        <a:pos x="8" y="0"/>
                      </a:cxn>
                      <a:cxn ang="0">
                        <a:pos x="6" y="0"/>
                      </a:cxn>
                      <a:cxn ang="0">
                        <a:pos x="5" y="0"/>
                      </a:cxn>
                      <a:cxn ang="0">
                        <a:pos x="4" y="1"/>
                      </a:cxn>
                      <a:cxn ang="0">
                        <a:pos x="3" y="2"/>
                      </a:cxn>
                      <a:cxn ang="0">
                        <a:pos x="2" y="3"/>
                      </a:cxn>
                      <a:cxn ang="0">
                        <a:pos x="1" y="5"/>
                      </a:cxn>
                      <a:cxn ang="0">
                        <a:pos x="0" y="6"/>
                      </a:cxn>
                      <a:cxn ang="0">
                        <a:pos x="0" y="8"/>
                      </a:cxn>
                      <a:cxn ang="0">
                        <a:pos x="0" y="10"/>
                      </a:cxn>
                      <a:cxn ang="0">
                        <a:pos x="0" y="12"/>
                      </a:cxn>
                      <a:cxn ang="0">
                        <a:pos x="1" y="14"/>
                      </a:cxn>
                      <a:cxn ang="0">
                        <a:pos x="1" y="16"/>
                      </a:cxn>
                      <a:cxn ang="0">
                        <a:pos x="2" y="17"/>
                      </a:cxn>
                      <a:cxn ang="0">
                        <a:pos x="3" y="19"/>
                      </a:cxn>
                      <a:cxn ang="0">
                        <a:pos x="4" y="20"/>
                      </a:cxn>
                      <a:cxn ang="0">
                        <a:pos x="6" y="22"/>
                      </a:cxn>
                      <a:cxn ang="0">
                        <a:pos x="7" y="22"/>
                      </a:cxn>
                      <a:cxn ang="0">
                        <a:pos x="8" y="23"/>
                      </a:cxn>
                      <a:cxn ang="0">
                        <a:pos x="10" y="23"/>
                      </a:cxn>
                      <a:cxn ang="0">
                        <a:pos x="11" y="23"/>
                      </a:cxn>
                      <a:cxn ang="0">
                        <a:pos x="12" y="22"/>
                      </a:cxn>
                      <a:cxn ang="0">
                        <a:pos x="13" y="21"/>
                      </a:cxn>
                      <a:cxn ang="0">
                        <a:pos x="14" y="20"/>
                      </a:cxn>
                      <a:cxn ang="0">
                        <a:pos x="15" y="18"/>
                      </a:cxn>
                      <a:cxn ang="0">
                        <a:pos x="16" y="17"/>
                      </a:cxn>
                      <a:cxn ang="0">
                        <a:pos x="16" y="15"/>
                      </a:cxn>
                      <a:cxn ang="0">
                        <a:pos x="16" y="13"/>
                      </a:cxn>
                      <a:cxn ang="0">
                        <a:pos x="16" y="11"/>
                      </a:cxn>
                      <a:cxn ang="0">
                        <a:pos x="15" y="9"/>
                      </a:cxn>
                    </a:cxnLst>
                    <a:rect l="0" t="0" r="r" b="b"/>
                    <a:pathLst>
                      <a:path w="17" h="24">
                        <a:moveTo>
                          <a:pt x="15" y="9"/>
                        </a:moveTo>
                        <a:lnTo>
                          <a:pt x="15" y="7"/>
                        </a:lnTo>
                        <a:lnTo>
                          <a:pt x="14" y="6"/>
                        </a:lnTo>
                        <a:lnTo>
                          <a:pt x="13" y="4"/>
                        </a:lnTo>
                        <a:lnTo>
                          <a:pt x="12" y="3"/>
                        </a:lnTo>
                        <a:lnTo>
                          <a:pt x="10" y="1"/>
                        </a:lnTo>
                        <a:lnTo>
                          <a:pt x="9" y="1"/>
                        </a:lnTo>
                        <a:lnTo>
                          <a:pt x="8" y="0"/>
                        </a:lnTo>
                        <a:lnTo>
                          <a:pt x="6" y="0"/>
                        </a:lnTo>
                        <a:lnTo>
                          <a:pt x="5" y="0"/>
                        </a:lnTo>
                        <a:lnTo>
                          <a:pt x="4" y="1"/>
                        </a:lnTo>
                        <a:lnTo>
                          <a:pt x="3" y="2"/>
                        </a:lnTo>
                        <a:lnTo>
                          <a:pt x="2" y="3"/>
                        </a:lnTo>
                        <a:lnTo>
                          <a:pt x="1" y="5"/>
                        </a:lnTo>
                        <a:lnTo>
                          <a:pt x="0" y="6"/>
                        </a:lnTo>
                        <a:lnTo>
                          <a:pt x="0" y="8"/>
                        </a:lnTo>
                        <a:lnTo>
                          <a:pt x="0" y="10"/>
                        </a:lnTo>
                        <a:lnTo>
                          <a:pt x="0" y="12"/>
                        </a:lnTo>
                        <a:lnTo>
                          <a:pt x="1" y="14"/>
                        </a:lnTo>
                        <a:lnTo>
                          <a:pt x="1" y="16"/>
                        </a:lnTo>
                        <a:lnTo>
                          <a:pt x="2" y="17"/>
                        </a:lnTo>
                        <a:lnTo>
                          <a:pt x="3" y="19"/>
                        </a:lnTo>
                        <a:lnTo>
                          <a:pt x="4" y="20"/>
                        </a:lnTo>
                        <a:lnTo>
                          <a:pt x="6" y="22"/>
                        </a:lnTo>
                        <a:lnTo>
                          <a:pt x="7" y="22"/>
                        </a:lnTo>
                        <a:lnTo>
                          <a:pt x="8" y="23"/>
                        </a:lnTo>
                        <a:lnTo>
                          <a:pt x="10" y="23"/>
                        </a:lnTo>
                        <a:lnTo>
                          <a:pt x="11" y="23"/>
                        </a:lnTo>
                        <a:lnTo>
                          <a:pt x="12" y="22"/>
                        </a:lnTo>
                        <a:lnTo>
                          <a:pt x="13" y="21"/>
                        </a:lnTo>
                        <a:lnTo>
                          <a:pt x="14" y="20"/>
                        </a:lnTo>
                        <a:lnTo>
                          <a:pt x="15" y="18"/>
                        </a:lnTo>
                        <a:lnTo>
                          <a:pt x="16" y="17"/>
                        </a:lnTo>
                        <a:lnTo>
                          <a:pt x="16" y="15"/>
                        </a:lnTo>
                        <a:lnTo>
                          <a:pt x="16" y="13"/>
                        </a:lnTo>
                        <a:lnTo>
                          <a:pt x="16" y="11"/>
                        </a:lnTo>
                        <a:lnTo>
                          <a:pt x="15" y="9"/>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57" name="Freeform 813"/>
                  <p:cNvSpPr>
                    <a:spLocks/>
                  </p:cNvSpPr>
                  <p:nvPr/>
                </p:nvSpPr>
                <p:spPr bwMode="auto">
                  <a:xfrm>
                    <a:off x="3844" y="1413"/>
                    <a:ext cx="18" cy="25"/>
                  </a:xfrm>
                  <a:custGeom>
                    <a:avLst/>
                    <a:gdLst/>
                    <a:ahLst/>
                    <a:cxnLst>
                      <a:cxn ang="0">
                        <a:pos x="15" y="9"/>
                      </a:cxn>
                      <a:cxn ang="0">
                        <a:pos x="15" y="7"/>
                      </a:cxn>
                      <a:cxn ang="0">
                        <a:pos x="14" y="5"/>
                      </a:cxn>
                      <a:cxn ang="0">
                        <a:pos x="13" y="4"/>
                      </a:cxn>
                      <a:cxn ang="0">
                        <a:pos x="12" y="3"/>
                      </a:cxn>
                      <a:cxn ang="0">
                        <a:pos x="10" y="1"/>
                      </a:cxn>
                      <a:cxn ang="0">
                        <a:pos x="9" y="1"/>
                      </a:cxn>
                      <a:cxn ang="0">
                        <a:pos x="8" y="0"/>
                      </a:cxn>
                      <a:cxn ang="0">
                        <a:pos x="7" y="0"/>
                      </a:cxn>
                      <a:cxn ang="0">
                        <a:pos x="5" y="0"/>
                      </a:cxn>
                      <a:cxn ang="0">
                        <a:pos x="4" y="1"/>
                      </a:cxn>
                      <a:cxn ang="0">
                        <a:pos x="3" y="2"/>
                      </a:cxn>
                      <a:cxn ang="0">
                        <a:pos x="2" y="3"/>
                      </a:cxn>
                      <a:cxn ang="0">
                        <a:pos x="1" y="4"/>
                      </a:cxn>
                      <a:cxn ang="0">
                        <a:pos x="0" y="6"/>
                      </a:cxn>
                      <a:cxn ang="0">
                        <a:pos x="0" y="8"/>
                      </a:cxn>
                      <a:cxn ang="0">
                        <a:pos x="0" y="10"/>
                      </a:cxn>
                      <a:cxn ang="0">
                        <a:pos x="0" y="12"/>
                      </a:cxn>
                      <a:cxn ang="0">
                        <a:pos x="1" y="14"/>
                      </a:cxn>
                      <a:cxn ang="0">
                        <a:pos x="1" y="16"/>
                      </a:cxn>
                      <a:cxn ang="0">
                        <a:pos x="2" y="18"/>
                      </a:cxn>
                      <a:cxn ang="0">
                        <a:pos x="3" y="19"/>
                      </a:cxn>
                      <a:cxn ang="0">
                        <a:pos x="4" y="20"/>
                      </a:cxn>
                      <a:cxn ang="0">
                        <a:pos x="6" y="22"/>
                      </a:cxn>
                      <a:cxn ang="0">
                        <a:pos x="7" y="22"/>
                      </a:cxn>
                      <a:cxn ang="0">
                        <a:pos x="8" y="23"/>
                      </a:cxn>
                      <a:cxn ang="0">
                        <a:pos x="9" y="23"/>
                      </a:cxn>
                      <a:cxn ang="0">
                        <a:pos x="11" y="23"/>
                      </a:cxn>
                      <a:cxn ang="0">
                        <a:pos x="12" y="22"/>
                      </a:cxn>
                      <a:cxn ang="0">
                        <a:pos x="13" y="21"/>
                      </a:cxn>
                      <a:cxn ang="0">
                        <a:pos x="14" y="20"/>
                      </a:cxn>
                      <a:cxn ang="0">
                        <a:pos x="15" y="19"/>
                      </a:cxn>
                      <a:cxn ang="0">
                        <a:pos x="16" y="17"/>
                      </a:cxn>
                      <a:cxn ang="0">
                        <a:pos x="16" y="15"/>
                      </a:cxn>
                      <a:cxn ang="0">
                        <a:pos x="16" y="13"/>
                      </a:cxn>
                      <a:cxn ang="0">
                        <a:pos x="16" y="11"/>
                      </a:cxn>
                      <a:cxn ang="0">
                        <a:pos x="15" y="9"/>
                      </a:cxn>
                    </a:cxnLst>
                    <a:rect l="0" t="0" r="r" b="b"/>
                    <a:pathLst>
                      <a:path w="17" h="24">
                        <a:moveTo>
                          <a:pt x="15" y="9"/>
                        </a:moveTo>
                        <a:lnTo>
                          <a:pt x="15" y="7"/>
                        </a:lnTo>
                        <a:lnTo>
                          <a:pt x="14" y="5"/>
                        </a:lnTo>
                        <a:lnTo>
                          <a:pt x="13" y="4"/>
                        </a:lnTo>
                        <a:lnTo>
                          <a:pt x="12" y="3"/>
                        </a:lnTo>
                        <a:lnTo>
                          <a:pt x="10" y="1"/>
                        </a:lnTo>
                        <a:lnTo>
                          <a:pt x="9" y="1"/>
                        </a:lnTo>
                        <a:lnTo>
                          <a:pt x="8" y="0"/>
                        </a:lnTo>
                        <a:lnTo>
                          <a:pt x="7" y="0"/>
                        </a:lnTo>
                        <a:lnTo>
                          <a:pt x="5" y="0"/>
                        </a:lnTo>
                        <a:lnTo>
                          <a:pt x="4" y="1"/>
                        </a:lnTo>
                        <a:lnTo>
                          <a:pt x="3" y="2"/>
                        </a:lnTo>
                        <a:lnTo>
                          <a:pt x="2" y="3"/>
                        </a:lnTo>
                        <a:lnTo>
                          <a:pt x="1" y="4"/>
                        </a:lnTo>
                        <a:lnTo>
                          <a:pt x="0" y="6"/>
                        </a:lnTo>
                        <a:lnTo>
                          <a:pt x="0" y="8"/>
                        </a:lnTo>
                        <a:lnTo>
                          <a:pt x="0" y="10"/>
                        </a:lnTo>
                        <a:lnTo>
                          <a:pt x="0" y="12"/>
                        </a:lnTo>
                        <a:lnTo>
                          <a:pt x="1" y="14"/>
                        </a:lnTo>
                        <a:lnTo>
                          <a:pt x="1" y="16"/>
                        </a:lnTo>
                        <a:lnTo>
                          <a:pt x="2" y="18"/>
                        </a:lnTo>
                        <a:lnTo>
                          <a:pt x="3" y="19"/>
                        </a:lnTo>
                        <a:lnTo>
                          <a:pt x="4" y="20"/>
                        </a:lnTo>
                        <a:lnTo>
                          <a:pt x="6" y="22"/>
                        </a:lnTo>
                        <a:lnTo>
                          <a:pt x="7" y="22"/>
                        </a:lnTo>
                        <a:lnTo>
                          <a:pt x="8" y="23"/>
                        </a:lnTo>
                        <a:lnTo>
                          <a:pt x="9" y="23"/>
                        </a:lnTo>
                        <a:lnTo>
                          <a:pt x="11" y="23"/>
                        </a:lnTo>
                        <a:lnTo>
                          <a:pt x="12" y="22"/>
                        </a:lnTo>
                        <a:lnTo>
                          <a:pt x="13" y="21"/>
                        </a:lnTo>
                        <a:lnTo>
                          <a:pt x="14" y="20"/>
                        </a:lnTo>
                        <a:lnTo>
                          <a:pt x="15" y="19"/>
                        </a:lnTo>
                        <a:lnTo>
                          <a:pt x="16" y="17"/>
                        </a:lnTo>
                        <a:lnTo>
                          <a:pt x="16" y="15"/>
                        </a:lnTo>
                        <a:lnTo>
                          <a:pt x="16" y="13"/>
                        </a:lnTo>
                        <a:lnTo>
                          <a:pt x="16" y="11"/>
                        </a:lnTo>
                        <a:lnTo>
                          <a:pt x="15" y="9"/>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nvGrpSpPr>
                <p:cNvPr id="42091" name="Group 814"/>
                <p:cNvGrpSpPr>
                  <a:grpSpLocks/>
                </p:cNvGrpSpPr>
                <p:nvPr/>
              </p:nvGrpSpPr>
              <p:grpSpPr bwMode="auto">
                <a:xfrm>
                  <a:off x="3837" y="1417"/>
                  <a:ext cx="19" cy="22"/>
                  <a:chOff x="3837" y="1417"/>
                  <a:chExt cx="19" cy="22"/>
                </a:xfrm>
              </p:grpSpPr>
              <p:sp>
                <p:nvSpPr>
                  <p:cNvPr id="134959" name="Freeform 815"/>
                  <p:cNvSpPr>
                    <a:spLocks/>
                  </p:cNvSpPr>
                  <p:nvPr/>
                </p:nvSpPr>
                <p:spPr bwMode="auto">
                  <a:xfrm>
                    <a:off x="3837" y="1416"/>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60" name="Freeform 816"/>
                  <p:cNvSpPr>
                    <a:spLocks/>
                  </p:cNvSpPr>
                  <p:nvPr/>
                </p:nvSpPr>
                <p:spPr bwMode="auto">
                  <a:xfrm>
                    <a:off x="3837" y="1416"/>
                    <a:ext cx="20" cy="23"/>
                  </a:xfrm>
                  <a:custGeom>
                    <a:avLst/>
                    <a:gdLst/>
                    <a:ahLst/>
                    <a:cxnLst>
                      <a:cxn ang="0">
                        <a:pos x="17" y="8"/>
                      </a:cxn>
                      <a:cxn ang="0">
                        <a:pos x="17" y="7"/>
                      </a:cxn>
                      <a:cxn ang="0">
                        <a:pos x="16" y="5"/>
                      </a:cxn>
                      <a:cxn ang="0">
                        <a:pos x="15" y="4"/>
                      </a:cxn>
                      <a:cxn ang="0">
                        <a:pos x="13" y="2"/>
                      </a:cxn>
                      <a:cxn ang="0">
                        <a:pos x="12" y="1"/>
                      </a:cxn>
                      <a:cxn ang="0">
                        <a:pos x="10" y="1"/>
                      </a:cxn>
                      <a:cxn ang="0">
                        <a:pos x="9" y="0"/>
                      </a:cxn>
                      <a:cxn ang="0">
                        <a:pos x="7" y="0"/>
                      </a:cxn>
                      <a:cxn ang="0">
                        <a:pos x="6" y="0"/>
                      </a:cxn>
                      <a:cxn ang="0">
                        <a:pos x="4" y="1"/>
                      </a:cxn>
                      <a:cxn ang="0">
                        <a:pos x="3" y="2"/>
                      </a:cxn>
                      <a:cxn ang="0">
                        <a:pos x="2" y="3"/>
                      </a:cxn>
                      <a:cxn ang="0">
                        <a:pos x="1" y="4"/>
                      </a:cxn>
                      <a:cxn ang="0">
                        <a:pos x="0" y="6"/>
                      </a:cxn>
                      <a:cxn ang="0">
                        <a:pos x="0" y="7"/>
                      </a:cxn>
                      <a:cxn ang="0">
                        <a:pos x="0" y="9"/>
                      </a:cxn>
                      <a:cxn ang="0">
                        <a:pos x="0" y="11"/>
                      </a:cxn>
                      <a:cxn ang="0">
                        <a:pos x="1" y="13"/>
                      </a:cxn>
                      <a:cxn ang="0">
                        <a:pos x="1" y="14"/>
                      </a:cxn>
                      <a:cxn ang="0">
                        <a:pos x="2" y="16"/>
                      </a:cxn>
                      <a:cxn ang="0">
                        <a:pos x="3" y="17"/>
                      </a:cxn>
                      <a:cxn ang="0">
                        <a:pos x="5" y="19"/>
                      </a:cxn>
                      <a:cxn ang="0">
                        <a:pos x="6" y="20"/>
                      </a:cxn>
                      <a:cxn ang="0">
                        <a:pos x="8" y="20"/>
                      </a:cxn>
                      <a:cxn ang="0">
                        <a:pos x="9" y="21"/>
                      </a:cxn>
                      <a:cxn ang="0">
                        <a:pos x="11" y="21"/>
                      </a:cxn>
                      <a:cxn ang="0">
                        <a:pos x="12" y="21"/>
                      </a:cxn>
                      <a:cxn ang="0">
                        <a:pos x="14" y="20"/>
                      </a:cxn>
                      <a:cxn ang="0">
                        <a:pos x="15" y="19"/>
                      </a:cxn>
                      <a:cxn ang="0">
                        <a:pos x="16" y="18"/>
                      </a:cxn>
                      <a:cxn ang="0">
                        <a:pos x="17" y="17"/>
                      </a:cxn>
                      <a:cxn ang="0">
                        <a:pos x="18" y="15"/>
                      </a:cxn>
                      <a:cxn ang="0">
                        <a:pos x="18" y="14"/>
                      </a:cxn>
                      <a:cxn ang="0">
                        <a:pos x="18" y="12"/>
                      </a:cxn>
                      <a:cxn ang="0">
                        <a:pos x="18" y="10"/>
                      </a:cxn>
                      <a:cxn ang="0">
                        <a:pos x="17" y="8"/>
                      </a:cxn>
                    </a:cxnLst>
                    <a:rect l="0" t="0" r="r" b="b"/>
                    <a:pathLst>
                      <a:path w="19" h="22">
                        <a:moveTo>
                          <a:pt x="17" y="8"/>
                        </a:moveTo>
                        <a:lnTo>
                          <a:pt x="17" y="7"/>
                        </a:lnTo>
                        <a:lnTo>
                          <a:pt x="16" y="5"/>
                        </a:lnTo>
                        <a:lnTo>
                          <a:pt x="15" y="4"/>
                        </a:lnTo>
                        <a:lnTo>
                          <a:pt x="13" y="2"/>
                        </a:lnTo>
                        <a:lnTo>
                          <a:pt x="12" y="1"/>
                        </a:lnTo>
                        <a:lnTo>
                          <a:pt x="10" y="1"/>
                        </a:lnTo>
                        <a:lnTo>
                          <a:pt x="9" y="0"/>
                        </a:lnTo>
                        <a:lnTo>
                          <a:pt x="7" y="0"/>
                        </a:lnTo>
                        <a:lnTo>
                          <a:pt x="6" y="0"/>
                        </a:lnTo>
                        <a:lnTo>
                          <a:pt x="4" y="1"/>
                        </a:lnTo>
                        <a:lnTo>
                          <a:pt x="3" y="2"/>
                        </a:lnTo>
                        <a:lnTo>
                          <a:pt x="2" y="3"/>
                        </a:lnTo>
                        <a:lnTo>
                          <a:pt x="1" y="4"/>
                        </a:lnTo>
                        <a:lnTo>
                          <a:pt x="0" y="6"/>
                        </a:lnTo>
                        <a:lnTo>
                          <a:pt x="0" y="7"/>
                        </a:lnTo>
                        <a:lnTo>
                          <a:pt x="0" y="9"/>
                        </a:lnTo>
                        <a:lnTo>
                          <a:pt x="0" y="11"/>
                        </a:lnTo>
                        <a:lnTo>
                          <a:pt x="1" y="13"/>
                        </a:lnTo>
                        <a:lnTo>
                          <a:pt x="1" y="14"/>
                        </a:lnTo>
                        <a:lnTo>
                          <a:pt x="2" y="16"/>
                        </a:lnTo>
                        <a:lnTo>
                          <a:pt x="3" y="17"/>
                        </a:lnTo>
                        <a:lnTo>
                          <a:pt x="5" y="19"/>
                        </a:lnTo>
                        <a:lnTo>
                          <a:pt x="6" y="20"/>
                        </a:lnTo>
                        <a:lnTo>
                          <a:pt x="8" y="20"/>
                        </a:lnTo>
                        <a:lnTo>
                          <a:pt x="9" y="21"/>
                        </a:lnTo>
                        <a:lnTo>
                          <a:pt x="11" y="21"/>
                        </a:lnTo>
                        <a:lnTo>
                          <a:pt x="12" y="21"/>
                        </a:lnTo>
                        <a:lnTo>
                          <a:pt x="14" y="20"/>
                        </a:lnTo>
                        <a:lnTo>
                          <a:pt x="15" y="19"/>
                        </a:lnTo>
                        <a:lnTo>
                          <a:pt x="16" y="18"/>
                        </a:lnTo>
                        <a:lnTo>
                          <a:pt x="17" y="17"/>
                        </a:lnTo>
                        <a:lnTo>
                          <a:pt x="18" y="15"/>
                        </a:lnTo>
                        <a:lnTo>
                          <a:pt x="18" y="14"/>
                        </a:lnTo>
                        <a:lnTo>
                          <a:pt x="18" y="12"/>
                        </a:lnTo>
                        <a:lnTo>
                          <a:pt x="18" y="10"/>
                        </a:lnTo>
                        <a:lnTo>
                          <a:pt x="17" y="8"/>
                        </a:lnTo>
                      </a:path>
                    </a:pathLst>
                  </a:custGeom>
                  <a:solidFill>
                    <a:srgbClr val="A0C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grpSp>
            <p:nvGrpSpPr>
              <p:cNvPr id="42057" name="Group 817"/>
              <p:cNvGrpSpPr>
                <a:grpSpLocks/>
              </p:cNvGrpSpPr>
              <p:nvPr/>
            </p:nvGrpSpPr>
            <p:grpSpPr bwMode="auto">
              <a:xfrm>
                <a:off x="3807" y="1360"/>
                <a:ext cx="89" cy="70"/>
                <a:chOff x="3807" y="1360"/>
                <a:chExt cx="89" cy="70"/>
              </a:xfrm>
            </p:grpSpPr>
            <p:sp>
              <p:nvSpPr>
                <p:cNvPr id="134962" name="Freeform 818"/>
                <p:cNvSpPr>
                  <a:spLocks/>
                </p:cNvSpPr>
                <p:nvPr/>
              </p:nvSpPr>
              <p:spPr bwMode="auto">
                <a:xfrm>
                  <a:off x="3819" y="1359"/>
                  <a:ext cx="78" cy="71"/>
                </a:xfrm>
                <a:custGeom>
                  <a:avLst/>
                  <a:gdLst/>
                  <a:ahLst/>
                  <a:cxnLst>
                    <a:cxn ang="0">
                      <a:pos x="65" y="0"/>
                    </a:cxn>
                    <a:cxn ang="0">
                      <a:pos x="69" y="6"/>
                    </a:cxn>
                    <a:cxn ang="0">
                      <a:pos x="73" y="13"/>
                    </a:cxn>
                    <a:cxn ang="0">
                      <a:pos x="75" y="21"/>
                    </a:cxn>
                    <a:cxn ang="0">
                      <a:pos x="75" y="28"/>
                    </a:cxn>
                    <a:cxn ang="0">
                      <a:pos x="20" y="68"/>
                    </a:cxn>
                    <a:cxn ang="0">
                      <a:pos x="11" y="59"/>
                    </a:cxn>
                    <a:cxn ang="0">
                      <a:pos x="2" y="39"/>
                    </a:cxn>
                    <a:cxn ang="0">
                      <a:pos x="1" y="25"/>
                    </a:cxn>
                    <a:cxn ang="0">
                      <a:pos x="0" y="10"/>
                    </a:cxn>
                    <a:cxn ang="0">
                      <a:pos x="65" y="0"/>
                    </a:cxn>
                  </a:cxnLst>
                  <a:rect l="0" t="0" r="r" b="b"/>
                  <a:pathLst>
                    <a:path w="76" h="69">
                      <a:moveTo>
                        <a:pt x="65" y="0"/>
                      </a:moveTo>
                      <a:lnTo>
                        <a:pt x="69" y="6"/>
                      </a:lnTo>
                      <a:lnTo>
                        <a:pt x="73" y="13"/>
                      </a:lnTo>
                      <a:lnTo>
                        <a:pt x="75" y="21"/>
                      </a:lnTo>
                      <a:lnTo>
                        <a:pt x="75" y="28"/>
                      </a:lnTo>
                      <a:lnTo>
                        <a:pt x="20" y="68"/>
                      </a:lnTo>
                      <a:lnTo>
                        <a:pt x="11" y="59"/>
                      </a:lnTo>
                      <a:lnTo>
                        <a:pt x="2" y="39"/>
                      </a:lnTo>
                      <a:lnTo>
                        <a:pt x="1" y="25"/>
                      </a:lnTo>
                      <a:lnTo>
                        <a:pt x="0" y="10"/>
                      </a:lnTo>
                      <a:lnTo>
                        <a:pt x="65" y="0"/>
                      </a:lnTo>
                    </a:path>
                  </a:pathLst>
                </a:custGeom>
                <a:solidFill>
                  <a:srgbClr val="6080FF"/>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87" name="Group 819"/>
                <p:cNvGrpSpPr>
                  <a:grpSpLocks/>
                </p:cNvGrpSpPr>
                <p:nvPr/>
              </p:nvGrpSpPr>
              <p:grpSpPr bwMode="auto">
                <a:xfrm>
                  <a:off x="3807" y="1368"/>
                  <a:ext cx="47" cy="62"/>
                  <a:chOff x="3807" y="1368"/>
                  <a:chExt cx="47" cy="62"/>
                </a:xfrm>
              </p:grpSpPr>
              <p:sp>
                <p:nvSpPr>
                  <p:cNvPr id="134964" name="Freeform 820"/>
                  <p:cNvSpPr>
                    <a:spLocks/>
                  </p:cNvSpPr>
                  <p:nvPr/>
                </p:nvSpPr>
                <p:spPr bwMode="auto">
                  <a:xfrm>
                    <a:off x="3806" y="1368"/>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8" y="0"/>
                      </a:cxn>
                      <a:cxn ang="0">
                        <a:pos x="15" y="1"/>
                      </a:cxn>
                      <a:cxn ang="0">
                        <a:pos x="11" y="2"/>
                      </a:cxn>
                      <a:cxn ang="0">
                        <a:pos x="8" y="5"/>
                      </a:cxn>
                      <a:cxn ang="0">
                        <a:pos x="5" y="8"/>
                      </a:cxn>
                      <a:cxn ang="0">
                        <a:pos x="3" y="12"/>
                      </a:cxn>
                      <a:cxn ang="0">
                        <a:pos x="1" y="16"/>
                      </a:cxn>
                      <a:cxn ang="0">
                        <a:pos x="0" y="21"/>
                      </a:cxn>
                      <a:cxn ang="0">
                        <a:pos x="0" y="26"/>
                      </a:cxn>
                      <a:cxn ang="0">
                        <a:pos x="1" y="31"/>
                      </a:cxn>
                      <a:cxn ang="0">
                        <a:pos x="2" y="37"/>
                      </a:cxn>
                      <a:cxn ang="0">
                        <a:pos x="3" y="42"/>
                      </a:cxn>
                      <a:cxn ang="0">
                        <a:pos x="6" y="46"/>
                      </a:cxn>
                      <a:cxn ang="0">
                        <a:pos x="9" y="51"/>
                      </a:cxn>
                      <a:cxn ang="0">
                        <a:pos x="12" y="54"/>
                      </a:cxn>
                      <a:cxn ang="0">
                        <a:pos x="16" y="57"/>
                      </a:cxn>
                      <a:cxn ang="0">
                        <a:pos x="20" y="59"/>
                      </a:cxn>
                      <a:cxn ang="0">
                        <a:pos x="23" y="61"/>
                      </a:cxn>
                      <a:cxn ang="0">
                        <a:pos x="28" y="61"/>
                      </a:cxn>
                      <a:cxn ang="0">
                        <a:pos x="31" y="60"/>
                      </a:cxn>
                      <a:cxn ang="0">
                        <a:pos x="35" y="59"/>
                      </a:cxn>
                      <a:cxn ang="0">
                        <a:pos x="38" y="56"/>
                      </a:cxn>
                      <a:cxn ang="0">
                        <a:pos x="41" y="53"/>
                      </a:cxn>
                      <a:cxn ang="0">
                        <a:pos x="43" y="49"/>
                      </a:cxn>
                      <a:cxn ang="0">
                        <a:pos x="45" y="45"/>
                      </a:cxn>
                      <a:cxn ang="0">
                        <a:pos x="46" y="40"/>
                      </a:cxn>
                      <a:cxn ang="0">
                        <a:pos x="46" y="35"/>
                      </a:cxn>
                      <a:cxn ang="0">
                        <a:pos x="45" y="30"/>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8" y="0"/>
                        </a:lnTo>
                        <a:lnTo>
                          <a:pt x="15" y="1"/>
                        </a:lnTo>
                        <a:lnTo>
                          <a:pt x="11" y="2"/>
                        </a:lnTo>
                        <a:lnTo>
                          <a:pt x="8" y="5"/>
                        </a:lnTo>
                        <a:lnTo>
                          <a:pt x="5" y="8"/>
                        </a:lnTo>
                        <a:lnTo>
                          <a:pt x="3" y="12"/>
                        </a:lnTo>
                        <a:lnTo>
                          <a:pt x="1" y="16"/>
                        </a:lnTo>
                        <a:lnTo>
                          <a:pt x="0" y="21"/>
                        </a:lnTo>
                        <a:lnTo>
                          <a:pt x="0" y="26"/>
                        </a:lnTo>
                        <a:lnTo>
                          <a:pt x="1" y="31"/>
                        </a:lnTo>
                        <a:lnTo>
                          <a:pt x="2" y="37"/>
                        </a:lnTo>
                        <a:lnTo>
                          <a:pt x="3" y="42"/>
                        </a:lnTo>
                        <a:lnTo>
                          <a:pt x="6" y="46"/>
                        </a:lnTo>
                        <a:lnTo>
                          <a:pt x="9" y="51"/>
                        </a:lnTo>
                        <a:lnTo>
                          <a:pt x="12" y="54"/>
                        </a:lnTo>
                        <a:lnTo>
                          <a:pt x="16" y="57"/>
                        </a:lnTo>
                        <a:lnTo>
                          <a:pt x="20" y="59"/>
                        </a:lnTo>
                        <a:lnTo>
                          <a:pt x="23" y="61"/>
                        </a:lnTo>
                        <a:lnTo>
                          <a:pt x="28" y="61"/>
                        </a:lnTo>
                        <a:lnTo>
                          <a:pt x="31" y="60"/>
                        </a:lnTo>
                        <a:lnTo>
                          <a:pt x="35" y="59"/>
                        </a:lnTo>
                        <a:lnTo>
                          <a:pt x="38" y="56"/>
                        </a:lnTo>
                        <a:lnTo>
                          <a:pt x="41" y="53"/>
                        </a:lnTo>
                        <a:lnTo>
                          <a:pt x="43" y="49"/>
                        </a:lnTo>
                        <a:lnTo>
                          <a:pt x="45" y="45"/>
                        </a:lnTo>
                        <a:lnTo>
                          <a:pt x="46" y="40"/>
                        </a:lnTo>
                        <a:lnTo>
                          <a:pt x="46" y="35"/>
                        </a:lnTo>
                        <a:lnTo>
                          <a:pt x="45" y="30"/>
                        </a:lnTo>
                        <a:lnTo>
                          <a:pt x="44" y="24"/>
                        </a:lnTo>
                      </a:path>
                    </a:pathLst>
                  </a:custGeom>
                  <a:gradFill rotWithShape="0">
                    <a:gsLst>
                      <a:gs pos="0">
                        <a:srgbClr val="919191"/>
                      </a:gs>
                      <a:gs pos="100000">
                        <a:srgbClr val="919191">
                          <a:gamma/>
                          <a:shade val="0"/>
                          <a:invGamma/>
                        </a:srgbClr>
                      </a:gs>
                    </a:gsLst>
                    <a:lin ang="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65" name="Freeform 821"/>
                  <p:cNvSpPr>
                    <a:spLocks/>
                  </p:cNvSpPr>
                  <p:nvPr/>
                </p:nvSpPr>
                <p:spPr bwMode="auto">
                  <a:xfrm>
                    <a:off x="3806" y="1368"/>
                    <a:ext cx="48" cy="62"/>
                  </a:xfrm>
                  <a:custGeom>
                    <a:avLst/>
                    <a:gdLst/>
                    <a:ahLst/>
                    <a:cxnLst>
                      <a:cxn ang="0">
                        <a:pos x="44" y="24"/>
                      </a:cxn>
                      <a:cxn ang="0">
                        <a:pos x="43" y="19"/>
                      </a:cxn>
                      <a:cxn ang="0">
                        <a:pos x="40" y="15"/>
                      </a:cxn>
                      <a:cxn ang="0">
                        <a:pos x="37" y="10"/>
                      </a:cxn>
                      <a:cxn ang="0">
                        <a:pos x="34" y="7"/>
                      </a:cxn>
                      <a:cxn ang="0">
                        <a:pos x="30" y="4"/>
                      </a:cxn>
                      <a:cxn ang="0">
                        <a:pos x="26" y="2"/>
                      </a:cxn>
                      <a:cxn ang="0">
                        <a:pos x="23" y="0"/>
                      </a:cxn>
                      <a:cxn ang="0">
                        <a:pos x="19" y="0"/>
                      </a:cxn>
                      <a:cxn ang="0">
                        <a:pos x="15" y="1"/>
                      </a:cxn>
                      <a:cxn ang="0">
                        <a:pos x="11" y="2"/>
                      </a:cxn>
                      <a:cxn ang="0">
                        <a:pos x="8" y="5"/>
                      </a:cxn>
                      <a:cxn ang="0">
                        <a:pos x="5" y="8"/>
                      </a:cxn>
                      <a:cxn ang="0">
                        <a:pos x="3" y="12"/>
                      </a:cxn>
                      <a:cxn ang="0">
                        <a:pos x="1" y="16"/>
                      </a:cxn>
                      <a:cxn ang="0">
                        <a:pos x="0" y="21"/>
                      </a:cxn>
                      <a:cxn ang="0">
                        <a:pos x="0" y="26"/>
                      </a:cxn>
                      <a:cxn ang="0">
                        <a:pos x="1" y="32"/>
                      </a:cxn>
                      <a:cxn ang="0">
                        <a:pos x="2" y="37"/>
                      </a:cxn>
                      <a:cxn ang="0">
                        <a:pos x="3" y="42"/>
                      </a:cxn>
                      <a:cxn ang="0">
                        <a:pos x="6" y="46"/>
                      </a:cxn>
                      <a:cxn ang="0">
                        <a:pos x="9" y="51"/>
                      </a:cxn>
                      <a:cxn ang="0">
                        <a:pos x="12" y="54"/>
                      </a:cxn>
                      <a:cxn ang="0">
                        <a:pos x="16" y="57"/>
                      </a:cxn>
                      <a:cxn ang="0">
                        <a:pos x="20" y="59"/>
                      </a:cxn>
                      <a:cxn ang="0">
                        <a:pos x="23" y="61"/>
                      </a:cxn>
                      <a:cxn ang="0">
                        <a:pos x="27" y="61"/>
                      </a:cxn>
                      <a:cxn ang="0">
                        <a:pos x="31" y="60"/>
                      </a:cxn>
                      <a:cxn ang="0">
                        <a:pos x="35" y="59"/>
                      </a:cxn>
                      <a:cxn ang="0">
                        <a:pos x="38" y="56"/>
                      </a:cxn>
                      <a:cxn ang="0">
                        <a:pos x="41" y="53"/>
                      </a:cxn>
                      <a:cxn ang="0">
                        <a:pos x="43" y="49"/>
                      </a:cxn>
                      <a:cxn ang="0">
                        <a:pos x="45" y="45"/>
                      </a:cxn>
                      <a:cxn ang="0">
                        <a:pos x="46" y="40"/>
                      </a:cxn>
                      <a:cxn ang="0">
                        <a:pos x="46" y="35"/>
                      </a:cxn>
                      <a:cxn ang="0">
                        <a:pos x="45" y="29"/>
                      </a:cxn>
                      <a:cxn ang="0">
                        <a:pos x="44" y="24"/>
                      </a:cxn>
                    </a:cxnLst>
                    <a:rect l="0" t="0" r="r" b="b"/>
                    <a:pathLst>
                      <a:path w="47" h="62">
                        <a:moveTo>
                          <a:pt x="44" y="24"/>
                        </a:moveTo>
                        <a:lnTo>
                          <a:pt x="43" y="19"/>
                        </a:lnTo>
                        <a:lnTo>
                          <a:pt x="40" y="15"/>
                        </a:lnTo>
                        <a:lnTo>
                          <a:pt x="37" y="10"/>
                        </a:lnTo>
                        <a:lnTo>
                          <a:pt x="34" y="7"/>
                        </a:lnTo>
                        <a:lnTo>
                          <a:pt x="30" y="4"/>
                        </a:lnTo>
                        <a:lnTo>
                          <a:pt x="26" y="2"/>
                        </a:lnTo>
                        <a:lnTo>
                          <a:pt x="23" y="0"/>
                        </a:lnTo>
                        <a:lnTo>
                          <a:pt x="19" y="0"/>
                        </a:lnTo>
                        <a:lnTo>
                          <a:pt x="15" y="1"/>
                        </a:lnTo>
                        <a:lnTo>
                          <a:pt x="11" y="2"/>
                        </a:lnTo>
                        <a:lnTo>
                          <a:pt x="8" y="5"/>
                        </a:lnTo>
                        <a:lnTo>
                          <a:pt x="5" y="8"/>
                        </a:lnTo>
                        <a:lnTo>
                          <a:pt x="3" y="12"/>
                        </a:lnTo>
                        <a:lnTo>
                          <a:pt x="1" y="16"/>
                        </a:lnTo>
                        <a:lnTo>
                          <a:pt x="0" y="21"/>
                        </a:lnTo>
                        <a:lnTo>
                          <a:pt x="0" y="26"/>
                        </a:lnTo>
                        <a:lnTo>
                          <a:pt x="1" y="32"/>
                        </a:lnTo>
                        <a:lnTo>
                          <a:pt x="2" y="37"/>
                        </a:lnTo>
                        <a:lnTo>
                          <a:pt x="3" y="42"/>
                        </a:lnTo>
                        <a:lnTo>
                          <a:pt x="6" y="46"/>
                        </a:lnTo>
                        <a:lnTo>
                          <a:pt x="9" y="51"/>
                        </a:lnTo>
                        <a:lnTo>
                          <a:pt x="12" y="54"/>
                        </a:lnTo>
                        <a:lnTo>
                          <a:pt x="16" y="57"/>
                        </a:lnTo>
                        <a:lnTo>
                          <a:pt x="20" y="59"/>
                        </a:lnTo>
                        <a:lnTo>
                          <a:pt x="23" y="61"/>
                        </a:lnTo>
                        <a:lnTo>
                          <a:pt x="27" y="61"/>
                        </a:lnTo>
                        <a:lnTo>
                          <a:pt x="31" y="60"/>
                        </a:lnTo>
                        <a:lnTo>
                          <a:pt x="35" y="59"/>
                        </a:lnTo>
                        <a:lnTo>
                          <a:pt x="38" y="56"/>
                        </a:lnTo>
                        <a:lnTo>
                          <a:pt x="41" y="53"/>
                        </a:lnTo>
                        <a:lnTo>
                          <a:pt x="43" y="49"/>
                        </a:lnTo>
                        <a:lnTo>
                          <a:pt x="45" y="45"/>
                        </a:lnTo>
                        <a:lnTo>
                          <a:pt x="46" y="40"/>
                        </a:lnTo>
                        <a:lnTo>
                          <a:pt x="46" y="35"/>
                        </a:lnTo>
                        <a:lnTo>
                          <a:pt x="45" y="29"/>
                        </a:lnTo>
                        <a:lnTo>
                          <a:pt x="44" y="24"/>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sp>
            <p:nvSpPr>
              <p:cNvPr id="134966" name="Line 822"/>
              <p:cNvSpPr>
                <a:spLocks noChangeShapeType="1"/>
              </p:cNvSpPr>
              <p:nvPr/>
            </p:nvSpPr>
            <p:spPr bwMode="auto">
              <a:xfrm flipV="1">
                <a:off x="3920" y="1323"/>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67" name="Line 823"/>
              <p:cNvSpPr>
                <a:spLocks noChangeShapeType="1"/>
              </p:cNvSpPr>
              <p:nvPr/>
            </p:nvSpPr>
            <p:spPr bwMode="auto">
              <a:xfrm flipV="1">
                <a:off x="3854" y="1122"/>
                <a:ext cx="134" cy="54"/>
              </a:xfrm>
              <a:prstGeom prst="line">
                <a:avLst/>
              </a:prstGeom>
              <a:noFill/>
              <a:ln w="12700">
                <a:solidFill>
                  <a:srgbClr val="0000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nvGrpSpPr>
              <p:cNvPr id="42060" name="Group 824"/>
              <p:cNvGrpSpPr>
                <a:grpSpLocks/>
              </p:cNvGrpSpPr>
              <p:nvPr/>
            </p:nvGrpSpPr>
            <p:grpSpPr bwMode="auto">
              <a:xfrm>
                <a:off x="3913" y="965"/>
                <a:ext cx="310" cy="484"/>
                <a:chOff x="3913" y="965"/>
                <a:chExt cx="310" cy="484"/>
              </a:xfrm>
            </p:grpSpPr>
            <p:sp>
              <p:nvSpPr>
                <p:cNvPr id="134969" name="Freeform 825"/>
                <p:cNvSpPr>
                  <a:spLocks/>
                </p:cNvSpPr>
                <p:nvPr/>
              </p:nvSpPr>
              <p:spPr bwMode="auto">
                <a:xfrm>
                  <a:off x="3912" y="964"/>
                  <a:ext cx="311" cy="486"/>
                </a:xfrm>
                <a:custGeom>
                  <a:avLst/>
                  <a:gdLst/>
                  <a:ahLst/>
                  <a:cxnLst>
                    <a:cxn ang="0">
                      <a:pos x="0" y="60"/>
                    </a:cxn>
                    <a:cxn ang="0">
                      <a:pos x="144" y="483"/>
                    </a:cxn>
                    <a:cxn ang="0">
                      <a:pos x="309" y="435"/>
                    </a:cxn>
                    <a:cxn ang="0">
                      <a:pos x="159" y="0"/>
                    </a:cxn>
                    <a:cxn ang="0">
                      <a:pos x="0" y="60"/>
                    </a:cxn>
                  </a:cxnLst>
                  <a:rect l="0" t="0" r="r" b="b"/>
                  <a:pathLst>
                    <a:path w="310" h="484">
                      <a:moveTo>
                        <a:pt x="0" y="60"/>
                      </a:moveTo>
                      <a:lnTo>
                        <a:pt x="144" y="483"/>
                      </a:lnTo>
                      <a:lnTo>
                        <a:pt x="309" y="435"/>
                      </a:lnTo>
                      <a:lnTo>
                        <a:pt x="159"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70" name="Freeform 826"/>
                <p:cNvSpPr>
                  <a:spLocks/>
                </p:cNvSpPr>
                <p:nvPr/>
              </p:nvSpPr>
              <p:spPr bwMode="auto">
                <a:xfrm>
                  <a:off x="3971" y="1142"/>
                  <a:ext cx="167" cy="82"/>
                </a:xfrm>
                <a:custGeom>
                  <a:avLst/>
                  <a:gdLst/>
                  <a:ahLst/>
                  <a:cxnLst>
                    <a:cxn ang="0">
                      <a:pos x="0" y="58"/>
                    </a:cxn>
                    <a:cxn ang="0">
                      <a:pos x="158" y="0"/>
                    </a:cxn>
                    <a:cxn ang="0">
                      <a:pos x="165" y="23"/>
                    </a:cxn>
                    <a:cxn ang="0">
                      <a:pos x="8" y="82"/>
                    </a:cxn>
                    <a:cxn ang="0">
                      <a:pos x="0" y="58"/>
                    </a:cxn>
                  </a:cxnLst>
                  <a:rect l="0" t="0" r="r" b="b"/>
                  <a:pathLst>
                    <a:path w="166" h="83">
                      <a:moveTo>
                        <a:pt x="0" y="58"/>
                      </a:moveTo>
                      <a:lnTo>
                        <a:pt x="158" y="0"/>
                      </a:lnTo>
                      <a:lnTo>
                        <a:pt x="165" y="23"/>
                      </a:lnTo>
                      <a:lnTo>
                        <a:pt x="8" y="82"/>
                      </a:lnTo>
                      <a:lnTo>
                        <a:pt x="0" y="58"/>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63" name="Group 827"/>
                <p:cNvGrpSpPr>
                  <a:grpSpLocks/>
                </p:cNvGrpSpPr>
                <p:nvPr/>
              </p:nvGrpSpPr>
              <p:grpSpPr bwMode="auto">
                <a:xfrm>
                  <a:off x="3933" y="1168"/>
                  <a:ext cx="216" cy="97"/>
                  <a:chOff x="3933" y="1168"/>
                  <a:chExt cx="216" cy="97"/>
                </a:xfrm>
              </p:grpSpPr>
              <p:sp>
                <p:nvSpPr>
                  <p:cNvPr id="134972" name="Freeform 828"/>
                  <p:cNvSpPr>
                    <a:spLocks/>
                  </p:cNvSpPr>
                  <p:nvPr/>
                </p:nvSpPr>
                <p:spPr bwMode="auto">
                  <a:xfrm>
                    <a:off x="3933" y="1167"/>
                    <a:ext cx="217" cy="99"/>
                  </a:xfrm>
                  <a:custGeom>
                    <a:avLst/>
                    <a:gdLst/>
                    <a:ahLst/>
                    <a:cxnLst>
                      <a:cxn ang="0">
                        <a:pos x="0" y="77"/>
                      </a:cxn>
                      <a:cxn ang="0">
                        <a:pos x="207" y="0"/>
                      </a:cxn>
                      <a:cxn ang="0">
                        <a:pos x="211" y="10"/>
                      </a:cxn>
                      <a:cxn ang="0">
                        <a:pos x="213" y="21"/>
                      </a:cxn>
                      <a:cxn ang="0">
                        <a:pos x="7" y="95"/>
                      </a:cxn>
                      <a:cxn ang="0">
                        <a:pos x="0" y="86"/>
                      </a:cxn>
                      <a:cxn ang="0">
                        <a:pos x="0" y="77"/>
                      </a:cxn>
                    </a:cxnLst>
                    <a:rect l="0" t="0" r="r" b="b"/>
                    <a:pathLst>
                      <a:path w="214" h="96">
                        <a:moveTo>
                          <a:pt x="0" y="77"/>
                        </a:moveTo>
                        <a:lnTo>
                          <a:pt x="207" y="0"/>
                        </a:lnTo>
                        <a:lnTo>
                          <a:pt x="211" y="10"/>
                        </a:lnTo>
                        <a:lnTo>
                          <a:pt x="213" y="21"/>
                        </a:lnTo>
                        <a:lnTo>
                          <a:pt x="7" y="95"/>
                        </a:lnTo>
                        <a:lnTo>
                          <a:pt x="0" y="86"/>
                        </a:lnTo>
                        <a:lnTo>
                          <a:pt x="0" y="77"/>
                        </a:lnTo>
                      </a:path>
                    </a:pathLst>
                  </a:custGeom>
                  <a:gradFill rotWithShape="0">
                    <a:gsLst>
                      <a:gs pos="0">
                        <a:srgbClr val="A2C1FE">
                          <a:gamma/>
                          <a:tint val="10196"/>
                          <a:invGamma/>
                        </a:srgbClr>
                      </a:gs>
                      <a:gs pos="100000">
                        <a:srgbClr val="A2C1FE"/>
                      </a:gs>
                    </a:gsLst>
                    <a:lin ang="5400000" scaled="1"/>
                  </a:gradFill>
                  <a:ln w="12700" cap="rnd">
                    <a:noFill/>
                    <a:round/>
                    <a:headEnd/>
                    <a:tailEn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73" name="Freeform 829"/>
                  <p:cNvSpPr>
                    <a:spLocks/>
                  </p:cNvSpPr>
                  <p:nvPr/>
                </p:nvSpPr>
                <p:spPr bwMode="auto">
                  <a:xfrm>
                    <a:off x="3933" y="1167"/>
                    <a:ext cx="217" cy="99"/>
                  </a:xfrm>
                  <a:custGeom>
                    <a:avLst/>
                    <a:gdLst/>
                    <a:ahLst/>
                    <a:cxnLst>
                      <a:cxn ang="0">
                        <a:pos x="0" y="78"/>
                      </a:cxn>
                      <a:cxn ang="0">
                        <a:pos x="209" y="0"/>
                      </a:cxn>
                      <a:cxn ang="0">
                        <a:pos x="213" y="10"/>
                      </a:cxn>
                      <a:cxn ang="0">
                        <a:pos x="215" y="21"/>
                      </a:cxn>
                      <a:cxn ang="0">
                        <a:pos x="7" y="96"/>
                      </a:cxn>
                      <a:cxn ang="0">
                        <a:pos x="0" y="87"/>
                      </a:cxn>
                      <a:cxn ang="0">
                        <a:pos x="0" y="78"/>
                      </a:cxn>
                    </a:cxnLst>
                    <a:rect l="0" t="0" r="r" b="b"/>
                    <a:pathLst>
                      <a:path w="216" h="97">
                        <a:moveTo>
                          <a:pt x="0" y="78"/>
                        </a:moveTo>
                        <a:lnTo>
                          <a:pt x="209" y="0"/>
                        </a:lnTo>
                        <a:lnTo>
                          <a:pt x="213" y="10"/>
                        </a:lnTo>
                        <a:lnTo>
                          <a:pt x="215" y="21"/>
                        </a:lnTo>
                        <a:lnTo>
                          <a:pt x="7" y="96"/>
                        </a:lnTo>
                        <a:lnTo>
                          <a:pt x="0" y="87"/>
                        </a:lnTo>
                        <a:lnTo>
                          <a:pt x="0" y="7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sp>
              <p:nvSpPr>
                <p:cNvPr id="134974" name="Freeform 830"/>
                <p:cNvSpPr>
                  <a:spLocks/>
                </p:cNvSpPr>
                <p:nvPr/>
              </p:nvSpPr>
              <p:spPr bwMode="auto">
                <a:xfrm>
                  <a:off x="3988" y="1190"/>
                  <a:ext cx="169" cy="85"/>
                </a:xfrm>
                <a:custGeom>
                  <a:avLst/>
                  <a:gdLst/>
                  <a:ahLst/>
                  <a:cxnLst>
                    <a:cxn ang="0">
                      <a:pos x="0" y="59"/>
                    </a:cxn>
                    <a:cxn ang="0">
                      <a:pos x="159" y="0"/>
                    </a:cxn>
                    <a:cxn ang="0">
                      <a:pos x="167" y="26"/>
                    </a:cxn>
                    <a:cxn ang="0">
                      <a:pos x="8" y="83"/>
                    </a:cxn>
                    <a:cxn ang="0">
                      <a:pos x="0" y="59"/>
                    </a:cxn>
                  </a:cxnLst>
                  <a:rect l="0" t="0" r="r" b="b"/>
                  <a:pathLst>
                    <a:path w="168" h="84">
                      <a:moveTo>
                        <a:pt x="0" y="59"/>
                      </a:moveTo>
                      <a:lnTo>
                        <a:pt x="159" y="0"/>
                      </a:lnTo>
                      <a:lnTo>
                        <a:pt x="167" y="26"/>
                      </a:lnTo>
                      <a:lnTo>
                        <a:pt x="8"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nvGrpSpPr>
                <p:cNvPr id="42065" name="Group 831"/>
                <p:cNvGrpSpPr>
                  <a:grpSpLocks/>
                </p:cNvGrpSpPr>
                <p:nvPr/>
              </p:nvGrpSpPr>
              <p:grpSpPr bwMode="auto">
                <a:xfrm>
                  <a:off x="3946" y="1063"/>
                  <a:ext cx="164" cy="72"/>
                  <a:chOff x="3946" y="1063"/>
                  <a:chExt cx="164" cy="72"/>
                </a:xfrm>
              </p:grpSpPr>
              <p:sp>
                <p:nvSpPr>
                  <p:cNvPr id="134976" name="Freeform 832"/>
                  <p:cNvSpPr>
                    <a:spLocks/>
                  </p:cNvSpPr>
                  <p:nvPr/>
                </p:nvSpPr>
                <p:spPr bwMode="auto">
                  <a:xfrm>
                    <a:off x="3945" y="1063"/>
                    <a:ext cx="164" cy="71"/>
                  </a:xfrm>
                  <a:custGeom>
                    <a:avLst/>
                    <a:gdLst/>
                    <a:ahLst/>
                    <a:cxnLst>
                      <a:cxn ang="0">
                        <a:pos x="0" y="59"/>
                      </a:cxn>
                      <a:cxn ang="0">
                        <a:pos x="4" y="71"/>
                      </a:cxn>
                      <a:cxn ang="0">
                        <a:pos x="163" y="11"/>
                      </a:cxn>
                      <a:cxn ang="0">
                        <a:pos x="160" y="0"/>
                      </a:cxn>
                      <a:cxn ang="0">
                        <a:pos x="0" y="59"/>
                      </a:cxn>
                    </a:cxnLst>
                    <a:rect l="0" t="0" r="r" b="b"/>
                    <a:pathLst>
                      <a:path w="164" h="72">
                        <a:moveTo>
                          <a:pt x="0" y="59"/>
                        </a:moveTo>
                        <a:lnTo>
                          <a:pt x="4" y="71"/>
                        </a:lnTo>
                        <a:lnTo>
                          <a:pt x="163" y="11"/>
                        </a:lnTo>
                        <a:lnTo>
                          <a:pt x="160" y="0"/>
                        </a:lnTo>
                        <a:lnTo>
                          <a:pt x="0"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77" name="Line 833"/>
                  <p:cNvSpPr>
                    <a:spLocks noChangeShapeType="1"/>
                  </p:cNvSpPr>
                  <p:nvPr/>
                </p:nvSpPr>
                <p:spPr bwMode="auto">
                  <a:xfrm>
                    <a:off x="3955" y="1111"/>
                    <a:ext cx="8" cy="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78" name="Line 834"/>
                  <p:cNvSpPr>
                    <a:spLocks noChangeShapeType="1"/>
                  </p:cNvSpPr>
                  <p:nvPr/>
                </p:nvSpPr>
                <p:spPr bwMode="auto">
                  <a:xfrm>
                    <a:off x="3996" y="1102"/>
                    <a:ext cx="8" cy="6"/>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79" name="Line 835"/>
                  <p:cNvSpPr>
                    <a:spLocks noChangeShapeType="1"/>
                  </p:cNvSpPr>
                  <p:nvPr/>
                </p:nvSpPr>
                <p:spPr bwMode="auto">
                  <a:xfrm>
                    <a:off x="4044" y="1085"/>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80" name="Line 836"/>
                  <p:cNvSpPr>
                    <a:spLocks noChangeShapeType="1"/>
                  </p:cNvSpPr>
                  <p:nvPr/>
                </p:nvSpPr>
                <p:spPr bwMode="auto">
                  <a:xfrm>
                    <a:off x="4094" y="1065"/>
                    <a:ext cx="0"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grpSp>
              <p:nvGrpSpPr>
                <p:cNvPr id="42066" name="Group 837"/>
                <p:cNvGrpSpPr>
                  <a:grpSpLocks/>
                </p:cNvGrpSpPr>
                <p:nvPr/>
              </p:nvGrpSpPr>
              <p:grpSpPr bwMode="auto">
                <a:xfrm>
                  <a:off x="4024" y="1288"/>
                  <a:ext cx="164" cy="73"/>
                  <a:chOff x="4024" y="1288"/>
                  <a:chExt cx="164" cy="73"/>
                </a:xfrm>
              </p:grpSpPr>
              <p:sp>
                <p:nvSpPr>
                  <p:cNvPr id="134982" name="Freeform 838"/>
                  <p:cNvSpPr>
                    <a:spLocks/>
                  </p:cNvSpPr>
                  <p:nvPr/>
                </p:nvSpPr>
                <p:spPr bwMode="auto">
                  <a:xfrm>
                    <a:off x="4024" y="1289"/>
                    <a:ext cx="164" cy="76"/>
                  </a:xfrm>
                  <a:custGeom>
                    <a:avLst/>
                    <a:gdLst/>
                    <a:ahLst/>
                    <a:cxnLst>
                      <a:cxn ang="0">
                        <a:pos x="0" y="60"/>
                      </a:cxn>
                      <a:cxn ang="0">
                        <a:pos x="4" y="72"/>
                      </a:cxn>
                      <a:cxn ang="0">
                        <a:pos x="163" y="11"/>
                      </a:cxn>
                      <a:cxn ang="0">
                        <a:pos x="160" y="0"/>
                      </a:cxn>
                      <a:cxn ang="0">
                        <a:pos x="0" y="60"/>
                      </a:cxn>
                    </a:cxnLst>
                    <a:rect l="0" t="0" r="r" b="b"/>
                    <a:pathLst>
                      <a:path w="164" h="73">
                        <a:moveTo>
                          <a:pt x="0" y="60"/>
                        </a:moveTo>
                        <a:lnTo>
                          <a:pt x="4" y="72"/>
                        </a:lnTo>
                        <a:lnTo>
                          <a:pt x="163" y="11"/>
                        </a:lnTo>
                        <a:lnTo>
                          <a:pt x="160" y="0"/>
                        </a:lnTo>
                        <a:lnTo>
                          <a:pt x="0" y="6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83" name="Line 839"/>
                  <p:cNvSpPr>
                    <a:spLocks noChangeShapeType="1"/>
                  </p:cNvSpPr>
                  <p:nvPr/>
                </p:nvSpPr>
                <p:spPr bwMode="auto">
                  <a:xfrm>
                    <a:off x="4034" y="1345"/>
                    <a:ext cx="8"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84" name="Line 840"/>
                  <p:cNvSpPr>
                    <a:spLocks noChangeShapeType="1"/>
                  </p:cNvSpPr>
                  <p:nvPr/>
                </p:nvSpPr>
                <p:spPr bwMode="auto">
                  <a:xfrm>
                    <a:off x="4074" y="1331"/>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85" name="Line 841"/>
                  <p:cNvSpPr>
                    <a:spLocks noChangeShapeType="1"/>
                  </p:cNvSpPr>
                  <p:nvPr/>
                </p:nvSpPr>
                <p:spPr bwMode="auto">
                  <a:xfrm>
                    <a:off x="4125" y="1311"/>
                    <a:ext cx="5" cy="14"/>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86" name="Line 842"/>
                  <p:cNvSpPr>
                    <a:spLocks noChangeShapeType="1"/>
                  </p:cNvSpPr>
                  <p:nvPr/>
                </p:nvSpPr>
                <p:spPr bwMode="auto">
                  <a:xfrm>
                    <a:off x="4170" y="1292"/>
                    <a:ext cx="8" cy="17"/>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grpSp>
            <p:sp>
              <p:nvSpPr>
                <p:cNvPr id="134987" name="Freeform 843"/>
                <p:cNvSpPr>
                  <a:spLocks/>
                </p:cNvSpPr>
                <p:nvPr/>
              </p:nvSpPr>
              <p:spPr bwMode="auto">
                <a:xfrm>
                  <a:off x="3918" y="964"/>
                  <a:ext cx="187" cy="155"/>
                </a:xfrm>
                <a:custGeom>
                  <a:avLst/>
                  <a:gdLst/>
                  <a:ahLst/>
                  <a:cxnLst>
                    <a:cxn ang="0">
                      <a:pos x="0" y="58"/>
                    </a:cxn>
                    <a:cxn ang="0">
                      <a:pos x="154" y="0"/>
                    </a:cxn>
                    <a:cxn ang="0">
                      <a:pos x="186" y="93"/>
                    </a:cxn>
                    <a:cxn ang="0">
                      <a:pos x="32" y="152"/>
                    </a:cxn>
                    <a:cxn ang="0">
                      <a:pos x="0" y="58"/>
                    </a:cxn>
                  </a:cxnLst>
                  <a:rect l="0" t="0" r="r" b="b"/>
                  <a:pathLst>
                    <a:path w="187" h="153">
                      <a:moveTo>
                        <a:pt x="0" y="58"/>
                      </a:moveTo>
                      <a:lnTo>
                        <a:pt x="154" y="0"/>
                      </a:lnTo>
                      <a:lnTo>
                        <a:pt x="186" y="93"/>
                      </a:lnTo>
                      <a:lnTo>
                        <a:pt x="32" y="152"/>
                      </a:lnTo>
                      <a:lnTo>
                        <a:pt x="0" y="58"/>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88" name="Freeform 844"/>
                <p:cNvSpPr>
                  <a:spLocks/>
                </p:cNvSpPr>
                <p:nvPr/>
              </p:nvSpPr>
              <p:spPr bwMode="auto">
                <a:xfrm>
                  <a:off x="4029" y="1303"/>
                  <a:ext cx="189" cy="144"/>
                </a:xfrm>
                <a:custGeom>
                  <a:avLst/>
                  <a:gdLst/>
                  <a:ahLst/>
                  <a:cxnLst>
                    <a:cxn ang="0">
                      <a:pos x="0" y="56"/>
                    </a:cxn>
                    <a:cxn ang="0">
                      <a:pos x="156" y="0"/>
                    </a:cxn>
                    <a:cxn ang="0">
                      <a:pos x="188" y="93"/>
                    </a:cxn>
                    <a:cxn ang="0">
                      <a:pos x="29" y="140"/>
                    </a:cxn>
                    <a:cxn ang="0">
                      <a:pos x="0" y="56"/>
                    </a:cxn>
                  </a:cxnLst>
                  <a:rect l="0" t="0" r="r" b="b"/>
                  <a:pathLst>
                    <a:path w="189" h="141">
                      <a:moveTo>
                        <a:pt x="0" y="56"/>
                      </a:moveTo>
                      <a:lnTo>
                        <a:pt x="156" y="0"/>
                      </a:lnTo>
                      <a:lnTo>
                        <a:pt x="188" y="93"/>
                      </a:lnTo>
                      <a:lnTo>
                        <a:pt x="29" y="140"/>
                      </a:lnTo>
                      <a:lnTo>
                        <a:pt x="0" y="56"/>
                      </a:lnTo>
                    </a:path>
                  </a:pathLst>
                </a:custGeom>
                <a:solidFill>
                  <a:srgbClr val="000000"/>
                </a:solidFill>
                <a:ln w="12700" cap="rnd" cmpd="sng">
                  <a:solidFill>
                    <a:srgbClr val="FFFFFF"/>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89" name="Freeform 845"/>
                <p:cNvSpPr>
                  <a:spLocks/>
                </p:cNvSpPr>
                <p:nvPr/>
              </p:nvSpPr>
              <p:spPr bwMode="auto">
                <a:xfrm>
                  <a:off x="3950" y="1077"/>
                  <a:ext cx="169" cy="85"/>
                </a:xfrm>
                <a:custGeom>
                  <a:avLst/>
                  <a:gdLst/>
                  <a:ahLst/>
                  <a:cxnLst>
                    <a:cxn ang="0">
                      <a:pos x="0" y="59"/>
                    </a:cxn>
                    <a:cxn ang="0">
                      <a:pos x="158" y="0"/>
                    </a:cxn>
                    <a:cxn ang="0">
                      <a:pos x="166" y="26"/>
                    </a:cxn>
                    <a:cxn ang="0">
                      <a:pos x="7" y="83"/>
                    </a:cxn>
                    <a:cxn ang="0">
                      <a:pos x="0" y="59"/>
                    </a:cxn>
                  </a:cxnLst>
                  <a:rect l="0" t="0" r="r" b="b"/>
                  <a:pathLst>
                    <a:path w="167" h="84">
                      <a:moveTo>
                        <a:pt x="0" y="59"/>
                      </a:moveTo>
                      <a:lnTo>
                        <a:pt x="158" y="0"/>
                      </a:lnTo>
                      <a:lnTo>
                        <a:pt x="166"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90" name="Line 846"/>
                <p:cNvSpPr>
                  <a:spLocks noChangeShapeType="1"/>
                </p:cNvSpPr>
                <p:nvPr/>
              </p:nvSpPr>
              <p:spPr bwMode="auto">
                <a:xfrm flipH="1">
                  <a:off x="3950" y="1082"/>
                  <a:ext cx="159" cy="51"/>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1" name="Freeform 847"/>
                <p:cNvSpPr>
                  <a:spLocks/>
                </p:cNvSpPr>
                <p:nvPr/>
              </p:nvSpPr>
              <p:spPr bwMode="auto">
                <a:xfrm>
                  <a:off x="4014" y="1263"/>
                  <a:ext cx="167" cy="82"/>
                </a:xfrm>
                <a:custGeom>
                  <a:avLst/>
                  <a:gdLst/>
                  <a:ahLst/>
                  <a:cxnLst>
                    <a:cxn ang="0">
                      <a:pos x="0" y="59"/>
                    </a:cxn>
                    <a:cxn ang="0">
                      <a:pos x="157" y="0"/>
                    </a:cxn>
                    <a:cxn ang="0">
                      <a:pos x="165" y="26"/>
                    </a:cxn>
                    <a:cxn ang="0">
                      <a:pos x="7" y="83"/>
                    </a:cxn>
                    <a:cxn ang="0">
                      <a:pos x="0" y="59"/>
                    </a:cxn>
                  </a:cxnLst>
                  <a:rect l="0" t="0" r="r" b="b"/>
                  <a:pathLst>
                    <a:path w="166" h="84">
                      <a:moveTo>
                        <a:pt x="0" y="59"/>
                      </a:moveTo>
                      <a:lnTo>
                        <a:pt x="157" y="0"/>
                      </a:lnTo>
                      <a:lnTo>
                        <a:pt x="165" y="26"/>
                      </a:lnTo>
                      <a:lnTo>
                        <a:pt x="7" y="83"/>
                      </a:lnTo>
                      <a:lnTo>
                        <a:pt x="0" y="59"/>
                      </a:lnTo>
                    </a:path>
                  </a:pathLst>
                </a:custGeom>
                <a:solidFill>
                  <a:srgbClr val="C0C0C0"/>
                </a:solid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sp>
              <p:nvSpPr>
                <p:cNvPr id="134992" name="Line 848"/>
                <p:cNvSpPr>
                  <a:spLocks noChangeShapeType="1"/>
                </p:cNvSpPr>
                <p:nvPr/>
              </p:nvSpPr>
              <p:spPr bwMode="auto">
                <a:xfrm flipH="1">
                  <a:off x="4024" y="1292"/>
                  <a:ext cx="157" cy="48"/>
                </a:xfrm>
                <a:prstGeom prst="line">
                  <a:avLst/>
                </a:prstGeom>
                <a:noFill/>
                <a:ln w="12700">
                  <a:solidFill>
                    <a:srgbClr val="FFFFFF"/>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3" name="Freeform 849"/>
                <p:cNvSpPr>
                  <a:spLocks/>
                </p:cNvSpPr>
                <p:nvPr/>
              </p:nvSpPr>
              <p:spPr bwMode="auto">
                <a:xfrm>
                  <a:off x="4140" y="1170"/>
                  <a:ext cx="8" cy="20"/>
                </a:xfrm>
                <a:custGeom>
                  <a:avLst/>
                  <a:gdLst/>
                  <a:ahLst/>
                  <a:cxnLst>
                    <a:cxn ang="0">
                      <a:pos x="0" y="0"/>
                    </a:cxn>
                    <a:cxn ang="0">
                      <a:pos x="0" y="6"/>
                    </a:cxn>
                    <a:cxn ang="0">
                      <a:pos x="3" y="13"/>
                    </a:cxn>
                    <a:cxn ang="0">
                      <a:pos x="6" y="18"/>
                    </a:cxn>
                  </a:cxnLst>
                  <a:rect l="0" t="0" r="r" b="b"/>
                  <a:pathLst>
                    <a:path w="7" h="19">
                      <a:moveTo>
                        <a:pt x="0" y="0"/>
                      </a:moveTo>
                      <a:lnTo>
                        <a:pt x="0" y="6"/>
                      </a:lnTo>
                      <a:lnTo>
                        <a:pt x="3" y="13"/>
                      </a:lnTo>
                      <a:lnTo>
                        <a:pt x="6" y="18"/>
                      </a:lnTo>
                    </a:path>
                  </a:pathLst>
                </a:custGeom>
                <a:noFill/>
                <a:ln w="12700" cap="rnd" cmpd="sng">
                  <a:solidFill>
                    <a:srgbClr val="000000"/>
                  </a:solidFill>
                  <a:prstDash val="solid"/>
                  <a:round/>
                  <a:headEnd type="none" w="med" len="med"/>
                  <a:tailEnd type="none" w="med" len="med"/>
                </a:ln>
                <a:effectLst/>
              </p:spPr>
              <p:txBody>
                <a:bodyPr/>
                <a:lstStyle/>
                <a:p>
                  <a:pPr algn="r">
                    <a:defRPr/>
                  </a:pPr>
                  <a:endParaRPr lang="en-US" dirty="0">
                    <a:effectLst>
                      <a:outerShdw blurRad="38100" dist="38100" dir="2700000" algn="tl">
                        <a:srgbClr val="000000">
                          <a:alpha val="43137"/>
                        </a:srgbClr>
                      </a:outerShdw>
                    </a:effectLst>
                    <a:cs typeface="+mn-cs"/>
                  </a:endParaRPr>
                </a:p>
              </p:txBody>
            </p:sp>
          </p:grpSp>
        </p:grpSp>
        <p:sp>
          <p:nvSpPr>
            <p:cNvPr id="134994" name="Line 850"/>
            <p:cNvSpPr>
              <a:spLocks noChangeShapeType="1"/>
            </p:cNvSpPr>
            <p:nvPr/>
          </p:nvSpPr>
          <p:spPr bwMode="auto">
            <a:xfrm>
              <a:off x="1632" y="336"/>
              <a:ext cx="674" cy="105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5" name="Line 851"/>
            <p:cNvSpPr>
              <a:spLocks noChangeShapeType="1"/>
            </p:cNvSpPr>
            <p:nvPr/>
          </p:nvSpPr>
          <p:spPr bwMode="auto">
            <a:xfrm>
              <a:off x="2304" y="1248"/>
              <a:ext cx="336" cy="719"/>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6" name="Line 852"/>
            <p:cNvSpPr>
              <a:spLocks noChangeShapeType="1"/>
            </p:cNvSpPr>
            <p:nvPr/>
          </p:nvSpPr>
          <p:spPr bwMode="auto">
            <a:xfrm flipV="1">
              <a:off x="2304" y="1294"/>
              <a:ext cx="0" cy="9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7" name="Line 853"/>
            <p:cNvSpPr>
              <a:spLocks noChangeShapeType="1"/>
            </p:cNvSpPr>
            <p:nvPr/>
          </p:nvSpPr>
          <p:spPr bwMode="auto">
            <a:xfrm>
              <a:off x="432" y="768"/>
              <a:ext cx="1344" cy="864"/>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8" name="Line 854"/>
            <p:cNvSpPr>
              <a:spLocks noChangeShapeType="1"/>
            </p:cNvSpPr>
            <p:nvPr/>
          </p:nvSpPr>
          <p:spPr bwMode="auto">
            <a:xfrm flipH="1" flipV="1">
              <a:off x="1680" y="1488"/>
              <a:ext cx="1008" cy="525"/>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4999" name="Line 855"/>
            <p:cNvSpPr>
              <a:spLocks noChangeShapeType="1"/>
            </p:cNvSpPr>
            <p:nvPr/>
          </p:nvSpPr>
          <p:spPr bwMode="auto">
            <a:xfrm>
              <a:off x="1680" y="1488"/>
              <a:ext cx="96" cy="14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0" name="Line 856"/>
            <p:cNvSpPr>
              <a:spLocks noChangeShapeType="1"/>
            </p:cNvSpPr>
            <p:nvPr/>
          </p:nvSpPr>
          <p:spPr bwMode="auto">
            <a:xfrm flipV="1">
              <a:off x="2736" y="1103"/>
              <a:ext cx="433" cy="913"/>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1" name="Line 857"/>
            <p:cNvSpPr>
              <a:spLocks noChangeShapeType="1"/>
            </p:cNvSpPr>
            <p:nvPr/>
          </p:nvSpPr>
          <p:spPr bwMode="auto">
            <a:xfrm flipH="1">
              <a:off x="3216" y="384"/>
              <a:ext cx="624" cy="864"/>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2" name="Line 858"/>
            <p:cNvSpPr>
              <a:spLocks noChangeShapeType="1"/>
            </p:cNvSpPr>
            <p:nvPr/>
          </p:nvSpPr>
          <p:spPr bwMode="auto">
            <a:xfrm flipH="1" flipV="1">
              <a:off x="3168" y="1152"/>
              <a:ext cx="46" cy="9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3" name="Line 859"/>
            <p:cNvSpPr>
              <a:spLocks noChangeShapeType="1"/>
            </p:cNvSpPr>
            <p:nvPr/>
          </p:nvSpPr>
          <p:spPr bwMode="auto">
            <a:xfrm flipV="1">
              <a:off x="2736" y="1103"/>
              <a:ext cx="1584" cy="913"/>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4" name="Line 860"/>
            <p:cNvSpPr>
              <a:spLocks noChangeShapeType="1"/>
            </p:cNvSpPr>
            <p:nvPr/>
          </p:nvSpPr>
          <p:spPr bwMode="auto">
            <a:xfrm flipH="1">
              <a:off x="4320" y="528"/>
              <a:ext cx="912" cy="672"/>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5" name="Line 861"/>
            <p:cNvSpPr>
              <a:spLocks noChangeShapeType="1"/>
            </p:cNvSpPr>
            <p:nvPr/>
          </p:nvSpPr>
          <p:spPr bwMode="auto">
            <a:xfrm>
              <a:off x="384" y="816"/>
              <a:ext cx="1392" cy="815"/>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6" name="Line 862"/>
            <p:cNvSpPr>
              <a:spLocks noChangeShapeType="1"/>
            </p:cNvSpPr>
            <p:nvPr/>
          </p:nvSpPr>
          <p:spPr bwMode="auto">
            <a:xfrm flipH="1" flipV="1">
              <a:off x="1728" y="1535"/>
              <a:ext cx="1006" cy="527"/>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7" name="Line 863"/>
            <p:cNvSpPr>
              <a:spLocks noChangeShapeType="1"/>
            </p:cNvSpPr>
            <p:nvPr/>
          </p:nvSpPr>
          <p:spPr bwMode="auto">
            <a:xfrm>
              <a:off x="1728" y="1535"/>
              <a:ext cx="46" cy="9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8" name="Line 864"/>
            <p:cNvSpPr>
              <a:spLocks noChangeShapeType="1"/>
            </p:cNvSpPr>
            <p:nvPr/>
          </p:nvSpPr>
          <p:spPr bwMode="auto">
            <a:xfrm>
              <a:off x="1680" y="288"/>
              <a:ext cx="624" cy="1104"/>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09" name="Line 865"/>
            <p:cNvSpPr>
              <a:spLocks noChangeShapeType="1"/>
            </p:cNvSpPr>
            <p:nvPr/>
          </p:nvSpPr>
          <p:spPr bwMode="auto">
            <a:xfrm>
              <a:off x="2304" y="1246"/>
              <a:ext cx="384" cy="770"/>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0" name="Line 866"/>
            <p:cNvSpPr>
              <a:spLocks noChangeShapeType="1"/>
            </p:cNvSpPr>
            <p:nvPr/>
          </p:nvSpPr>
          <p:spPr bwMode="auto">
            <a:xfrm flipV="1">
              <a:off x="2304" y="1246"/>
              <a:ext cx="0" cy="9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1" name="Line 867"/>
            <p:cNvSpPr>
              <a:spLocks noChangeShapeType="1"/>
            </p:cNvSpPr>
            <p:nvPr/>
          </p:nvSpPr>
          <p:spPr bwMode="auto">
            <a:xfrm flipH="1">
              <a:off x="3552" y="1726"/>
              <a:ext cx="1968" cy="864"/>
            </a:xfrm>
            <a:prstGeom prst="line">
              <a:avLst/>
            </a:prstGeom>
            <a:noFill/>
            <a:ln w="19050">
              <a:solidFill>
                <a:srgbClr val="FAFD00"/>
              </a:solidFill>
              <a:round/>
              <a:headEnd type="triangle" w="med" len="med"/>
              <a:tailEnd type="triangle" w="med" len="me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2" name="Text Box 868"/>
            <p:cNvSpPr txBox="1">
              <a:spLocks noChangeArrowheads="1"/>
            </p:cNvSpPr>
            <p:nvPr/>
          </p:nvSpPr>
          <p:spPr bwMode="auto">
            <a:xfrm>
              <a:off x="4465" y="2156"/>
              <a:ext cx="600" cy="313"/>
            </a:xfrm>
            <a:prstGeom prst="rect">
              <a:avLst/>
            </a:prstGeom>
            <a:noFill/>
            <a:ln w="12700">
              <a:noFill/>
              <a:miter lim="800000"/>
              <a:headEnd/>
              <a:tailEnd/>
            </a:ln>
            <a:effectLst/>
          </p:spPr>
          <p:txBody>
            <a:bodyPr wrap="none">
              <a:spAutoFit/>
            </a:bodyPr>
            <a:lstStyle/>
            <a:p>
              <a:pPr eaLnBrk="0" hangingPunct="0">
                <a:defRPr/>
              </a:pPr>
              <a:r>
                <a:rPr lang="en-US" sz="1800" b="1" dirty="0">
                  <a:solidFill>
                    <a:schemeClr val="bg2"/>
                  </a:solidFill>
                  <a:effectLst>
                    <a:outerShdw blurRad="38100" dist="38100" dir="2700000" algn="tl">
                      <a:srgbClr val="C0C0C0"/>
                    </a:outerShdw>
                  </a:effectLst>
                  <a:latin typeface="Times New Roman" pitchFamily="18" charset="0"/>
                  <a:cs typeface="+mn-cs"/>
                </a:rPr>
                <a:t>10 km</a:t>
              </a:r>
              <a:endParaRPr lang="en-US" sz="1800" b="1" dirty="0">
                <a:effectLst>
                  <a:outerShdw blurRad="38100" dist="38100" dir="2700000" algn="tl">
                    <a:srgbClr val="C0C0C0"/>
                  </a:outerShdw>
                </a:effectLst>
                <a:latin typeface="Times New Roman" pitchFamily="18" charset="0"/>
                <a:cs typeface="+mn-cs"/>
              </a:endParaRPr>
            </a:p>
          </p:txBody>
        </p:sp>
        <p:sp>
          <p:nvSpPr>
            <p:cNvPr id="135013" name="Line 869"/>
            <p:cNvSpPr>
              <a:spLocks noChangeShapeType="1"/>
            </p:cNvSpPr>
            <p:nvPr/>
          </p:nvSpPr>
          <p:spPr bwMode="auto">
            <a:xfrm flipV="1">
              <a:off x="2688" y="1103"/>
              <a:ext cx="480" cy="913"/>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4" name="Line 870"/>
            <p:cNvSpPr>
              <a:spLocks noChangeShapeType="1"/>
            </p:cNvSpPr>
            <p:nvPr/>
          </p:nvSpPr>
          <p:spPr bwMode="auto">
            <a:xfrm flipH="1">
              <a:off x="3216" y="384"/>
              <a:ext cx="528" cy="864"/>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5" name="Line 871"/>
            <p:cNvSpPr>
              <a:spLocks noChangeShapeType="1"/>
            </p:cNvSpPr>
            <p:nvPr/>
          </p:nvSpPr>
          <p:spPr bwMode="auto">
            <a:xfrm flipH="1" flipV="1">
              <a:off x="3168" y="1103"/>
              <a:ext cx="46" cy="145"/>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6" name="Line 872"/>
            <p:cNvSpPr>
              <a:spLocks noChangeShapeType="1"/>
            </p:cNvSpPr>
            <p:nvPr/>
          </p:nvSpPr>
          <p:spPr bwMode="auto">
            <a:xfrm flipV="1">
              <a:off x="2784" y="1103"/>
              <a:ext cx="1536" cy="913"/>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7" name="Line 873"/>
            <p:cNvSpPr>
              <a:spLocks noChangeShapeType="1"/>
            </p:cNvSpPr>
            <p:nvPr/>
          </p:nvSpPr>
          <p:spPr bwMode="auto">
            <a:xfrm flipH="1">
              <a:off x="4320" y="575"/>
              <a:ext cx="960" cy="624"/>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8" name="Line 874"/>
            <p:cNvSpPr>
              <a:spLocks noChangeShapeType="1"/>
            </p:cNvSpPr>
            <p:nvPr/>
          </p:nvSpPr>
          <p:spPr bwMode="auto">
            <a:xfrm flipH="1" flipV="1">
              <a:off x="4320" y="1103"/>
              <a:ext cx="0" cy="96"/>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19" name="Text Box 875"/>
            <p:cNvSpPr txBox="1">
              <a:spLocks noChangeArrowheads="1"/>
            </p:cNvSpPr>
            <p:nvPr/>
          </p:nvSpPr>
          <p:spPr bwMode="auto">
            <a:xfrm>
              <a:off x="2352" y="2640"/>
              <a:ext cx="995" cy="496"/>
            </a:xfrm>
            <a:prstGeom prst="rect">
              <a:avLst/>
            </a:prstGeom>
            <a:solidFill>
              <a:schemeClr val="bg1"/>
            </a:solidFill>
            <a:ln w="12700">
              <a:noFill/>
              <a:miter lim="800000"/>
              <a:headEnd/>
              <a:tailEnd/>
            </a:ln>
            <a:effectLst/>
          </p:spPr>
          <p:txBody>
            <a:bodyPr>
              <a:spAutoFit/>
            </a:bodyPr>
            <a:lstStyle/>
            <a:p>
              <a:pPr algn="ctr" eaLnBrk="0" hangingPunct="0">
                <a:defRPr/>
              </a:pPr>
              <a:r>
                <a:rPr lang="en-US" sz="1600" b="1" dirty="0">
                  <a:solidFill>
                    <a:schemeClr val="bg2"/>
                  </a:solidFill>
                  <a:effectLst>
                    <a:outerShdw blurRad="38100" dist="38100" dir="2700000" algn="tl">
                      <a:srgbClr val="C0C0C0"/>
                    </a:outerShdw>
                  </a:effectLst>
                  <a:latin typeface="Times New Roman" pitchFamily="18" charset="0"/>
                  <a:cs typeface="+mn-cs"/>
                </a:rPr>
                <a:t>Sub meter accuracy</a:t>
              </a:r>
              <a:endParaRPr lang="en-US" sz="1800" b="1" dirty="0">
                <a:effectLst>
                  <a:outerShdw blurRad="38100" dist="38100" dir="2700000" algn="tl">
                    <a:srgbClr val="C0C0C0"/>
                  </a:outerShdw>
                </a:effectLst>
                <a:latin typeface="Times New Roman" pitchFamily="18" charset="0"/>
                <a:cs typeface="+mn-cs"/>
              </a:endParaRPr>
            </a:p>
          </p:txBody>
        </p:sp>
        <p:sp>
          <p:nvSpPr>
            <p:cNvPr id="135020" name="Line 876"/>
            <p:cNvSpPr>
              <a:spLocks noChangeShapeType="1"/>
            </p:cNvSpPr>
            <p:nvPr/>
          </p:nvSpPr>
          <p:spPr bwMode="auto">
            <a:xfrm flipV="1">
              <a:off x="2784" y="1487"/>
              <a:ext cx="1967" cy="575"/>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21" name="Line 877"/>
            <p:cNvSpPr>
              <a:spLocks noChangeShapeType="1"/>
            </p:cNvSpPr>
            <p:nvPr/>
          </p:nvSpPr>
          <p:spPr bwMode="auto">
            <a:xfrm flipH="1">
              <a:off x="4608" y="1294"/>
              <a:ext cx="960" cy="287"/>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sp>
          <p:nvSpPr>
            <p:cNvPr id="135022" name="Line 878"/>
            <p:cNvSpPr>
              <a:spLocks noChangeShapeType="1"/>
            </p:cNvSpPr>
            <p:nvPr/>
          </p:nvSpPr>
          <p:spPr bwMode="auto">
            <a:xfrm flipH="1">
              <a:off x="4608" y="1487"/>
              <a:ext cx="143" cy="95"/>
            </a:xfrm>
            <a:prstGeom prst="line">
              <a:avLst/>
            </a:prstGeom>
            <a:noFill/>
            <a:ln w="12700">
              <a:solidFill>
                <a:srgbClr val="FFFF00"/>
              </a:solidFill>
              <a:round/>
              <a:headEnd/>
              <a:tailEnd/>
            </a:ln>
            <a:effectLst/>
          </p:spPr>
          <p:txBody>
            <a:bodyPr wrap="none" anchor="ctr"/>
            <a:lstStyle/>
            <a:p>
              <a:pPr algn="r">
                <a:defRPr/>
              </a:pPr>
              <a:endParaRPr lang="en-US" dirty="0">
                <a:effectLst>
                  <a:outerShdw blurRad="38100" dist="38100" dir="2700000" algn="tl">
                    <a:srgbClr val="000000">
                      <a:alpha val="43137"/>
                    </a:srgbClr>
                  </a:outerShdw>
                </a:effectLst>
                <a:cs typeface="+mn-cs"/>
              </a:endParaRPr>
            </a:p>
          </p:txBody>
        </p:sp>
        <p:pic>
          <p:nvPicPr>
            <p:cNvPr id="42023" name="Picture 87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76" y="1152"/>
              <a:ext cx="336" cy="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024" name="Picture 88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60" y="2037"/>
              <a:ext cx="1392"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GNSS Systems</a:t>
            </a:r>
          </a:p>
        </p:txBody>
      </p:sp>
      <p:sp>
        <p:nvSpPr>
          <p:cNvPr id="6147" name="Content Placeholder 2"/>
          <p:cNvSpPr>
            <a:spLocks noGrp="1"/>
          </p:cNvSpPr>
          <p:nvPr>
            <p:ph idx="1"/>
          </p:nvPr>
        </p:nvSpPr>
        <p:spPr/>
        <p:txBody>
          <a:bodyPr/>
          <a:lstStyle/>
          <a:p>
            <a:r>
              <a:rPr lang="en-US" smtClean="0"/>
              <a:t>NAVSTAR GPS</a:t>
            </a:r>
          </a:p>
          <a:p>
            <a:r>
              <a:rPr lang="en-US" smtClean="0"/>
              <a:t>GLONASS (Russian Systtem)</a:t>
            </a:r>
          </a:p>
          <a:p>
            <a:r>
              <a:rPr lang="en-US" smtClean="0"/>
              <a:t>Galileo (Consortium of European Governments and Industries)</a:t>
            </a:r>
          </a:p>
          <a:p>
            <a:r>
              <a:rPr lang="en-US" smtClean="0"/>
              <a:t>Compass (Chinese version of GPS) </a:t>
            </a:r>
          </a:p>
          <a:p>
            <a:r>
              <a:rPr lang="en-US" smtClean="0"/>
              <a:t>IRNSS (Indian satellite Navigation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smtClean="0"/>
              <a:t>DGPS/Reference Datum System</a:t>
            </a:r>
          </a:p>
        </p:txBody>
      </p:sp>
      <p:sp>
        <p:nvSpPr>
          <p:cNvPr id="43011" name="Rectangle 3"/>
          <p:cNvSpPr>
            <a:spLocks noGrp="1" noChangeArrowheads="1"/>
          </p:cNvSpPr>
          <p:nvPr>
            <p:ph type="body" idx="1"/>
          </p:nvPr>
        </p:nvSpPr>
        <p:spPr/>
        <p:txBody>
          <a:bodyPr/>
          <a:lstStyle/>
          <a:p>
            <a:pPr eaLnBrk="1" hangingPunct="1"/>
            <a:r>
              <a:rPr lang="en-US" sz="2800" smtClean="0"/>
              <a:t>Raw GPS Data </a:t>
            </a:r>
            <a:r>
              <a:rPr lang="en-US" sz="2000" smtClean="0"/>
              <a:t>(no corrections)		</a:t>
            </a:r>
            <a:r>
              <a:rPr lang="en-US" sz="2800" smtClean="0"/>
              <a:t>WGS84</a:t>
            </a:r>
          </a:p>
          <a:p>
            <a:pPr eaLnBrk="1" hangingPunct="1"/>
            <a:r>
              <a:rPr lang="en-US" sz="2800" smtClean="0"/>
              <a:t>Coast Guard Beacons		NAD83</a:t>
            </a:r>
          </a:p>
          <a:p>
            <a:pPr eaLnBrk="1" hangingPunct="1"/>
            <a:r>
              <a:rPr lang="en-US" sz="2800" smtClean="0"/>
              <a:t>Omnistar </a:t>
            </a:r>
            <a:r>
              <a:rPr lang="en-US" sz="2000" smtClean="0"/>
              <a:t>(North America)</a:t>
            </a:r>
            <a:r>
              <a:rPr lang="en-US" sz="2800" smtClean="0"/>
              <a:t>		NAD83</a:t>
            </a:r>
          </a:p>
          <a:p>
            <a:pPr eaLnBrk="1" hangingPunct="1"/>
            <a:r>
              <a:rPr lang="en-US" sz="2800" smtClean="0"/>
              <a:t>Omnistar </a:t>
            </a:r>
            <a:r>
              <a:rPr lang="en-US" sz="2000" smtClean="0"/>
              <a:t>(Outside North America)</a:t>
            </a:r>
            <a:r>
              <a:rPr lang="en-US" sz="2800" smtClean="0"/>
              <a:t>	ITRF2000</a:t>
            </a:r>
          </a:p>
          <a:p>
            <a:pPr eaLnBrk="1" hangingPunct="1"/>
            <a:r>
              <a:rPr lang="en-US" sz="2800" smtClean="0"/>
              <a:t>WAAS </a:t>
            </a:r>
            <a:r>
              <a:rPr lang="en-US" sz="2000" smtClean="0"/>
              <a:t>(Wide Area Augmentation System)</a:t>
            </a:r>
            <a:r>
              <a:rPr lang="en-US" sz="2400" smtClean="0"/>
              <a:t>	</a:t>
            </a:r>
            <a:r>
              <a:rPr lang="en-US" sz="2800" smtClean="0"/>
              <a:t>ITRF2000</a:t>
            </a:r>
          </a:p>
          <a:p>
            <a:pPr eaLnBrk="1" hangingPunct="1"/>
            <a:r>
              <a:rPr lang="en-US" sz="2800" smtClean="0"/>
              <a:t>SBAS (Satellite Based Augmentation System)</a:t>
            </a:r>
          </a:p>
          <a:p>
            <a:pPr eaLnBrk="1" hangingPunct="1"/>
            <a:endParaRPr lang="en-US" sz="2400" smtClean="0"/>
          </a:p>
          <a:p>
            <a:pPr eaLnBrk="1" hangingPunct="1"/>
            <a:endParaRPr lang="en-US" sz="28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 Caution on Datum</a:t>
            </a:r>
          </a:p>
        </p:txBody>
      </p:sp>
      <p:sp>
        <p:nvSpPr>
          <p:cNvPr id="44035" name="Rectangle 3"/>
          <p:cNvSpPr>
            <a:spLocks noGrp="1" noChangeArrowheads="1"/>
          </p:cNvSpPr>
          <p:nvPr>
            <p:ph type="body" idx="1"/>
          </p:nvPr>
        </p:nvSpPr>
        <p:spPr/>
        <p:txBody>
          <a:bodyPr/>
          <a:lstStyle/>
          <a:p>
            <a:pPr eaLnBrk="1" hangingPunct="1"/>
            <a:r>
              <a:rPr lang="en-US" sz="2400" smtClean="0"/>
              <a:t>NAD27 (North American Datum 1927)</a:t>
            </a:r>
          </a:p>
          <a:p>
            <a:pPr eaLnBrk="1" hangingPunct="1"/>
            <a:r>
              <a:rPr lang="en-US" sz="2400" smtClean="0"/>
              <a:t>NAD83 (North American Datum 1983)</a:t>
            </a:r>
          </a:p>
          <a:p>
            <a:pPr eaLnBrk="1" hangingPunct="1"/>
            <a:r>
              <a:rPr lang="en-US" sz="2400" smtClean="0"/>
              <a:t>WGS84 (World Geodetic System 1984)</a:t>
            </a:r>
          </a:p>
          <a:p>
            <a:pPr eaLnBrk="1" hangingPunct="1"/>
            <a:r>
              <a:rPr lang="en-US" sz="2400" smtClean="0"/>
              <a:t>ITRF2000 (International Terrestrial Reference Frame 2000)</a:t>
            </a:r>
          </a:p>
          <a:p>
            <a:pPr eaLnBrk="1" hangingPunct="1"/>
            <a:r>
              <a:rPr lang="en-US" sz="2400" smtClean="0"/>
              <a:t>ITRF 1994, 1996, 1997</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Coast Guard’s DGPS</a:t>
            </a:r>
          </a:p>
        </p:txBody>
      </p:sp>
      <p:sp>
        <p:nvSpPr>
          <p:cNvPr id="45059" name="Content Placeholder 2"/>
          <p:cNvSpPr>
            <a:spLocks noGrp="1"/>
          </p:cNvSpPr>
          <p:nvPr>
            <p:ph idx="1"/>
          </p:nvPr>
        </p:nvSpPr>
        <p:spPr>
          <a:xfrm>
            <a:off x="381000" y="5638800"/>
            <a:ext cx="8763000" cy="914400"/>
          </a:xfrm>
        </p:spPr>
        <p:txBody>
          <a:bodyPr/>
          <a:lstStyle/>
          <a:p>
            <a:r>
              <a:rPr lang="en-US" sz="2400" smtClean="0"/>
              <a:t>US Coast Guard set up several reference stations along cost and waterways to aid ships in finding their location and navigation </a:t>
            </a:r>
          </a:p>
        </p:txBody>
      </p:sp>
      <p:sp>
        <p:nvSpPr>
          <p:cNvPr id="45060" name="Rectangle 4"/>
          <p:cNvSpPr>
            <a:spLocks noChangeArrowheads="1"/>
          </p:cNvSpPr>
          <p:nvPr/>
        </p:nvSpPr>
        <p:spPr bwMode="auto">
          <a:xfrm>
            <a:off x="1589088" y="23082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pic>
        <p:nvPicPr>
          <p:cNvPr id="45061" name="Picture 6" descr="http://www.garmin.com/graphics/dgpsworks.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286000"/>
            <a:ext cx="8458200" cy="317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800100"/>
            <a:ext cx="8458200" cy="762000"/>
          </a:xfrm>
        </p:spPr>
        <p:txBody>
          <a:bodyPr/>
          <a:lstStyle/>
          <a:p>
            <a:r>
              <a:rPr lang="en-US" sz="3600" smtClean="0"/>
              <a:t>WAAS (Wide Area Augmentation System</a:t>
            </a:r>
            <a:br>
              <a:rPr lang="en-US" sz="3600" smtClean="0"/>
            </a:br>
            <a:endParaRPr lang="en-US" sz="3600" smtClean="0"/>
          </a:p>
        </p:txBody>
      </p:sp>
      <p:sp>
        <p:nvSpPr>
          <p:cNvPr id="46083" name="Rectangle 3"/>
          <p:cNvSpPr>
            <a:spLocks noGrp="1" noChangeArrowheads="1"/>
          </p:cNvSpPr>
          <p:nvPr>
            <p:ph type="body" idx="1"/>
          </p:nvPr>
        </p:nvSpPr>
        <p:spPr>
          <a:xfrm>
            <a:off x="685800" y="1981200"/>
            <a:ext cx="4419600" cy="4114800"/>
          </a:xfrm>
        </p:spPr>
        <p:txBody>
          <a:bodyPr/>
          <a:lstStyle/>
          <a:p>
            <a:r>
              <a:rPr lang="en-US" sz="2400" smtClean="0"/>
              <a:t>New system used by FAA (Federal Aviation Administration) to guide aircraft</a:t>
            </a:r>
          </a:p>
          <a:p>
            <a:r>
              <a:rPr lang="en-US" sz="2400" smtClean="0"/>
              <a:t>25 ground reference stations in US monitor GPS satellites</a:t>
            </a:r>
          </a:p>
          <a:p>
            <a:r>
              <a:rPr lang="en-US" sz="2400" smtClean="0"/>
              <a:t>Low-level geo-synchronous satellites send correction messages to GPS receivers</a:t>
            </a:r>
          </a:p>
        </p:txBody>
      </p:sp>
      <p:sp>
        <p:nvSpPr>
          <p:cNvPr id="46084" name="Rectangle 4"/>
          <p:cNvSpPr>
            <a:spLocks noChangeArrowheads="1"/>
          </p:cNvSpPr>
          <p:nvPr/>
        </p:nvSpPr>
        <p:spPr bwMode="auto">
          <a:xfrm>
            <a:off x="2862263" y="24288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pic>
        <p:nvPicPr>
          <p:cNvPr id="46085" name="Picture 6" descr="http://www.garmin.com/graphics/WAASsystem.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87950" y="2035175"/>
            <a:ext cx="3857625" cy="2316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7106" name="Object 9"/>
          <p:cNvGraphicFramePr>
            <a:graphicFrameLocks noGrp="1" noChangeAspect="1"/>
          </p:cNvGraphicFramePr>
          <p:nvPr>
            <p:ph/>
          </p:nvPr>
        </p:nvGraphicFramePr>
        <p:xfrm>
          <a:off x="2362200" y="2971800"/>
          <a:ext cx="3962400" cy="3476625"/>
        </p:xfrm>
        <a:graphic>
          <a:graphicData uri="http://schemas.openxmlformats.org/presentationml/2006/ole">
            <p:oleObj spid="_x0000_s47108" name="PHOTO-PAINT" r:id="rId3" imgW="5498413" imgH="4825397" progId="">
              <p:embed/>
            </p:oleObj>
          </a:graphicData>
        </a:graphic>
      </p:graphicFrame>
      <p:sp>
        <p:nvSpPr>
          <p:cNvPr id="47107" name="Rectangle 1"/>
          <p:cNvSpPr>
            <a:spLocks noChangeArrowheads="1"/>
          </p:cNvSpPr>
          <p:nvPr/>
        </p:nvSpPr>
        <p:spPr bwMode="auto">
          <a:xfrm>
            <a:off x="1066800" y="457200"/>
            <a:ext cx="76962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buFont typeface="Arial" charset="0"/>
              <a:buChar char="•"/>
            </a:pPr>
            <a:r>
              <a:rPr lang="en-US" b="1"/>
              <a:t>WAAS receive GPS signals and determine if any errors exist</a:t>
            </a:r>
          </a:p>
          <a:p>
            <a:pPr marL="342900" indent="-342900">
              <a:buFont typeface="Arial" charset="0"/>
              <a:buChar char="•"/>
            </a:pPr>
            <a:r>
              <a:rPr lang="en-US" b="1"/>
              <a:t>Correction message is prepared and uplinked to a geosynchronous satellite</a:t>
            </a:r>
          </a:p>
          <a:p>
            <a:pPr marL="342900" indent="-342900">
              <a:buFont typeface="Arial" charset="0"/>
              <a:buChar char="•"/>
            </a:pPr>
            <a:r>
              <a:rPr lang="en-US" b="1"/>
              <a:t>The message is then broadcast from the satellite on the same frequency as GPS</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8130" name="Object 4"/>
          <p:cNvGraphicFramePr>
            <a:graphicFrameLocks noGrp="1" noChangeAspect="1"/>
          </p:cNvGraphicFramePr>
          <p:nvPr>
            <p:ph/>
          </p:nvPr>
        </p:nvGraphicFramePr>
        <p:xfrm>
          <a:off x="2057400" y="1447800"/>
          <a:ext cx="5473700" cy="4927600"/>
        </p:xfrm>
        <a:graphic>
          <a:graphicData uri="http://schemas.openxmlformats.org/presentationml/2006/ole">
            <p:oleObj spid="_x0000_s48131" name="PHOTO-PAINT" r:id="rId3" imgW="5473016" imgH="4926984" progId="">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4"/>
          <p:cNvGraphicFramePr>
            <a:graphicFrameLocks noGrp="1" noChangeAspect="1"/>
          </p:cNvGraphicFramePr>
          <p:nvPr>
            <p:ph/>
          </p:nvPr>
        </p:nvGraphicFramePr>
        <p:xfrm>
          <a:off x="2209800" y="1447800"/>
          <a:ext cx="5524500" cy="4826000"/>
        </p:xfrm>
        <a:graphic>
          <a:graphicData uri="http://schemas.openxmlformats.org/presentationml/2006/ole">
            <p:oleObj spid="_x0000_s49155" name="PHOTO-PAINT" r:id="rId3" imgW="5523810" imgH="4825397" progId="">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2724150"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pic>
        <p:nvPicPr>
          <p:cNvPr id="50179" name="Picture 6" descr="http://www.garmin.com/graphics/WAASaccuracy2.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838200"/>
            <a:ext cx="81534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0" name="Text Box 7"/>
          <p:cNvSpPr txBox="1">
            <a:spLocks noChangeArrowheads="1"/>
          </p:cNvSpPr>
          <p:nvPr/>
        </p:nvSpPr>
        <p:spPr bwMode="auto">
          <a:xfrm>
            <a:off x="609600" y="5715000"/>
            <a:ext cx="7239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US" sz="1200"/>
              <a:t>From: http://www.garmin.com/aboutGPS/waas.html</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0" y="152400"/>
            <a:ext cx="47625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47" name="Text Box 11"/>
          <p:cNvSpPr txBox="1">
            <a:spLocks noChangeArrowheads="1"/>
          </p:cNvSpPr>
          <p:nvPr/>
        </p:nvSpPr>
        <p:spPr bwMode="auto">
          <a:xfrm>
            <a:off x="1981200" y="1447800"/>
            <a:ext cx="6248400" cy="457200"/>
          </a:xfrm>
          <a:prstGeom prst="rect">
            <a:avLst/>
          </a:prstGeom>
          <a:noFill/>
          <a:ln w="9525">
            <a:noFill/>
            <a:miter lim="800000"/>
            <a:headEnd/>
            <a:tailEnd/>
          </a:ln>
          <a:effectLst/>
        </p:spPr>
        <p:txBody>
          <a:bodyPr>
            <a:spAutoFit/>
          </a:bodyPr>
          <a:lstStyle/>
          <a:p>
            <a:pPr algn="r">
              <a:spcBef>
                <a:spcPct val="50000"/>
              </a:spcBef>
              <a:defRPr/>
            </a:pPr>
            <a:endParaRPr lang="en-US" dirty="0">
              <a:effectLst>
                <a:outerShdw blurRad="38100" dist="38100" dir="2700000" algn="tl">
                  <a:srgbClr val="C0C0C0"/>
                </a:outerShdw>
              </a:effectLst>
              <a:cs typeface="+mn-cs"/>
            </a:endParaRPr>
          </a:p>
        </p:txBody>
      </p:sp>
      <p:sp>
        <p:nvSpPr>
          <p:cNvPr id="116748" name="Text Box 12"/>
          <p:cNvSpPr txBox="1">
            <a:spLocks noChangeArrowheads="1"/>
          </p:cNvSpPr>
          <p:nvPr/>
        </p:nvSpPr>
        <p:spPr bwMode="auto">
          <a:xfrm>
            <a:off x="1965325" y="1487488"/>
            <a:ext cx="5883275" cy="457200"/>
          </a:xfrm>
          <a:prstGeom prst="rect">
            <a:avLst/>
          </a:prstGeom>
          <a:noFill/>
          <a:ln w="9525">
            <a:noFill/>
            <a:miter lim="800000"/>
            <a:headEnd/>
            <a:tailEnd/>
          </a:ln>
          <a:effectLst/>
        </p:spPr>
        <p:txBody>
          <a:bodyPr>
            <a:spAutoFit/>
          </a:bodyPr>
          <a:lstStyle/>
          <a:p>
            <a:pPr algn="r">
              <a:defRPr/>
            </a:pPr>
            <a:endParaRPr lang="en-US" dirty="0">
              <a:effectLst>
                <a:outerShdw blurRad="38100" dist="38100" dir="2700000" algn="tl">
                  <a:srgbClr val="C0C0C0"/>
                </a:outerShdw>
              </a:effectLst>
              <a:cs typeface="+mn-cs"/>
            </a:endParaRPr>
          </a:p>
        </p:txBody>
      </p:sp>
      <p:sp>
        <p:nvSpPr>
          <p:cNvPr id="116749" name="Text Box 13"/>
          <p:cNvSpPr txBox="1">
            <a:spLocks noChangeArrowheads="1"/>
          </p:cNvSpPr>
          <p:nvPr/>
        </p:nvSpPr>
        <p:spPr bwMode="auto">
          <a:xfrm>
            <a:off x="381000" y="1295400"/>
            <a:ext cx="8458200" cy="5402263"/>
          </a:xfrm>
          <a:prstGeom prst="rect">
            <a:avLst/>
          </a:prstGeom>
          <a:noFill/>
          <a:ln w="9525">
            <a:noFill/>
            <a:miter lim="800000"/>
            <a:headEnd/>
            <a:tailEnd/>
          </a:ln>
          <a:effectLst/>
        </p:spPr>
        <p:txBody>
          <a:bodyPr>
            <a:spAutoFit/>
          </a:bodyPr>
          <a:lstStyle/>
          <a:p>
            <a:pPr marL="342900" indent="-342900">
              <a:buFont typeface="Arial" pitchFamily="34" charset="0"/>
              <a:buChar char="•"/>
              <a:defRPr/>
            </a:pPr>
            <a:r>
              <a:rPr lang="en-US" sz="2300" dirty="0">
                <a:effectLst>
                  <a:outerShdw blurRad="38100" dist="38100" dir="2700000" algn="tl">
                    <a:srgbClr val="C0C0C0"/>
                  </a:outerShdw>
                </a:effectLst>
                <a:cs typeface="+mn-cs"/>
              </a:rPr>
              <a:t>The WAAS covers nearly all of the National Airspace System (NAS). </a:t>
            </a:r>
          </a:p>
          <a:p>
            <a:pPr marL="342900" indent="-342900">
              <a:buFont typeface="Arial" pitchFamily="34" charset="0"/>
              <a:buChar char="•"/>
              <a:defRPr/>
            </a:pPr>
            <a:r>
              <a:rPr lang="en-US" sz="2300" dirty="0">
                <a:effectLst>
                  <a:outerShdw blurRad="38100" dist="38100" dir="2700000" algn="tl">
                    <a:srgbClr val="C0C0C0"/>
                  </a:outerShdw>
                </a:effectLst>
                <a:cs typeface="+mn-cs"/>
              </a:rPr>
              <a:t>The WAAS provides augmentation information to GPS receivers to enhance the accuracy and reliability of position estimates. </a:t>
            </a:r>
          </a:p>
          <a:p>
            <a:pPr marL="342900" indent="-342900">
              <a:buFont typeface="Arial" pitchFamily="34" charset="0"/>
              <a:buChar char="•"/>
              <a:defRPr/>
            </a:pPr>
            <a:r>
              <a:rPr lang="en-US" sz="2300" dirty="0">
                <a:effectLst>
                  <a:outerShdw blurRad="38100" dist="38100" dir="2700000" algn="tl">
                    <a:srgbClr val="C0C0C0"/>
                  </a:outerShdw>
                </a:effectLst>
                <a:cs typeface="+mn-cs"/>
              </a:rPr>
              <a:t>The signals from GPS satellites are received across the NAS at many widely-spaced Wide Area Reference Stations (WRS) sites. </a:t>
            </a:r>
          </a:p>
          <a:p>
            <a:pPr marL="342900" indent="-342900">
              <a:buFont typeface="Arial" pitchFamily="34" charset="0"/>
              <a:buChar char="•"/>
              <a:defRPr/>
            </a:pPr>
            <a:r>
              <a:rPr lang="en-US" sz="2300" dirty="0">
                <a:effectLst>
                  <a:outerShdw blurRad="38100" dist="38100" dir="2700000" algn="tl">
                    <a:srgbClr val="C0C0C0"/>
                  </a:outerShdw>
                </a:effectLst>
                <a:cs typeface="+mn-cs"/>
              </a:rPr>
              <a:t>The WRS locations are precisely surveyed so that any errors in the received GPS signals can be detected.</a:t>
            </a:r>
          </a:p>
          <a:p>
            <a:pPr marL="342900" indent="-342900">
              <a:buFont typeface="Arial" pitchFamily="34" charset="0"/>
              <a:buChar char="•"/>
              <a:defRPr/>
            </a:pPr>
            <a:r>
              <a:rPr lang="en-US" sz="2300" dirty="0">
                <a:effectLst>
                  <a:outerShdw blurRad="38100" dist="38100" dir="2700000" algn="tl">
                    <a:srgbClr val="C0C0C0"/>
                  </a:outerShdw>
                </a:effectLst>
                <a:cs typeface="+mn-cs"/>
              </a:rPr>
              <a:t>WAAS Satellites </a:t>
            </a:r>
            <a:r>
              <a:rPr lang="en-US" sz="2300" b="1" dirty="0">
                <a:effectLst>
                  <a:outerShdw blurRad="38100" dist="38100" dir="2700000" algn="tl">
                    <a:srgbClr val="C0C0C0"/>
                  </a:outerShdw>
                </a:effectLst>
                <a:cs typeface="+mn-cs"/>
              </a:rPr>
              <a:t>calculate position correction information and broadcast the correction signal to Geostationary WAAS satellite</a:t>
            </a:r>
          </a:p>
          <a:p>
            <a:pPr marL="342900" indent="-342900">
              <a:buFont typeface="Arial" pitchFamily="34" charset="0"/>
              <a:buChar char="•"/>
              <a:defRPr/>
            </a:pPr>
            <a:r>
              <a:rPr lang="en-US" sz="2300" dirty="0">
                <a:effectLst>
                  <a:outerShdw blurRad="38100" dist="38100" dir="2700000" algn="tl">
                    <a:srgbClr val="C0C0C0"/>
                  </a:outerShdw>
                </a:effectLst>
                <a:cs typeface="+mn-cs"/>
              </a:rPr>
              <a:t>It can only function in US and nearby portions of North America </a:t>
            </a:r>
          </a:p>
        </p:txBody>
      </p:sp>
      <p:sp>
        <p:nvSpPr>
          <p:cNvPr id="2" name="Title 1"/>
          <p:cNvSpPr>
            <a:spLocks noGrp="1"/>
          </p:cNvSpPr>
          <p:nvPr>
            <p:ph type="ctrTitle"/>
          </p:nvPr>
        </p:nvSpPr>
        <p:spPr>
          <a:xfrm>
            <a:off x="76200" y="466725"/>
            <a:ext cx="7772400" cy="1143000"/>
          </a:xfrm>
        </p:spPr>
        <p:txBody>
          <a:bodyPr/>
          <a:lstStyle/>
          <a:p>
            <a:pPr>
              <a:defRPr/>
            </a:pPr>
            <a:r>
              <a:rPr lang="en-US" sz="3600" b="1" u="sng" dirty="0">
                <a:effectLst>
                  <a:outerShdw blurRad="38100" dist="38100" dir="2700000" algn="tl">
                    <a:srgbClr val="C0C0C0"/>
                  </a:outerShdw>
                </a:effectLst>
              </a:rPr>
              <a:t>How It Works</a:t>
            </a:r>
            <a:r>
              <a:rPr lang="en-US" sz="3600" dirty="0">
                <a:effectLst>
                  <a:outerShdw blurRad="38100" dist="38100" dir="2700000" algn="tl">
                    <a:srgbClr val="C0C0C0"/>
                  </a:outerShdw>
                </a:effectLst>
              </a:rPr>
              <a:t/>
            </a:r>
            <a:br>
              <a:rPr lang="en-US" sz="3600" dirty="0">
                <a:effectLst>
                  <a:outerShdw blurRad="38100" dist="38100" dir="2700000" algn="tl">
                    <a:srgbClr val="C0C0C0"/>
                  </a:outerShdw>
                </a:effectLst>
              </a:rPr>
            </a:br>
            <a:endParaRPr lang="en-US" sz="36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WAAS</a:t>
            </a:r>
          </a:p>
        </p:txBody>
      </p:sp>
      <p:sp>
        <p:nvSpPr>
          <p:cNvPr id="52227" name="Rectangle 3"/>
          <p:cNvSpPr>
            <a:spLocks noGrp="1" noChangeArrowheads="1"/>
          </p:cNvSpPr>
          <p:nvPr>
            <p:ph type="body" idx="1"/>
          </p:nvPr>
        </p:nvSpPr>
        <p:spPr/>
        <p:txBody>
          <a:bodyPr/>
          <a:lstStyle/>
          <a:p>
            <a:pPr eaLnBrk="1" hangingPunct="1">
              <a:lnSpc>
                <a:spcPct val="90000"/>
              </a:lnSpc>
            </a:pPr>
            <a:r>
              <a:rPr lang="en-US" smtClean="0"/>
              <a:t>WAAS corrections are valid in:</a:t>
            </a:r>
          </a:p>
          <a:p>
            <a:pPr lvl="1" eaLnBrk="1" hangingPunct="1">
              <a:lnSpc>
                <a:spcPct val="90000"/>
              </a:lnSpc>
            </a:pPr>
            <a:r>
              <a:rPr lang="en-US" smtClean="0"/>
              <a:t>United States (</a:t>
            </a:r>
            <a:r>
              <a:rPr lang="en-US" sz="2000" smtClean="0"/>
              <a:t>including most of Alaska &amp; Hawaii)</a:t>
            </a:r>
          </a:p>
          <a:p>
            <a:pPr lvl="1" eaLnBrk="1" hangingPunct="1">
              <a:lnSpc>
                <a:spcPct val="90000"/>
              </a:lnSpc>
            </a:pPr>
            <a:r>
              <a:rPr lang="en-US" smtClean="0"/>
              <a:t>Virgin Islands &amp; Puerto Rico</a:t>
            </a:r>
          </a:p>
          <a:p>
            <a:pPr lvl="1" eaLnBrk="1" hangingPunct="1">
              <a:lnSpc>
                <a:spcPct val="90000"/>
              </a:lnSpc>
            </a:pPr>
            <a:r>
              <a:rPr lang="en-US" smtClean="0"/>
              <a:t>Southern Canada</a:t>
            </a:r>
          </a:p>
          <a:p>
            <a:pPr lvl="1" eaLnBrk="1" hangingPunct="1">
              <a:lnSpc>
                <a:spcPct val="90000"/>
              </a:lnSpc>
            </a:pPr>
            <a:r>
              <a:rPr lang="en-US" smtClean="0"/>
              <a:t>Parts of Mexico</a:t>
            </a:r>
          </a:p>
          <a:p>
            <a:pPr eaLnBrk="1" hangingPunct="1">
              <a:lnSpc>
                <a:spcPct val="90000"/>
              </a:lnSpc>
            </a:pPr>
            <a:r>
              <a:rPr lang="en-US" sz="2800" smtClean="0">
                <a:solidFill>
                  <a:schemeClr val="hlink"/>
                </a:solidFill>
              </a:rPr>
              <a:t>Not valid in all other areas</a:t>
            </a:r>
          </a:p>
          <a:p>
            <a:pPr lvl="1" eaLnBrk="1" hangingPunct="1">
              <a:lnSpc>
                <a:spcPct val="90000"/>
              </a:lnSpc>
            </a:pPr>
            <a:r>
              <a:rPr lang="en-US" smtClean="0"/>
              <a:t>Base stations are too distant</a:t>
            </a:r>
          </a:p>
          <a:p>
            <a:pPr lvl="1" eaLnBrk="1" hangingPunct="1">
              <a:lnSpc>
                <a:spcPct val="90000"/>
              </a:lnSpc>
            </a:pPr>
            <a:r>
              <a:rPr lang="en-US" smtClean="0"/>
              <a:t>Plans for future expansion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7363" y="1143000"/>
            <a:ext cx="5514975" cy="486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1" name="Title 3"/>
          <p:cNvSpPr>
            <a:spLocks noGrp="1"/>
          </p:cNvSpPr>
          <p:nvPr>
            <p:ph type="ctrTitle"/>
          </p:nvPr>
        </p:nvSpPr>
        <p:spPr>
          <a:xfrm>
            <a:off x="593725" y="38100"/>
            <a:ext cx="8778875" cy="876300"/>
          </a:xfrm>
        </p:spPr>
        <p:txBody>
          <a:bodyPr/>
          <a:lstStyle/>
          <a:p>
            <a:r>
              <a:rPr lang="en-US" sz="3600" smtClean="0"/>
              <a:t>The legend of the Bermuda Triangle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DGPS Accuracy</a:t>
            </a:r>
          </a:p>
        </p:txBody>
      </p:sp>
      <p:sp>
        <p:nvSpPr>
          <p:cNvPr id="53251" name="Rectangle 3"/>
          <p:cNvSpPr>
            <a:spLocks noGrp="1" noChangeArrowheads="1"/>
          </p:cNvSpPr>
          <p:nvPr>
            <p:ph type="body" idx="1"/>
          </p:nvPr>
        </p:nvSpPr>
        <p:spPr/>
        <p:txBody>
          <a:bodyPr/>
          <a:lstStyle/>
          <a:p>
            <a:pPr eaLnBrk="1" hangingPunct="1"/>
            <a:r>
              <a:rPr lang="en-US" smtClean="0"/>
              <a:t>Under optimal conditions</a:t>
            </a:r>
          </a:p>
          <a:p>
            <a:pPr eaLnBrk="1" hangingPunct="1"/>
            <a:endParaRPr lang="en-US" smtClean="0"/>
          </a:p>
          <a:p>
            <a:pPr lvl="1" eaLnBrk="1" hangingPunct="1"/>
            <a:r>
              <a:rPr lang="en-US" smtClean="0"/>
              <a:t>User hand held			2-5 m</a:t>
            </a:r>
          </a:p>
          <a:p>
            <a:pPr lvl="1" eaLnBrk="1" hangingPunct="1"/>
            <a:r>
              <a:rPr lang="en-US" smtClean="0"/>
              <a:t>CALMIT units			&lt; 1 m</a:t>
            </a:r>
          </a:p>
          <a:p>
            <a:pPr lvl="1" eaLnBrk="1" hangingPunct="1"/>
            <a:r>
              <a:rPr lang="en-US" smtClean="0"/>
              <a:t>Survey grade units		&lt; .03 m</a:t>
            </a:r>
          </a:p>
          <a:p>
            <a:pPr lvl="1" eaLnBrk="1" hangingPunct="1"/>
            <a:r>
              <a:rPr lang="en-US" smtClean="0"/>
              <a:t>Very high precision units	~ .005 m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r" eaLnBrk="1" hangingPunct="1"/>
            <a:r>
              <a:rPr lang="en-US" smtClean="0">
                <a:latin typeface="Arial" charset="0"/>
              </a:rPr>
              <a:t>Conclusion</a:t>
            </a:r>
          </a:p>
        </p:txBody>
      </p:sp>
      <p:sp>
        <p:nvSpPr>
          <p:cNvPr id="111619" name="Rectangle 3"/>
          <p:cNvSpPr>
            <a:spLocks noGrp="1" noChangeArrowheads="1"/>
          </p:cNvSpPr>
          <p:nvPr>
            <p:ph type="body" sz="half" idx="1"/>
          </p:nvPr>
        </p:nvSpPr>
        <p:spPr>
          <a:xfrm>
            <a:off x="381000" y="1752600"/>
            <a:ext cx="5334000" cy="4114800"/>
          </a:xfrm>
        </p:spPr>
        <p:txBody>
          <a:bodyPr/>
          <a:lstStyle/>
          <a:p>
            <a:pPr eaLnBrk="1" hangingPunct="1">
              <a:buFont typeface="Wingdings" pitchFamily="2" charset="2"/>
              <a:buNone/>
              <a:defRPr/>
            </a:pPr>
            <a:r>
              <a:rPr lang="en-US" sz="2400" i="1" u="sng" dirty="0" smtClean="0">
                <a:solidFill>
                  <a:schemeClr val="hlink"/>
                </a:solidFill>
                <a:effectLst>
                  <a:outerShdw blurRad="38100" dist="38100" dir="2700000" algn="tl">
                    <a:srgbClr val="C0C0C0"/>
                  </a:outerShdw>
                </a:effectLst>
              </a:rPr>
              <a:t>GPS: Global Positioning System</a:t>
            </a:r>
            <a:r>
              <a:rPr lang="en-US" sz="2400" dirty="0" smtClean="0">
                <a:solidFill>
                  <a:srgbClr val="009055"/>
                </a:solidFill>
              </a:rPr>
              <a:t> </a:t>
            </a:r>
            <a:br>
              <a:rPr lang="en-US" sz="2400" dirty="0" smtClean="0">
                <a:solidFill>
                  <a:srgbClr val="009055"/>
                </a:solidFill>
              </a:rPr>
            </a:br>
            <a:endParaRPr lang="en-US" sz="2400" dirty="0" smtClean="0">
              <a:solidFill>
                <a:srgbClr val="009055"/>
              </a:solidFill>
            </a:endParaRPr>
          </a:p>
          <a:p>
            <a:pPr eaLnBrk="1" hangingPunct="1">
              <a:buFont typeface="Wingdings" pitchFamily="2" charset="2"/>
              <a:buNone/>
              <a:defRPr/>
            </a:pPr>
            <a:r>
              <a:rPr lang="en-US" sz="2400" dirty="0" smtClean="0"/>
              <a:t>GPS technology has matured</a:t>
            </a:r>
          </a:p>
          <a:p>
            <a:pPr eaLnBrk="1" hangingPunct="1">
              <a:buFont typeface="Wingdings" pitchFamily="2" charset="2"/>
              <a:buNone/>
              <a:defRPr/>
            </a:pPr>
            <a:r>
              <a:rPr lang="en-US" sz="2400" dirty="0" smtClean="0"/>
              <a:t>into a resource that goes </a:t>
            </a:r>
            <a:r>
              <a:rPr lang="en-US" sz="2400" b="1" dirty="0" smtClean="0"/>
              <a:t>far</a:t>
            </a:r>
          </a:p>
          <a:p>
            <a:pPr eaLnBrk="1" hangingPunct="1">
              <a:buFont typeface="Wingdings" pitchFamily="2" charset="2"/>
              <a:buNone/>
              <a:defRPr/>
            </a:pPr>
            <a:r>
              <a:rPr lang="en-US" sz="2400" b="1" dirty="0" smtClean="0"/>
              <a:t>beyond its original</a:t>
            </a:r>
          </a:p>
          <a:p>
            <a:pPr eaLnBrk="1" hangingPunct="1">
              <a:buFont typeface="Wingdings" pitchFamily="2" charset="2"/>
              <a:buNone/>
              <a:defRPr/>
            </a:pPr>
            <a:r>
              <a:rPr lang="en-US" sz="2400" b="1" dirty="0" smtClean="0"/>
              <a:t>design goals</a:t>
            </a:r>
            <a:r>
              <a:rPr lang="en-US" sz="2400" dirty="0" smtClean="0"/>
              <a:t>.</a:t>
            </a:r>
            <a:r>
              <a:rPr lang="en-US" sz="2800" dirty="0" smtClean="0"/>
              <a:t> </a:t>
            </a:r>
            <a:br>
              <a:rPr lang="en-US" sz="2800" dirty="0" smtClean="0"/>
            </a:br>
            <a:endParaRPr lang="en-US" sz="2800" dirty="0" smtClean="0"/>
          </a:p>
          <a:p>
            <a:pPr eaLnBrk="1" hangingPunct="1">
              <a:buFont typeface="Wingdings" pitchFamily="2" charset="2"/>
              <a:buNone/>
              <a:defRPr/>
            </a:pPr>
            <a:endParaRPr lang="en-US" sz="2800" dirty="0" smtClean="0"/>
          </a:p>
        </p:txBody>
      </p:sp>
      <p:pic>
        <p:nvPicPr>
          <p:cNvPr id="54276" name="Picture 6" descr="FROMSPAC"/>
          <p:cNvPicPr>
            <a:picLocks noGrp="1" noChangeAspect="1" noChangeArrowheads="1"/>
          </p:cNvPicPr>
          <p:nvPr>
            <p:ph type="clipArt" sz="half" idx="2"/>
          </p:nvPr>
        </p:nvPicPr>
        <p:blipFill>
          <a:blip r:embed="rId2">
            <a:extLst>
              <a:ext uri="{28A0092B-C50C-407E-A947-70E740481C1C}">
                <a14:useLocalDpi xmlns:a14="http://schemas.microsoft.com/office/drawing/2010/main" xmlns="" val="0"/>
              </a:ext>
            </a:extLst>
          </a:blip>
          <a:srcRect/>
          <a:stretch>
            <a:fillRect/>
          </a:stretch>
        </p:blipFill>
        <p:spPr>
          <a:xfrm>
            <a:off x="3733800" y="3886200"/>
            <a:ext cx="4953000" cy="2152650"/>
          </a:xfrm>
          <a:ln w="190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2514600"/>
            <a:ext cx="7793038" cy="1143000"/>
          </a:xfrm>
        </p:spPr>
        <p:txBody>
          <a:bodyPr/>
          <a:lstStyle/>
          <a:p>
            <a:r>
              <a:rPr lang="en-US" sz="3600" smtClean="0"/>
              <a:t>Knowing where you are was not always easy!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globe[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1295400"/>
            <a:ext cx="2676525"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Rectangle 3"/>
          <p:cNvSpPr>
            <a:spLocks noGrp="1" noChangeArrowheads="1"/>
          </p:cNvSpPr>
          <p:nvPr>
            <p:ph type="title"/>
          </p:nvPr>
        </p:nvSpPr>
        <p:spPr>
          <a:xfrm>
            <a:off x="447675" y="152400"/>
            <a:ext cx="8696325" cy="819150"/>
          </a:xfrm>
        </p:spPr>
        <p:txBody>
          <a:bodyPr>
            <a:noAutofit/>
          </a:bodyPr>
          <a:lstStyle/>
          <a:p>
            <a:pPr>
              <a:defRPr/>
            </a:pPr>
            <a:r>
              <a:rPr lang="en-US" sz="3200" dirty="0" smtClean="0"/>
              <a:t>Early Navigation: </a:t>
            </a:r>
            <a:r>
              <a:rPr lang="en-US" sz="3200" dirty="0" smtClean="0">
                <a:effectLst>
                  <a:outerShdw blurRad="38100" dist="38100" dir="2700000" algn="tl">
                    <a:srgbClr val="000000">
                      <a:alpha val="43137"/>
                    </a:srgbClr>
                  </a:outerShdw>
                </a:effectLst>
                <a:latin typeface="Arial" pitchFamily="34" charset="0"/>
              </a:rPr>
              <a:t>Measuring </a:t>
            </a:r>
            <a:r>
              <a:rPr lang="en-US" sz="3200" dirty="0">
                <a:effectLst>
                  <a:outerShdw blurRad="38100" dist="38100" dir="2700000" algn="tl">
                    <a:srgbClr val="000000">
                      <a:alpha val="43137"/>
                    </a:srgbClr>
                  </a:outerShdw>
                </a:effectLst>
                <a:latin typeface="Arial" pitchFamily="34" charset="0"/>
              </a:rPr>
              <a:t>Latitude is </a:t>
            </a:r>
            <a:r>
              <a:rPr lang="en-US" sz="3200" dirty="0" smtClean="0">
                <a:effectLst>
                  <a:outerShdw blurRad="38100" dist="38100" dir="2700000" algn="tl">
                    <a:srgbClr val="000000">
                      <a:alpha val="43137"/>
                    </a:srgbClr>
                  </a:outerShdw>
                </a:effectLst>
                <a:latin typeface="Arial" pitchFamily="34" charset="0"/>
              </a:rPr>
              <a:t>Easy</a:t>
            </a:r>
            <a:endParaRPr lang="en-US" sz="3200" dirty="0"/>
          </a:p>
        </p:txBody>
      </p:sp>
      <p:pic>
        <p:nvPicPr>
          <p:cNvPr id="9220" name="Picture 4" descr="sextant[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4800" y="1447800"/>
            <a:ext cx="1735138"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7" descr="stars"/>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81600" y="1600200"/>
            <a:ext cx="2743200" cy="175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Text Box 8"/>
          <p:cNvSpPr txBox="1">
            <a:spLocks noChangeArrowheads="1"/>
          </p:cNvSpPr>
          <p:nvPr/>
        </p:nvSpPr>
        <p:spPr bwMode="auto">
          <a:xfrm>
            <a:off x="3505200" y="3657600"/>
            <a:ext cx="533876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sz="2000" dirty="0">
                <a:effectLst>
                  <a:outerShdw blurRad="38100" dist="38100" dir="2700000" algn="tl">
                    <a:srgbClr val="000000">
                      <a:alpha val="43137"/>
                    </a:srgbClr>
                  </a:outerShdw>
                </a:effectLst>
                <a:latin typeface="Arial" pitchFamily="34" charset="0"/>
                <a:cs typeface="+mn-cs"/>
              </a:rPr>
              <a:t>Pole star (North Star) at 41 degrees elevation</a:t>
            </a:r>
          </a:p>
          <a:p>
            <a:pPr algn="r">
              <a:defRPr/>
            </a:pPr>
            <a:r>
              <a:rPr lang="en-US" sz="2000" dirty="0">
                <a:effectLst>
                  <a:outerShdw blurRad="38100" dist="38100" dir="2700000" algn="tl">
                    <a:srgbClr val="000000">
                      <a:alpha val="43137"/>
                    </a:srgbClr>
                  </a:outerShdw>
                </a:effectLst>
                <a:latin typeface="Arial" pitchFamily="34" charset="0"/>
                <a:cs typeface="+mn-cs"/>
              </a:rPr>
              <a:t>….Latitude is 41 degrees!</a:t>
            </a:r>
          </a:p>
        </p:txBody>
      </p:sp>
      <p:sp>
        <p:nvSpPr>
          <p:cNvPr id="2" name="TextBox 1"/>
          <p:cNvSpPr txBox="1"/>
          <p:nvPr/>
        </p:nvSpPr>
        <p:spPr>
          <a:xfrm>
            <a:off x="457200" y="3643313"/>
            <a:ext cx="1228725" cy="461962"/>
          </a:xfrm>
          <a:prstGeom prst="rect">
            <a:avLst/>
          </a:prstGeom>
          <a:noFill/>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mn-cs"/>
              </a:rPr>
              <a:t>Sextant</a:t>
            </a:r>
          </a:p>
        </p:txBody>
      </p:sp>
      <p:sp>
        <p:nvSpPr>
          <p:cNvPr id="12" name="TextBox 11"/>
          <p:cNvSpPr txBox="1"/>
          <p:nvPr/>
        </p:nvSpPr>
        <p:spPr>
          <a:xfrm>
            <a:off x="5935663" y="1012825"/>
            <a:ext cx="1708150" cy="461963"/>
          </a:xfrm>
          <a:prstGeom prst="rect">
            <a:avLst/>
          </a:prstGeom>
          <a:noFill/>
        </p:spPr>
        <p:txBody>
          <a:bodyPr wrap="none">
            <a:spAutoFit/>
          </a:bodyPr>
          <a:lstStyle/>
          <a:p>
            <a:pPr algn="r">
              <a:defRPr/>
            </a:pPr>
            <a:r>
              <a:rPr lang="en-US" dirty="0" err="1">
                <a:effectLst>
                  <a:outerShdw blurRad="38100" dist="38100" dir="2700000" algn="tl">
                    <a:srgbClr val="000000">
                      <a:alpha val="43137"/>
                    </a:srgbClr>
                  </a:outerShdw>
                </a:effectLst>
                <a:latin typeface="Arial" pitchFamily="34" charset="0"/>
                <a:cs typeface="+mn-cs"/>
              </a:rPr>
              <a:t>Ursa</a:t>
            </a:r>
            <a:r>
              <a:rPr lang="en-US" dirty="0">
                <a:effectLst>
                  <a:outerShdw blurRad="38100" dist="38100" dir="2700000" algn="tl">
                    <a:srgbClr val="000000">
                      <a:alpha val="43137"/>
                    </a:srgbClr>
                  </a:outerShdw>
                </a:effectLst>
                <a:latin typeface="Arial" pitchFamily="34" charset="0"/>
                <a:cs typeface="+mn-cs"/>
              </a:rPr>
              <a:t>-major</a:t>
            </a:r>
          </a:p>
        </p:txBody>
      </p:sp>
      <p:sp>
        <p:nvSpPr>
          <p:cNvPr id="9225" name="Rectangle 2"/>
          <p:cNvSpPr>
            <a:spLocks noChangeArrowheads="1"/>
          </p:cNvSpPr>
          <p:nvPr/>
        </p:nvSpPr>
        <p:spPr bwMode="auto">
          <a:xfrm>
            <a:off x="76200" y="4343400"/>
            <a:ext cx="9067800"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buFont typeface="Arial" charset="0"/>
              <a:buChar char="•"/>
            </a:pPr>
            <a:r>
              <a:rPr lang="en-US" sz="2000"/>
              <a:t>Navigation relied on position of the stars and sun</a:t>
            </a:r>
          </a:p>
          <a:p>
            <a:pPr marL="342900" indent="-342900">
              <a:buFont typeface="Arial" charset="0"/>
              <a:buChar char="•"/>
            </a:pPr>
            <a:r>
              <a:rPr lang="en-US" sz="2000"/>
              <a:t>Navigators could determine their latitude by measuring the sun's angle at noon (i.e., when it reached its highest point in the sky). </a:t>
            </a:r>
          </a:p>
          <a:p>
            <a:pPr marL="342900" indent="-342900">
              <a:buFont typeface="Arial" charset="0"/>
              <a:buChar char="•"/>
            </a:pPr>
            <a:r>
              <a:rPr lang="en-US" sz="2000"/>
              <a:t>North star, in Ursa-major constellation, can tell us Latitude directly by measuring elevation above the horizon. Measuring vertical angle to the NStar</a:t>
            </a:r>
          </a:p>
          <a:p>
            <a:pPr marL="342900" indent="-342900">
              <a:buFont typeface="Arial" charset="0"/>
              <a:buChar char="•"/>
            </a:pPr>
            <a:r>
              <a:rPr lang="en-US" sz="2000"/>
              <a:t>Geographical Latitude is 0 deg at Equator, and 90 deg at the North Pole</a:t>
            </a:r>
          </a:p>
          <a:p>
            <a:pPr marL="342900" indent="-342900">
              <a:buFont typeface="Arial" charset="0"/>
              <a:buChar char="•"/>
            </a:pPr>
            <a:endParaRPr lang="en-US" sz="2000"/>
          </a:p>
          <a:p>
            <a:pPr marL="342900" indent="-342900">
              <a:buFont typeface="Arial" charset="0"/>
              <a:buChar char="•"/>
            </a:pPr>
            <a:endParaRPr 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57200" y="685800"/>
            <a:ext cx="8229600" cy="590550"/>
          </a:xfrm>
        </p:spPr>
        <p:txBody>
          <a:bodyPr>
            <a:noAutofit/>
          </a:bodyPr>
          <a:lstStyle/>
          <a:p>
            <a:pPr>
              <a:defRPr/>
            </a:pPr>
            <a:r>
              <a:rPr lang="en-US" sz="2400" dirty="0" smtClean="0">
                <a:latin typeface="+mn-lt"/>
              </a:rPr>
              <a:t>Measuring</a:t>
            </a:r>
            <a:r>
              <a:rPr lang="en-US" sz="2400" dirty="0" smtClean="0">
                <a:effectLst>
                  <a:outerShdw blurRad="38100" dist="38100" dir="2700000" algn="tl">
                    <a:srgbClr val="000000">
                      <a:alpha val="43137"/>
                    </a:srgbClr>
                  </a:outerShdw>
                </a:effectLst>
                <a:latin typeface="+mn-lt"/>
                <a:cs typeface="Arial" pitchFamily="34" charset="0"/>
              </a:rPr>
              <a:t> </a:t>
            </a:r>
            <a:r>
              <a:rPr lang="en-US" sz="2400" dirty="0">
                <a:effectLst>
                  <a:outerShdw blurRad="38100" dist="38100" dir="2700000" algn="tl">
                    <a:srgbClr val="000000">
                      <a:alpha val="43137"/>
                    </a:srgbClr>
                  </a:outerShdw>
                </a:effectLst>
                <a:latin typeface="+mn-lt"/>
                <a:cs typeface="Arial" pitchFamily="34" charset="0"/>
              </a:rPr>
              <a:t>Longitude is </a:t>
            </a:r>
            <a:r>
              <a:rPr lang="en-US" sz="2400" dirty="0" smtClean="0">
                <a:effectLst>
                  <a:outerShdw blurRad="38100" dist="38100" dir="2700000" algn="tl">
                    <a:srgbClr val="000000">
                      <a:alpha val="43137"/>
                    </a:srgbClr>
                  </a:outerShdw>
                </a:effectLst>
                <a:latin typeface="+mn-lt"/>
                <a:cs typeface="Arial" pitchFamily="34" charset="0"/>
              </a:rPr>
              <a:t>Hard </a:t>
            </a:r>
            <a:r>
              <a:rPr lang="en-US" sz="2400" dirty="0" smtClean="0">
                <a:latin typeface="+mn-lt"/>
              </a:rPr>
              <a:t>because </a:t>
            </a:r>
            <a:r>
              <a:rPr lang="en-US" sz="2400" dirty="0">
                <a:latin typeface="+mn-lt"/>
              </a:rPr>
              <a:t>there is no fixed point in the sky like the North Star or the Sun at Noon</a:t>
            </a:r>
            <a:r>
              <a:rPr lang="en-US" sz="2400" dirty="0">
                <a:effectLst>
                  <a:outerShdw blurRad="38100" dist="38100" dir="2700000" algn="tl">
                    <a:srgbClr val="000000">
                      <a:alpha val="43137"/>
                    </a:srgbClr>
                  </a:outerShdw>
                </a:effectLst>
                <a:latin typeface="+mn-lt"/>
                <a:cs typeface="Arial" pitchFamily="34" charset="0"/>
              </a:rPr>
              <a:t/>
            </a:r>
            <a:br>
              <a:rPr lang="en-US" sz="2400" dirty="0">
                <a:effectLst>
                  <a:outerShdw blurRad="38100" dist="38100" dir="2700000" algn="tl">
                    <a:srgbClr val="000000">
                      <a:alpha val="43137"/>
                    </a:srgbClr>
                  </a:outerShdw>
                </a:effectLst>
                <a:latin typeface="+mn-lt"/>
                <a:cs typeface="Arial" pitchFamily="34" charset="0"/>
              </a:rPr>
            </a:br>
            <a:endParaRPr lang="en-US" sz="2400" dirty="0">
              <a:latin typeface="+mn-lt"/>
            </a:endParaRPr>
          </a:p>
        </p:txBody>
      </p:sp>
      <p:pic>
        <p:nvPicPr>
          <p:cNvPr id="10243" name="Picture 5" descr="h4[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2209800"/>
            <a:ext cx="1824038"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4" name="Text Box 6"/>
          <p:cNvSpPr txBox="1">
            <a:spLocks noChangeArrowheads="1"/>
          </p:cNvSpPr>
          <p:nvPr/>
        </p:nvSpPr>
        <p:spPr bwMode="auto">
          <a:xfrm>
            <a:off x="5692775" y="1219200"/>
            <a:ext cx="2698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mn-cs"/>
              </a:rPr>
              <a:t>!</a:t>
            </a:r>
          </a:p>
        </p:txBody>
      </p:sp>
      <p:sp>
        <p:nvSpPr>
          <p:cNvPr id="7178" name="Text Box 10"/>
          <p:cNvSpPr txBox="1">
            <a:spLocks noChangeArrowheads="1"/>
          </p:cNvSpPr>
          <p:nvPr/>
        </p:nvSpPr>
        <p:spPr bwMode="auto">
          <a:xfrm>
            <a:off x="2209800" y="5105400"/>
            <a:ext cx="6556375"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defRPr/>
            </a:pPr>
            <a:r>
              <a:rPr lang="en-US" dirty="0">
                <a:effectLst>
                  <a:outerShdw blurRad="38100" dist="38100" dir="2700000" algn="tl">
                    <a:srgbClr val="000000">
                      <a:alpha val="43137"/>
                    </a:srgbClr>
                  </a:outerShdw>
                </a:effectLst>
                <a:latin typeface="Arial" pitchFamily="34" charset="0"/>
                <a:cs typeface="Arial" pitchFamily="34" charset="0"/>
              </a:rPr>
              <a:t>Compare time at Greenwich to local noon.</a:t>
            </a:r>
          </a:p>
          <a:p>
            <a:pPr algn="r">
              <a:defRPr/>
            </a:pPr>
            <a:r>
              <a:rPr lang="en-US" dirty="0">
                <a:effectLst>
                  <a:outerShdw blurRad="38100" dist="38100" dir="2700000" algn="tl">
                    <a:srgbClr val="000000">
                      <a:alpha val="43137"/>
                    </a:srgbClr>
                  </a:outerShdw>
                </a:effectLst>
                <a:latin typeface="Arial" pitchFamily="34" charset="0"/>
                <a:cs typeface="+mn-cs"/>
              </a:rPr>
              <a:t>One hour difference = 15 degrees of longitude.</a:t>
            </a:r>
          </a:p>
          <a:p>
            <a:pPr algn="r">
              <a:defRPr/>
            </a:pPr>
            <a:r>
              <a:rPr lang="en-US" dirty="0">
                <a:solidFill>
                  <a:srgbClr val="FF0000"/>
                </a:solidFill>
                <a:effectLst>
                  <a:outerShdw blurRad="38100" dist="38100" dir="2700000" algn="tl">
                    <a:srgbClr val="000000">
                      <a:alpha val="43137"/>
                    </a:srgbClr>
                  </a:outerShdw>
                </a:effectLst>
                <a:latin typeface="Arial" pitchFamily="34" charset="0"/>
                <a:cs typeface="+mn-cs"/>
              </a:rPr>
              <a:t>One second of error is 68 miles!</a:t>
            </a:r>
          </a:p>
        </p:txBody>
      </p:sp>
      <p:sp>
        <p:nvSpPr>
          <p:cNvPr id="10246" name="Rectangle 2"/>
          <p:cNvSpPr>
            <a:spLocks noChangeArrowheads="1"/>
          </p:cNvSpPr>
          <p:nvPr/>
        </p:nvSpPr>
        <p:spPr bwMode="auto">
          <a:xfrm>
            <a:off x="2438400" y="1371600"/>
            <a:ext cx="62484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buFont typeface="Arial" charset="0"/>
              <a:buChar char="•"/>
            </a:pPr>
            <a:r>
              <a:rPr lang="en-US" sz="2000"/>
              <a:t>A </a:t>
            </a:r>
            <a:r>
              <a:rPr lang="en-US" sz="2000" b="1"/>
              <a:t>marine chronometer</a:t>
            </a:r>
            <a:r>
              <a:rPr lang="en-US" sz="2000"/>
              <a:t> is a clock that is accurate enough to be used as a portable </a:t>
            </a:r>
            <a:r>
              <a:rPr lang="en-US" sz="2000">
                <a:hlinkClick r:id="rId4" action="ppaction://hlinkfile" tooltip="Time standard"/>
              </a:rPr>
              <a:t>time standard</a:t>
            </a:r>
            <a:r>
              <a:rPr lang="en-US" sz="2000"/>
              <a:t>; </a:t>
            </a:r>
          </a:p>
          <a:p>
            <a:pPr marL="342900" indent="-342900">
              <a:buFont typeface="Arial" charset="0"/>
              <a:buChar char="•"/>
            </a:pPr>
            <a:r>
              <a:rPr lang="en-US" sz="2000"/>
              <a:t>Knowing GMT at local </a:t>
            </a:r>
            <a:r>
              <a:rPr lang="en-US" sz="2000">
                <a:hlinkClick r:id="rId5" action="ppaction://hlinkfile" tooltip="Noon"/>
              </a:rPr>
              <a:t>noon</a:t>
            </a:r>
            <a:r>
              <a:rPr lang="en-US" sz="2000"/>
              <a:t> allows a navigator to use the time difference between the ship's position and the </a:t>
            </a:r>
            <a:r>
              <a:rPr lang="en-US" sz="2000">
                <a:hlinkClick r:id="rId6" action="ppaction://hlinkfile" tooltip="Greenwich Meridian"/>
              </a:rPr>
              <a:t>Greenwich Meridian</a:t>
            </a:r>
            <a:r>
              <a:rPr lang="en-US" sz="2000"/>
              <a:t> to determine the ship's longitude. </a:t>
            </a:r>
          </a:p>
          <a:p>
            <a:pPr marL="342900" indent="-342900">
              <a:buFont typeface="Arial" charset="0"/>
              <a:buChar char="•"/>
            </a:pPr>
            <a:r>
              <a:rPr lang="en-US" sz="2000"/>
              <a:t>As the Earth rotates at a regular rate, the time difference between </a:t>
            </a:r>
            <a:r>
              <a:rPr lang="en-US" sz="2000" b="1"/>
              <a:t>the chronometer and the ship's local time</a:t>
            </a:r>
            <a:r>
              <a:rPr lang="en-US" sz="2000"/>
              <a:t> can be used to calculate the longitude of the ship relative to the </a:t>
            </a:r>
            <a:r>
              <a:rPr lang="en-US" sz="2000">
                <a:hlinkClick r:id="rId6" action="ppaction://hlinkfile" tooltip="Greenwich Meridian"/>
              </a:rPr>
              <a:t>Greenwich Meridian</a:t>
            </a:r>
            <a:r>
              <a:rPr lang="en-US" sz="2000"/>
              <a:t> (defined as 0°) using spherical trigonometry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915400" cy="590550"/>
          </a:xfrm>
        </p:spPr>
        <p:txBody>
          <a:bodyPr/>
          <a:lstStyle/>
          <a:p>
            <a:r>
              <a:rPr lang="en-US" sz="3600" smtClean="0"/>
              <a:t>Satellites offered a much better solution</a:t>
            </a:r>
          </a:p>
        </p:txBody>
      </p:sp>
      <p:sp>
        <p:nvSpPr>
          <p:cNvPr id="11267" name="Rectangle 3"/>
          <p:cNvSpPr>
            <a:spLocks noGrp="1" noChangeArrowheads="1"/>
          </p:cNvSpPr>
          <p:nvPr>
            <p:ph type="body" idx="1"/>
          </p:nvPr>
        </p:nvSpPr>
        <p:spPr>
          <a:xfrm>
            <a:off x="457200" y="1600200"/>
            <a:ext cx="5410200" cy="2743200"/>
          </a:xfrm>
        </p:spPr>
        <p:txBody>
          <a:bodyPr/>
          <a:lstStyle/>
          <a:p>
            <a:pPr>
              <a:lnSpc>
                <a:spcPct val="90000"/>
              </a:lnSpc>
            </a:pPr>
            <a:r>
              <a:rPr lang="en-US" sz="2400" smtClean="0"/>
              <a:t>GPS isn't the First Satellite Navigation System!!</a:t>
            </a:r>
          </a:p>
          <a:p>
            <a:pPr>
              <a:lnSpc>
                <a:spcPct val="90000"/>
              </a:lnSpc>
            </a:pPr>
            <a:r>
              <a:rPr lang="en-US" sz="2000" smtClean="0"/>
              <a:t>Transit by US Navy  (1960) – location of seas-going vessels</a:t>
            </a:r>
          </a:p>
          <a:p>
            <a:pPr>
              <a:lnSpc>
                <a:spcPct val="90000"/>
              </a:lnSpc>
            </a:pPr>
            <a:r>
              <a:rPr lang="en-US" sz="2400" smtClean="0"/>
              <a:t>Naval Research Laboratory Timation Program</a:t>
            </a:r>
          </a:p>
          <a:p>
            <a:pPr>
              <a:lnSpc>
                <a:spcPct val="90000"/>
              </a:lnSpc>
            </a:pPr>
            <a:r>
              <a:rPr lang="en-US" sz="2400" smtClean="0"/>
              <a:t>Best accuracy 25 meters – up to 6 hours between measurements!</a:t>
            </a:r>
          </a:p>
          <a:p>
            <a:pPr>
              <a:lnSpc>
                <a:spcPct val="90000"/>
              </a:lnSpc>
            </a:pPr>
            <a:r>
              <a:rPr lang="en-US" sz="2400" smtClean="0"/>
              <a:t>You have to wait to get a fix on your position rather than always knowing where you are</a:t>
            </a:r>
          </a:p>
          <a:p>
            <a:pPr>
              <a:lnSpc>
                <a:spcPct val="90000"/>
              </a:lnSpc>
            </a:pPr>
            <a:endParaRPr lang="en-US" sz="2400" smtClean="0"/>
          </a:p>
          <a:p>
            <a:pPr>
              <a:lnSpc>
                <a:spcPct val="90000"/>
              </a:lnSpc>
            </a:pPr>
            <a:endParaRPr lang="en-US" sz="2400" smtClean="0"/>
          </a:p>
        </p:txBody>
      </p:sp>
      <p:pic>
        <p:nvPicPr>
          <p:cNvPr id="8196" name="Picture 4" descr="transi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67400" y="2514600"/>
            <a:ext cx="2857500" cy="400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770" decel="100000"/>
                                        <p:tgtEl>
                                          <p:spTgt spid="8196"/>
                                        </p:tgtEl>
                                      </p:cBhvr>
                                    </p:animEffect>
                                    <p:animScale>
                                      <p:cBhvr>
                                        <p:cTn id="8" dur="770" decel="100000"/>
                                        <p:tgtEl>
                                          <p:spTgt spid="8196"/>
                                        </p:tgtEl>
                                      </p:cBhvr>
                                      <p:from x="10000" y="10000"/>
                                      <p:to x="200000" y="450000"/>
                                    </p:animScale>
                                    <p:animScale>
                                      <p:cBhvr>
                                        <p:cTn id="9" dur="1230" accel="100000" fill="hold">
                                          <p:stCondLst>
                                            <p:cond delay="770"/>
                                          </p:stCondLst>
                                        </p:cTn>
                                        <p:tgtEl>
                                          <p:spTgt spid="8196"/>
                                        </p:tgtEl>
                                      </p:cBhvr>
                                      <p:from x="200000" y="450000"/>
                                      <p:to x="100000" y="100000"/>
                                    </p:animScale>
                                    <p:set>
                                      <p:cBhvr>
                                        <p:cTn id="10" dur="770" fill="hold"/>
                                        <p:tgtEl>
                                          <p:spTgt spid="8196"/>
                                        </p:tgtEl>
                                        <p:attrNameLst>
                                          <p:attrName>ppt_x</p:attrName>
                                        </p:attrNameLst>
                                      </p:cBhvr>
                                      <p:to>
                                        <p:strVal val="(0.5)"/>
                                      </p:to>
                                    </p:set>
                                    <p:anim from="(0.5)" to="(#ppt_x)" calcmode="lin" valueType="num">
                                      <p:cBhvr>
                                        <p:cTn id="11" dur="1230" accel="100000" fill="hold">
                                          <p:stCondLst>
                                            <p:cond delay="770"/>
                                          </p:stCondLst>
                                        </p:cTn>
                                        <p:tgtEl>
                                          <p:spTgt spid="8196"/>
                                        </p:tgtEl>
                                        <p:attrNameLst>
                                          <p:attrName>ppt_x</p:attrName>
                                        </p:attrNameLst>
                                      </p:cBhvr>
                                    </p:anim>
                                    <p:set>
                                      <p:cBhvr>
                                        <p:cTn id="12" dur="770" fill="hold"/>
                                        <p:tgtEl>
                                          <p:spTgt spid="8196"/>
                                        </p:tgtEl>
                                        <p:attrNameLst>
                                          <p:attrName>ppt_y</p:attrName>
                                        </p:attrNameLst>
                                      </p:cBhvr>
                                      <p:to>
                                        <p:strVal val="(#ppt_y+0.4)"/>
                                      </p:to>
                                    </p:set>
                                    <p:anim from="(#ppt_y+0.4)" to="(#ppt_y)" calcmode="lin" valueType="num">
                                      <p:cBhvr>
                                        <p:cTn id="13" dur="1230" accel="100000" fill="hold">
                                          <p:stCondLst>
                                            <p:cond delay="770"/>
                                          </p:stCondLst>
                                        </p:cTn>
                                        <p:tgtEl>
                                          <p:spTgt spid="819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8F2BF4A7E7B4B9520881B6658FFF0" ma:contentTypeVersion="2" ma:contentTypeDescription="Create a new document." ma:contentTypeScope="" ma:versionID="01cdcf0d43c62290066c591714e0f2e6">
  <xsd:schema xmlns:xsd="http://www.w3.org/2001/XMLSchema" xmlns:xs="http://www.w3.org/2001/XMLSchema" xmlns:p="http://schemas.microsoft.com/office/2006/metadata/properties" xmlns:ns2="43e89f11-4ea5-433f-a301-d913ee113dbc" targetNamespace="http://schemas.microsoft.com/office/2006/metadata/properties" ma:root="true" ma:fieldsID="adaf8fcd2c35a6623ed80a7c5ff91cb2" ns2:_="">
    <xsd:import namespace="43e89f11-4ea5-433f-a301-d913ee113db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89f11-4ea5-433f-a301-d913ee113d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443678-373D-4AF0-B1CC-8B98ABFDFE12}"/>
</file>

<file path=customXml/itemProps2.xml><?xml version="1.0" encoding="utf-8"?>
<ds:datastoreItem xmlns:ds="http://schemas.openxmlformats.org/officeDocument/2006/customXml" ds:itemID="{4C1D9A36-68A0-4766-82AB-0576480F584C}"/>
</file>

<file path=customXml/itemProps3.xml><?xml version="1.0" encoding="utf-8"?>
<ds:datastoreItem xmlns:ds="http://schemas.openxmlformats.org/officeDocument/2006/customXml" ds:itemID="{125D60D6-22F8-4E06-A92A-3743E096E6DF}"/>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5333</TotalTime>
  <Words>3406</Words>
  <Application>Microsoft Office PowerPoint</Application>
  <PresentationFormat>On-screen Show (4:3)</PresentationFormat>
  <Paragraphs>343</Paragraphs>
  <Slides>51</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Blends</vt:lpstr>
      <vt:lpstr>PHOTO-PAINT</vt:lpstr>
      <vt:lpstr>Global Positioning System</vt:lpstr>
      <vt:lpstr>Learning objectives</vt:lpstr>
      <vt:lpstr>The acronym “GPS”</vt:lpstr>
      <vt:lpstr>GNSS Systems</vt:lpstr>
      <vt:lpstr>The legend of the Bermuda Triangle !</vt:lpstr>
      <vt:lpstr>Knowing where you are was not always easy!</vt:lpstr>
      <vt:lpstr>Early Navigation: Measuring Latitude is Easy</vt:lpstr>
      <vt:lpstr>Measuring Longitude is Hard because there is no fixed point in the sky like the North Star or the Sun at Noon </vt:lpstr>
      <vt:lpstr>Satellites offered a much better solution</vt:lpstr>
      <vt:lpstr>Global Positioning System</vt:lpstr>
      <vt:lpstr>So how does it operate? Three segments of GPS satellite</vt:lpstr>
      <vt:lpstr>1. Space segment</vt:lpstr>
      <vt:lpstr>Space segment: Distance from satellite</vt:lpstr>
      <vt:lpstr>Space segment : Accurate clocks</vt:lpstr>
      <vt:lpstr>2. Control segment </vt:lpstr>
      <vt:lpstr>Monitoring stations</vt:lpstr>
      <vt:lpstr>3. User segment-consists of the receivers we use</vt:lpstr>
      <vt:lpstr>The simple view</vt:lpstr>
      <vt:lpstr>Triangulation and Trilateration</vt:lpstr>
      <vt:lpstr>Slide 20</vt:lpstr>
      <vt:lpstr>Travel time</vt:lpstr>
      <vt:lpstr>Whoa!</vt:lpstr>
      <vt:lpstr>So how do you measure the time difference?</vt:lpstr>
      <vt:lpstr>Just compare the two codes!</vt:lpstr>
      <vt:lpstr>The satellite knows where it is.</vt:lpstr>
      <vt:lpstr>Add another satellite</vt:lpstr>
      <vt:lpstr>Add another satellite</vt:lpstr>
      <vt:lpstr>Remember the pesky clock problem?</vt:lpstr>
      <vt:lpstr>Old trick: Add another satellite</vt:lpstr>
      <vt:lpstr>Add or subtract the time offset number</vt:lpstr>
      <vt:lpstr>So what do the real signals look like?</vt:lpstr>
      <vt:lpstr>What can go wrong - sources of Errors</vt:lpstr>
      <vt:lpstr>GPS Errors: 1. Earth’s atmosphere </vt:lpstr>
      <vt:lpstr>Ionospheric and Atmospheric Delays</vt:lpstr>
      <vt:lpstr>GPS Erros: 2. Multipath Error </vt:lpstr>
      <vt:lpstr>GPS Errors: 3. Geometric Dilution of Precision  </vt:lpstr>
      <vt:lpstr>Slide 37</vt:lpstr>
      <vt:lpstr>Slide 38</vt:lpstr>
      <vt:lpstr> Increased Accuracy using Differential GPS (DGPS)</vt:lpstr>
      <vt:lpstr>DGPS/Reference Datum System</vt:lpstr>
      <vt:lpstr>A Caution on Datum</vt:lpstr>
      <vt:lpstr>Coast Guard’s DGPS</vt:lpstr>
      <vt:lpstr>WAAS (Wide Area Augmentation System </vt:lpstr>
      <vt:lpstr>Slide 44</vt:lpstr>
      <vt:lpstr>Slide 45</vt:lpstr>
      <vt:lpstr>Slide 46</vt:lpstr>
      <vt:lpstr>Slide 47</vt:lpstr>
      <vt:lpstr>How It Works </vt:lpstr>
      <vt:lpstr>WAAS</vt:lpstr>
      <vt:lpstr>DGPS Accuracy</vt:lpstr>
      <vt:lpstr>Conclusion</vt:lpstr>
    </vt:vector>
  </TitlesOfParts>
  <Company>CALMIT/UNL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Positioning Systems</dc:title>
  <dc:subject>GPS in the Classroom</dc:subject>
  <dc:creator>Rick Perk</dc:creator>
  <cp:lastModifiedBy>Windows User</cp:lastModifiedBy>
  <cp:revision>163</cp:revision>
  <cp:lastPrinted>2000-08-11T13:48:10Z</cp:lastPrinted>
  <dcterms:created xsi:type="dcterms:W3CDTF">2000-08-01T17:47:22Z</dcterms:created>
  <dcterms:modified xsi:type="dcterms:W3CDTF">2021-06-29T04:33:00Z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0x010100E048F2BF4A7E7B4B9520881B6658FFF0</vt:lpwstr>
  </property>
</Properties>
</file>