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5.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3" r:id="rId2"/>
    <p:sldId id="294" r:id="rId3"/>
    <p:sldId id="295" r:id="rId4"/>
    <p:sldId id="296" r:id="rId5"/>
    <p:sldId id="297" r:id="rId6"/>
    <p:sldId id="298" r:id="rId7"/>
    <p:sldId id="299" r:id="rId8"/>
    <p:sldId id="300" r:id="rId9"/>
    <p:sldId id="301" r:id="rId10"/>
    <p:sldId id="302" r:id="rId11"/>
    <p:sldId id="303" r:id="rId12"/>
    <p:sldId id="304" r:id="rId13"/>
    <p:sldId id="305" r:id="rId14"/>
    <p:sldId id="306" r:id="rId15"/>
    <p:sldId id="307" r:id="rId16"/>
    <p:sldId id="308" r:id="rId17"/>
    <p:sldId id="309" r:id="rId18"/>
    <p:sldId id="310" r:id="rId19"/>
    <p:sldId id="311" r:id="rId20"/>
    <p:sldId id="312" r:id="rId21"/>
    <p:sldId id="313" r:id="rId22"/>
    <p:sldId id="314" r:id="rId23"/>
    <p:sldId id="315" r:id="rId24"/>
    <p:sldId id="316" r:id="rId25"/>
    <p:sldId id="317" r:id="rId26"/>
    <p:sldId id="318" r:id="rId27"/>
    <p:sldId id="319" r:id="rId28"/>
    <p:sldId id="32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dirty="0"/>
          </a:p>
        </p:txBody>
      </p:sp>
      <p:sp>
        <p:nvSpPr>
          <p:cNvPr id="6" name="Rectangle 5"/>
          <p:cNvSpPr/>
          <p:nvPr/>
        </p:nvSpPr>
        <p:spPr>
          <a:xfrm>
            <a:off x="347662" y="381000"/>
            <a:ext cx="8034338" cy="4739759"/>
          </a:xfrm>
          <a:prstGeom prst="rect">
            <a:avLst/>
          </a:prstGeom>
        </p:spPr>
        <p:txBody>
          <a:bodyPr wrap="square">
            <a:spAutoFit/>
          </a:bodyPr>
          <a:lstStyle/>
          <a:p>
            <a:pPr algn="ctr"/>
            <a:endParaRPr lang="en-IN" sz="3200" b="1" u="sng" dirty="0">
              <a:latin typeface="+mj-lt"/>
            </a:endParaRPr>
          </a:p>
          <a:p>
            <a:pPr algn="ctr"/>
            <a:r>
              <a:rPr lang="en-IN" sz="3200" b="1" u="sng" smtClean="0">
                <a:latin typeface="+mj-lt"/>
              </a:rPr>
              <a:t>UNIT-2 </a:t>
            </a:r>
          </a:p>
          <a:p>
            <a:pPr algn="ctr"/>
            <a:r>
              <a:rPr lang="en-IN" sz="3200" b="1" u="sng" smtClean="0">
                <a:latin typeface="+mj-lt"/>
              </a:rPr>
              <a:t>NETWORKING </a:t>
            </a:r>
            <a:r>
              <a:rPr lang="en-IN" sz="3200" b="1" u="sng" dirty="0">
                <a:latin typeface="+mj-lt"/>
              </a:rPr>
              <a:t>TECHNOLOGIES</a:t>
            </a:r>
          </a:p>
          <a:p>
            <a:pPr algn="just"/>
            <a:endParaRPr lang="en-US" sz="2400" b="1" i="1" dirty="0" smtClean="0"/>
          </a:p>
          <a:p>
            <a:pPr algn="just"/>
            <a:r>
              <a:rPr lang="en-US" sz="2600" b="1" i="1" dirty="0" smtClean="0">
                <a:latin typeface="+mj-lt"/>
              </a:rPr>
              <a:t>Contents</a:t>
            </a:r>
            <a:r>
              <a:rPr lang="en-US" sz="2600" i="1" dirty="0" smtClean="0">
                <a:latin typeface="+mj-lt"/>
              </a:rPr>
              <a:t>:</a:t>
            </a:r>
            <a:r>
              <a:rPr lang="en-US" sz="2600" dirty="0" smtClean="0">
                <a:latin typeface="+mj-lt"/>
              </a:rPr>
              <a:t> </a:t>
            </a:r>
          </a:p>
          <a:p>
            <a:pPr marL="342900" indent="-342900" algn="just">
              <a:lnSpc>
                <a:spcPct val="150000"/>
              </a:lnSpc>
              <a:buFont typeface="Wingdings" pitchFamily="2" charset="2"/>
              <a:buChar char="v"/>
            </a:pPr>
            <a:r>
              <a:rPr lang="en-US" sz="2600" i="1" dirty="0" smtClean="0">
                <a:latin typeface="+mj-lt"/>
              </a:rPr>
              <a:t>Physical </a:t>
            </a:r>
            <a:r>
              <a:rPr lang="en-US" sz="2600" i="1" dirty="0">
                <a:latin typeface="+mj-lt"/>
              </a:rPr>
              <a:t>Layer and Transceiver Design Considerations, </a:t>
            </a:r>
            <a:endParaRPr lang="en-US" sz="2600" i="1" dirty="0" smtClean="0">
              <a:latin typeface="+mj-lt"/>
            </a:endParaRPr>
          </a:p>
          <a:p>
            <a:pPr marL="342900" indent="-342900" algn="just">
              <a:lnSpc>
                <a:spcPct val="150000"/>
              </a:lnSpc>
              <a:buFont typeface="Wingdings" pitchFamily="2" charset="2"/>
              <a:buChar char="v"/>
            </a:pPr>
            <a:r>
              <a:rPr lang="en-US" sz="2600" i="1" dirty="0" smtClean="0">
                <a:latin typeface="+mj-lt"/>
              </a:rPr>
              <a:t>Personal </a:t>
            </a:r>
            <a:r>
              <a:rPr lang="en-US" sz="2600" i="1" dirty="0">
                <a:latin typeface="+mj-lt"/>
              </a:rPr>
              <a:t>area networks (PANs</a:t>
            </a:r>
            <a:r>
              <a:rPr lang="en-US" sz="2600" i="1" dirty="0" smtClean="0">
                <a:latin typeface="+mj-lt"/>
              </a:rPr>
              <a:t>),</a:t>
            </a:r>
          </a:p>
          <a:p>
            <a:pPr marL="342900" indent="-342900" algn="just">
              <a:lnSpc>
                <a:spcPct val="150000"/>
              </a:lnSpc>
              <a:buFont typeface="Wingdings" pitchFamily="2" charset="2"/>
              <a:buChar char="v"/>
            </a:pPr>
            <a:r>
              <a:rPr lang="en-US" sz="2600" i="1" dirty="0" smtClean="0">
                <a:latin typeface="+mj-lt"/>
              </a:rPr>
              <a:t>Hidden </a:t>
            </a:r>
            <a:r>
              <a:rPr lang="en-US" sz="2600" i="1" dirty="0">
                <a:latin typeface="+mj-lt"/>
              </a:rPr>
              <a:t>node and </a:t>
            </a:r>
            <a:r>
              <a:rPr lang="en-US" sz="2600" i="1" dirty="0" smtClean="0">
                <a:latin typeface="+mj-lt"/>
              </a:rPr>
              <a:t>Exposed </a:t>
            </a:r>
            <a:r>
              <a:rPr lang="en-US" sz="2600" i="1" dirty="0">
                <a:latin typeface="+mj-lt"/>
              </a:rPr>
              <a:t>node problem, </a:t>
            </a:r>
            <a:endParaRPr lang="en-US" sz="2600" i="1" dirty="0" smtClean="0">
              <a:latin typeface="+mj-lt"/>
            </a:endParaRPr>
          </a:p>
          <a:p>
            <a:pPr marL="342900" indent="-342900" algn="just">
              <a:lnSpc>
                <a:spcPct val="150000"/>
              </a:lnSpc>
              <a:buFont typeface="Wingdings" pitchFamily="2" charset="2"/>
              <a:buChar char="v"/>
            </a:pPr>
            <a:r>
              <a:rPr lang="en-US" sz="2600" i="1" dirty="0" smtClean="0">
                <a:latin typeface="+mj-lt"/>
              </a:rPr>
              <a:t>Topologies </a:t>
            </a:r>
            <a:r>
              <a:rPr lang="en-US" sz="2600" i="1" dirty="0">
                <a:latin typeface="+mj-lt"/>
              </a:rPr>
              <a:t>of PANs, MANETs, WANETs. </a:t>
            </a:r>
            <a:endParaRPr lang="en-US" sz="2600" dirty="0">
              <a:latin typeface="+mj-lt"/>
            </a:endParaRPr>
          </a:p>
        </p:txBody>
      </p:sp>
    </p:spTree>
    <p:extLst>
      <p:ext uri="{BB962C8B-B14F-4D97-AF65-F5344CB8AC3E}">
        <p14:creationId xmlns="" xmlns:p14="http://schemas.microsoft.com/office/powerpoint/2010/main" val="6672755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
        <p:nvSpPr>
          <p:cNvPr id="8" name="Rectangle 7"/>
          <p:cNvSpPr/>
          <p:nvPr/>
        </p:nvSpPr>
        <p:spPr>
          <a:xfrm>
            <a:off x="19050" y="39574"/>
            <a:ext cx="8439150" cy="6647974"/>
          </a:xfrm>
          <a:prstGeom prst="rect">
            <a:avLst/>
          </a:prstGeom>
          <a:noFill/>
        </p:spPr>
        <p:txBody>
          <a:bodyPr wrap="square" lIns="91440" tIns="45720" rIns="91440" bIns="45720">
            <a:spAutoFit/>
          </a:bodyPr>
          <a:lstStyle/>
          <a:p>
            <a:pPr marL="342900" indent="-342900" algn="just">
              <a:buFont typeface="Wingdings" pitchFamily="2" charset="2"/>
              <a:buChar char="v"/>
            </a:pPr>
            <a:r>
              <a:rPr lang="en-US" sz="2400" b="1" u="sng" dirty="0" smtClean="0">
                <a:latin typeface="+mj-lt"/>
              </a:rPr>
              <a:t>PERSONAL AREA NETWORK </a:t>
            </a:r>
            <a:r>
              <a:rPr lang="en-US" sz="2400" b="1" u="sng" dirty="0">
                <a:latin typeface="+mj-lt"/>
              </a:rPr>
              <a:t>– </a:t>
            </a:r>
            <a:r>
              <a:rPr lang="en-US" sz="2400" b="1" u="sng" dirty="0" smtClean="0">
                <a:latin typeface="+mj-lt"/>
              </a:rPr>
              <a:t>PAN:</a:t>
            </a:r>
            <a:r>
              <a:rPr lang="en-US" sz="2400" b="1" dirty="0" smtClean="0">
                <a:latin typeface="+mj-lt"/>
              </a:rPr>
              <a:t>	                            …</a:t>
            </a:r>
            <a:r>
              <a:rPr lang="en-US" sz="2400" b="1" dirty="0" err="1" smtClean="0">
                <a:latin typeface="+mj-lt"/>
              </a:rPr>
              <a:t>cntd</a:t>
            </a:r>
            <a:endParaRPr lang="en-US" sz="2400" b="1" dirty="0">
              <a:latin typeface="+mj-lt"/>
            </a:endParaRPr>
          </a:p>
          <a:p>
            <a:pPr algn="just"/>
            <a:endParaRPr lang="en-US" sz="1100" b="1" dirty="0" smtClean="0">
              <a:latin typeface="+mj-lt"/>
            </a:endParaRPr>
          </a:p>
          <a:p>
            <a:pPr algn="just"/>
            <a:r>
              <a:rPr lang="en-US" sz="2400" b="1" dirty="0" smtClean="0">
                <a:latin typeface="+mj-lt"/>
              </a:rPr>
              <a:t>Examples:</a:t>
            </a:r>
          </a:p>
          <a:p>
            <a:pPr marL="457200" indent="-457200" algn="just">
              <a:buAutoNum type="arabicPeriod"/>
            </a:pPr>
            <a:r>
              <a:rPr lang="en-US" sz="2400" b="1" dirty="0" smtClean="0">
                <a:latin typeface="+mj-lt"/>
              </a:rPr>
              <a:t>Blue </a:t>
            </a:r>
            <a:r>
              <a:rPr lang="en-US" sz="2400" b="1" dirty="0">
                <a:latin typeface="+mj-lt"/>
              </a:rPr>
              <a:t>tooth wireless </a:t>
            </a:r>
            <a:r>
              <a:rPr lang="en-US" sz="2400" b="1" dirty="0" smtClean="0">
                <a:latin typeface="+mj-lt"/>
              </a:rPr>
              <a:t>PAN</a:t>
            </a:r>
            <a:r>
              <a:rPr lang="en-US" sz="2400" b="1" dirty="0">
                <a:latin typeface="+mj-lt"/>
              </a:rPr>
              <a:t>: </a:t>
            </a:r>
            <a:endParaRPr lang="en-US" sz="2400" b="1" dirty="0" smtClean="0">
              <a:latin typeface="+mj-lt"/>
            </a:endParaRPr>
          </a:p>
          <a:p>
            <a:pPr marL="800100" lvl="1" indent="-342900" algn="just">
              <a:buFont typeface="Wingdings" pitchFamily="2" charset="2"/>
              <a:buChar char="ü"/>
            </a:pPr>
            <a:r>
              <a:rPr lang="en-US" sz="2400" dirty="0" smtClean="0">
                <a:latin typeface="+mj-lt"/>
              </a:rPr>
              <a:t>These are referred as </a:t>
            </a:r>
            <a:r>
              <a:rPr lang="en-US" sz="2400" dirty="0">
                <a:latin typeface="+mj-lt"/>
              </a:rPr>
              <a:t>Pico nets. Pico nets are </a:t>
            </a:r>
            <a:r>
              <a:rPr lang="en-US" sz="2400" dirty="0" smtClean="0">
                <a:latin typeface="+mj-lt"/>
              </a:rPr>
              <a:t>Ad </a:t>
            </a:r>
            <a:r>
              <a:rPr lang="en-US" sz="2400" dirty="0">
                <a:latin typeface="+mj-lt"/>
              </a:rPr>
              <a:t>hoc </a:t>
            </a:r>
            <a:r>
              <a:rPr lang="en-US" sz="2400" dirty="0" smtClean="0">
                <a:latin typeface="+mj-lt"/>
              </a:rPr>
              <a:t>networks</a:t>
            </a:r>
            <a:r>
              <a:rPr lang="en-US" sz="2400" dirty="0">
                <a:latin typeface="+mj-lt"/>
              </a:rPr>
              <a:t>. </a:t>
            </a:r>
            <a:endParaRPr lang="en-US" sz="2400" dirty="0" smtClean="0">
              <a:latin typeface="+mj-lt"/>
            </a:endParaRPr>
          </a:p>
          <a:p>
            <a:pPr marL="800100" lvl="1" indent="-342900" algn="just">
              <a:buFont typeface="Wingdings" pitchFamily="2" charset="2"/>
              <a:buChar char="ü"/>
            </a:pPr>
            <a:endParaRPr lang="en-US" sz="1100" dirty="0" smtClean="0">
              <a:latin typeface="+mj-lt"/>
            </a:endParaRPr>
          </a:p>
          <a:p>
            <a:pPr marL="800100" lvl="1" indent="-342900" algn="just">
              <a:buFont typeface="Wingdings" pitchFamily="2" charset="2"/>
              <a:buChar char="ü"/>
            </a:pPr>
            <a:r>
              <a:rPr lang="en-US" sz="2400" dirty="0" smtClean="0">
                <a:latin typeface="+mj-lt"/>
              </a:rPr>
              <a:t>Pico </a:t>
            </a:r>
            <a:r>
              <a:rPr lang="en-US" sz="2400" dirty="0">
                <a:latin typeface="+mj-lt"/>
              </a:rPr>
              <a:t>nets work over a range of 200metres and transmit data of about 2100 Kbit/ </a:t>
            </a:r>
            <a:r>
              <a:rPr lang="en-US" sz="2400" dirty="0" smtClean="0">
                <a:latin typeface="+mj-lt"/>
              </a:rPr>
              <a:t>sec.</a:t>
            </a:r>
          </a:p>
          <a:p>
            <a:pPr lvl="1" algn="just"/>
            <a:endParaRPr lang="en-US" sz="1100" dirty="0" smtClean="0">
              <a:latin typeface="+mj-lt"/>
            </a:endParaRPr>
          </a:p>
          <a:p>
            <a:pPr marL="800100" lvl="1" indent="-342900" algn="just">
              <a:buFont typeface="Wingdings" pitchFamily="2" charset="2"/>
              <a:buChar char="ü"/>
            </a:pPr>
            <a:r>
              <a:rPr lang="en-US" sz="2400" dirty="0" smtClean="0">
                <a:latin typeface="+mj-lt"/>
              </a:rPr>
              <a:t>The </a:t>
            </a:r>
            <a:r>
              <a:rPr lang="en-US" sz="2400" dirty="0">
                <a:latin typeface="+mj-lt"/>
              </a:rPr>
              <a:t>Bluetooth technology </a:t>
            </a:r>
            <a:r>
              <a:rPr lang="en-US" sz="2400" dirty="0" smtClean="0">
                <a:latin typeface="+mj-lt"/>
              </a:rPr>
              <a:t>is based on IEEE </a:t>
            </a:r>
            <a:r>
              <a:rPr lang="en-US" sz="2400" dirty="0">
                <a:latin typeface="+mj-lt"/>
              </a:rPr>
              <a:t>802.15 </a:t>
            </a:r>
            <a:r>
              <a:rPr lang="en-US" sz="2400" dirty="0" smtClean="0">
                <a:latin typeface="+mj-lt"/>
              </a:rPr>
              <a:t>standard</a:t>
            </a:r>
            <a:r>
              <a:rPr lang="en-US" sz="2400" dirty="0">
                <a:latin typeface="+mj-lt"/>
              </a:rPr>
              <a:t>. </a:t>
            </a:r>
            <a:endParaRPr lang="en-US" sz="2400" dirty="0" smtClean="0">
              <a:latin typeface="+mj-lt"/>
            </a:endParaRPr>
          </a:p>
          <a:p>
            <a:pPr marL="800100" lvl="1" indent="-342900" algn="just">
              <a:buFont typeface="Wingdings" pitchFamily="2" charset="2"/>
              <a:buChar char="ü"/>
            </a:pPr>
            <a:endParaRPr lang="en-US" sz="1100" dirty="0" smtClean="0">
              <a:latin typeface="+mj-lt"/>
            </a:endParaRPr>
          </a:p>
          <a:p>
            <a:pPr marL="800100" lvl="1" indent="-342900" algn="just">
              <a:buFont typeface="Wingdings" pitchFamily="2" charset="2"/>
              <a:buChar char="ü"/>
            </a:pPr>
            <a:r>
              <a:rPr lang="en-US" sz="2400" dirty="0" smtClean="0">
                <a:latin typeface="+mj-lt"/>
              </a:rPr>
              <a:t>The </a:t>
            </a:r>
            <a:r>
              <a:rPr lang="en-US" sz="2400" dirty="0">
                <a:latin typeface="+mj-lt"/>
              </a:rPr>
              <a:t>wearable and portable computer devices communicate with each </a:t>
            </a:r>
            <a:r>
              <a:rPr lang="en-US" sz="2400" dirty="0" smtClean="0">
                <a:latin typeface="+mj-lt"/>
              </a:rPr>
              <a:t>other</a:t>
            </a:r>
            <a:r>
              <a:rPr lang="en-US" sz="2400" dirty="0">
                <a:latin typeface="+mj-lt"/>
              </a:rPr>
              <a:t>. </a:t>
            </a:r>
            <a:endParaRPr lang="en-US" sz="2400" dirty="0" smtClean="0">
              <a:latin typeface="+mj-lt"/>
            </a:endParaRPr>
          </a:p>
          <a:p>
            <a:pPr marL="800100" lvl="1" indent="-342900" algn="just">
              <a:buFont typeface="Wingdings" pitchFamily="2" charset="2"/>
              <a:buChar char="ü"/>
            </a:pPr>
            <a:endParaRPr lang="en-US" sz="1100" dirty="0" smtClean="0">
              <a:latin typeface="+mj-lt"/>
            </a:endParaRPr>
          </a:p>
          <a:p>
            <a:pPr marL="800100" lvl="1" indent="-342900" algn="just">
              <a:buFont typeface="Wingdings" pitchFamily="2" charset="2"/>
              <a:buChar char="ü"/>
            </a:pPr>
            <a:r>
              <a:rPr lang="en-US" sz="2400" dirty="0" smtClean="0">
                <a:latin typeface="+mj-lt"/>
              </a:rPr>
              <a:t>In </a:t>
            </a:r>
            <a:r>
              <a:rPr lang="en-US" sz="2400" dirty="0">
                <a:latin typeface="+mj-lt"/>
              </a:rPr>
              <a:t>this process of hand shake, an electric field is generated around people, and they emit Pico amps. </a:t>
            </a:r>
            <a:endParaRPr lang="en-US" sz="2400" dirty="0" smtClean="0">
              <a:latin typeface="+mj-lt"/>
            </a:endParaRPr>
          </a:p>
          <a:p>
            <a:pPr marL="800100" lvl="1" indent="-342900" algn="just">
              <a:buFont typeface="Wingdings" pitchFamily="2" charset="2"/>
              <a:buChar char="ü"/>
            </a:pPr>
            <a:endParaRPr lang="en-US" sz="1100" dirty="0" smtClean="0">
              <a:latin typeface="+mj-lt"/>
            </a:endParaRPr>
          </a:p>
          <a:p>
            <a:pPr marL="800100" lvl="1" indent="-342900" algn="just">
              <a:buFont typeface="Wingdings" pitchFamily="2" charset="2"/>
              <a:buChar char="ü"/>
            </a:pPr>
            <a:r>
              <a:rPr lang="en-US" sz="2400" dirty="0" smtClean="0">
                <a:latin typeface="+mj-lt"/>
              </a:rPr>
              <a:t>These </a:t>
            </a:r>
            <a:r>
              <a:rPr lang="en-US" sz="2400" dirty="0">
                <a:latin typeface="+mj-lt"/>
              </a:rPr>
              <a:t>emissions complete the circuit and hence an exchange of information takes place. </a:t>
            </a:r>
            <a:endParaRPr lang="en-US" sz="2400" dirty="0" smtClean="0">
              <a:latin typeface="+mj-lt"/>
            </a:endParaRPr>
          </a:p>
        </p:txBody>
      </p:sp>
    </p:spTree>
    <p:extLst>
      <p:ext uri="{BB962C8B-B14F-4D97-AF65-F5344CB8AC3E}">
        <p14:creationId xmlns="" xmlns:p14="http://schemas.microsoft.com/office/powerpoint/2010/main" val="42146922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
        <p:nvSpPr>
          <p:cNvPr id="8" name="Rectangle 7"/>
          <p:cNvSpPr/>
          <p:nvPr/>
        </p:nvSpPr>
        <p:spPr>
          <a:xfrm>
            <a:off x="19050" y="39574"/>
            <a:ext cx="8439150" cy="6955750"/>
          </a:xfrm>
          <a:prstGeom prst="rect">
            <a:avLst/>
          </a:prstGeom>
          <a:noFill/>
        </p:spPr>
        <p:txBody>
          <a:bodyPr wrap="square" lIns="91440" tIns="45720" rIns="91440" bIns="45720">
            <a:spAutoFit/>
          </a:bodyPr>
          <a:lstStyle/>
          <a:p>
            <a:pPr marL="342900" indent="-342900" algn="just">
              <a:buFont typeface="Wingdings" pitchFamily="2" charset="2"/>
              <a:buChar char="v"/>
            </a:pPr>
            <a:r>
              <a:rPr lang="en-US" sz="2400" b="1" u="sng" dirty="0" smtClean="0">
                <a:latin typeface="+mj-lt"/>
              </a:rPr>
              <a:t>PERSONAL AREA NETWORK </a:t>
            </a:r>
            <a:r>
              <a:rPr lang="en-US" sz="2400" b="1" u="sng" dirty="0">
                <a:latin typeface="+mj-lt"/>
              </a:rPr>
              <a:t>– </a:t>
            </a:r>
            <a:r>
              <a:rPr lang="en-US" sz="2400" b="1" u="sng" dirty="0" smtClean="0">
                <a:latin typeface="+mj-lt"/>
              </a:rPr>
              <a:t>PAN</a:t>
            </a:r>
            <a:r>
              <a:rPr lang="en-US" sz="2400" b="1" dirty="0" smtClean="0">
                <a:latin typeface="+mj-lt"/>
              </a:rPr>
              <a:t>:			 </a:t>
            </a:r>
            <a:r>
              <a:rPr lang="en-US" sz="2400" b="1" dirty="0">
                <a:latin typeface="+mj-lt"/>
              </a:rPr>
              <a:t>…</a:t>
            </a:r>
            <a:r>
              <a:rPr lang="en-US" sz="2400" b="1" dirty="0" err="1">
                <a:latin typeface="+mj-lt"/>
              </a:rPr>
              <a:t>cntd</a:t>
            </a:r>
            <a:endParaRPr lang="en-US" sz="2400" b="1" dirty="0">
              <a:latin typeface="+mj-lt"/>
            </a:endParaRPr>
          </a:p>
          <a:p>
            <a:pPr algn="just"/>
            <a:r>
              <a:rPr lang="en-US" sz="2400" b="1" dirty="0" smtClean="0">
                <a:latin typeface="+mj-lt"/>
              </a:rPr>
              <a:t>Examples:</a:t>
            </a:r>
          </a:p>
          <a:p>
            <a:pPr algn="just"/>
            <a:r>
              <a:rPr lang="en-US" sz="2400" b="1" dirty="0" smtClean="0">
                <a:latin typeface="+mj-lt"/>
              </a:rPr>
              <a:t>2. </a:t>
            </a:r>
            <a:r>
              <a:rPr lang="en-US" sz="2400" b="1" dirty="0" err="1" smtClean="0">
                <a:latin typeface="+mj-lt"/>
              </a:rPr>
              <a:t>ZigBee</a:t>
            </a:r>
            <a:r>
              <a:rPr lang="en-US" sz="2400" b="1" dirty="0" smtClean="0">
                <a:latin typeface="+mj-lt"/>
              </a:rPr>
              <a:t>: </a:t>
            </a:r>
          </a:p>
          <a:p>
            <a:pPr marL="342900" indent="-342900" algn="just">
              <a:buFont typeface="Wingdings" pitchFamily="2" charset="2"/>
              <a:buChar char="ü"/>
            </a:pPr>
            <a:r>
              <a:rPr lang="en-US" sz="2200" dirty="0" smtClean="0">
                <a:latin typeface="+mj-lt"/>
              </a:rPr>
              <a:t>It is </a:t>
            </a:r>
            <a:r>
              <a:rPr lang="en-US" sz="2200" dirty="0">
                <a:latin typeface="+mj-lt"/>
              </a:rPr>
              <a:t>a short-range, low-power computer networking protocol that complies with the IEEE 802.15.4 standard. </a:t>
            </a:r>
            <a:endParaRPr lang="en-US" sz="2200" dirty="0" smtClean="0">
              <a:latin typeface="+mj-lt"/>
            </a:endParaRPr>
          </a:p>
          <a:p>
            <a:pPr marL="342900" indent="-342900" algn="just">
              <a:buFont typeface="Wingdings" pitchFamily="2" charset="2"/>
              <a:buChar char="ü"/>
            </a:pPr>
            <a:endParaRPr lang="en-US" sz="1100" dirty="0">
              <a:latin typeface="+mj-lt"/>
            </a:endParaRPr>
          </a:p>
          <a:p>
            <a:pPr marL="342900" indent="-342900" algn="just">
              <a:buFont typeface="Wingdings" pitchFamily="2" charset="2"/>
              <a:buChar char="ü"/>
            </a:pPr>
            <a:r>
              <a:rPr lang="en-US" sz="2200" dirty="0" smtClean="0">
                <a:latin typeface="+mj-lt"/>
              </a:rPr>
              <a:t>In </a:t>
            </a:r>
            <a:r>
              <a:rPr lang="en-US" sz="2200" dirty="0">
                <a:latin typeface="+mj-lt"/>
              </a:rPr>
              <a:t>the U.S., </a:t>
            </a:r>
            <a:r>
              <a:rPr lang="en-US" sz="2200" dirty="0" err="1">
                <a:latin typeface="+mj-lt"/>
              </a:rPr>
              <a:t>ZigBee</a:t>
            </a:r>
            <a:r>
              <a:rPr lang="en-US" sz="2200" dirty="0">
                <a:latin typeface="+mj-lt"/>
              </a:rPr>
              <a:t> devices operate in the 902-928 MHz and 2.4 GHz unlicensed bands</a:t>
            </a:r>
            <a:r>
              <a:rPr lang="en-US" sz="2200" dirty="0" smtClean="0">
                <a:latin typeface="+mj-lt"/>
              </a:rPr>
              <a:t>.</a:t>
            </a:r>
          </a:p>
          <a:p>
            <a:pPr marL="342900" indent="-342900" algn="just">
              <a:buFont typeface="Wingdings" pitchFamily="2" charset="2"/>
              <a:buChar char="ü"/>
            </a:pPr>
            <a:endParaRPr lang="en-US" sz="1100" dirty="0" smtClean="0">
              <a:latin typeface="+mj-lt"/>
            </a:endParaRPr>
          </a:p>
          <a:p>
            <a:pPr marL="342900" indent="-342900" algn="just">
              <a:buFont typeface="Wingdings" pitchFamily="2" charset="2"/>
              <a:buChar char="ü"/>
            </a:pPr>
            <a:r>
              <a:rPr lang="en-US" sz="2200" dirty="0" err="1">
                <a:latin typeface="+mj-lt"/>
              </a:rPr>
              <a:t>ZigBee</a:t>
            </a:r>
            <a:r>
              <a:rPr lang="en-US" sz="2200" dirty="0">
                <a:latin typeface="+mj-lt"/>
              </a:rPr>
              <a:t> employs </a:t>
            </a:r>
            <a:r>
              <a:rPr lang="en-US" sz="2200" dirty="0" smtClean="0">
                <a:latin typeface="+mj-lt"/>
              </a:rPr>
              <a:t>DS-SS modulation </a:t>
            </a:r>
            <a:r>
              <a:rPr lang="en-US" sz="2200" dirty="0">
                <a:latin typeface="+mj-lt"/>
              </a:rPr>
              <a:t>with a gross data rate of 40 kb/s in the 900 MHz band and 250 kb/s in the 2.4 GHz band</a:t>
            </a:r>
            <a:r>
              <a:rPr lang="en-US" sz="2200" dirty="0" smtClean="0">
                <a:latin typeface="+mj-lt"/>
              </a:rPr>
              <a:t>.</a:t>
            </a:r>
          </a:p>
          <a:p>
            <a:pPr algn="just"/>
            <a:endParaRPr lang="en-US" sz="1100" dirty="0" smtClean="0">
              <a:latin typeface="+mj-lt"/>
            </a:endParaRPr>
          </a:p>
          <a:p>
            <a:pPr marL="342900" indent="-342900" algn="just">
              <a:buFont typeface="Wingdings" pitchFamily="2" charset="2"/>
              <a:buChar char="ü"/>
            </a:pPr>
            <a:r>
              <a:rPr lang="en-US" sz="2200" dirty="0">
                <a:latin typeface="+mj-lt"/>
              </a:rPr>
              <a:t>There are three types of </a:t>
            </a:r>
            <a:r>
              <a:rPr lang="en-US" sz="2200" dirty="0" err="1">
                <a:latin typeface="+mj-lt"/>
              </a:rPr>
              <a:t>ZigBee</a:t>
            </a:r>
            <a:r>
              <a:rPr lang="en-US" sz="2200" dirty="0">
                <a:latin typeface="+mj-lt"/>
              </a:rPr>
              <a:t> devices: </a:t>
            </a:r>
            <a:endParaRPr lang="en-US" sz="2200" dirty="0" smtClean="0">
              <a:latin typeface="+mj-lt"/>
            </a:endParaRPr>
          </a:p>
          <a:p>
            <a:pPr marL="800100" lvl="1" indent="-342900" algn="just">
              <a:buFont typeface="Wingdings" pitchFamily="2" charset="2"/>
              <a:buChar char=""/>
            </a:pPr>
            <a:r>
              <a:rPr lang="en-US" sz="2200" i="1" dirty="0" err="1" smtClean="0">
                <a:latin typeface="+mj-lt"/>
              </a:rPr>
              <a:t>ZigBee</a:t>
            </a:r>
            <a:r>
              <a:rPr lang="en-US" sz="2200" i="1" dirty="0" smtClean="0">
                <a:latin typeface="+mj-lt"/>
              </a:rPr>
              <a:t> </a:t>
            </a:r>
            <a:r>
              <a:rPr lang="en-US" sz="2200" i="1" dirty="0">
                <a:latin typeface="+mj-lt"/>
              </a:rPr>
              <a:t>Coordinator (ZC</a:t>
            </a:r>
            <a:r>
              <a:rPr lang="en-US" sz="2200" i="1" dirty="0" smtClean="0">
                <a:latin typeface="+mj-lt"/>
              </a:rPr>
              <a:t>): F</a:t>
            </a:r>
            <a:r>
              <a:rPr lang="en-US" sz="2200" dirty="0" smtClean="0">
                <a:latin typeface="+mj-lt"/>
              </a:rPr>
              <a:t>orming </a:t>
            </a:r>
            <a:r>
              <a:rPr lang="en-US" sz="2200" dirty="0">
                <a:latin typeface="+mj-lt"/>
              </a:rPr>
              <a:t>the root of the network tree and bridging to other networks</a:t>
            </a:r>
            <a:r>
              <a:rPr lang="en-US" sz="2200" i="1" dirty="0" smtClean="0">
                <a:latin typeface="+mj-lt"/>
              </a:rPr>
              <a:t> </a:t>
            </a:r>
            <a:r>
              <a:rPr lang="en-US" sz="2200" dirty="0" smtClean="0">
                <a:latin typeface="+mj-lt"/>
              </a:rPr>
              <a:t>, </a:t>
            </a:r>
          </a:p>
          <a:p>
            <a:pPr marL="800100" lvl="1" indent="-342900" algn="just">
              <a:buFont typeface="Wingdings" pitchFamily="2" charset="2"/>
              <a:buChar char=""/>
            </a:pPr>
            <a:r>
              <a:rPr lang="en-US" sz="2200" i="1" dirty="0" err="1" smtClean="0">
                <a:latin typeface="+mj-lt"/>
              </a:rPr>
              <a:t>ZigBee</a:t>
            </a:r>
            <a:r>
              <a:rPr lang="en-US" sz="2200" i="1" dirty="0" smtClean="0">
                <a:latin typeface="+mj-lt"/>
              </a:rPr>
              <a:t> </a:t>
            </a:r>
            <a:r>
              <a:rPr lang="en-US" sz="2200" i="1" dirty="0">
                <a:latin typeface="+mj-lt"/>
              </a:rPr>
              <a:t>Router (ZR</a:t>
            </a:r>
            <a:r>
              <a:rPr lang="en-US" sz="2200" i="1" dirty="0" smtClean="0">
                <a:latin typeface="+mj-lt"/>
              </a:rPr>
              <a:t>): </a:t>
            </a:r>
            <a:r>
              <a:rPr lang="en-US" sz="2200" dirty="0" smtClean="0">
                <a:latin typeface="+mj-lt"/>
              </a:rPr>
              <a:t>It can </a:t>
            </a:r>
            <a:r>
              <a:rPr lang="en-US" sz="2200" dirty="0">
                <a:latin typeface="+mj-lt"/>
              </a:rPr>
              <a:t>run an application function as well as act as an intermediate </a:t>
            </a:r>
            <a:r>
              <a:rPr lang="en-US" sz="2200" dirty="0" smtClean="0">
                <a:latin typeface="+mj-lt"/>
              </a:rPr>
              <a:t>router by passing </a:t>
            </a:r>
            <a:r>
              <a:rPr lang="en-US" sz="2200" dirty="0">
                <a:latin typeface="+mj-lt"/>
              </a:rPr>
              <a:t>data from other </a:t>
            </a:r>
            <a:r>
              <a:rPr lang="en-US" sz="2200" dirty="0" smtClean="0">
                <a:latin typeface="+mj-lt"/>
              </a:rPr>
              <a:t>devices.</a:t>
            </a:r>
          </a:p>
          <a:p>
            <a:pPr marL="800100" lvl="1" indent="-342900" algn="just">
              <a:buFont typeface="Wingdings" pitchFamily="2" charset="2"/>
              <a:buChar char=""/>
            </a:pPr>
            <a:r>
              <a:rPr lang="en-US" sz="2200" i="1" dirty="0" err="1" smtClean="0">
                <a:latin typeface="+mj-lt"/>
              </a:rPr>
              <a:t>ZigBee</a:t>
            </a:r>
            <a:r>
              <a:rPr lang="en-US" sz="2200" i="1" dirty="0" smtClean="0">
                <a:latin typeface="+mj-lt"/>
              </a:rPr>
              <a:t> </a:t>
            </a:r>
            <a:r>
              <a:rPr lang="en-US" sz="2200" i="1" dirty="0">
                <a:latin typeface="+mj-lt"/>
              </a:rPr>
              <a:t>End Device (ZED</a:t>
            </a:r>
            <a:r>
              <a:rPr lang="en-US" sz="2200" i="1" dirty="0" smtClean="0">
                <a:latin typeface="+mj-lt"/>
              </a:rPr>
              <a:t>):</a:t>
            </a:r>
            <a:r>
              <a:rPr lang="en-US" sz="2200" dirty="0" smtClean="0">
                <a:latin typeface="+mj-lt"/>
              </a:rPr>
              <a:t> It contains </a:t>
            </a:r>
            <a:r>
              <a:rPr lang="en-US" sz="2200" dirty="0">
                <a:latin typeface="+mj-lt"/>
              </a:rPr>
              <a:t>just enough functionality to talk to its parent node</a:t>
            </a:r>
            <a:r>
              <a:rPr lang="en-US" sz="2200" dirty="0" smtClean="0">
                <a:latin typeface="+mj-lt"/>
              </a:rPr>
              <a:t>. </a:t>
            </a:r>
            <a:r>
              <a:rPr lang="en-US" sz="2200" dirty="0">
                <a:latin typeface="+mj-lt"/>
              </a:rPr>
              <a:t>It can sleep most of the time, extending its battery </a:t>
            </a:r>
            <a:r>
              <a:rPr lang="en-US" sz="2200" dirty="0" smtClean="0">
                <a:latin typeface="+mj-lt"/>
              </a:rPr>
              <a:t>life.</a:t>
            </a:r>
            <a:endParaRPr lang="en-US" sz="2200" dirty="0">
              <a:latin typeface="+mj-lt"/>
            </a:endParaRPr>
          </a:p>
        </p:txBody>
      </p:sp>
    </p:spTree>
    <p:extLst>
      <p:ext uri="{BB962C8B-B14F-4D97-AF65-F5344CB8AC3E}">
        <p14:creationId xmlns="" xmlns:p14="http://schemas.microsoft.com/office/powerpoint/2010/main" val="31644103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sp>
        <p:nvSpPr>
          <p:cNvPr id="8" name="Rectangle 7"/>
          <p:cNvSpPr/>
          <p:nvPr/>
        </p:nvSpPr>
        <p:spPr>
          <a:xfrm>
            <a:off x="19050" y="304800"/>
            <a:ext cx="8439150" cy="5578450"/>
          </a:xfrm>
          <a:prstGeom prst="rect">
            <a:avLst/>
          </a:prstGeom>
          <a:noFill/>
        </p:spPr>
        <p:txBody>
          <a:bodyPr wrap="square" lIns="91440" tIns="45720" rIns="91440" bIns="45720">
            <a:spAutoFit/>
          </a:bodyPr>
          <a:lstStyle/>
          <a:p>
            <a:pPr marL="342900" indent="-342900" algn="just">
              <a:buFont typeface="Wingdings" pitchFamily="2" charset="2"/>
              <a:buChar char="v"/>
            </a:pPr>
            <a:r>
              <a:rPr lang="en-US" sz="2400" b="1" u="sng" dirty="0" smtClean="0">
                <a:latin typeface="+mj-lt"/>
              </a:rPr>
              <a:t>PERSONAL AREA NETWORK </a:t>
            </a:r>
            <a:r>
              <a:rPr lang="en-US" sz="2400" b="1" u="sng" dirty="0">
                <a:latin typeface="+mj-lt"/>
              </a:rPr>
              <a:t>– </a:t>
            </a:r>
            <a:r>
              <a:rPr lang="en-US" sz="2400" b="1" u="sng" dirty="0" smtClean="0">
                <a:latin typeface="+mj-lt"/>
              </a:rPr>
              <a:t>PAN</a:t>
            </a:r>
            <a:r>
              <a:rPr lang="en-US" sz="2400" b="1" dirty="0" smtClean="0">
                <a:latin typeface="+mj-lt"/>
              </a:rPr>
              <a:t>:			</a:t>
            </a:r>
          </a:p>
          <a:p>
            <a:pPr marL="342900" indent="-342900" algn="just">
              <a:buFont typeface="Wingdings" pitchFamily="2" charset="2"/>
              <a:buChar char="v"/>
            </a:pPr>
            <a:endParaRPr lang="en-US" sz="2400" b="1" u="sng" dirty="0">
              <a:latin typeface="+mj-lt"/>
            </a:endParaRPr>
          </a:p>
          <a:p>
            <a:pPr algn="just"/>
            <a:r>
              <a:rPr lang="en-US" sz="2400" b="1" dirty="0" smtClean="0">
                <a:latin typeface="+mj-lt"/>
              </a:rPr>
              <a:t>Examples:</a:t>
            </a:r>
          </a:p>
          <a:p>
            <a:pPr algn="just"/>
            <a:endParaRPr lang="en-US" sz="2400" b="1" dirty="0" smtClean="0">
              <a:latin typeface="+mj-lt"/>
            </a:endParaRPr>
          </a:p>
          <a:p>
            <a:pPr algn="just"/>
            <a:r>
              <a:rPr lang="en-US" sz="2400" b="1" dirty="0" smtClean="0">
                <a:latin typeface="+mj-lt"/>
              </a:rPr>
              <a:t>3</a:t>
            </a:r>
            <a:r>
              <a:rPr lang="en-US" sz="2400" b="1" dirty="0">
                <a:latin typeface="+mj-lt"/>
              </a:rPr>
              <a:t>. </a:t>
            </a:r>
            <a:r>
              <a:rPr lang="en-US" sz="2400" b="1" dirty="0" smtClean="0">
                <a:latin typeface="+mj-lt"/>
              </a:rPr>
              <a:t>Ultra-Wide Band(UWB):</a:t>
            </a:r>
          </a:p>
          <a:p>
            <a:pPr marL="342900" indent="-342900" algn="just">
              <a:buFont typeface="Wingdings" pitchFamily="2" charset="2"/>
              <a:buChar char="ü"/>
            </a:pPr>
            <a:r>
              <a:rPr lang="en-US" sz="2400" dirty="0" smtClean="0">
                <a:latin typeface="+mj-lt"/>
              </a:rPr>
              <a:t>It is </a:t>
            </a:r>
            <a:r>
              <a:rPr lang="en-US" sz="2400" dirty="0">
                <a:latin typeface="+mj-lt"/>
              </a:rPr>
              <a:t>a radio technology useful for short-range, high-bandwidth communications that does not create harmful interference to users sharing the same </a:t>
            </a:r>
            <a:r>
              <a:rPr lang="en-US" sz="2400" dirty="0" smtClean="0">
                <a:latin typeface="+mj-lt"/>
              </a:rPr>
              <a:t>band.</a:t>
            </a:r>
          </a:p>
          <a:p>
            <a:pPr algn="just"/>
            <a:endParaRPr lang="en-US" sz="1050" dirty="0" smtClean="0">
              <a:latin typeface="+mj-lt"/>
            </a:endParaRPr>
          </a:p>
          <a:p>
            <a:pPr marL="342900" indent="-342900" algn="just">
              <a:buFont typeface="Wingdings" pitchFamily="2" charset="2"/>
              <a:buChar char="ü"/>
            </a:pPr>
            <a:r>
              <a:rPr lang="en-US" sz="2200" dirty="0">
                <a:latin typeface="+mj-lt"/>
              </a:rPr>
              <a:t>A pulse-based UWB method is the basis of the IEEE 802.15.4a draft </a:t>
            </a:r>
            <a:r>
              <a:rPr lang="en-US" sz="2200" dirty="0" smtClean="0">
                <a:latin typeface="+mj-lt"/>
              </a:rPr>
              <a:t>standard</a:t>
            </a:r>
          </a:p>
          <a:p>
            <a:pPr marL="342900" indent="-342900" algn="just">
              <a:buFont typeface="Wingdings" pitchFamily="2" charset="2"/>
              <a:buChar char="ü"/>
            </a:pPr>
            <a:endParaRPr lang="en-US" sz="2200" dirty="0" smtClean="0">
              <a:latin typeface="+mj-lt"/>
            </a:endParaRPr>
          </a:p>
          <a:p>
            <a:pPr algn="just"/>
            <a:r>
              <a:rPr lang="en-US" sz="2200" b="1" dirty="0" smtClean="0">
                <a:latin typeface="+mj-lt"/>
              </a:rPr>
              <a:t>4</a:t>
            </a:r>
            <a:r>
              <a:rPr lang="en-US" sz="2200" b="1" dirty="0">
                <a:latin typeface="+mj-lt"/>
              </a:rPr>
              <a:t>. Wi-Fi or </a:t>
            </a:r>
            <a:r>
              <a:rPr lang="en-US" sz="2200" b="1" dirty="0" err="1">
                <a:latin typeface="+mj-lt"/>
              </a:rPr>
              <a:t>WiMAX</a:t>
            </a:r>
            <a:endParaRPr lang="en-US" sz="2200" b="1" dirty="0" smtClean="0">
              <a:latin typeface="+mj-lt"/>
            </a:endParaRPr>
          </a:p>
          <a:p>
            <a:pPr marL="342900" indent="-342900" algn="just">
              <a:buFont typeface="Wingdings" pitchFamily="2" charset="2"/>
              <a:buChar char="ü"/>
            </a:pPr>
            <a:r>
              <a:rPr lang="en-US" sz="2200" dirty="0">
                <a:latin typeface="+mj-lt"/>
              </a:rPr>
              <a:t>Wi-Fi or </a:t>
            </a:r>
            <a:r>
              <a:rPr lang="en-US" sz="2200" dirty="0" err="1">
                <a:latin typeface="+mj-lt"/>
              </a:rPr>
              <a:t>WiFi</a:t>
            </a:r>
            <a:r>
              <a:rPr lang="en-US" sz="2200" dirty="0">
                <a:latin typeface="+mj-lt"/>
              </a:rPr>
              <a:t> is a technology for wireless local area networking with devices based on the IEEE 802.11 </a:t>
            </a:r>
            <a:r>
              <a:rPr lang="en-US" sz="2200" dirty="0" smtClean="0">
                <a:latin typeface="+mj-lt"/>
              </a:rPr>
              <a:t>standards.</a:t>
            </a:r>
          </a:p>
          <a:p>
            <a:pPr marL="342900" indent="-342900" algn="just">
              <a:buFont typeface="Wingdings" pitchFamily="2" charset="2"/>
              <a:buChar char="ü"/>
            </a:pPr>
            <a:endParaRPr lang="en-US" sz="2200" dirty="0">
              <a:latin typeface="+mj-lt"/>
            </a:endParaRPr>
          </a:p>
        </p:txBody>
      </p:sp>
    </p:spTree>
    <p:extLst>
      <p:ext uri="{BB962C8B-B14F-4D97-AF65-F5344CB8AC3E}">
        <p14:creationId xmlns="" xmlns:p14="http://schemas.microsoft.com/office/powerpoint/2010/main" val="33030473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
        <p:nvSpPr>
          <p:cNvPr id="8" name="Rectangle 7"/>
          <p:cNvSpPr/>
          <p:nvPr/>
        </p:nvSpPr>
        <p:spPr>
          <a:xfrm>
            <a:off x="0" y="304800"/>
            <a:ext cx="8439150" cy="5386090"/>
          </a:xfrm>
          <a:prstGeom prst="rect">
            <a:avLst/>
          </a:prstGeom>
          <a:noFill/>
        </p:spPr>
        <p:txBody>
          <a:bodyPr wrap="square" lIns="91440" tIns="45720" rIns="91440" bIns="45720">
            <a:spAutoFit/>
          </a:bodyPr>
          <a:lstStyle/>
          <a:p>
            <a:pPr marL="342900" indent="-342900" algn="just">
              <a:buFont typeface="Wingdings" pitchFamily="2" charset="2"/>
              <a:buChar char="v"/>
            </a:pPr>
            <a:r>
              <a:rPr lang="en-US" sz="2400" b="1" u="sng" dirty="0" smtClean="0">
                <a:latin typeface="+mj-lt"/>
              </a:rPr>
              <a:t>HIDDEN NODE AND EXPOSED NODE PROBLEM: </a:t>
            </a:r>
          </a:p>
          <a:p>
            <a:pPr marL="342900" indent="-342900" algn="just">
              <a:buFont typeface="Wingdings" pitchFamily="2" charset="2"/>
              <a:buChar char="v"/>
            </a:pPr>
            <a:endParaRPr lang="en-US" sz="1400" b="1" u="sng" dirty="0">
              <a:latin typeface="+mj-lt"/>
            </a:endParaRPr>
          </a:p>
          <a:p>
            <a:pPr marL="342900" indent="-342900" algn="just">
              <a:buFont typeface="Wingdings" pitchFamily="2" charset="2"/>
              <a:buChar char=""/>
            </a:pPr>
            <a:r>
              <a:rPr lang="en-US" sz="2400" dirty="0" smtClean="0">
                <a:latin typeface="+mj-lt"/>
              </a:rPr>
              <a:t>In WSN, to exchange data two exchange </a:t>
            </a:r>
            <a:r>
              <a:rPr lang="en-US" sz="2400" dirty="0">
                <a:latin typeface="+mj-lt"/>
              </a:rPr>
              <a:t>control frames </a:t>
            </a:r>
            <a:r>
              <a:rPr lang="en-US" sz="2400" dirty="0" smtClean="0">
                <a:latin typeface="+mj-lt"/>
              </a:rPr>
              <a:t>are used before </a:t>
            </a:r>
            <a:r>
              <a:rPr lang="en-US" sz="2400" dirty="0">
                <a:latin typeface="+mj-lt"/>
              </a:rPr>
              <a:t>transmitting </a:t>
            </a:r>
            <a:r>
              <a:rPr lang="en-US" sz="2400" dirty="0" smtClean="0">
                <a:latin typeface="+mj-lt"/>
              </a:rPr>
              <a:t>data</a:t>
            </a:r>
          </a:p>
          <a:p>
            <a:pPr marL="1371600" lvl="2" indent="-457200" algn="just">
              <a:buAutoNum type="arabicPeriod"/>
            </a:pPr>
            <a:r>
              <a:rPr lang="en-US" sz="2400" dirty="0" smtClean="0">
                <a:latin typeface="+mj-lt"/>
              </a:rPr>
              <a:t>Request </a:t>
            </a:r>
            <a:r>
              <a:rPr lang="en-US" sz="2400" dirty="0">
                <a:latin typeface="+mj-lt"/>
              </a:rPr>
              <a:t>to </a:t>
            </a:r>
            <a:r>
              <a:rPr lang="en-US" sz="2400" dirty="0" smtClean="0">
                <a:latin typeface="+mj-lt"/>
              </a:rPr>
              <a:t>Send(RTS)</a:t>
            </a:r>
          </a:p>
          <a:p>
            <a:pPr marL="1371600" lvl="2" indent="-457200" algn="just">
              <a:buAutoNum type="arabicPeriod"/>
            </a:pPr>
            <a:r>
              <a:rPr lang="en-US" sz="2400" dirty="0" smtClean="0">
                <a:latin typeface="+mj-lt"/>
              </a:rPr>
              <a:t>Clear </a:t>
            </a:r>
            <a:r>
              <a:rPr lang="en-US" sz="2400" dirty="0">
                <a:latin typeface="+mj-lt"/>
              </a:rPr>
              <a:t>to </a:t>
            </a:r>
            <a:r>
              <a:rPr lang="en-US" sz="2400" dirty="0" smtClean="0">
                <a:latin typeface="+mj-lt"/>
              </a:rPr>
              <a:t>Send(CTS)</a:t>
            </a:r>
          </a:p>
          <a:p>
            <a:pPr marL="1371600" lvl="2" indent="-457200" algn="just">
              <a:buAutoNum type="arabicPeriod"/>
            </a:pPr>
            <a:endParaRPr lang="en-US" sz="1400" dirty="0" smtClean="0">
              <a:latin typeface="+mj-lt"/>
            </a:endParaRPr>
          </a:p>
          <a:p>
            <a:pPr marL="400050" lvl="2" indent="-400050" algn="just">
              <a:buFont typeface="Wingdings" pitchFamily="2" charset="2"/>
              <a:buChar char="F"/>
            </a:pPr>
            <a:r>
              <a:rPr lang="en-US" sz="2400" dirty="0" smtClean="0">
                <a:latin typeface="+mj-lt"/>
              </a:rPr>
              <a:t>RTS/CTS is </a:t>
            </a:r>
            <a:r>
              <a:rPr lang="en-US" sz="2400" dirty="0">
                <a:latin typeface="+mj-lt"/>
              </a:rPr>
              <a:t>the optional mechanism used by the 802.11 wireless networking protocol to reduce frame collisions introduced by the hidden node problem</a:t>
            </a:r>
            <a:r>
              <a:rPr lang="en-US" sz="2400" dirty="0" smtClean="0">
                <a:latin typeface="+mj-lt"/>
              </a:rPr>
              <a:t>.</a:t>
            </a:r>
          </a:p>
          <a:p>
            <a:pPr marL="400050" lvl="2" indent="-400050" algn="just">
              <a:buFont typeface="Wingdings" pitchFamily="2" charset="2"/>
              <a:buChar char="F"/>
            </a:pPr>
            <a:endParaRPr lang="en-US" sz="1400" dirty="0" smtClean="0">
              <a:latin typeface="+mj-lt"/>
            </a:endParaRPr>
          </a:p>
          <a:p>
            <a:pPr marL="400050" lvl="2" indent="-400050" algn="just">
              <a:buFont typeface="Wingdings" pitchFamily="2" charset="2"/>
              <a:buChar char="F"/>
            </a:pPr>
            <a:endParaRPr lang="en-US" sz="1400" dirty="0" smtClean="0">
              <a:latin typeface="+mj-lt"/>
            </a:endParaRPr>
          </a:p>
          <a:p>
            <a:pPr marL="400050" lvl="2" indent="-400050" algn="just">
              <a:buFont typeface="Wingdings" pitchFamily="2" charset="2"/>
              <a:buChar char="F"/>
            </a:pPr>
            <a:r>
              <a:rPr lang="en-US" sz="2400" dirty="0" smtClean="0">
                <a:latin typeface="+mj-lt"/>
              </a:rPr>
              <a:t>These control frames duty includes</a:t>
            </a:r>
          </a:p>
          <a:p>
            <a:pPr marL="1257300" lvl="4" indent="-342900" algn="just">
              <a:buFont typeface="Wingdings" pitchFamily="2" charset="2"/>
              <a:buChar char="ü"/>
            </a:pPr>
            <a:r>
              <a:rPr lang="en-US" sz="2400" dirty="0">
                <a:latin typeface="+mj-lt"/>
              </a:rPr>
              <a:t>If sender sees CTS, transmits </a:t>
            </a:r>
            <a:r>
              <a:rPr lang="en-US" sz="2400" dirty="0" smtClean="0">
                <a:latin typeface="+mj-lt"/>
              </a:rPr>
              <a:t>data.</a:t>
            </a:r>
          </a:p>
          <a:p>
            <a:pPr marL="1257300" lvl="4" indent="-342900" algn="just">
              <a:buFont typeface="Wingdings" pitchFamily="2" charset="2"/>
              <a:buChar char="ü"/>
            </a:pPr>
            <a:r>
              <a:rPr lang="en-US" sz="2400" dirty="0" smtClean="0">
                <a:latin typeface="+mj-lt"/>
              </a:rPr>
              <a:t>If </a:t>
            </a:r>
            <a:r>
              <a:rPr lang="en-US" sz="2400" dirty="0">
                <a:latin typeface="+mj-lt"/>
              </a:rPr>
              <a:t>other node sees CTS, will idle for specified </a:t>
            </a:r>
            <a:r>
              <a:rPr lang="en-US" sz="2400" dirty="0" smtClean="0">
                <a:latin typeface="+mj-lt"/>
              </a:rPr>
              <a:t>period.</a:t>
            </a:r>
            <a:endParaRPr lang="en-US" sz="2400" dirty="0">
              <a:latin typeface="+mj-lt"/>
            </a:endParaRPr>
          </a:p>
          <a:p>
            <a:pPr marL="1257300" lvl="4" indent="-342900" algn="just">
              <a:buFont typeface="Wingdings" pitchFamily="2" charset="2"/>
              <a:buChar char="ü"/>
            </a:pPr>
            <a:r>
              <a:rPr lang="en-US" sz="2400" dirty="0">
                <a:latin typeface="+mj-lt"/>
              </a:rPr>
              <a:t>If other node sees RTS but not CTS, free to </a:t>
            </a:r>
            <a:r>
              <a:rPr lang="en-US" sz="2400" dirty="0" smtClean="0">
                <a:latin typeface="+mj-lt"/>
              </a:rPr>
              <a:t>send.</a:t>
            </a:r>
            <a:endParaRPr lang="en-US" sz="2200" dirty="0">
              <a:latin typeface="+mj-lt"/>
            </a:endParaRPr>
          </a:p>
        </p:txBody>
      </p:sp>
    </p:spTree>
    <p:extLst>
      <p:ext uri="{BB962C8B-B14F-4D97-AF65-F5344CB8AC3E}">
        <p14:creationId xmlns="" xmlns:p14="http://schemas.microsoft.com/office/powerpoint/2010/main" val="1764668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 calcmode="lin" valueType="num">
                                      <p:cBhvr additive="base">
                                        <p:cTn id="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anim calcmode="lin" valueType="num">
                                      <p:cBhvr additive="base">
                                        <p:cTn id="11"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anim calcmode="lin" valueType="num">
                                      <p:cBhvr additive="base">
                                        <p:cTn id="1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
                                            <p:txEl>
                                              <p:pRg st="6" end="6"/>
                                            </p:txEl>
                                          </p:spTgt>
                                        </p:tgtEl>
                                        <p:attrNameLst>
                                          <p:attrName>style.visibility</p:attrName>
                                        </p:attrNameLst>
                                      </p:cBhvr>
                                      <p:to>
                                        <p:strVal val="visible"/>
                                      </p:to>
                                    </p:set>
                                    <p:anim calcmode="lin" valueType="num">
                                      <p:cBhvr additive="base">
                                        <p:cTn id="21"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anim calcmode="lin" valueType="num">
                                      <p:cBhvr additive="base">
                                        <p:cTn id="25"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10" end="10"/>
                                            </p:txEl>
                                          </p:spTgt>
                                        </p:tgtEl>
                                        <p:attrNameLst>
                                          <p:attrName>style.visibility</p:attrName>
                                        </p:attrNameLst>
                                      </p:cBhvr>
                                      <p:to>
                                        <p:strVal val="visible"/>
                                      </p:to>
                                    </p:set>
                                    <p:anim calcmode="lin" valueType="num">
                                      <p:cBhvr additive="base">
                                        <p:cTn id="31"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10" end="1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
                                            <p:txEl>
                                              <p:pRg st="11" end="11"/>
                                            </p:txEl>
                                          </p:spTgt>
                                        </p:tgtEl>
                                        <p:attrNameLst>
                                          <p:attrName>style.visibility</p:attrName>
                                        </p:attrNameLst>
                                      </p:cBhvr>
                                      <p:to>
                                        <p:strVal val="visible"/>
                                      </p:to>
                                    </p:set>
                                    <p:anim calcmode="lin" valueType="num">
                                      <p:cBhvr additive="base">
                                        <p:cTn id="35"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
                                            <p:txEl>
                                              <p:pRg st="11" end="11"/>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8">
                                            <p:txEl>
                                              <p:pRg st="12" end="12"/>
                                            </p:txEl>
                                          </p:spTgt>
                                        </p:tgtEl>
                                        <p:attrNameLst>
                                          <p:attrName>style.visibility</p:attrName>
                                        </p:attrNameLst>
                                      </p:cBhvr>
                                      <p:to>
                                        <p:strVal val="visible"/>
                                      </p:to>
                                    </p:set>
                                    <p:anim calcmode="lin" valueType="num">
                                      <p:cBhvr additive="base">
                                        <p:cTn id="39"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8">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dirty="0"/>
          </a:p>
        </p:txBody>
      </p:sp>
      <p:sp>
        <p:nvSpPr>
          <p:cNvPr id="8" name="Rectangle 7"/>
          <p:cNvSpPr/>
          <p:nvPr/>
        </p:nvSpPr>
        <p:spPr>
          <a:xfrm>
            <a:off x="152400" y="304799"/>
            <a:ext cx="8439150" cy="6155531"/>
          </a:xfrm>
          <a:prstGeom prst="rect">
            <a:avLst/>
          </a:prstGeom>
          <a:noFill/>
        </p:spPr>
        <p:txBody>
          <a:bodyPr wrap="square" lIns="91440" tIns="45720" rIns="91440" bIns="45720">
            <a:spAutoFit/>
          </a:bodyPr>
          <a:lstStyle/>
          <a:p>
            <a:pPr marL="342900" indent="-342900" algn="just">
              <a:buFont typeface="Wingdings" pitchFamily="2" charset="2"/>
              <a:buChar char="v"/>
            </a:pPr>
            <a:r>
              <a:rPr lang="en-US" sz="2400" b="1" u="sng" dirty="0" smtClean="0">
                <a:latin typeface="+mj-lt"/>
              </a:rPr>
              <a:t>HIDDEN NODE AND EXPOSED NODE PROBLEM:</a:t>
            </a:r>
            <a:r>
              <a:rPr lang="en-US" sz="2400" b="1" dirty="0" smtClean="0">
                <a:latin typeface="+mj-lt"/>
              </a:rPr>
              <a:t>     …</a:t>
            </a:r>
            <a:r>
              <a:rPr lang="en-US" sz="2400" b="1" dirty="0" err="1" smtClean="0">
                <a:latin typeface="+mj-lt"/>
              </a:rPr>
              <a:t>cntd</a:t>
            </a:r>
            <a:endParaRPr lang="en-US" sz="2400" b="1" dirty="0" smtClean="0">
              <a:latin typeface="+mj-lt"/>
            </a:endParaRPr>
          </a:p>
          <a:p>
            <a:pPr marL="342900" indent="-342900" algn="just">
              <a:buFont typeface="Wingdings" pitchFamily="2" charset="2"/>
              <a:buChar char="v"/>
            </a:pPr>
            <a:endParaRPr lang="en-US" sz="1400" b="1" u="sng" dirty="0">
              <a:latin typeface="+mj-lt"/>
            </a:endParaRPr>
          </a:p>
          <a:p>
            <a:pPr marL="342900" indent="-342900" algn="just">
              <a:buFont typeface="Wingdings" pitchFamily="2" charset="2"/>
              <a:buChar char="Ø"/>
            </a:pPr>
            <a:r>
              <a:rPr lang="en-US" sz="2400" b="1" u="sng" dirty="0">
                <a:latin typeface="+mj-lt"/>
              </a:rPr>
              <a:t>Hidden Node/Terminal Problem:</a:t>
            </a:r>
          </a:p>
          <a:p>
            <a:pPr marL="342900" indent="-342900" algn="just">
              <a:buFont typeface="Wingdings" pitchFamily="2" charset="2"/>
              <a:buChar char="Ø"/>
            </a:pPr>
            <a:endParaRPr lang="en-US" sz="2400" b="1" u="sng" dirty="0">
              <a:latin typeface="+mj-lt"/>
            </a:endParaRPr>
          </a:p>
          <a:p>
            <a:pPr marL="342900" indent="-342900" algn="just">
              <a:buFont typeface="Wingdings" pitchFamily="2" charset="2"/>
              <a:buChar char="Ø"/>
            </a:pPr>
            <a:endParaRPr lang="en-US" sz="2200" dirty="0" smtClean="0">
              <a:latin typeface="+mj-lt"/>
            </a:endParaRPr>
          </a:p>
          <a:p>
            <a:pPr marL="342900" indent="-342900" algn="just">
              <a:buFont typeface="Wingdings" pitchFamily="2" charset="2"/>
              <a:buChar char="Ø"/>
            </a:pPr>
            <a:endParaRPr lang="en-US" sz="2200" dirty="0">
              <a:latin typeface="+mj-lt"/>
            </a:endParaRPr>
          </a:p>
          <a:p>
            <a:pPr marL="342900" indent="-342900" algn="just">
              <a:buFont typeface="Wingdings" pitchFamily="2" charset="2"/>
              <a:buChar char="Ø"/>
            </a:pPr>
            <a:endParaRPr lang="en-US" sz="2200" dirty="0" smtClean="0">
              <a:latin typeface="+mj-lt"/>
            </a:endParaRPr>
          </a:p>
          <a:p>
            <a:pPr marL="342900" indent="-342900" algn="just">
              <a:buFont typeface="Wingdings" pitchFamily="2" charset="2"/>
              <a:buChar char="Ø"/>
            </a:pPr>
            <a:endParaRPr lang="en-US" sz="2200" dirty="0">
              <a:latin typeface="+mj-lt"/>
            </a:endParaRPr>
          </a:p>
          <a:p>
            <a:pPr marL="342900" indent="-342900" algn="just">
              <a:buFont typeface="Wingdings" pitchFamily="2" charset="2"/>
              <a:buChar char="Ø"/>
            </a:pPr>
            <a:endParaRPr lang="en-US" sz="2200" dirty="0" smtClean="0">
              <a:latin typeface="+mj-lt"/>
            </a:endParaRPr>
          </a:p>
          <a:p>
            <a:pPr marL="342900" indent="-342900" algn="just">
              <a:buFont typeface="Wingdings" pitchFamily="2" charset="2"/>
              <a:buChar char="Ø"/>
            </a:pPr>
            <a:endParaRPr lang="en-US" sz="2200" dirty="0">
              <a:latin typeface="+mj-lt"/>
            </a:endParaRPr>
          </a:p>
          <a:p>
            <a:pPr marL="342900" indent="-342900" algn="just">
              <a:buFont typeface="Wingdings" pitchFamily="2" charset="2"/>
              <a:buChar char="Ø"/>
            </a:pPr>
            <a:endParaRPr lang="en-US" sz="2200" dirty="0" smtClean="0">
              <a:latin typeface="+mj-lt"/>
            </a:endParaRPr>
          </a:p>
          <a:p>
            <a:pPr marL="342900" indent="-342900" algn="just">
              <a:buFont typeface="Wingdings" pitchFamily="2" charset="2"/>
              <a:buChar char="ü"/>
            </a:pPr>
            <a:r>
              <a:rPr lang="en-US" sz="2200" dirty="0" smtClean="0">
                <a:latin typeface="+mj-lt"/>
              </a:rPr>
              <a:t>T1 </a:t>
            </a:r>
            <a:r>
              <a:rPr lang="en-US" sz="2200" dirty="0">
                <a:latin typeface="+mj-lt"/>
              </a:rPr>
              <a:t>and </a:t>
            </a:r>
            <a:r>
              <a:rPr lang="en-US" sz="2200" dirty="0" smtClean="0">
                <a:latin typeface="+mj-lt"/>
              </a:rPr>
              <a:t>T2 </a:t>
            </a:r>
            <a:r>
              <a:rPr lang="en-US" sz="2200" dirty="0">
                <a:latin typeface="+mj-lt"/>
              </a:rPr>
              <a:t>can’t see each other, both send to </a:t>
            </a:r>
            <a:r>
              <a:rPr lang="en-US" sz="2200" dirty="0" smtClean="0">
                <a:latin typeface="+mj-lt"/>
              </a:rPr>
              <a:t>R</a:t>
            </a:r>
          </a:p>
          <a:p>
            <a:pPr marL="342900" indent="-342900" algn="just">
              <a:buFont typeface="Wingdings" pitchFamily="2" charset="2"/>
              <a:buChar char="ü"/>
            </a:pPr>
            <a:endParaRPr lang="en-US" sz="2200" dirty="0">
              <a:latin typeface="+mj-lt"/>
            </a:endParaRPr>
          </a:p>
          <a:p>
            <a:pPr marL="342900" indent="-342900" algn="just">
              <a:buFont typeface="Wingdings" pitchFamily="2" charset="2"/>
              <a:buChar char="ü"/>
            </a:pPr>
            <a:r>
              <a:rPr lang="en-US" sz="2200" dirty="0">
                <a:latin typeface="+mj-lt"/>
              </a:rPr>
              <a:t>RTS/CTS can help</a:t>
            </a:r>
          </a:p>
          <a:p>
            <a:pPr marL="1257300" lvl="2" indent="-342900" algn="just">
              <a:buFont typeface="Wingdings" pitchFamily="2" charset="2"/>
              <a:buChar char="§"/>
            </a:pPr>
            <a:r>
              <a:rPr lang="en-US" sz="2200" dirty="0">
                <a:latin typeface="+mj-lt"/>
              </a:rPr>
              <a:t>Both T1 and T2 would send RTS that </a:t>
            </a:r>
            <a:r>
              <a:rPr lang="en-US" sz="2200" dirty="0" smtClean="0">
                <a:latin typeface="+mj-lt"/>
              </a:rPr>
              <a:t>R </a:t>
            </a:r>
            <a:r>
              <a:rPr lang="en-US" sz="2200" dirty="0">
                <a:latin typeface="+mj-lt"/>
              </a:rPr>
              <a:t>would see </a:t>
            </a:r>
            <a:r>
              <a:rPr lang="en-US" sz="2200" dirty="0" smtClean="0">
                <a:latin typeface="+mj-lt"/>
              </a:rPr>
              <a:t>first.</a:t>
            </a:r>
            <a:endParaRPr lang="en-US" sz="2200" dirty="0">
              <a:latin typeface="+mj-lt"/>
            </a:endParaRPr>
          </a:p>
          <a:p>
            <a:pPr marL="1257300" lvl="2" indent="-342900" algn="just">
              <a:buFont typeface="Wingdings" pitchFamily="2" charset="2"/>
              <a:buChar char="§"/>
            </a:pPr>
            <a:r>
              <a:rPr lang="en-US" sz="2200" dirty="0" smtClean="0">
                <a:latin typeface="+mj-lt"/>
              </a:rPr>
              <a:t>R </a:t>
            </a:r>
            <a:r>
              <a:rPr lang="en-US" sz="2200" dirty="0">
                <a:latin typeface="+mj-lt"/>
              </a:rPr>
              <a:t>only responds with one CTS (say, echoing </a:t>
            </a:r>
            <a:r>
              <a:rPr lang="en-US" sz="2200" dirty="0" smtClean="0">
                <a:latin typeface="+mj-lt"/>
              </a:rPr>
              <a:t>T1’s </a:t>
            </a:r>
            <a:r>
              <a:rPr lang="en-US" sz="2200" dirty="0">
                <a:latin typeface="+mj-lt"/>
              </a:rPr>
              <a:t>RTS</a:t>
            </a:r>
            <a:r>
              <a:rPr lang="en-US" sz="2200" dirty="0" smtClean="0">
                <a:latin typeface="+mj-lt"/>
              </a:rPr>
              <a:t>).  </a:t>
            </a:r>
            <a:endParaRPr lang="en-US" sz="2200" dirty="0">
              <a:latin typeface="+mj-lt"/>
            </a:endParaRPr>
          </a:p>
          <a:p>
            <a:pPr marL="1257300" lvl="2" indent="-342900" algn="just">
              <a:buFont typeface="Wingdings" pitchFamily="2" charset="2"/>
              <a:buChar char="§"/>
            </a:pPr>
            <a:r>
              <a:rPr lang="en-US" sz="2200" dirty="0" smtClean="0">
                <a:latin typeface="+mj-lt"/>
              </a:rPr>
              <a:t>T2 </a:t>
            </a:r>
            <a:r>
              <a:rPr lang="en-US" sz="2200" dirty="0">
                <a:latin typeface="+mj-lt"/>
              </a:rPr>
              <a:t>detects that CTS doesn’t match and won’t </a:t>
            </a:r>
            <a:r>
              <a:rPr lang="en-US" sz="2200" dirty="0" smtClean="0">
                <a:latin typeface="+mj-lt"/>
              </a:rPr>
              <a:t>send.</a:t>
            </a:r>
            <a:endParaRPr lang="en-US" sz="2200" dirty="0">
              <a:latin typeface="+mj-lt"/>
            </a:endParaRPr>
          </a:p>
          <a:p>
            <a:pPr marL="342900" indent="-342900" algn="just">
              <a:buFont typeface="Wingdings" pitchFamily="2" charset="2"/>
              <a:buChar char="Ø"/>
            </a:pPr>
            <a:endParaRPr lang="en-US" sz="2200" dirty="0">
              <a:latin typeface="+mj-lt"/>
            </a:endParaRPr>
          </a:p>
        </p:txBody>
      </p:sp>
      <p:pic>
        <p:nvPicPr>
          <p:cNvPr id="6" name="Picture 5"/>
          <p:cNvPicPr/>
          <p:nvPr/>
        </p:nvPicPr>
        <p:blipFill>
          <a:blip r:embed="rId2">
            <a:extLst>
              <a:ext uri="{28A0092B-C50C-407E-A947-70E740481C1C}">
                <a14:useLocalDpi xmlns="" xmlns:a14="http://schemas.microsoft.com/office/drawing/2010/main" val="0"/>
              </a:ext>
            </a:extLst>
          </a:blip>
          <a:stretch>
            <a:fillRect/>
          </a:stretch>
        </p:blipFill>
        <p:spPr>
          <a:xfrm>
            <a:off x="2133600" y="1524000"/>
            <a:ext cx="3886200" cy="2362200"/>
          </a:xfrm>
          <a:prstGeom prst="rect">
            <a:avLst/>
          </a:prstGeom>
        </p:spPr>
      </p:pic>
    </p:spTree>
    <p:extLst>
      <p:ext uri="{BB962C8B-B14F-4D97-AF65-F5344CB8AC3E}">
        <p14:creationId xmlns="" xmlns:p14="http://schemas.microsoft.com/office/powerpoint/2010/main" val="106753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xEl>
                                              <p:pRg st="11" end="11"/>
                                            </p:txEl>
                                          </p:spTgt>
                                        </p:tgtEl>
                                        <p:attrNameLst>
                                          <p:attrName>style.visibility</p:attrName>
                                        </p:attrNameLst>
                                      </p:cBhvr>
                                      <p:to>
                                        <p:strVal val="visible"/>
                                      </p:to>
                                    </p:set>
                                    <p:anim calcmode="lin" valueType="num">
                                      <p:cBhvr additive="base">
                                        <p:cTn id="12"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8">
                                            <p:txEl>
                                              <p:pRg st="13" end="13"/>
                                            </p:txEl>
                                          </p:spTgt>
                                        </p:tgtEl>
                                        <p:attrNameLst>
                                          <p:attrName>style.visibility</p:attrName>
                                        </p:attrNameLst>
                                      </p:cBhvr>
                                      <p:to>
                                        <p:strVal val="visible"/>
                                      </p:to>
                                    </p:set>
                                    <p:anim calcmode="lin" valueType="num">
                                      <p:cBhvr additive="base">
                                        <p:cTn id="18"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8">
                                            <p:txEl>
                                              <p:pRg st="13" end="13"/>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8">
                                            <p:txEl>
                                              <p:pRg st="14" end="14"/>
                                            </p:txEl>
                                          </p:spTgt>
                                        </p:tgtEl>
                                        <p:attrNameLst>
                                          <p:attrName>style.visibility</p:attrName>
                                        </p:attrNameLst>
                                      </p:cBhvr>
                                      <p:to>
                                        <p:strVal val="visible"/>
                                      </p:to>
                                    </p:set>
                                    <p:anim calcmode="lin" valueType="num">
                                      <p:cBhvr additive="base">
                                        <p:cTn id="22" dur="500" fill="hold"/>
                                        <p:tgtEl>
                                          <p:spTgt spid="8">
                                            <p:txEl>
                                              <p:pRg st="14" end="1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8">
                                            <p:txEl>
                                              <p:pRg st="14" end="14"/>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8">
                                            <p:txEl>
                                              <p:pRg st="15" end="15"/>
                                            </p:txEl>
                                          </p:spTgt>
                                        </p:tgtEl>
                                        <p:attrNameLst>
                                          <p:attrName>style.visibility</p:attrName>
                                        </p:attrNameLst>
                                      </p:cBhvr>
                                      <p:to>
                                        <p:strVal val="visible"/>
                                      </p:to>
                                    </p:set>
                                    <p:anim calcmode="lin" valueType="num">
                                      <p:cBhvr additive="base">
                                        <p:cTn id="26" dur="500" fill="hold"/>
                                        <p:tgtEl>
                                          <p:spTgt spid="8">
                                            <p:txEl>
                                              <p:pRg st="15" end="1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8">
                                            <p:txEl>
                                              <p:pRg st="15" end="15"/>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8">
                                            <p:txEl>
                                              <p:pRg st="16" end="16"/>
                                            </p:txEl>
                                          </p:spTgt>
                                        </p:tgtEl>
                                        <p:attrNameLst>
                                          <p:attrName>style.visibility</p:attrName>
                                        </p:attrNameLst>
                                      </p:cBhvr>
                                      <p:to>
                                        <p:strVal val="visible"/>
                                      </p:to>
                                    </p:set>
                                    <p:anim calcmode="lin" valueType="num">
                                      <p:cBhvr additive="base">
                                        <p:cTn id="30" dur="500" fill="hold"/>
                                        <p:tgtEl>
                                          <p:spTgt spid="8">
                                            <p:txEl>
                                              <p:pRg st="16" end="1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8">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dirty="0"/>
          </a:p>
        </p:txBody>
      </p:sp>
      <p:sp>
        <p:nvSpPr>
          <p:cNvPr id="8" name="Rectangle 7"/>
          <p:cNvSpPr/>
          <p:nvPr/>
        </p:nvSpPr>
        <p:spPr>
          <a:xfrm>
            <a:off x="0" y="304800"/>
            <a:ext cx="8439150" cy="6124754"/>
          </a:xfrm>
          <a:prstGeom prst="rect">
            <a:avLst/>
          </a:prstGeom>
          <a:noFill/>
        </p:spPr>
        <p:txBody>
          <a:bodyPr wrap="square" lIns="91440" tIns="45720" rIns="91440" bIns="45720">
            <a:spAutoFit/>
          </a:bodyPr>
          <a:lstStyle/>
          <a:p>
            <a:pPr marL="342900" indent="-342900" algn="just">
              <a:buFont typeface="Wingdings" pitchFamily="2" charset="2"/>
              <a:buChar char="v"/>
            </a:pPr>
            <a:r>
              <a:rPr lang="en-US" sz="2400" b="1" u="sng" dirty="0">
                <a:latin typeface="+mj-lt"/>
              </a:rPr>
              <a:t>HIDDEN NODE AND EXPOSED NODE PROBLEM</a:t>
            </a:r>
            <a:r>
              <a:rPr lang="en-US" sz="2400" b="1" dirty="0" smtClean="0">
                <a:latin typeface="+mj-lt"/>
              </a:rPr>
              <a:t>:        </a:t>
            </a:r>
          </a:p>
          <a:p>
            <a:pPr marL="342900" indent="-342900" algn="just">
              <a:buFont typeface="Wingdings" pitchFamily="2" charset="2"/>
              <a:buChar char="v"/>
            </a:pPr>
            <a:endParaRPr lang="en-US" sz="1400" b="1" u="sng" dirty="0" smtClean="0">
              <a:latin typeface="+mj-lt"/>
            </a:endParaRPr>
          </a:p>
          <a:p>
            <a:pPr marL="342900" indent="-342900" algn="just">
              <a:buFont typeface="Wingdings" pitchFamily="2" charset="2"/>
              <a:buChar char="Ø"/>
            </a:pPr>
            <a:r>
              <a:rPr lang="en-US" sz="2400" b="1" u="sng" dirty="0" smtClean="0">
                <a:latin typeface="+mj-lt"/>
              </a:rPr>
              <a:t>Exposed Node/Terminal Problem:</a:t>
            </a:r>
          </a:p>
          <a:p>
            <a:pPr marL="342900" indent="-342900" algn="just">
              <a:buFont typeface="Wingdings" pitchFamily="2" charset="2"/>
              <a:buChar char="Ø"/>
            </a:pPr>
            <a:endParaRPr lang="en-US" sz="2200" dirty="0" smtClean="0">
              <a:latin typeface="+mj-lt"/>
            </a:endParaRPr>
          </a:p>
          <a:p>
            <a:pPr marL="342900" indent="-342900" algn="just">
              <a:buFont typeface="Wingdings" pitchFamily="2" charset="2"/>
              <a:buChar char="Ø"/>
            </a:pPr>
            <a:endParaRPr lang="en-US" sz="2200" dirty="0">
              <a:latin typeface="+mj-lt"/>
            </a:endParaRPr>
          </a:p>
          <a:p>
            <a:pPr marL="342900" indent="-342900" algn="just">
              <a:buFont typeface="Wingdings" pitchFamily="2" charset="2"/>
              <a:buChar char="Ø"/>
            </a:pPr>
            <a:endParaRPr lang="en-US" sz="2200" dirty="0" smtClean="0">
              <a:latin typeface="+mj-lt"/>
            </a:endParaRPr>
          </a:p>
          <a:p>
            <a:pPr marL="342900" indent="-342900" algn="just">
              <a:buFont typeface="Wingdings" pitchFamily="2" charset="2"/>
              <a:buChar char="Ø"/>
            </a:pPr>
            <a:endParaRPr lang="en-US" sz="2200" dirty="0">
              <a:latin typeface="+mj-lt"/>
            </a:endParaRPr>
          </a:p>
          <a:p>
            <a:pPr marL="342900" indent="-342900" algn="just">
              <a:buFont typeface="Wingdings" pitchFamily="2" charset="2"/>
              <a:buChar char="Ø"/>
            </a:pPr>
            <a:endParaRPr lang="en-US" sz="2200" dirty="0" smtClean="0">
              <a:latin typeface="+mj-lt"/>
            </a:endParaRPr>
          </a:p>
          <a:p>
            <a:pPr marL="342900" indent="-342900" algn="just">
              <a:buFont typeface="Wingdings" pitchFamily="2" charset="2"/>
              <a:buChar char="Ø"/>
            </a:pPr>
            <a:endParaRPr lang="en-US" sz="2200" dirty="0">
              <a:latin typeface="+mj-lt"/>
            </a:endParaRPr>
          </a:p>
          <a:p>
            <a:pPr marL="342900" indent="-342900" algn="just">
              <a:buFont typeface="Wingdings" pitchFamily="2" charset="2"/>
              <a:buChar char="Ø"/>
            </a:pPr>
            <a:endParaRPr lang="en-US" sz="2200" dirty="0" smtClean="0">
              <a:latin typeface="+mj-lt"/>
            </a:endParaRPr>
          </a:p>
          <a:p>
            <a:pPr marL="342900" indent="-342900" algn="just">
              <a:buFont typeface="Wingdings" pitchFamily="2" charset="2"/>
              <a:buChar char="ü"/>
            </a:pPr>
            <a:endParaRPr lang="en-US" sz="2200" dirty="0" smtClean="0">
              <a:latin typeface="+mj-lt"/>
            </a:endParaRPr>
          </a:p>
          <a:p>
            <a:pPr marL="342900" indent="-342900" algn="just">
              <a:buFont typeface="Wingdings" pitchFamily="2" charset="2"/>
              <a:buChar char="ü"/>
            </a:pPr>
            <a:r>
              <a:rPr lang="en-US" sz="2200" dirty="0" smtClean="0">
                <a:latin typeface="+mj-lt"/>
              </a:rPr>
              <a:t>T1 </a:t>
            </a:r>
            <a:r>
              <a:rPr lang="en-US" sz="2200" dirty="0">
                <a:latin typeface="+mj-lt"/>
              </a:rPr>
              <a:t>sending to </a:t>
            </a:r>
            <a:r>
              <a:rPr lang="en-US" sz="2200" dirty="0" smtClean="0">
                <a:latin typeface="+mj-lt"/>
              </a:rPr>
              <a:t>R1, T2 </a:t>
            </a:r>
            <a:r>
              <a:rPr lang="en-US" sz="2200" dirty="0">
                <a:latin typeface="+mj-lt"/>
              </a:rPr>
              <a:t>wants to send to </a:t>
            </a:r>
            <a:r>
              <a:rPr lang="en-US" sz="2200" dirty="0" smtClean="0">
                <a:latin typeface="+mj-lt"/>
              </a:rPr>
              <a:t>R2.</a:t>
            </a:r>
            <a:endParaRPr lang="en-US" sz="2200" dirty="0">
              <a:latin typeface="+mj-lt"/>
            </a:endParaRPr>
          </a:p>
          <a:p>
            <a:pPr marL="342900" indent="-342900" algn="just">
              <a:buFont typeface="Wingdings" pitchFamily="2" charset="2"/>
              <a:buChar char="ü"/>
            </a:pPr>
            <a:r>
              <a:rPr lang="en-US" sz="2200" dirty="0">
                <a:latin typeface="+mj-lt"/>
              </a:rPr>
              <a:t>As </a:t>
            </a:r>
            <a:r>
              <a:rPr lang="en-US" sz="2200" dirty="0" smtClean="0">
                <a:latin typeface="+mj-lt"/>
              </a:rPr>
              <a:t>T2 </a:t>
            </a:r>
            <a:r>
              <a:rPr lang="en-US" sz="2200" dirty="0">
                <a:latin typeface="+mj-lt"/>
              </a:rPr>
              <a:t>receives packets, carrier sense would prevent it from sending to </a:t>
            </a:r>
            <a:r>
              <a:rPr lang="en-US" sz="2200" dirty="0" smtClean="0">
                <a:latin typeface="+mj-lt"/>
              </a:rPr>
              <a:t>R2, </a:t>
            </a:r>
            <a:r>
              <a:rPr lang="en-US" sz="2200" dirty="0">
                <a:latin typeface="+mj-lt"/>
              </a:rPr>
              <a:t>even though wouldn’t interfere</a:t>
            </a:r>
          </a:p>
          <a:p>
            <a:pPr marL="342900" indent="-342900" algn="just">
              <a:buFont typeface="Wingdings" pitchFamily="2" charset="2"/>
              <a:buChar char="ü"/>
            </a:pPr>
            <a:r>
              <a:rPr lang="en-US" sz="2200" dirty="0">
                <a:latin typeface="+mj-lt"/>
              </a:rPr>
              <a:t>RTS/CTS can help</a:t>
            </a:r>
          </a:p>
          <a:p>
            <a:pPr marL="1028700" lvl="2" indent="-228600" algn="just">
              <a:buFont typeface="Wingdings" pitchFamily="2" charset="2"/>
              <a:buChar char="§"/>
            </a:pPr>
            <a:r>
              <a:rPr lang="en-US" sz="2200" dirty="0" smtClean="0">
                <a:latin typeface="+mj-lt"/>
              </a:rPr>
              <a:t>T2 </a:t>
            </a:r>
            <a:r>
              <a:rPr lang="en-US" sz="2200" dirty="0">
                <a:latin typeface="+mj-lt"/>
              </a:rPr>
              <a:t>hears RTS from </a:t>
            </a:r>
            <a:r>
              <a:rPr lang="en-US" sz="2200" dirty="0" smtClean="0">
                <a:latin typeface="+mj-lt"/>
              </a:rPr>
              <a:t>T1, </a:t>
            </a:r>
            <a:r>
              <a:rPr lang="en-US" sz="2200" dirty="0">
                <a:latin typeface="+mj-lt"/>
              </a:rPr>
              <a:t>but not CTS from </a:t>
            </a:r>
            <a:r>
              <a:rPr lang="en-US" sz="2200" dirty="0" smtClean="0">
                <a:latin typeface="+mj-lt"/>
              </a:rPr>
              <a:t>R1</a:t>
            </a:r>
            <a:endParaRPr lang="en-US" sz="2200" dirty="0">
              <a:latin typeface="+mj-lt"/>
            </a:endParaRPr>
          </a:p>
          <a:p>
            <a:pPr marL="1028700" lvl="2" indent="-228600" algn="just">
              <a:buFont typeface="Wingdings" pitchFamily="2" charset="2"/>
              <a:buChar char="§"/>
            </a:pPr>
            <a:r>
              <a:rPr lang="en-US" sz="2200" dirty="0" smtClean="0">
                <a:latin typeface="+mj-lt"/>
              </a:rPr>
              <a:t>T2 </a:t>
            </a:r>
            <a:r>
              <a:rPr lang="en-US" sz="2200" dirty="0">
                <a:latin typeface="+mj-lt"/>
              </a:rPr>
              <a:t>knows its transmission will not interfere at </a:t>
            </a:r>
            <a:r>
              <a:rPr lang="en-US" sz="2200" dirty="0" smtClean="0">
                <a:latin typeface="+mj-lt"/>
              </a:rPr>
              <a:t>T1’s </a:t>
            </a:r>
            <a:r>
              <a:rPr lang="en-US" sz="2200" dirty="0">
                <a:latin typeface="+mj-lt"/>
              </a:rPr>
              <a:t>receiver</a:t>
            </a:r>
          </a:p>
          <a:p>
            <a:pPr marL="1028700" lvl="2" indent="-228600" algn="just">
              <a:buFont typeface="Wingdings" pitchFamily="2" charset="2"/>
              <a:buChar char="§"/>
            </a:pPr>
            <a:r>
              <a:rPr lang="en-US" sz="2200" dirty="0" smtClean="0">
                <a:latin typeface="+mj-lt"/>
              </a:rPr>
              <a:t>T2 </a:t>
            </a:r>
            <a:r>
              <a:rPr lang="en-US" sz="2200" dirty="0">
                <a:latin typeface="+mj-lt"/>
              </a:rPr>
              <a:t>is safe to transmit to </a:t>
            </a:r>
            <a:r>
              <a:rPr lang="en-US" sz="2200" dirty="0" smtClean="0">
                <a:latin typeface="+mj-lt"/>
              </a:rPr>
              <a:t>R2.</a:t>
            </a:r>
            <a:endParaRPr lang="en-US" sz="2200" dirty="0">
              <a:latin typeface="+mj-lt"/>
            </a:endParaRPr>
          </a:p>
        </p:txBody>
      </p:sp>
      <p:pic>
        <p:nvPicPr>
          <p:cNvPr id="7" name="Picture 6"/>
          <p:cNvPicPr/>
          <p:nvPr/>
        </p:nvPicPr>
        <p:blipFill>
          <a:blip r:embed="rId2">
            <a:extLst>
              <a:ext uri="{28A0092B-C50C-407E-A947-70E740481C1C}">
                <a14:useLocalDpi xmlns="" xmlns:a14="http://schemas.microsoft.com/office/drawing/2010/main" val="0"/>
              </a:ext>
            </a:extLst>
          </a:blip>
          <a:stretch>
            <a:fillRect/>
          </a:stretch>
        </p:blipFill>
        <p:spPr>
          <a:xfrm>
            <a:off x="1600199" y="1371599"/>
            <a:ext cx="4581525" cy="2357437"/>
          </a:xfrm>
          <a:prstGeom prst="rect">
            <a:avLst/>
          </a:prstGeom>
        </p:spPr>
      </p:pic>
    </p:spTree>
    <p:extLst>
      <p:ext uri="{BB962C8B-B14F-4D97-AF65-F5344CB8AC3E}">
        <p14:creationId xmlns="" xmlns:p14="http://schemas.microsoft.com/office/powerpoint/2010/main" val="2121904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xEl>
                                              <p:pRg st="11" end="11"/>
                                            </p:txEl>
                                          </p:spTgt>
                                        </p:tgtEl>
                                        <p:attrNameLst>
                                          <p:attrName>style.visibility</p:attrName>
                                        </p:attrNameLst>
                                      </p:cBhvr>
                                      <p:to>
                                        <p:strVal val="visible"/>
                                      </p:to>
                                    </p:set>
                                    <p:anim calcmode="lin" valueType="num">
                                      <p:cBhvr additive="base">
                                        <p:cTn id="12"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8">
                                            <p:txEl>
                                              <p:pRg st="12" end="12"/>
                                            </p:txEl>
                                          </p:spTgt>
                                        </p:tgtEl>
                                        <p:attrNameLst>
                                          <p:attrName>style.visibility</p:attrName>
                                        </p:attrNameLst>
                                      </p:cBhvr>
                                      <p:to>
                                        <p:strVal val="visible"/>
                                      </p:to>
                                    </p:set>
                                    <p:anim calcmode="lin" valueType="num">
                                      <p:cBhvr additive="base">
                                        <p:cTn id="18"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8">
                                            <p:txEl>
                                              <p:pRg st="12" end="12"/>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8">
                                            <p:txEl>
                                              <p:pRg st="13" end="13"/>
                                            </p:txEl>
                                          </p:spTgt>
                                        </p:tgtEl>
                                        <p:attrNameLst>
                                          <p:attrName>style.visibility</p:attrName>
                                        </p:attrNameLst>
                                      </p:cBhvr>
                                      <p:to>
                                        <p:strVal val="visible"/>
                                      </p:to>
                                    </p:set>
                                    <p:anim calcmode="lin" valueType="num">
                                      <p:cBhvr additive="base">
                                        <p:cTn id="22"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8">
                                            <p:txEl>
                                              <p:pRg st="13" end="1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8">
                                            <p:txEl>
                                              <p:pRg st="14" end="14"/>
                                            </p:txEl>
                                          </p:spTgt>
                                        </p:tgtEl>
                                        <p:attrNameLst>
                                          <p:attrName>style.visibility</p:attrName>
                                        </p:attrNameLst>
                                      </p:cBhvr>
                                      <p:to>
                                        <p:strVal val="visible"/>
                                      </p:to>
                                    </p:set>
                                    <p:anim calcmode="lin" valueType="num">
                                      <p:cBhvr additive="base">
                                        <p:cTn id="26" dur="500" fill="hold"/>
                                        <p:tgtEl>
                                          <p:spTgt spid="8">
                                            <p:txEl>
                                              <p:pRg st="14" end="1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8">
                                            <p:txEl>
                                              <p:pRg st="14" end="14"/>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8">
                                            <p:txEl>
                                              <p:pRg st="15" end="15"/>
                                            </p:txEl>
                                          </p:spTgt>
                                        </p:tgtEl>
                                        <p:attrNameLst>
                                          <p:attrName>style.visibility</p:attrName>
                                        </p:attrNameLst>
                                      </p:cBhvr>
                                      <p:to>
                                        <p:strVal val="visible"/>
                                      </p:to>
                                    </p:set>
                                    <p:anim calcmode="lin" valueType="num">
                                      <p:cBhvr additive="base">
                                        <p:cTn id="30" dur="500" fill="hold"/>
                                        <p:tgtEl>
                                          <p:spTgt spid="8">
                                            <p:txEl>
                                              <p:pRg st="15" end="1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8">
                                            <p:txEl>
                                              <p:pRg st="15" end="15"/>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8">
                                            <p:txEl>
                                              <p:pRg st="16" end="16"/>
                                            </p:txEl>
                                          </p:spTgt>
                                        </p:tgtEl>
                                        <p:attrNameLst>
                                          <p:attrName>style.visibility</p:attrName>
                                        </p:attrNameLst>
                                      </p:cBhvr>
                                      <p:to>
                                        <p:strVal val="visible"/>
                                      </p:to>
                                    </p:set>
                                    <p:anim calcmode="lin" valueType="num">
                                      <p:cBhvr additive="base">
                                        <p:cTn id="34" dur="500" fill="hold"/>
                                        <p:tgtEl>
                                          <p:spTgt spid="8">
                                            <p:txEl>
                                              <p:pRg st="16" end="1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8">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dirty="0"/>
          </a:p>
        </p:txBody>
      </p:sp>
      <p:sp>
        <p:nvSpPr>
          <p:cNvPr id="8" name="Rectangle 7"/>
          <p:cNvSpPr/>
          <p:nvPr/>
        </p:nvSpPr>
        <p:spPr>
          <a:xfrm>
            <a:off x="0" y="255687"/>
            <a:ext cx="8439150" cy="6432530"/>
          </a:xfrm>
          <a:prstGeom prst="rect">
            <a:avLst/>
          </a:prstGeom>
          <a:noFill/>
        </p:spPr>
        <p:txBody>
          <a:bodyPr wrap="square" lIns="91440" tIns="45720" rIns="91440" bIns="45720">
            <a:spAutoFit/>
          </a:bodyPr>
          <a:lstStyle/>
          <a:p>
            <a:pPr marL="342900" indent="-342900" algn="just">
              <a:buFont typeface="Wingdings" pitchFamily="2" charset="2"/>
              <a:buChar char="v"/>
            </a:pPr>
            <a:r>
              <a:rPr lang="en-US" sz="2400" b="1" u="sng" dirty="0" smtClean="0">
                <a:latin typeface="+mj-lt"/>
              </a:rPr>
              <a:t>Mobile Ad-HOC </a:t>
            </a:r>
            <a:r>
              <a:rPr lang="en-US" sz="2400" b="1" u="sng" dirty="0">
                <a:latin typeface="+mj-lt"/>
              </a:rPr>
              <a:t>Networks (MANETs</a:t>
            </a:r>
            <a:r>
              <a:rPr lang="en-US" sz="2400" b="1" u="sng" dirty="0" smtClean="0">
                <a:latin typeface="+mj-lt"/>
              </a:rPr>
              <a:t>):</a:t>
            </a:r>
            <a:r>
              <a:rPr lang="en-US" sz="2400" b="1" dirty="0" smtClean="0">
                <a:latin typeface="+mj-lt"/>
              </a:rPr>
              <a:t> 			</a:t>
            </a:r>
          </a:p>
          <a:p>
            <a:pPr marL="342900" indent="-342900" algn="just">
              <a:buFont typeface="Wingdings" pitchFamily="2" charset="2"/>
              <a:buChar char="v"/>
            </a:pPr>
            <a:endParaRPr lang="en-US" sz="1400" b="1" u="sng" dirty="0">
              <a:latin typeface="+mj-lt"/>
            </a:endParaRPr>
          </a:p>
          <a:p>
            <a:pPr marL="342900" indent="-342900" algn="just">
              <a:buFont typeface="Wingdings" pitchFamily="2" charset="2"/>
              <a:buChar char="ü"/>
            </a:pPr>
            <a:r>
              <a:rPr lang="en-US" sz="2200" dirty="0" smtClean="0">
                <a:latin typeface="+mj-lt"/>
              </a:rPr>
              <a:t>A </a:t>
            </a:r>
            <a:r>
              <a:rPr lang="en-US" sz="2200" dirty="0">
                <a:latin typeface="+mj-lt"/>
              </a:rPr>
              <a:t>Mobile </a:t>
            </a:r>
            <a:r>
              <a:rPr lang="en-US" sz="2200" dirty="0" smtClean="0">
                <a:latin typeface="+mj-lt"/>
              </a:rPr>
              <a:t>Ad-hoc </a:t>
            </a:r>
            <a:r>
              <a:rPr lang="en-US" sz="2200" dirty="0">
                <a:latin typeface="+mj-lt"/>
              </a:rPr>
              <a:t>Network is a collection of independent mobile nodes that can communicate to each other via radio waves</a:t>
            </a:r>
            <a:r>
              <a:rPr lang="en-US" sz="2200" dirty="0" smtClean="0">
                <a:latin typeface="+mj-lt"/>
              </a:rPr>
              <a:t>.</a:t>
            </a:r>
          </a:p>
          <a:p>
            <a:pPr marL="342900" indent="-342900" algn="just">
              <a:buFont typeface="Wingdings" pitchFamily="2" charset="2"/>
              <a:buChar char="ü"/>
            </a:pPr>
            <a:endParaRPr lang="en-US" sz="2200" dirty="0" smtClean="0">
              <a:latin typeface="+mj-lt"/>
            </a:endParaRPr>
          </a:p>
          <a:p>
            <a:pPr marL="342900" indent="-342900" algn="just">
              <a:buFont typeface="Wingdings" pitchFamily="2" charset="2"/>
              <a:buChar char="ü"/>
            </a:pPr>
            <a:r>
              <a:rPr lang="en-US" sz="2200" dirty="0">
                <a:latin typeface="+mj-lt"/>
              </a:rPr>
              <a:t>A mobile </a:t>
            </a:r>
            <a:r>
              <a:rPr lang="en-US" sz="2200" dirty="0" smtClean="0">
                <a:latin typeface="+mj-lt"/>
              </a:rPr>
              <a:t>ad-hoc </a:t>
            </a:r>
            <a:r>
              <a:rPr lang="en-US" sz="2200" dirty="0">
                <a:latin typeface="+mj-lt"/>
              </a:rPr>
              <a:t>network (MANET) is a continuously self-configuring, infrastructure-less network of mobile devices connected wirelessly. </a:t>
            </a:r>
            <a:endParaRPr lang="en-US" sz="2200" dirty="0" smtClean="0">
              <a:latin typeface="+mj-lt"/>
            </a:endParaRPr>
          </a:p>
          <a:p>
            <a:pPr marL="342900" indent="-342900" algn="just">
              <a:buFont typeface="Wingdings" pitchFamily="2" charset="2"/>
              <a:buChar char="ü"/>
            </a:pPr>
            <a:endParaRPr lang="en-US" sz="2200" dirty="0" smtClean="0">
              <a:latin typeface="+mj-lt"/>
            </a:endParaRPr>
          </a:p>
          <a:p>
            <a:pPr marL="342900" indent="-342900" algn="just">
              <a:buFont typeface="Wingdings" pitchFamily="2" charset="2"/>
              <a:buChar char="ü"/>
            </a:pPr>
            <a:r>
              <a:rPr lang="en-US" sz="2200" dirty="0" smtClean="0">
                <a:latin typeface="+mj-lt"/>
              </a:rPr>
              <a:t>Each </a:t>
            </a:r>
            <a:r>
              <a:rPr lang="en-US" sz="2200" dirty="0">
                <a:latin typeface="+mj-lt"/>
              </a:rPr>
              <a:t>device in a MANET is free to move independently in any direction, and will therefore change its links to other devices frequently</a:t>
            </a:r>
            <a:r>
              <a:rPr lang="en-US" sz="2200" dirty="0" smtClean="0">
                <a:latin typeface="+mj-lt"/>
              </a:rPr>
              <a:t>.</a:t>
            </a:r>
          </a:p>
          <a:p>
            <a:pPr marL="342900" indent="-342900" algn="just">
              <a:buFont typeface="Wingdings" pitchFamily="2" charset="2"/>
              <a:buChar char="ü"/>
            </a:pPr>
            <a:endParaRPr lang="en-US" sz="2200" dirty="0" smtClean="0">
              <a:latin typeface="+mj-lt"/>
            </a:endParaRPr>
          </a:p>
          <a:p>
            <a:pPr marL="342900" indent="-342900" algn="just">
              <a:buFont typeface="Wingdings" pitchFamily="2" charset="2"/>
              <a:buChar char="ü"/>
            </a:pPr>
            <a:r>
              <a:rPr lang="en-US" sz="2200" dirty="0">
                <a:latin typeface="+mj-lt"/>
              </a:rPr>
              <a:t>The mobile nodes that are in radio range of each other can directly communicate, whereas others needs the aid of intermediate nodes to route their packets</a:t>
            </a:r>
            <a:r>
              <a:rPr lang="en-US" sz="2200" dirty="0" smtClean="0">
                <a:latin typeface="+mj-lt"/>
              </a:rPr>
              <a:t>.</a:t>
            </a:r>
          </a:p>
          <a:p>
            <a:pPr marL="342900" indent="-342900" algn="just">
              <a:buFont typeface="Wingdings" pitchFamily="2" charset="2"/>
              <a:buChar char="ü"/>
            </a:pPr>
            <a:endParaRPr lang="en-US" sz="2200" dirty="0" smtClean="0">
              <a:latin typeface="+mj-lt"/>
            </a:endParaRPr>
          </a:p>
          <a:p>
            <a:pPr marL="342900" indent="-342900" algn="just">
              <a:buFont typeface="Wingdings" pitchFamily="2" charset="2"/>
              <a:buChar char="ü"/>
            </a:pPr>
            <a:r>
              <a:rPr lang="en-US" sz="2200" dirty="0">
                <a:latin typeface="+mj-lt"/>
              </a:rPr>
              <a:t>Each of the node has a wireless interface to communicate with each </a:t>
            </a:r>
            <a:r>
              <a:rPr lang="en-US" sz="2200" dirty="0" smtClean="0">
                <a:latin typeface="+mj-lt"/>
              </a:rPr>
              <a:t>other.</a:t>
            </a:r>
            <a:endParaRPr lang="en-US" sz="2200" dirty="0">
              <a:latin typeface="+mj-lt"/>
            </a:endParaRPr>
          </a:p>
        </p:txBody>
      </p:sp>
    </p:spTree>
    <p:extLst>
      <p:ext uri="{BB962C8B-B14F-4D97-AF65-F5344CB8AC3E}">
        <p14:creationId xmlns="" xmlns:p14="http://schemas.microsoft.com/office/powerpoint/2010/main" val="1177096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 calcmode="lin" valueType="num">
                                      <p:cBhvr additive="base">
                                        <p:cTn id="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anim calcmode="lin" valueType="num">
                                      <p:cBhvr additive="base">
                                        <p:cTn id="13"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anim calcmode="lin" valueType="num">
                                      <p:cBhvr additive="base">
                                        <p:cTn id="19"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anim calcmode="lin" valueType="num">
                                      <p:cBhvr additive="base">
                                        <p:cTn id="25"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10" end="10"/>
                                            </p:txEl>
                                          </p:spTgt>
                                        </p:tgtEl>
                                        <p:attrNameLst>
                                          <p:attrName>style.visibility</p:attrName>
                                        </p:attrNameLst>
                                      </p:cBhvr>
                                      <p:to>
                                        <p:strVal val="visible"/>
                                      </p:to>
                                    </p:set>
                                    <p:anim calcmode="lin" valueType="num">
                                      <p:cBhvr additive="base">
                                        <p:cTn id="31"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dirty="0"/>
          </a:p>
        </p:txBody>
      </p:sp>
      <p:sp>
        <p:nvSpPr>
          <p:cNvPr id="8" name="Rectangle 7"/>
          <p:cNvSpPr/>
          <p:nvPr/>
        </p:nvSpPr>
        <p:spPr>
          <a:xfrm>
            <a:off x="0" y="255687"/>
            <a:ext cx="8439150" cy="3231654"/>
          </a:xfrm>
          <a:prstGeom prst="rect">
            <a:avLst/>
          </a:prstGeom>
          <a:noFill/>
        </p:spPr>
        <p:txBody>
          <a:bodyPr wrap="square" lIns="91440" tIns="45720" rIns="91440" bIns="45720">
            <a:spAutoFit/>
          </a:bodyPr>
          <a:lstStyle/>
          <a:p>
            <a:pPr marL="342900" indent="-342900" algn="just">
              <a:buFont typeface="Wingdings" pitchFamily="2" charset="2"/>
              <a:buChar char="v"/>
            </a:pPr>
            <a:r>
              <a:rPr lang="en-US" sz="2400" b="1" u="sng" dirty="0" smtClean="0">
                <a:latin typeface="+mj-lt"/>
              </a:rPr>
              <a:t>Mobile Ad-HOC </a:t>
            </a:r>
            <a:r>
              <a:rPr lang="en-US" sz="2400" b="1" u="sng" dirty="0">
                <a:latin typeface="+mj-lt"/>
              </a:rPr>
              <a:t>Networks (MANETs):</a:t>
            </a:r>
            <a:r>
              <a:rPr lang="en-US" sz="2400" b="1" dirty="0">
                <a:latin typeface="+mj-lt"/>
              </a:rPr>
              <a:t>   </a:t>
            </a:r>
            <a:r>
              <a:rPr lang="en-US" sz="2400" b="1" dirty="0" smtClean="0">
                <a:latin typeface="+mj-lt"/>
              </a:rPr>
              <a:t>                         ….</a:t>
            </a:r>
            <a:r>
              <a:rPr lang="en-US" sz="2400" b="1" dirty="0" err="1">
                <a:latin typeface="+mj-lt"/>
              </a:rPr>
              <a:t>cntd</a:t>
            </a:r>
            <a:endParaRPr lang="en-US" sz="2400" b="1" dirty="0" smtClean="0">
              <a:latin typeface="+mj-lt"/>
            </a:endParaRPr>
          </a:p>
          <a:p>
            <a:pPr marL="342900" indent="-342900" algn="just">
              <a:buFont typeface="Wingdings" pitchFamily="2" charset="2"/>
              <a:buChar char="v"/>
            </a:pPr>
            <a:endParaRPr lang="en-US" sz="1400" b="1" u="sng" dirty="0">
              <a:latin typeface="+mj-lt"/>
            </a:endParaRPr>
          </a:p>
          <a:p>
            <a:pPr marL="342900" indent="-342900" algn="just">
              <a:buFont typeface="Wingdings" pitchFamily="2" charset="2"/>
              <a:buChar char="Ø"/>
            </a:pPr>
            <a:r>
              <a:rPr lang="en-US" sz="2200" b="1" i="1" dirty="0" smtClean="0">
                <a:latin typeface="+mj-lt"/>
              </a:rPr>
              <a:t>Example of MANETs:</a:t>
            </a:r>
            <a:r>
              <a:rPr lang="en-US" sz="2200" dirty="0" smtClean="0">
                <a:latin typeface="+mj-lt"/>
              </a:rPr>
              <a:t> </a:t>
            </a:r>
          </a:p>
          <a:p>
            <a:pPr marL="342900" indent="-342900" algn="just">
              <a:buFont typeface="Wingdings" pitchFamily="2" charset="2"/>
              <a:buChar char="ü"/>
            </a:pPr>
            <a:endParaRPr lang="en-US" sz="1200" dirty="0" smtClean="0">
              <a:latin typeface="+mj-lt"/>
            </a:endParaRPr>
          </a:p>
          <a:p>
            <a:pPr marL="342900" indent="-342900" algn="just">
              <a:buFont typeface="Wingdings" pitchFamily="2" charset="2"/>
              <a:buChar char="ü"/>
            </a:pPr>
            <a:r>
              <a:rPr lang="en-US" sz="2200" dirty="0" smtClean="0">
                <a:latin typeface="+mj-lt"/>
              </a:rPr>
              <a:t>Node </a:t>
            </a:r>
            <a:r>
              <a:rPr lang="en-US" sz="2200" dirty="0">
                <a:latin typeface="+mj-lt"/>
              </a:rPr>
              <a:t>1 and node 3 are not within range of each other, however the node 2 can be used to forward packets between node 1and node 2</a:t>
            </a:r>
            <a:r>
              <a:rPr lang="en-US" sz="2200" dirty="0" smtClean="0">
                <a:latin typeface="+mj-lt"/>
              </a:rPr>
              <a:t>.</a:t>
            </a:r>
          </a:p>
          <a:p>
            <a:pPr marL="342900" indent="-342900" algn="just">
              <a:buFont typeface="Wingdings" pitchFamily="2" charset="2"/>
              <a:buChar char="ü"/>
            </a:pPr>
            <a:endParaRPr lang="en-US" sz="2200" dirty="0">
              <a:latin typeface="+mj-lt"/>
            </a:endParaRPr>
          </a:p>
          <a:p>
            <a:pPr marL="342900" indent="-342900" algn="just">
              <a:buFont typeface="Wingdings" pitchFamily="2" charset="2"/>
              <a:buChar char="ü"/>
            </a:pPr>
            <a:r>
              <a:rPr lang="en-US" sz="2200" dirty="0" smtClean="0">
                <a:latin typeface="+mj-lt"/>
              </a:rPr>
              <a:t> </a:t>
            </a:r>
            <a:r>
              <a:rPr lang="en-US" sz="2200" dirty="0">
                <a:latin typeface="+mj-lt"/>
              </a:rPr>
              <a:t>The node 2 will act as a router and these three nodes together form an ad-hoc </a:t>
            </a:r>
            <a:r>
              <a:rPr lang="en-US" sz="2200" dirty="0" smtClean="0">
                <a:latin typeface="+mj-lt"/>
              </a:rPr>
              <a:t>Network.</a:t>
            </a:r>
          </a:p>
          <a:p>
            <a:pPr marL="342900" indent="-342900" algn="just">
              <a:buFont typeface="Wingdings" pitchFamily="2" charset="2"/>
              <a:buChar char="ü"/>
            </a:pPr>
            <a:endParaRPr lang="en-US" sz="2200" dirty="0">
              <a:latin typeface="+mj-lt"/>
            </a:endParaRPr>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24000" y="3170426"/>
            <a:ext cx="5191805" cy="31208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1540943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dirty="0"/>
          </a:p>
        </p:txBody>
      </p:sp>
      <p:sp>
        <p:nvSpPr>
          <p:cNvPr id="8" name="Rectangle 7"/>
          <p:cNvSpPr/>
          <p:nvPr/>
        </p:nvSpPr>
        <p:spPr>
          <a:xfrm>
            <a:off x="0" y="-11370"/>
            <a:ext cx="8439150" cy="6694140"/>
          </a:xfrm>
          <a:prstGeom prst="rect">
            <a:avLst/>
          </a:prstGeom>
          <a:noFill/>
        </p:spPr>
        <p:txBody>
          <a:bodyPr wrap="square" lIns="91440" tIns="45720" rIns="91440" bIns="45720">
            <a:spAutoFit/>
          </a:bodyPr>
          <a:lstStyle/>
          <a:p>
            <a:pPr marL="342900" indent="-342900" algn="just">
              <a:buFont typeface="Wingdings" pitchFamily="2" charset="2"/>
              <a:buChar char="v"/>
            </a:pPr>
            <a:r>
              <a:rPr lang="en-US" sz="2400" b="1" u="sng" dirty="0" smtClean="0">
                <a:latin typeface="+mj-lt"/>
              </a:rPr>
              <a:t>Mobile Ad-HOC </a:t>
            </a:r>
            <a:r>
              <a:rPr lang="en-US" sz="2400" b="1" u="sng" dirty="0">
                <a:latin typeface="+mj-lt"/>
              </a:rPr>
              <a:t>Networks (MANETs):</a:t>
            </a:r>
            <a:r>
              <a:rPr lang="en-US" sz="2400" b="1" dirty="0">
                <a:latin typeface="+mj-lt"/>
              </a:rPr>
              <a:t>   </a:t>
            </a:r>
            <a:r>
              <a:rPr lang="en-US" sz="2400" b="1" dirty="0" smtClean="0">
                <a:latin typeface="+mj-lt"/>
              </a:rPr>
              <a:t>                         </a:t>
            </a:r>
            <a:r>
              <a:rPr lang="en-US" sz="2400" b="1" dirty="0">
                <a:latin typeface="+mj-lt"/>
              </a:rPr>
              <a:t>….</a:t>
            </a:r>
            <a:r>
              <a:rPr lang="en-US" sz="2400" b="1" dirty="0" err="1">
                <a:latin typeface="+mj-lt"/>
              </a:rPr>
              <a:t>cntd</a:t>
            </a:r>
            <a:endParaRPr lang="en-US" sz="2400" b="1" dirty="0" smtClean="0">
              <a:latin typeface="+mj-lt"/>
            </a:endParaRPr>
          </a:p>
          <a:p>
            <a:pPr marL="342900" indent="-342900">
              <a:buFont typeface="Wingdings" pitchFamily="2" charset="2"/>
              <a:buChar char="Ø"/>
            </a:pPr>
            <a:r>
              <a:rPr lang="en-US" sz="2400" b="1" i="1" dirty="0" smtClean="0">
                <a:latin typeface="+mj-lt"/>
              </a:rPr>
              <a:t>MANETs </a:t>
            </a:r>
            <a:r>
              <a:rPr lang="en-US" sz="2400" b="1" i="1" dirty="0">
                <a:latin typeface="+mj-lt"/>
              </a:rPr>
              <a:t>characteristics </a:t>
            </a:r>
            <a:r>
              <a:rPr lang="en-US" sz="2400" b="1" i="1" dirty="0" smtClean="0">
                <a:latin typeface="+mj-lt"/>
              </a:rPr>
              <a:t>:</a:t>
            </a:r>
            <a:endParaRPr lang="en-US" sz="2400" b="1" dirty="0">
              <a:latin typeface="+mj-lt"/>
            </a:endParaRPr>
          </a:p>
          <a:p>
            <a:pPr lvl="1" algn="just"/>
            <a:r>
              <a:rPr lang="en-US" sz="2100" i="1" dirty="0" smtClean="0">
                <a:latin typeface="+mj-lt"/>
              </a:rPr>
              <a:t>1) Distributed </a:t>
            </a:r>
            <a:r>
              <a:rPr lang="en-US" sz="2100" i="1" dirty="0">
                <a:latin typeface="+mj-lt"/>
              </a:rPr>
              <a:t>operation</a:t>
            </a:r>
            <a:r>
              <a:rPr lang="en-US" sz="2100" dirty="0">
                <a:latin typeface="+mj-lt"/>
              </a:rPr>
              <a:t>: There is no </a:t>
            </a:r>
            <a:r>
              <a:rPr lang="en-US" sz="2100" dirty="0" smtClean="0">
                <a:latin typeface="+mj-lt"/>
              </a:rPr>
              <a:t>central </a:t>
            </a:r>
            <a:r>
              <a:rPr lang="en-US" sz="2100" dirty="0">
                <a:latin typeface="+mj-lt"/>
              </a:rPr>
              <a:t>control of the network operations, the control of the network </a:t>
            </a:r>
            <a:r>
              <a:rPr lang="en-US" sz="2100" dirty="0" smtClean="0">
                <a:latin typeface="+mj-lt"/>
              </a:rPr>
              <a:t>is distributed </a:t>
            </a:r>
            <a:r>
              <a:rPr lang="en-US" sz="2100" dirty="0">
                <a:latin typeface="+mj-lt"/>
              </a:rPr>
              <a:t>among the nodes. </a:t>
            </a:r>
            <a:endParaRPr lang="en-US" sz="2100" dirty="0" smtClean="0">
              <a:latin typeface="+mj-lt"/>
            </a:endParaRPr>
          </a:p>
          <a:p>
            <a:pPr marL="914400" lvl="1" indent="-457200" algn="just">
              <a:buAutoNum type="arabicParenR"/>
            </a:pPr>
            <a:endParaRPr lang="en-US" sz="900" dirty="0">
              <a:latin typeface="+mj-lt"/>
            </a:endParaRPr>
          </a:p>
          <a:p>
            <a:pPr lvl="1" algn="just"/>
            <a:r>
              <a:rPr lang="en-US" sz="2100" i="1" dirty="0">
                <a:latin typeface="+mj-lt"/>
              </a:rPr>
              <a:t>2) Multi hop routing</a:t>
            </a:r>
            <a:r>
              <a:rPr lang="en-US" sz="2100" dirty="0">
                <a:latin typeface="+mj-lt"/>
              </a:rPr>
              <a:t>: When a node tries to send information to other nodes which is out of its </a:t>
            </a:r>
            <a:r>
              <a:rPr lang="en-US" sz="2100" dirty="0" smtClean="0">
                <a:latin typeface="+mj-lt"/>
              </a:rPr>
              <a:t>range</a:t>
            </a:r>
            <a:r>
              <a:rPr lang="en-US" sz="2100" dirty="0">
                <a:latin typeface="+mj-lt"/>
              </a:rPr>
              <a:t>, the packet should be forwarded via one or more intermediate nodes. </a:t>
            </a:r>
            <a:endParaRPr lang="en-US" sz="2100" dirty="0" smtClean="0">
              <a:latin typeface="+mj-lt"/>
            </a:endParaRPr>
          </a:p>
          <a:p>
            <a:pPr lvl="1" algn="just"/>
            <a:endParaRPr lang="en-US" sz="900" dirty="0">
              <a:latin typeface="+mj-lt"/>
            </a:endParaRPr>
          </a:p>
          <a:p>
            <a:pPr lvl="1" algn="just"/>
            <a:r>
              <a:rPr lang="en-US" sz="2100" i="1" dirty="0">
                <a:latin typeface="+mj-lt"/>
              </a:rPr>
              <a:t>3) Autonomous terminal</a:t>
            </a:r>
            <a:r>
              <a:rPr lang="en-US" sz="2100" dirty="0">
                <a:latin typeface="+mj-lt"/>
              </a:rPr>
              <a:t>: In MANET, each mobile node is an independent </a:t>
            </a:r>
            <a:r>
              <a:rPr lang="en-US" sz="2100" dirty="0" smtClean="0">
                <a:latin typeface="+mj-lt"/>
              </a:rPr>
              <a:t>node (could </a:t>
            </a:r>
            <a:r>
              <a:rPr lang="en-US" sz="2100" dirty="0">
                <a:latin typeface="+mj-lt"/>
              </a:rPr>
              <a:t>function as </a:t>
            </a:r>
            <a:r>
              <a:rPr lang="en-US" sz="2100" dirty="0" smtClean="0">
                <a:latin typeface="+mj-lt"/>
              </a:rPr>
              <a:t>host/router). </a:t>
            </a:r>
          </a:p>
          <a:p>
            <a:pPr lvl="1" algn="just"/>
            <a:endParaRPr lang="en-US" sz="900" dirty="0">
              <a:latin typeface="+mj-lt"/>
            </a:endParaRPr>
          </a:p>
          <a:p>
            <a:pPr lvl="1" algn="just"/>
            <a:r>
              <a:rPr lang="en-US" sz="2100" i="1" dirty="0">
                <a:latin typeface="+mj-lt"/>
              </a:rPr>
              <a:t>4) Dynamic topology</a:t>
            </a:r>
            <a:r>
              <a:rPr lang="en-US" sz="2100" dirty="0">
                <a:latin typeface="+mj-lt"/>
              </a:rPr>
              <a:t>: Nodes are free to move arbitrarily with different speeds; thus, the network topology may change randomly and at unpredictable time. </a:t>
            </a:r>
            <a:endParaRPr lang="en-US" sz="2100" dirty="0" smtClean="0">
              <a:latin typeface="+mj-lt"/>
            </a:endParaRPr>
          </a:p>
          <a:p>
            <a:pPr lvl="1" algn="just"/>
            <a:endParaRPr lang="en-US" sz="900" dirty="0" smtClean="0">
              <a:latin typeface="+mj-lt"/>
            </a:endParaRPr>
          </a:p>
          <a:p>
            <a:pPr lvl="1" algn="just"/>
            <a:r>
              <a:rPr lang="en-US" sz="2100" i="1" dirty="0" smtClean="0">
                <a:latin typeface="+mj-lt"/>
              </a:rPr>
              <a:t>5</a:t>
            </a:r>
            <a:r>
              <a:rPr lang="en-US" sz="2100" i="1" dirty="0">
                <a:latin typeface="+mj-lt"/>
              </a:rPr>
              <a:t>) Light-weight terminals</a:t>
            </a:r>
            <a:r>
              <a:rPr lang="en-US" sz="2100" dirty="0">
                <a:latin typeface="+mj-lt"/>
              </a:rPr>
              <a:t>: </a:t>
            </a:r>
            <a:r>
              <a:rPr lang="en-US" sz="2100" dirty="0" smtClean="0">
                <a:latin typeface="+mj-lt"/>
              </a:rPr>
              <a:t>The </a:t>
            </a:r>
            <a:r>
              <a:rPr lang="en-US" sz="2100" dirty="0">
                <a:latin typeface="+mj-lt"/>
              </a:rPr>
              <a:t>nodes at MANET are mobile with less CPU capability, low power storage and small memory size. </a:t>
            </a:r>
            <a:endParaRPr lang="en-US" sz="2100" dirty="0" smtClean="0">
              <a:latin typeface="+mj-lt"/>
            </a:endParaRPr>
          </a:p>
          <a:p>
            <a:pPr lvl="1" algn="just"/>
            <a:endParaRPr lang="en-US" sz="900" dirty="0">
              <a:latin typeface="+mj-lt"/>
            </a:endParaRPr>
          </a:p>
          <a:p>
            <a:pPr lvl="1" algn="just"/>
            <a:r>
              <a:rPr lang="en-US" sz="2100" i="1" dirty="0">
                <a:latin typeface="+mj-lt"/>
              </a:rPr>
              <a:t>6) Shared Physical Medium</a:t>
            </a:r>
            <a:r>
              <a:rPr lang="en-US" sz="2100" b="1" dirty="0">
                <a:latin typeface="+mj-lt"/>
              </a:rPr>
              <a:t>: </a:t>
            </a:r>
            <a:r>
              <a:rPr lang="en-US" sz="2100" dirty="0">
                <a:latin typeface="+mj-lt"/>
              </a:rPr>
              <a:t>The wireless communication medium is accessible to any entity with the appropriate equipment and adequate resources. </a:t>
            </a:r>
          </a:p>
        </p:txBody>
      </p:sp>
    </p:spTree>
    <p:extLst>
      <p:ext uri="{BB962C8B-B14F-4D97-AF65-F5344CB8AC3E}">
        <p14:creationId xmlns="" xmlns:p14="http://schemas.microsoft.com/office/powerpoint/2010/main" val="31929653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dirty="0"/>
          </a:p>
        </p:txBody>
      </p:sp>
      <p:sp>
        <p:nvSpPr>
          <p:cNvPr id="8" name="Rectangle 7"/>
          <p:cNvSpPr/>
          <p:nvPr/>
        </p:nvSpPr>
        <p:spPr>
          <a:xfrm>
            <a:off x="0" y="135553"/>
            <a:ext cx="8439150" cy="6617196"/>
          </a:xfrm>
          <a:prstGeom prst="rect">
            <a:avLst/>
          </a:prstGeom>
          <a:noFill/>
        </p:spPr>
        <p:txBody>
          <a:bodyPr wrap="square" lIns="91440" tIns="45720" rIns="91440" bIns="45720">
            <a:spAutoFit/>
          </a:bodyPr>
          <a:lstStyle/>
          <a:p>
            <a:pPr marL="342900" indent="-342900" algn="just">
              <a:buFont typeface="Wingdings" pitchFamily="2" charset="2"/>
              <a:buChar char="v"/>
            </a:pPr>
            <a:r>
              <a:rPr lang="en-US" sz="2400" b="1" u="sng" dirty="0" smtClean="0">
                <a:latin typeface="+mj-lt"/>
              </a:rPr>
              <a:t>Mobile Ad-HOC </a:t>
            </a:r>
            <a:r>
              <a:rPr lang="en-US" sz="2400" b="1" u="sng" dirty="0">
                <a:latin typeface="+mj-lt"/>
              </a:rPr>
              <a:t>Networks (MANETs):</a:t>
            </a:r>
            <a:r>
              <a:rPr lang="en-US" sz="2400" b="1" dirty="0">
                <a:latin typeface="+mj-lt"/>
              </a:rPr>
              <a:t>   </a:t>
            </a:r>
            <a:r>
              <a:rPr lang="en-US" sz="2400" b="1" dirty="0" smtClean="0">
                <a:latin typeface="+mj-lt"/>
              </a:rPr>
              <a:t>                         </a:t>
            </a:r>
            <a:r>
              <a:rPr lang="en-US" sz="2400" b="1" dirty="0">
                <a:latin typeface="+mj-lt"/>
              </a:rPr>
              <a:t>….</a:t>
            </a:r>
            <a:r>
              <a:rPr lang="en-US" sz="2400" b="1" dirty="0" err="1">
                <a:latin typeface="+mj-lt"/>
              </a:rPr>
              <a:t>cntd</a:t>
            </a:r>
            <a:endParaRPr lang="en-US" sz="2400" b="1" dirty="0" smtClean="0">
              <a:latin typeface="+mj-lt"/>
            </a:endParaRPr>
          </a:p>
          <a:p>
            <a:endParaRPr lang="en-US" sz="1100" b="1" i="1" dirty="0" smtClean="0">
              <a:latin typeface="+mj-lt"/>
            </a:endParaRPr>
          </a:p>
          <a:p>
            <a:pPr marL="342900" indent="-342900">
              <a:buFont typeface="Wingdings" pitchFamily="2" charset="2"/>
              <a:buChar char="Ø"/>
            </a:pPr>
            <a:r>
              <a:rPr lang="en-US" sz="2400" b="1" i="1" dirty="0" smtClean="0">
                <a:latin typeface="+mj-lt"/>
              </a:rPr>
              <a:t>MANETs </a:t>
            </a:r>
            <a:r>
              <a:rPr lang="en-US" sz="2400" b="1" i="1" dirty="0">
                <a:latin typeface="+mj-lt"/>
              </a:rPr>
              <a:t>Challenges </a:t>
            </a:r>
            <a:endParaRPr lang="en-US" sz="2400" b="1" i="1" dirty="0" smtClean="0">
              <a:latin typeface="+mj-lt"/>
            </a:endParaRPr>
          </a:p>
          <a:p>
            <a:pPr marL="342900" indent="-342900">
              <a:buFont typeface="Wingdings" pitchFamily="2" charset="2"/>
              <a:buChar char="Ø"/>
            </a:pPr>
            <a:endParaRPr lang="en-US" sz="1400" b="1" dirty="0">
              <a:latin typeface="+mj-lt"/>
            </a:endParaRPr>
          </a:p>
          <a:p>
            <a:pPr marL="914400" lvl="1" indent="-457200" algn="just">
              <a:buAutoNum type="arabicParenR"/>
            </a:pPr>
            <a:r>
              <a:rPr lang="en-US" sz="2400" i="1" dirty="0" smtClean="0">
                <a:latin typeface="+mj-lt"/>
              </a:rPr>
              <a:t>Limited bandwidth</a:t>
            </a:r>
            <a:r>
              <a:rPr lang="en-US" sz="2400" dirty="0" smtClean="0">
                <a:latin typeface="+mj-lt"/>
              </a:rPr>
              <a:t>.</a:t>
            </a:r>
          </a:p>
          <a:p>
            <a:pPr marL="914400" lvl="1" indent="-457200" algn="just">
              <a:buAutoNum type="arabicParenR"/>
            </a:pPr>
            <a:endParaRPr lang="en-US" sz="1100" dirty="0" smtClean="0">
              <a:latin typeface="+mj-lt"/>
            </a:endParaRPr>
          </a:p>
          <a:p>
            <a:pPr marL="914400" lvl="1" indent="-457200" algn="just">
              <a:buAutoNum type="arabicParenR"/>
            </a:pPr>
            <a:r>
              <a:rPr lang="en-US" sz="2400" i="1" dirty="0" smtClean="0">
                <a:latin typeface="+mj-lt"/>
              </a:rPr>
              <a:t>Dynamic topology.</a:t>
            </a:r>
          </a:p>
          <a:p>
            <a:pPr marL="914400" lvl="1" indent="-457200" algn="just">
              <a:buAutoNum type="arabicParenR"/>
            </a:pPr>
            <a:endParaRPr lang="en-US" sz="1100" i="1" dirty="0" smtClean="0">
              <a:latin typeface="+mj-lt"/>
            </a:endParaRPr>
          </a:p>
          <a:p>
            <a:pPr marL="914400" lvl="1" indent="-457200" algn="just">
              <a:buAutoNum type="arabicParenR"/>
            </a:pPr>
            <a:r>
              <a:rPr lang="en-US" sz="2400" i="1" dirty="0" smtClean="0">
                <a:latin typeface="+mj-lt"/>
              </a:rPr>
              <a:t>Routing </a:t>
            </a:r>
            <a:r>
              <a:rPr lang="en-US" sz="2400" i="1" dirty="0">
                <a:latin typeface="+mj-lt"/>
              </a:rPr>
              <a:t>Overhead</a:t>
            </a:r>
            <a:r>
              <a:rPr lang="en-US" sz="2400" dirty="0">
                <a:latin typeface="+mj-lt"/>
              </a:rPr>
              <a:t>: In wireless </a:t>
            </a:r>
            <a:r>
              <a:rPr lang="en-US" sz="2400" dirty="0" smtClean="0">
                <a:latin typeface="+mj-lt"/>
              </a:rPr>
              <a:t>ad-hoc </a:t>
            </a:r>
            <a:r>
              <a:rPr lang="en-US" sz="2400" dirty="0">
                <a:latin typeface="+mj-lt"/>
              </a:rPr>
              <a:t>networks, nodes often change their location within network. So, some stale routes are generated in the routing table which leads to unnecessary routing overhead. </a:t>
            </a:r>
            <a:endParaRPr lang="en-US" sz="2400" dirty="0" smtClean="0">
              <a:latin typeface="+mj-lt"/>
            </a:endParaRPr>
          </a:p>
          <a:p>
            <a:pPr marL="914400" lvl="1" indent="-457200" algn="just">
              <a:buAutoNum type="arabicParenR"/>
            </a:pPr>
            <a:endParaRPr lang="en-US" sz="1100" dirty="0" smtClean="0">
              <a:latin typeface="+mj-lt"/>
            </a:endParaRPr>
          </a:p>
          <a:p>
            <a:pPr marL="914400" lvl="1" indent="-457200" algn="just">
              <a:buAutoNum type="arabicParenR"/>
            </a:pPr>
            <a:r>
              <a:rPr lang="en-US" sz="2400" i="1" dirty="0" smtClean="0">
                <a:latin typeface="+mj-lt"/>
              </a:rPr>
              <a:t>Hidden </a:t>
            </a:r>
            <a:r>
              <a:rPr lang="en-US" sz="2400" i="1" dirty="0">
                <a:latin typeface="+mj-lt"/>
              </a:rPr>
              <a:t>terminal </a:t>
            </a:r>
            <a:r>
              <a:rPr lang="en-US" sz="2400" i="1" dirty="0" smtClean="0">
                <a:latin typeface="+mj-lt"/>
              </a:rPr>
              <a:t>problem.</a:t>
            </a:r>
          </a:p>
          <a:p>
            <a:pPr marL="914400" lvl="1" indent="-457200" algn="just">
              <a:buAutoNum type="arabicParenR"/>
            </a:pPr>
            <a:endParaRPr lang="en-US" sz="1100" i="1" dirty="0" smtClean="0">
              <a:latin typeface="+mj-lt"/>
            </a:endParaRPr>
          </a:p>
          <a:p>
            <a:pPr marL="914400" lvl="1" indent="-457200" algn="just">
              <a:buAutoNum type="arabicParenR"/>
            </a:pPr>
            <a:r>
              <a:rPr lang="en-US" sz="2400" i="1" dirty="0" smtClean="0">
                <a:latin typeface="+mj-lt"/>
              </a:rPr>
              <a:t>Packet </a:t>
            </a:r>
            <a:r>
              <a:rPr lang="en-US" sz="2400" i="1" dirty="0">
                <a:latin typeface="+mj-lt"/>
              </a:rPr>
              <a:t>losses due to transmission </a:t>
            </a:r>
            <a:r>
              <a:rPr lang="en-US" sz="2400" i="1" dirty="0" smtClean="0">
                <a:latin typeface="+mj-lt"/>
              </a:rPr>
              <a:t>errors.</a:t>
            </a:r>
          </a:p>
          <a:p>
            <a:pPr marL="914400" lvl="1" indent="-457200" algn="just">
              <a:buAutoNum type="arabicParenR"/>
            </a:pPr>
            <a:endParaRPr lang="en-US" sz="1100" i="1" dirty="0" smtClean="0">
              <a:latin typeface="+mj-lt"/>
            </a:endParaRPr>
          </a:p>
          <a:p>
            <a:pPr marL="914400" lvl="1" indent="-457200" algn="just">
              <a:buAutoNum type="arabicParenR"/>
            </a:pPr>
            <a:r>
              <a:rPr lang="en-US" sz="2400" i="1" dirty="0" smtClean="0">
                <a:latin typeface="+mj-lt"/>
              </a:rPr>
              <a:t>Mobility-induced </a:t>
            </a:r>
            <a:r>
              <a:rPr lang="en-US" sz="2400" i="1" dirty="0">
                <a:latin typeface="+mj-lt"/>
              </a:rPr>
              <a:t>route </a:t>
            </a:r>
            <a:r>
              <a:rPr lang="en-US" sz="2400" i="1" dirty="0" smtClean="0">
                <a:latin typeface="+mj-lt"/>
              </a:rPr>
              <a:t>changes.</a:t>
            </a:r>
          </a:p>
          <a:p>
            <a:pPr marL="914400" lvl="1" indent="-457200" algn="just">
              <a:buAutoNum type="arabicParenR"/>
            </a:pPr>
            <a:endParaRPr lang="en-US" sz="1100" i="1" dirty="0" smtClean="0">
              <a:latin typeface="+mj-lt"/>
            </a:endParaRPr>
          </a:p>
          <a:p>
            <a:pPr marL="914400" lvl="1" indent="-457200" algn="just">
              <a:buAutoNum type="arabicParenR"/>
            </a:pPr>
            <a:r>
              <a:rPr lang="en-US" sz="2400" i="1" dirty="0" smtClean="0">
                <a:latin typeface="+mj-lt"/>
              </a:rPr>
              <a:t>Battery constraints</a:t>
            </a:r>
            <a:r>
              <a:rPr lang="en-US" sz="2400" dirty="0">
                <a:latin typeface="+mj-lt"/>
              </a:rPr>
              <a:t>.</a:t>
            </a:r>
            <a:r>
              <a:rPr lang="en-US" sz="2400" dirty="0" smtClean="0">
                <a:latin typeface="+mj-lt"/>
              </a:rPr>
              <a:t> </a:t>
            </a:r>
          </a:p>
          <a:p>
            <a:pPr marL="914400" lvl="1" indent="-457200" algn="just">
              <a:buAutoNum type="arabicParenR"/>
            </a:pPr>
            <a:endParaRPr lang="en-US" sz="1100" dirty="0" smtClean="0">
              <a:latin typeface="+mj-lt"/>
            </a:endParaRPr>
          </a:p>
          <a:p>
            <a:pPr marL="914400" lvl="1" indent="-457200" algn="just">
              <a:buAutoNum type="arabicParenR"/>
            </a:pPr>
            <a:r>
              <a:rPr lang="en-US" sz="2400" i="1" dirty="0" smtClean="0">
                <a:latin typeface="+mj-lt"/>
              </a:rPr>
              <a:t>Security threats</a:t>
            </a:r>
            <a:r>
              <a:rPr lang="en-US" sz="2400" dirty="0">
                <a:latin typeface="+mj-lt"/>
              </a:rPr>
              <a:t>.</a:t>
            </a:r>
            <a:endParaRPr lang="en-US" sz="2100" dirty="0">
              <a:latin typeface="+mj-lt"/>
            </a:endParaRPr>
          </a:p>
        </p:txBody>
      </p:sp>
    </p:spTree>
    <p:extLst>
      <p:ext uri="{BB962C8B-B14F-4D97-AF65-F5344CB8AC3E}">
        <p14:creationId xmlns="" xmlns:p14="http://schemas.microsoft.com/office/powerpoint/2010/main" val="2288851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
        <p:nvSpPr>
          <p:cNvPr id="8" name="Rectangle 7"/>
          <p:cNvSpPr/>
          <p:nvPr/>
        </p:nvSpPr>
        <p:spPr>
          <a:xfrm>
            <a:off x="304800" y="162580"/>
            <a:ext cx="8001000" cy="6955750"/>
          </a:xfrm>
          <a:prstGeom prst="rect">
            <a:avLst/>
          </a:prstGeom>
          <a:noFill/>
        </p:spPr>
        <p:txBody>
          <a:bodyPr wrap="square" lIns="91440" tIns="45720" rIns="91440" bIns="45720">
            <a:spAutoFit/>
          </a:bodyPr>
          <a:lstStyle/>
          <a:p>
            <a:pPr marL="342900" indent="-342900" algn="just">
              <a:buFont typeface="Wingdings" pitchFamily="2" charset="2"/>
              <a:buChar char="v"/>
            </a:pPr>
            <a:r>
              <a:rPr lang="en-US" sz="2400" b="1" u="sng" dirty="0" smtClean="0">
                <a:latin typeface="+mj-lt"/>
              </a:rPr>
              <a:t>Physical Layer &amp; </a:t>
            </a:r>
            <a:r>
              <a:rPr lang="en-US" sz="2400" b="1" u="sng" dirty="0">
                <a:latin typeface="+mj-lt"/>
              </a:rPr>
              <a:t>Transceiver Design </a:t>
            </a:r>
            <a:r>
              <a:rPr lang="en-US" sz="2400" b="1" u="sng" dirty="0" smtClean="0">
                <a:latin typeface="+mj-lt"/>
              </a:rPr>
              <a:t>Considerations:</a:t>
            </a:r>
          </a:p>
          <a:p>
            <a:pPr algn="just"/>
            <a:r>
              <a:rPr lang="en-US" sz="2400" b="1" dirty="0" smtClean="0">
                <a:latin typeface="+mj-lt"/>
              </a:rPr>
              <a:t> </a:t>
            </a:r>
          </a:p>
          <a:p>
            <a:pPr marL="342900" indent="-342900" algn="just">
              <a:buFont typeface="Wingdings" pitchFamily="2" charset="2"/>
              <a:buChar char="ü"/>
            </a:pPr>
            <a:r>
              <a:rPr lang="en-US" sz="2400" dirty="0">
                <a:latin typeface="+mj-lt"/>
              </a:rPr>
              <a:t>WSNs share many of the problems and challenges of traditional wireless networks, such as </a:t>
            </a:r>
            <a:endParaRPr lang="en-US" sz="2400" dirty="0" smtClean="0">
              <a:latin typeface="+mj-lt"/>
            </a:endParaRPr>
          </a:p>
          <a:p>
            <a:pPr marL="1257300" lvl="2" indent="-342900" algn="just">
              <a:buFont typeface="Courier New" pitchFamily="49" charset="0"/>
              <a:buChar char="o"/>
            </a:pPr>
            <a:endParaRPr lang="en-US" sz="1050" dirty="0" smtClean="0">
              <a:latin typeface="+mj-lt"/>
            </a:endParaRPr>
          </a:p>
          <a:p>
            <a:pPr marL="1257300" lvl="2" indent="-342900" algn="just">
              <a:buFont typeface="Courier New" pitchFamily="49" charset="0"/>
              <a:buChar char="o"/>
            </a:pPr>
            <a:r>
              <a:rPr lang="en-US" sz="2200" dirty="0" smtClean="0">
                <a:latin typeface="+mj-lt"/>
              </a:rPr>
              <a:t>Challenges presented by multipath wireless channels, </a:t>
            </a:r>
          </a:p>
          <a:p>
            <a:pPr marL="1257300" lvl="2" indent="-342900" algn="just">
              <a:buFont typeface="Courier New" pitchFamily="49" charset="0"/>
              <a:buChar char="o"/>
            </a:pPr>
            <a:r>
              <a:rPr lang="en-US" sz="2200" dirty="0" smtClean="0">
                <a:latin typeface="+mj-lt"/>
              </a:rPr>
              <a:t>Bandwidth </a:t>
            </a:r>
          </a:p>
          <a:p>
            <a:pPr marL="1257300" lvl="2" indent="-342900" algn="just">
              <a:buFont typeface="Courier New" pitchFamily="49" charset="0"/>
              <a:buChar char="o"/>
            </a:pPr>
            <a:r>
              <a:rPr lang="en-US" sz="2200" dirty="0" smtClean="0">
                <a:latin typeface="+mj-lt"/>
              </a:rPr>
              <a:t>Power constraints</a:t>
            </a:r>
          </a:p>
          <a:p>
            <a:pPr marL="1257300" lvl="2" indent="-342900" algn="just">
              <a:buFont typeface="Courier New" pitchFamily="49" charset="0"/>
              <a:buChar char="o"/>
            </a:pPr>
            <a:r>
              <a:rPr lang="en-US" sz="2200" dirty="0" smtClean="0">
                <a:latin typeface="+mj-lt"/>
              </a:rPr>
              <a:t>Size and Cost</a:t>
            </a:r>
          </a:p>
          <a:p>
            <a:pPr marL="1257300" lvl="2" indent="-342900" algn="just">
              <a:buFont typeface="Courier New" pitchFamily="49" charset="0"/>
              <a:buChar char="o"/>
            </a:pPr>
            <a:r>
              <a:rPr lang="en-US" sz="2200" dirty="0" smtClean="0">
                <a:latin typeface="+mj-lt"/>
              </a:rPr>
              <a:t>Memory constraints</a:t>
            </a:r>
          </a:p>
          <a:p>
            <a:pPr lvl="2" algn="just"/>
            <a:endParaRPr lang="en-US" sz="2000" dirty="0" smtClean="0">
              <a:latin typeface="+mj-lt"/>
            </a:endParaRPr>
          </a:p>
          <a:p>
            <a:pPr marL="342900" indent="-342900" algn="just">
              <a:buFont typeface="Wingdings" pitchFamily="2" charset="2"/>
              <a:buChar char="ü"/>
            </a:pPr>
            <a:r>
              <a:rPr lang="en-US" sz="2400" dirty="0" smtClean="0">
                <a:latin typeface="+mj-lt"/>
              </a:rPr>
              <a:t>In this Chapter, we consider the specific physical layer requirements of WSNs, taking into consideration the particular characteristics and usage setups of WSNs. </a:t>
            </a:r>
          </a:p>
          <a:p>
            <a:pPr marL="342900" indent="-342900" algn="just">
              <a:buFont typeface="Wingdings" pitchFamily="2" charset="2"/>
              <a:buChar char="ü"/>
            </a:pPr>
            <a:endParaRPr lang="en-US" sz="1000" dirty="0" smtClean="0">
              <a:latin typeface="+mj-lt"/>
            </a:endParaRPr>
          </a:p>
          <a:p>
            <a:pPr marL="342900" indent="-342900" algn="just">
              <a:buFont typeface="Wingdings" pitchFamily="2" charset="2"/>
              <a:buChar char="ü"/>
            </a:pPr>
            <a:endParaRPr lang="en-US" sz="1000" dirty="0" smtClean="0">
              <a:latin typeface="+mj-lt"/>
            </a:endParaRPr>
          </a:p>
          <a:p>
            <a:pPr marL="342900" indent="-342900" algn="just">
              <a:buFont typeface="Wingdings" pitchFamily="2" charset="2"/>
              <a:buChar char="ü"/>
            </a:pPr>
            <a:r>
              <a:rPr lang="en-US" sz="2400" dirty="0" smtClean="0">
                <a:latin typeface="+mj-lt"/>
              </a:rPr>
              <a:t>Spread </a:t>
            </a:r>
            <a:r>
              <a:rPr lang="en-US" sz="2400" dirty="0">
                <a:latin typeface="+mj-lt"/>
              </a:rPr>
              <a:t>spectrum technologies meet the requirements much better than narrowband technologies. Furthermore, Ultra- Wideband technologies </a:t>
            </a:r>
            <a:r>
              <a:rPr lang="en-US" sz="2400" dirty="0" smtClean="0">
                <a:latin typeface="+mj-lt"/>
              </a:rPr>
              <a:t>are best  alternative. </a:t>
            </a:r>
          </a:p>
          <a:p>
            <a:pPr marL="342900" indent="-342900" algn="just">
              <a:buFont typeface="Wingdings" pitchFamily="2" charset="2"/>
              <a:buChar char="ü"/>
            </a:pPr>
            <a:endParaRPr lang="en-US" sz="1000" dirty="0">
              <a:latin typeface="+mj-lt"/>
            </a:endParaRPr>
          </a:p>
        </p:txBody>
      </p:sp>
    </p:spTree>
    <p:extLst>
      <p:ext uri="{BB962C8B-B14F-4D97-AF65-F5344CB8AC3E}">
        <p14:creationId xmlns="" xmlns:p14="http://schemas.microsoft.com/office/powerpoint/2010/main" val="24784904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dirty="0"/>
          </a:p>
        </p:txBody>
      </p:sp>
      <p:sp>
        <p:nvSpPr>
          <p:cNvPr id="8" name="Rectangle 7"/>
          <p:cNvSpPr/>
          <p:nvPr/>
        </p:nvSpPr>
        <p:spPr>
          <a:xfrm>
            <a:off x="0" y="349270"/>
            <a:ext cx="8439150" cy="6201698"/>
          </a:xfrm>
          <a:prstGeom prst="rect">
            <a:avLst/>
          </a:prstGeom>
          <a:noFill/>
        </p:spPr>
        <p:txBody>
          <a:bodyPr wrap="square" lIns="91440" tIns="45720" rIns="91440" bIns="45720">
            <a:spAutoFit/>
          </a:bodyPr>
          <a:lstStyle/>
          <a:p>
            <a:pPr marL="342900" indent="-342900" algn="just">
              <a:buFont typeface="Wingdings" pitchFamily="2" charset="2"/>
              <a:buChar char="v"/>
            </a:pPr>
            <a:r>
              <a:rPr lang="en-US" sz="2400" b="1" u="sng" dirty="0" smtClean="0">
                <a:latin typeface="+mj-lt"/>
              </a:rPr>
              <a:t>Mobile Ad-HOC </a:t>
            </a:r>
            <a:r>
              <a:rPr lang="en-US" sz="2400" b="1" u="sng" dirty="0">
                <a:latin typeface="+mj-lt"/>
              </a:rPr>
              <a:t>Networks (MANETs):</a:t>
            </a:r>
            <a:r>
              <a:rPr lang="en-US" sz="2400" b="1" dirty="0">
                <a:latin typeface="+mj-lt"/>
              </a:rPr>
              <a:t>   </a:t>
            </a:r>
            <a:r>
              <a:rPr lang="en-US" sz="2400" b="1" dirty="0" smtClean="0">
                <a:latin typeface="+mj-lt"/>
              </a:rPr>
              <a:t>                        ….</a:t>
            </a:r>
            <a:r>
              <a:rPr lang="en-US" sz="2400" b="1" dirty="0" err="1">
                <a:latin typeface="+mj-lt"/>
              </a:rPr>
              <a:t>cntd</a:t>
            </a:r>
            <a:endParaRPr lang="en-US" sz="2400" b="1" dirty="0" smtClean="0">
              <a:latin typeface="+mj-lt"/>
            </a:endParaRPr>
          </a:p>
          <a:p>
            <a:endParaRPr lang="en-US" sz="1100" b="1" i="1" dirty="0" smtClean="0">
              <a:latin typeface="+mj-lt"/>
            </a:endParaRPr>
          </a:p>
          <a:p>
            <a:pPr marL="342900" indent="-342900" algn="just">
              <a:buFont typeface="Wingdings" pitchFamily="2" charset="2"/>
              <a:buChar char="Ø"/>
            </a:pPr>
            <a:r>
              <a:rPr lang="en-US" sz="2400" b="1" i="1" dirty="0" smtClean="0">
                <a:latin typeface="+mj-lt"/>
              </a:rPr>
              <a:t>MANET VULNERABILIES:</a:t>
            </a:r>
            <a:r>
              <a:rPr lang="en-US" sz="2400" b="1" dirty="0" smtClean="0">
                <a:latin typeface="+mj-lt"/>
              </a:rPr>
              <a:t> </a:t>
            </a:r>
            <a:r>
              <a:rPr lang="en-US" sz="2400" dirty="0">
                <a:latin typeface="+mj-lt"/>
              </a:rPr>
              <a:t>Vulnerability is a weakness in security system. </a:t>
            </a:r>
            <a:endParaRPr lang="en-US" sz="2400" dirty="0" smtClean="0">
              <a:latin typeface="+mj-lt"/>
            </a:endParaRPr>
          </a:p>
          <a:p>
            <a:pPr marL="342900" indent="-342900" algn="just">
              <a:buFont typeface="Wingdings" pitchFamily="2" charset="2"/>
              <a:buChar char="Ø"/>
            </a:pPr>
            <a:endParaRPr lang="en-US" sz="1000" dirty="0" smtClean="0">
              <a:latin typeface="+mj-lt"/>
            </a:endParaRPr>
          </a:p>
          <a:p>
            <a:pPr lvl="1" algn="just"/>
            <a:r>
              <a:rPr lang="en-US" sz="2400" i="1" dirty="0" smtClean="0">
                <a:latin typeface="+mj-lt"/>
              </a:rPr>
              <a:t>1)Lack </a:t>
            </a:r>
            <a:r>
              <a:rPr lang="en-US" sz="2400" i="1" dirty="0">
                <a:latin typeface="+mj-lt"/>
              </a:rPr>
              <a:t>of centralized </a:t>
            </a:r>
            <a:r>
              <a:rPr lang="en-US" sz="2400" i="1" dirty="0" smtClean="0">
                <a:latin typeface="+mj-lt"/>
              </a:rPr>
              <a:t>management</a:t>
            </a:r>
            <a:r>
              <a:rPr lang="en-US" sz="2400" dirty="0" smtClean="0">
                <a:latin typeface="+mj-lt"/>
              </a:rPr>
              <a:t>.</a:t>
            </a:r>
          </a:p>
          <a:p>
            <a:pPr lvl="1" algn="just"/>
            <a:endParaRPr lang="en-US" sz="1000" dirty="0" smtClean="0">
              <a:latin typeface="+mj-lt"/>
            </a:endParaRPr>
          </a:p>
          <a:p>
            <a:pPr lvl="1" algn="just"/>
            <a:r>
              <a:rPr lang="en-US" sz="2400" i="1" dirty="0" smtClean="0">
                <a:latin typeface="+mj-lt"/>
              </a:rPr>
              <a:t>2</a:t>
            </a:r>
            <a:r>
              <a:rPr lang="en-US" sz="2400" i="1" dirty="0">
                <a:latin typeface="+mj-lt"/>
              </a:rPr>
              <a:t>) No predefined Boundary</a:t>
            </a:r>
            <a:r>
              <a:rPr lang="en-US" sz="2400" dirty="0">
                <a:latin typeface="+mj-lt"/>
              </a:rPr>
              <a:t>: In mobile ad- hoc networks we cannot precisely define a physical boundary of the network</a:t>
            </a:r>
            <a:r>
              <a:rPr lang="en-US" sz="2400" dirty="0" smtClean="0">
                <a:latin typeface="+mj-lt"/>
              </a:rPr>
              <a:t>.</a:t>
            </a:r>
          </a:p>
          <a:p>
            <a:pPr lvl="1" algn="just"/>
            <a:endParaRPr lang="en-US" sz="1000" i="1" dirty="0" smtClean="0">
              <a:latin typeface="+mj-lt"/>
            </a:endParaRPr>
          </a:p>
          <a:p>
            <a:pPr lvl="1" algn="just"/>
            <a:r>
              <a:rPr lang="en-US" sz="2400" i="1" dirty="0" smtClean="0">
                <a:latin typeface="+mj-lt"/>
              </a:rPr>
              <a:t>3</a:t>
            </a:r>
            <a:r>
              <a:rPr lang="en-US" sz="2400" i="1" dirty="0">
                <a:latin typeface="+mj-lt"/>
              </a:rPr>
              <a:t>) Cooperativeness: </a:t>
            </a:r>
            <a:r>
              <a:rPr lang="en-US" sz="2400" dirty="0">
                <a:latin typeface="+mj-lt"/>
              </a:rPr>
              <a:t>Routing algorithm for MANETs usually assumes that nodes are cooperative and non-malicious. </a:t>
            </a:r>
            <a:endParaRPr lang="en-US" sz="2400" dirty="0" smtClean="0">
              <a:latin typeface="+mj-lt"/>
            </a:endParaRPr>
          </a:p>
          <a:p>
            <a:pPr lvl="1" algn="just"/>
            <a:endParaRPr lang="en-US" sz="1000" dirty="0" smtClean="0">
              <a:latin typeface="+mj-lt"/>
            </a:endParaRPr>
          </a:p>
          <a:p>
            <a:pPr lvl="1" algn="just"/>
            <a:r>
              <a:rPr lang="en-US" sz="2400" i="1" dirty="0" smtClean="0">
                <a:latin typeface="+mj-lt"/>
              </a:rPr>
              <a:t>4</a:t>
            </a:r>
            <a:r>
              <a:rPr lang="en-US" sz="2400" i="1" dirty="0">
                <a:latin typeface="+mj-lt"/>
              </a:rPr>
              <a:t>) Limited power supply</a:t>
            </a:r>
            <a:r>
              <a:rPr lang="en-US" sz="2400" dirty="0">
                <a:latin typeface="+mj-lt"/>
              </a:rPr>
              <a:t>: The nodes in mobile ad-hoc network need to consider restricted power supply, which will cause several problems. </a:t>
            </a:r>
            <a:endParaRPr lang="en-US" sz="2400" dirty="0" smtClean="0">
              <a:latin typeface="+mj-lt"/>
            </a:endParaRPr>
          </a:p>
          <a:p>
            <a:pPr lvl="1" algn="just"/>
            <a:endParaRPr lang="en-US" sz="1000" dirty="0" smtClean="0">
              <a:latin typeface="+mj-lt"/>
            </a:endParaRPr>
          </a:p>
          <a:p>
            <a:pPr lvl="1" algn="just"/>
            <a:r>
              <a:rPr lang="en-US" sz="2400" i="1" dirty="0" smtClean="0">
                <a:latin typeface="+mj-lt"/>
              </a:rPr>
              <a:t>5</a:t>
            </a:r>
            <a:r>
              <a:rPr lang="en-US" sz="2400" i="1" dirty="0">
                <a:latin typeface="+mj-lt"/>
              </a:rPr>
              <a:t>) Adversary inside the Network</a:t>
            </a:r>
            <a:r>
              <a:rPr lang="en-US" sz="2400" dirty="0">
                <a:latin typeface="+mj-lt"/>
              </a:rPr>
              <a:t>: The mobile nodes within the MANET can freely join and leave the network. The nodes within network may also behave maliciously. </a:t>
            </a:r>
            <a:endParaRPr lang="en-US" sz="2100" dirty="0">
              <a:latin typeface="+mj-lt"/>
            </a:endParaRPr>
          </a:p>
        </p:txBody>
      </p:sp>
    </p:spTree>
    <p:extLst>
      <p:ext uri="{BB962C8B-B14F-4D97-AF65-F5344CB8AC3E}">
        <p14:creationId xmlns="" xmlns:p14="http://schemas.microsoft.com/office/powerpoint/2010/main" val="203539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anim calcmode="lin" valueType="num">
                                      <p:cBhvr additive="base">
                                        <p:cTn id="7"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6" end="6"/>
                                            </p:txEl>
                                          </p:spTgt>
                                        </p:tgtEl>
                                        <p:attrNameLst>
                                          <p:attrName>style.visibility</p:attrName>
                                        </p:attrNameLst>
                                      </p:cBhvr>
                                      <p:to>
                                        <p:strVal val="visible"/>
                                      </p:to>
                                    </p:set>
                                    <p:anim calcmode="lin" valueType="num">
                                      <p:cBhvr additive="base">
                                        <p:cTn id="11"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xEl>
                                              <p:pRg st="8" end="8"/>
                                            </p:txEl>
                                          </p:spTgt>
                                        </p:tgtEl>
                                        <p:attrNameLst>
                                          <p:attrName>style.visibility</p:attrName>
                                        </p:attrNameLst>
                                      </p:cBhvr>
                                      <p:to>
                                        <p:strVal val="visible"/>
                                      </p:to>
                                    </p:set>
                                    <p:anim calcmode="lin" valueType="num">
                                      <p:cBhvr additive="base">
                                        <p:cTn id="15"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xEl>
                                              <p:pRg st="10" end="10"/>
                                            </p:txEl>
                                          </p:spTgt>
                                        </p:tgtEl>
                                        <p:attrNameLst>
                                          <p:attrName>style.visibility</p:attrName>
                                        </p:attrNameLst>
                                      </p:cBhvr>
                                      <p:to>
                                        <p:strVal val="visible"/>
                                      </p:to>
                                    </p:set>
                                    <p:anim calcmode="lin" valueType="num">
                                      <p:cBhvr additive="base">
                                        <p:cTn id="19"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10" end="1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xEl>
                                              <p:pRg st="12" end="12"/>
                                            </p:txEl>
                                          </p:spTgt>
                                        </p:tgtEl>
                                        <p:attrNameLst>
                                          <p:attrName>style.visibility</p:attrName>
                                        </p:attrNameLst>
                                      </p:cBhvr>
                                      <p:to>
                                        <p:strVal val="visible"/>
                                      </p:to>
                                    </p:set>
                                    <p:anim calcmode="lin" valueType="num">
                                      <p:cBhvr additive="base">
                                        <p:cTn id="23"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dirty="0"/>
          </a:p>
        </p:txBody>
      </p:sp>
      <p:sp>
        <p:nvSpPr>
          <p:cNvPr id="8" name="Rectangle 7"/>
          <p:cNvSpPr/>
          <p:nvPr/>
        </p:nvSpPr>
        <p:spPr>
          <a:xfrm>
            <a:off x="0" y="76200"/>
            <a:ext cx="8439150" cy="6755696"/>
          </a:xfrm>
          <a:prstGeom prst="rect">
            <a:avLst/>
          </a:prstGeom>
          <a:noFill/>
        </p:spPr>
        <p:txBody>
          <a:bodyPr wrap="square" lIns="91440" tIns="45720" rIns="91440" bIns="45720">
            <a:spAutoFit/>
          </a:bodyPr>
          <a:lstStyle/>
          <a:p>
            <a:pPr marL="342900" indent="-342900" algn="just">
              <a:buFont typeface="Wingdings" pitchFamily="2" charset="2"/>
              <a:buChar char="v"/>
            </a:pPr>
            <a:r>
              <a:rPr lang="en-US" sz="2400" b="1" u="sng" dirty="0" smtClean="0">
                <a:latin typeface="+mj-lt"/>
              </a:rPr>
              <a:t>Mobile Ad-HOC </a:t>
            </a:r>
            <a:r>
              <a:rPr lang="en-US" sz="2400" b="1" u="sng" dirty="0">
                <a:latin typeface="+mj-lt"/>
              </a:rPr>
              <a:t>Networks (MANETs):</a:t>
            </a:r>
            <a:r>
              <a:rPr lang="en-US" sz="2400" b="1" dirty="0">
                <a:latin typeface="+mj-lt"/>
              </a:rPr>
              <a:t>   </a:t>
            </a:r>
            <a:r>
              <a:rPr lang="en-US" sz="2400" b="1" dirty="0" smtClean="0">
                <a:latin typeface="+mj-lt"/>
              </a:rPr>
              <a:t>                         </a:t>
            </a:r>
            <a:r>
              <a:rPr lang="en-US" sz="2400" b="1" dirty="0">
                <a:latin typeface="+mj-lt"/>
              </a:rPr>
              <a:t>….</a:t>
            </a:r>
            <a:r>
              <a:rPr lang="en-US" sz="2400" b="1" dirty="0" err="1">
                <a:latin typeface="+mj-lt"/>
              </a:rPr>
              <a:t>cntd</a:t>
            </a:r>
            <a:endParaRPr lang="en-US" sz="2400" b="1" dirty="0" smtClean="0">
              <a:latin typeface="+mj-lt"/>
            </a:endParaRPr>
          </a:p>
          <a:p>
            <a:endParaRPr lang="en-US" sz="1100" b="1" i="1" dirty="0" smtClean="0">
              <a:latin typeface="+mj-lt"/>
            </a:endParaRPr>
          </a:p>
          <a:p>
            <a:pPr marL="342900" indent="-342900" algn="just">
              <a:buFont typeface="Wingdings" pitchFamily="2" charset="2"/>
              <a:buChar char="Ø"/>
            </a:pPr>
            <a:r>
              <a:rPr lang="en-US" sz="2200" b="1" i="1" dirty="0" smtClean="0">
                <a:latin typeface="+mj-lt"/>
              </a:rPr>
              <a:t>ROUTING PROTOCOLS: </a:t>
            </a:r>
            <a:r>
              <a:rPr lang="en-US" sz="2200" dirty="0" smtClean="0">
                <a:latin typeface="+mj-lt"/>
              </a:rPr>
              <a:t>Ad-Hoc </a:t>
            </a:r>
            <a:r>
              <a:rPr lang="en-US" sz="2200" dirty="0">
                <a:latin typeface="+mj-lt"/>
              </a:rPr>
              <a:t>network routing protocols are commonly divided into </a:t>
            </a:r>
            <a:r>
              <a:rPr lang="en-US" sz="2200" dirty="0" smtClean="0">
                <a:latin typeface="+mj-lt"/>
              </a:rPr>
              <a:t>3 classes</a:t>
            </a:r>
            <a:r>
              <a:rPr lang="en-US" sz="2200" dirty="0">
                <a:latin typeface="+mj-lt"/>
              </a:rPr>
              <a:t>; Proactive , </a:t>
            </a:r>
            <a:r>
              <a:rPr lang="en-US" sz="2200" dirty="0" smtClean="0">
                <a:latin typeface="+mj-lt"/>
              </a:rPr>
              <a:t>Reactive </a:t>
            </a:r>
            <a:r>
              <a:rPr lang="en-US" sz="2200" dirty="0">
                <a:latin typeface="+mj-lt"/>
              </a:rPr>
              <a:t>and </a:t>
            </a:r>
            <a:r>
              <a:rPr lang="en-US" sz="2200" dirty="0" smtClean="0">
                <a:latin typeface="+mj-lt"/>
              </a:rPr>
              <a:t>Hybrid protocols.</a:t>
            </a:r>
          </a:p>
          <a:p>
            <a:pPr algn="just"/>
            <a:endParaRPr lang="en-US" sz="1200" dirty="0" smtClean="0">
              <a:latin typeface="+mj-lt"/>
            </a:endParaRPr>
          </a:p>
          <a:p>
            <a:pPr marL="342900" indent="-342900" algn="just">
              <a:buFont typeface="Wingdings" pitchFamily="2" charset="2"/>
              <a:buChar char="v"/>
            </a:pPr>
            <a:r>
              <a:rPr lang="en-US" sz="2200" i="1" dirty="0" smtClean="0">
                <a:latin typeface="+mj-lt"/>
              </a:rPr>
              <a:t>Proactive </a:t>
            </a:r>
            <a:r>
              <a:rPr lang="en-US" sz="2200" i="1" dirty="0">
                <a:latin typeface="+mj-lt"/>
              </a:rPr>
              <a:t>Protocols</a:t>
            </a:r>
            <a:r>
              <a:rPr lang="en-US" sz="2200" b="1" dirty="0">
                <a:latin typeface="+mj-lt"/>
              </a:rPr>
              <a:t>: </a:t>
            </a:r>
            <a:r>
              <a:rPr lang="en-US" sz="2200" dirty="0" smtClean="0">
                <a:latin typeface="+mj-lt"/>
              </a:rPr>
              <a:t>In </a:t>
            </a:r>
            <a:r>
              <a:rPr lang="en-US" sz="2200" dirty="0">
                <a:latin typeface="+mj-lt"/>
              </a:rPr>
              <a:t>proactive routing, each node has to maintain one or more tables to store routing information, and any changes in network topology need to be reflected by propagating updates throughout the network in order to maintain a consistent network view. </a:t>
            </a:r>
            <a:r>
              <a:rPr lang="en-US" sz="2200" dirty="0" smtClean="0">
                <a:latin typeface="+mj-lt"/>
              </a:rPr>
              <a:t>Example is Destination </a:t>
            </a:r>
            <a:r>
              <a:rPr lang="en-US" sz="2200" dirty="0">
                <a:latin typeface="+mj-lt"/>
              </a:rPr>
              <a:t>sequenced distance vector (DSDV). </a:t>
            </a:r>
            <a:endParaRPr lang="en-US" sz="2200" dirty="0" smtClean="0">
              <a:latin typeface="+mj-lt"/>
            </a:endParaRPr>
          </a:p>
          <a:p>
            <a:pPr marL="342900" indent="-342900" algn="just">
              <a:buFont typeface="Wingdings" pitchFamily="2" charset="2"/>
              <a:buChar char="v"/>
            </a:pPr>
            <a:endParaRPr lang="en-US" sz="1200" dirty="0" smtClean="0">
              <a:latin typeface="+mj-lt"/>
            </a:endParaRPr>
          </a:p>
          <a:p>
            <a:pPr marL="342900" indent="-342900" algn="just">
              <a:buFont typeface="Wingdings" pitchFamily="2" charset="2"/>
              <a:buChar char="v"/>
            </a:pPr>
            <a:r>
              <a:rPr lang="en-US" sz="2200" i="1" dirty="0" smtClean="0">
                <a:latin typeface="+mj-lt"/>
              </a:rPr>
              <a:t>Reactive </a:t>
            </a:r>
            <a:r>
              <a:rPr lang="en-US" sz="2200" i="1" dirty="0">
                <a:latin typeface="+mj-lt"/>
              </a:rPr>
              <a:t>Protocols: </a:t>
            </a:r>
            <a:r>
              <a:rPr lang="en-US" sz="2200" dirty="0">
                <a:latin typeface="+mj-lt"/>
              </a:rPr>
              <a:t>Reactive routing is also known as on-demand routing protocol since they do not maintain routing information or routing activity at the network nodes if there is no communication. </a:t>
            </a:r>
            <a:r>
              <a:rPr lang="en-US" sz="2200" dirty="0" smtClean="0">
                <a:latin typeface="+mj-lt"/>
              </a:rPr>
              <a:t>Examples is Ad-hoc </a:t>
            </a:r>
            <a:r>
              <a:rPr lang="en-US" sz="2200" dirty="0">
                <a:latin typeface="+mj-lt"/>
              </a:rPr>
              <a:t>On-demand Distance Vector routing (AODV</a:t>
            </a:r>
            <a:r>
              <a:rPr lang="en-US" sz="2200" dirty="0" smtClean="0">
                <a:latin typeface="+mj-lt"/>
              </a:rPr>
              <a:t>).</a:t>
            </a:r>
          </a:p>
          <a:p>
            <a:pPr marL="342900" indent="-342900" algn="just">
              <a:buFont typeface="Wingdings" pitchFamily="2" charset="2"/>
              <a:buChar char="v"/>
            </a:pPr>
            <a:endParaRPr lang="en-US" sz="1200" dirty="0" smtClean="0">
              <a:latin typeface="+mj-lt"/>
            </a:endParaRPr>
          </a:p>
          <a:p>
            <a:pPr marL="342900" indent="-342900" algn="just">
              <a:buFont typeface="Wingdings" pitchFamily="2" charset="2"/>
              <a:buChar char="v"/>
            </a:pPr>
            <a:r>
              <a:rPr lang="en-US" sz="2200" i="1" dirty="0" smtClean="0">
                <a:latin typeface="+mj-lt"/>
              </a:rPr>
              <a:t>Hybrid </a:t>
            </a:r>
            <a:r>
              <a:rPr lang="en-US" sz="2200" i="1" dirty="0">
                <a:latin typeface="+mj-lt"/>
              </a:rPr>
              <a:t>Protocols: </a:t>
            </a:r>
            <a:r>
              <a:rPr lang="en-US" sz="2200" dirty="0" smtClean="0">
                <a:latin typeface="+mj-lt"/>
              </a:rPr>
              <a:t>It </a:t>
            </a:r>
            <a:r>
              <a:rPr lang="en-US" sz="2200" dirty="0">
                <a:latin typeface="+mj-lt"/>
              </a:rPr>
              <a:t>combines reactive and proactive routing protocols. </a:t>
            </a:r>
            <a:r>
              <a:rPr lang="en-US" sz="2200" dirty="0" smtClean="0">
                <a:latin typeface="+mj-lt"/>
              </a:rPr>
              <a:t>Example is </a:t>
            </a:r>
            <a:r>
              <a:rPr lang="en-US" sz="2200" dirty="0">
                <a:latin typeface="+mj-lt"/>
              </a:rPr>
              <a:t>Zone Routing Protocol (ZRP</a:t>
            </a:r>
            <a:r>
              <a:rPr lang="en-US" sz="2200" dirty="0" smtClean="0">
                <a:latin typeface="+mj-lt"/>
              </a:rPr>
              <a:t>).</a:t>
            </a:r>
            <a:endParaRPr lang="en-US" sz="2200" dirty="0">
              <a:latin typeface="+mj-lt"/>
            </a:endParaRPr>
          </a:p>
        </p:txBody>
      </p:sp>
    </p:spTree>
    <p:extLst>
      <p:ext uri="{BB962C8B-B14F-4D97-AF65-F5344CB8AC3E}">
        <p14:creationId xmlns="" xmlns:p14="http://schemas.microsoft.com/office/powerpoint/2010/main" val="352481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anim calcmode="lin" valueType="num">
                                      <p:cBhvr additive="base">
                                        <p:cTn id="7"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6" end="6"/>
                                            </p:txEl>
                                          </p:spTgt>
                                        </p:tgtEl>
                                        <p:attrNameLst>
                                          <p:attrName>style.visibility</p:attrName>
                                        </p:attrNameLst>
                                      </p:cBhvr>
                                      <p:to>
                                        <p:strVal val="visible"/>
                                      </p:to>
                                    </p:set>
                                    <p:anim calcmode="lin" valueType="num">
                                      <p:cBhvr additive="base">
                                        <p:cTn id="13"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8" end="8"/>
                                            </p:txEl>
                                          </p:spTgt>
                                        </p:tgtEl>
                                        <p:attrNameLst>
                                          <p:attrName>style.visibility</p:attrName>
                                        </p:attrNameLst>
                                      </p:cBhvr>
                                      <p:to>
                                        <p:strVal val="visible"/>
                                      </p:to>
                                    </p:set>
                                    <p:anim calcmode="lin" valueType="num">
                                      <p:cBhvr additive="base">
                                        <p:cTn id="19"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dirty="0"/>
          </a:p>
        </p:txBody>
      </p:sp>
      <p:sp>
        <p:nvSpPr>
          <p:cNvPr id="8" name="Rectangle 7"/>
          <p:cNvSpPr/>
          <p:nvPr/>
        </p:nvSpPr>
        <p:spPr>
          <a:xfrm>
            <a:off x="0" y="76200"/>
            <a:ext cx="8439150" cy="6632585"/>
          </a:xfrm>
          <a:prstGeom prst="rect">
            <a:avLst/>
          </a:prstGeom>
          <a:noFill/>
        </p:spPr>
        <p:txBody>
          <a:bodyPr wrap="square" lIns="91440" tIns="45720" rIns="91440" bIns="45720">
            <a:spAutoFit/>
          </a:bodyPr>
          <a:lstStyle/>
          <a:p>
            <a:pPr marL="342900" indent="-342900" algn="just">
              <a:buFont typeface="Wingdings" pitchFamily="2" charset="2"/>
              <a:buChar char="v"/>
            </a:pPr>
            <a:r>
              <a:rPr lang="en-US" sz="2400" b="1" u="sng" dirty="0" smtClean="0">
                <a:latin typeface="+mj-lt"/>
              </a:rPr>
              <a:t>Mobile Ad-HOC </a:t>
            </a:r>
            <a:r>
              <a:rPr lang="en-US" sz="2400" b="1" u="sng" dirty="0">
                <a:latin typeface="+mj-lt"/>
              </a:rPr>
              <a:t>Networks (MANETs):</a:t>
            </a:r>
            <a:r>
              <a:rPr lang="en-US" sz="2400" b="1" dirty="0">
                <a:latin typeface="+mj-lt"/>
              </a:rPr>
              <a:t>   </a:t>
            </a:r>
            <a:r>
              <a:rPr lang="en-US" sz="2400" b="1" dirty="0" smtClean="0">
                <a:latin typeface="+mj-lt"/>
              </a:rPr>
              <a:t>                         </a:t>
            </a:r>
            <a:r>
              <a:rPr lang="en-US" sz="2400" b="1" dirty="0">
                <a:latin typeface="+mj-lt"/>
              </a:rPr>
              <a:t>….</a:t>
            </a:r>
            <a:r>
              <a:rPr lang="en-US" sz="2400" b="1" dirty="0" err="1">
                <a:latin typeface="+mj-lt"/>
              </a:rPr>
              <a:t>cntd</a:t>
            </a:r>
            <a:endParaRPr lang="en-US" sz="2400" b="1" dirty="0" smtClean="0">
              <a:latin typeface="+mj-lt"/>
            </a:endParaRPr>
          </a:p>
          <a:p>
            <a:endParaRPr lang="en-US" sz="1100" b="1" i="1" dirty="0" smtClean="0">
              <a:latin typeface="+mj-lt"/>
            </a:endParaRPr>
          </a:p>
          <a:p>
            <a:pPr marL="342900" indent="-342900" algn="just">
              <a:buFont typeface="Wingdings" pitchFamily="2" charset="2"/>
              <a:buChar char="Ø"/>
            </a:pPr>
            <a:r>
              <a:rPr lang="en-US" sz="2200" b="1" i="1" dirty="0" smtClean="0">
                <a:latin typeface="+mj-lt"/>
              </a:rPr>
              <a:t>Security Attacks in MANETs:</a:t>
            </a:r>
            <a:r>
              <a:rPr lang="en-US" sz="2200" i="1" dirty="0" smtClean="0">
                <a:latin typeface="+mj-lt"/>
              </a:rPr>
              <a:t> </a:t>
            </a:r>
            <a:r>
              <a:rPr lang="en-US" sz="2200" dirty="0">
                <a:latin typeface="+mj-lt"/>
              </a:rPr>
              <a:t>The attacks can be categorized </a:t>
            </a:r>
            <a:r>
              <a:rPr lang="en-US" sz="2200" dirty="0" smtClean="0">
                <a:latin typeface="+mj-lt"/>
              </a:rPr>
              <a:t>into two types based on behavior as </a:t>
            </a:r>
            <a:r>
              <a:rPr lang="en-US" sz="2200" dirty="0">
                <a:latin typeface="+mj-lt"/>
              </a:rPr>
              <a:t>Passive or Active </a:t>
            </a:r>
            <a:r>
              <a:rPr lang="en-US" sz="2200" dirty="0" smtClean="0">
                <a:latin typeface="+mj-lt"/>
              </a:rPr>
              <a:t>attack.</a:t>
            </a:r>
          </a:p>
          <a:p>
            <a:pPr marL="685800" lvl="1" indent="-400050" algn="just">
              <a:buAutoNum type="arabicParenR"/>
            </a:pPr>
            <a:r>
              <a:rPr lang="en-US" sz="2400" i="1" dirty="0" smtClean="0">
                <a:latin typeface="+mj-lt"/>
              </a:rPr>
              <a:t>Passive </a:t>
            </a:r>
            <a:r>
              <a:rPr lang="en-US" sz="2400" i="1" dirty="0">
                <a:latin typeface="+mj-lt"/>
              </a:rPr>
              <a:t>attacks: </a:t>
            </a:r>
            <a:r>
              <a:rPr lang="en-US" sz="2400" dirty="0" smtClean="0">
                <a:latin typeface="+mj-lt"/>
              </a:rPr>
              <a:t>It does </a:t>
            </a:r>
            <a:r>
              <a:rPr lang="en-US" sz="2400" dirty="0">
                <a:latin typeface="+mj-lt"/>
              </a:rPr>
              <a:t>not alter the data transmitted within the network. But it includes the unauthorized “listening” to the network traffic or </a:t>
            </a:r>
            <a:r>
              <a:rPr lang="en-US" sz="2400" dirty="0" smtClean="0">
                <a:latin typeface="+mj-lt"/>
              </a:rPr>
              <a:t>accumulates/collects </a:t>
            </a:r>
            <a:r>
              <a:rPr lang="en-US" sz="2400" dirty="0">
                <a:latin typeface="+mj-lt"/>
              </a:rPr>
              <a:t>data from it. </a:t>
            </a:r>
            <a:endParaRPr lang="en-US" sz="2400" dirty="0" smtClean="0">
              <a:latin typeface="+mj-lt"/>
            </a:endParaRPr>
          </a:p>
          <a:p>
            <a:pPr marL="685800" lvl="1" indent="-400050" algn="just">
              <a:buAutoNum type="arabicParenR"/>
            </a:pPr>
            <a:r>
              <a:rPr lang="en-US" sz="2400" i="1" dirty="0" smtClean="0">
                <a:latin typeface="+mj-lt"/>
              </a:rPr>
              <a:t>Active </a:t>
            </a:r>
            <a:r>
              <a:rPr lang="en-US" sz="2400" i="1" dirty="0">
                <a:latin typeface="+mj-lt"/>
              </a:rPr>
              <a:t>attacks: </a:t>
            </a:r>
            <a:r>
              <a:rPr lang="en-US" sz="2400" dirty="0">
                <a:latin typeface="+mj-lt"/>
              </a:rPr>
              <a:t>Active attacks are very severe attacks on the network that prevent message flow between the nodes. </a:t>
            </a:r>
            <a:r>
              <a:rPr lang="en-US" sz="2400" dirty="0" smtClean="0">
                <a:latin typeface="+mj-lt"/>
              </a:rPr>
              <a:t>They can </a:t>
            </a:r>
            <a:r>
              <a:rPr lang="en-US" sz="2400" dirty="0">
                <a:latin typeface="+mj-lt"/>
              </a:rPr>
              <a:t>be internal or </a:t>
            </a:r>
            <a:r>
              <a:rPr lang="en-US" sz="2400" dirty="0" smtClean="0">
                <a:latin typeface="+mj-lt"/>
              </a:rPr>
              <a:t>external. Active </a:t>
            </a:r>
            <a:r>
              <a:rPr lang="en-US" sz="2400" dirty="0">
                <a:latin typeface="+mj-lt"/>
              </a:rPr>
              <a:t>attacks are classified into </a:t>
            </a:r>
            <a:r>
              <a:rPr lang="en-US" sz="2400" dirty="0" smtClean="0">
                <a:latin typeface="+mj-lt"/>
              </a:rPr>
              <a:t>three </a:t>
            </a:r>
            <a:r>
              <a:rPr lang="en-US" sz="2400" dirty="0">
                <a:latin typeface="+mj-lt"/>
              </a:rPr>
              <a:t>groups: </a:t>
            </a:r>
            <a:endParaRPr lang="en-US" sz="2400" dirty="0" smtClean="0">
              <a:latin typeface="+mj-lt"/>
            </a:endParaRPr>
          </a:p>
          <a:p>
            <a:pPr marL="1143000" lvl="2" indent="-400050" algn="just">
              <a:buAutoNum type="alphaLcParenR"/>
            </a:pPr>
            <a:r>
              <a:rPr lang="en-US" sz="2200" i="1" dirty="0" smtClean="0">
                <a:latin typeface="+mj-lt"/>
              </a:rPr>
              <a:t>Dropping </a:t>
            </a:r>
            <a:r>
              <a:rPr lang="en-US" sz="2200" i="1" dirty="0">
                <a:latin typeface="+mj-lt"/>
              </a:rPr>
              <a:t>Attacks: </a:t>
            </a:r>
            <a:r>
              <a:rPr lang="en-US" sz="2200" dirty="0">
                <a:latin typeface="+mj-lt"/>
              </a:rPr>
              <a:t>Compromised nodes or selfish nodes can drop all packets that are not destined for </a:t>
            </a:r>
            <a:r>
              <a:rPr lang="en-US" sz="2200" dirty="0" smtClean="0">
                <a:latin typeface="+mj-lt"/>
              </a:rPr>
              <a:t>them.</a:t>
            </a:r>
          </a:p>
          <a:p>
            <a:pPr marL="1143000" lvl="2" indent="-400050" algn="just">
              <a:buAutoNum type="alphaLcParenR"/>
            </a:pPr>
            <a:r>
              <a:rPr lang="en-US" sz="2200" i="1" dirty="0" smtClean="0">
                <a:latin typeface="+mj-lt"/>
              </a:rPr>
              <a:t>Modification </a:t>
            </a:r>
            <a:r>
              <a:rPr lang="en-US" sz="2200" i="1" dirty="0">
                <a:latin typeface="+mj-lt"/>
              </a:rPr>
              <a:t>Attacks:. </a:t>
            </a:r>
            <a:r>
              <a:rPr lang="en-US" sz="2200" dirty="0">
                <a:latin typeface="+mj-lt"/>
              </a:rPr>
              <a:t>These attacks modify packets and </a:t>
            </a:r>
            <a:r>
              <a:rPr lang="en-US" sz="2200" dirty="0" smtClean="0">
                <a:latin typeface="+mj-lt"/>
              </a:rPr>
              <a:t>disturb </a:t>
            </a:r>
            <a:r>
              <a:rPr lang="en-US" sz="2200" dirty="0">
                <a:latin typeface="+mj-lt"/>
              </a:rPr>
              <a:t>the overall communication between network nodes. </a:t>
            </a:r>
            <a:endParaRPr lang="en-US" sz="2200" dirty="0" smtClean="0">
              <a:latin typeface="+mj-lt"/>
            </a:endParaRPr>
          </a:p>
          <a:p>
            <a:pPr marL="1143000" lvl="2" indent="-400050" algn="just">
              <a:buAutoNum type="alphaLcParenR"/>
            </a:pPr>
            <a:r>
              <a:rPr lang="en-US" sz="2200" i="1" dirty="0" smtClean="0">
                <a:latin typeface="+mj-lt"/>
              </a:rPr>
              <a:t>Fabrication </a:t>
            </a:r>
            <a:r>
              <a:rPr lang="en-US" sz="2200" i="1" dirty="0">
                <a:latin typeface="+mj-lt"/>
              </a:rPr>
              <a:t>Attacks: </a:t>
            </a:r>
            <a:r>
              <a:rPr lang="en-US" sz="2200" dirty="0">
                <a:latin typeface="+mj-lt"/>
              </a:rPr>
              <a:t>In </a:t>
            </a:r>
            <a:r>
              <a:rPr lang="en-US" sz="2200" dirty="0" smtClean="0">
                <a:latin typeface="+mj-lt"/>
              </a:rPr>
              <a:t>this attacker </a:t>
            </a:r>
            <a:r>
              <a:rPr lang="en-US" sz="2200" dirty="0">
                <a:latin typeface="+mj-lt"/>
              </a:rPr>
              <a:t>send fake message to the </a:t>
            </a:r>
            <a:r>
              <a:rPr lang="en-US" sz="2200" dirty="0" err="1" smtClean="0">
                <a:latin typeface="+mj-lt"/>
              </a:rPr>
              <a:t>neighbouring</a:t>
            </a:r>
            <a:r>
              <a:rPr lang="en-US" sz="2200" dirty="0">
                <a:latin typeface="+mj-lt"/>
              </a:rPr>
              <a:t> </a:t>
            </a:r>
            <a:r>
              <a:rPr lang="en-US" sz="2200" dirty="0" smtClean="0">
                <a:latin typeface="+mj-lt"/>
              </a:rPr>
              <a:t>nodes </a:t>
            </a:r>
            <a:r>
              <a:rPr lang="en-US" sz="2200" dirty="0">
                <a:latin typeface="+mj-lt"/>
              </a:rPr>
              <a:t>without receiving any related message.</a:t>
            </a:r>
          </a:p>
        </p:txBody>
      </p:sp>
    </p:spTree>
    <p:extLst>
      <p:ext uri="{BB962C8B-B14F-4D97-AF65-F5344CB8AC3E}">
        <p14:creationId xmlns="" xmlns:p14="http://schemas.microsoft.com/office/powerpoint/2010/main" val="14008968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dirty="0"/>
          </a:p>
        </p:txBody>
      </p:sp>
      <p:sp>
        <p:nvSpPr>
          <p:cNvPr id="8" name="Rectangle 7"/>
          <p:cNvSpPr/>
          <p:nvPr/>
        </p:nvSpPr>
        <p:spPr>
          <a:xfrm>
            <a:off x="0" y="135553"/>
            <a:ext cx="8439150" cy="6647974"/>
          </a:xfrm>
          <a:prstGeom prst="rect">
            <a:avLst/>
          </a:prstGeom>
          <a:noFill/>
        </p:spPr>
        <p:txBody>
          <a:bodyPr wrap="square" lIns="91440" tIns="45720" rIns="91440" bIns="45720">
            <a:spAutoFit/>
          </a:bodyPr>
          <a:lstStyle/>
          <a:p>
            <a:pPr marL="342900" indent="-342900" algn="just">
              <a:buFont typeface="Wingdings" pitchFamily="2" charset="2"/>
              <a:buChar char="v"/>
            </a:pPr>
            <a:r>
              <a:rPr lang="en-US" sz="2400" b="1" u="sng" dirty="0" smtClean="0">
                <a:latin typeface="+mj-lt"/>
              </a:rPr>
              <a:t>Mobile Ad-HOC </a:t>
            </a:r>
            <a:r>
              <a:rPr lang="en-US" sz="2400" b="1" u="sng" dirty="0">
                <a:latin typeface="+mj-lt"/>
              </a:rPr>
              <a:t>Networks (MANETs):</a:t>
            </a:r>
            <a:r>
              <a:rPr lang="en-US" sz="2400" b="1" dirty="0">
                <a:latin typeface="+mj-lt"/>
              </a:rPr>
              <a:t>   </a:t>
            </a:r>
            <a:r>
              <a:rPr lang="en-US" sz="2400" b="1" dirty="0" smtClean="0">
                <a:latin typeface="+mj-lt"/>
              </a:rPr>
              <a:t>                        ….</a:t>
            </a:r>
            <a:r>
              <a:rPr lang="en-US" sz="2400" b="1" dirty="0" err="1">
                <a:latin typeface="+mj-lt"/>
              </a:rPr>
              <a:t>cntd</a:t>
            </a:r>
            <a:endParaRPr lang="en-US" sz="2400" b="1" dirty="0" smtClean="0">
              <a:latin typeface="+mj-lt"/>
            </a:endParaRPr>
          </a:p>
          <a:p>
            <a:endParaRPr lang="en-US" sz="1100" b="1" i="1" dirty="0" smtClean="0">
              <a:latin typeface="+mj-lt"/>
            </a:endParaRPr>
          </a:p>
          <a:p>
            <a:pPr marL="342900" indent="-342900">
              <a:buFont typeface="Wingdings" pitchFamily="2" charset="2"/>
              <a:buChar char="Ø"/>
            </a:pPr>
            <a:r>
              <a:rPr lang="en-US" sz="2400" b="1" i="1" dirty="0" smtClean="0">
                <a:latin typeface="+mj-lt"/>
              </a:rPr>
              <a:t>MANETs Applications:</a:t>
            </a:r>
          </a:p>
          <a:p>
            <a:pPr marL="342900" indent="-342900">
              <a:buFont typeface="Wingdings" pitchFamily="2" charset="2"/>
              <a:buChar char="Ø"/>
            </a:pPr>
            <a:endParaRPr lang="en-US" sz="1100" b="1" i="1" dirty="0">
              <a:latin typeface="+mj-lt"/>
            </a:endParaRPr>
          </a:p>
          <a:p>
            <a:pPr marL="342900" indent="-342900" algn="just">
              <a:buFont typeface="Wingdings" pitchFamily="2" charset="2"/>
              <a:buChar char="ü"/>
            </a:pPr>
            <a:r>
              <a:rPr lang="en-US" sz="2400" b="1" i="1" dirty="0">
                <a:latin typeface="+mj-lt"/>
              </a:rPr>
              <a:t>Military battlefield</a:t>
            </a:r>
            <a:r>
              <a:rPr lang="en-US" sz="2400" b="1" i="1" dirty="0" smtClean="0">
                <a:latin typeface="+mj-lt"/>
              </a:rPr>
              <a:t>: </a:t>
            </a:r>
            <a:r>
              <a:rPr lang="en-US" sz="2400" dirty="0" smtClean="0">
                <a:latin typeface="+mj-lt"/>
              </a:rPr>
              <a:t>Ad-Hoc networking would </a:t>
            </a:r>
            <a:r>
              <a:rPr lang="en-US" sz="2400" dirty="0">
                <a:latin typeface="+mj-lt"/>
              </a:rPr>
              <a:t>allow the </a:t>
            </a:r>
            <a:r>
              <a:rPr lang="en-US" sz="2400" dirty="0" smtClean="0">
                <a:latin typeface="+mj-lt"/>
              </a:rPr>
              <a:t>advantage </a:t>
            </a:r>
            <a:r>
              <a:rPr lang="en-US" sz="2400" dirty="0">
                <a:latin typeface="+mj-lt"/>
              </a:rPr>
              <a:t>of commonplace network technology to maintain an information network between the soldiers, </a:t>
            </a:r>
            <a:r>
              <a:rPr lang="en-US" sz="2400" dirty="0" smtClean="0">
                <a:latin typeface="+mj-lt"/>
              </a:rPr>
              <a:t>vehicles.</a:t>
            </a:r>
          </a:p>
          <a:p>
            <a:pPr marL="342900" indent="-342900" algn="just">
              <a:buFont typeface="Wingdings" pitchFamily="2" charset="2"/>
              <a:buChar char="ü"/>
            </a:pPr>
            <a:endParaRPr lang="en-US" sz="1100" dirty="0" smtClean="0">
              <a:latin typeface="+mj-lt"/>
            </a:endParaRPr>
          </a:p>
          <a:p>
            <a:pPr marL="342900" indent="-342900">
              <a:buFont typeface="Wingdings" pitchFamily="2" charset="2"/>
              <a:buChar char="ü"/>
            </a:pPr>
            <a:r>
              <a:rPr lang="en-US" sz="2400" b="1" i="1" dirty="0" smtClean="0">
                <a:latin typeface="+mj-lt"/>
              </a:rPr>
              <a:t>Collaborative </a:t>
            </a:r>
            <a:r>
              <a:rPr lang="en-US" sz="2400" b="1" i="1" dirty="0">
                <a:latin typeface="+mj-lt"/>
              </a:rPr>
              <a:t>work: </a:t>
            </a:r>
            <a:r>
              <a:rPr lang="en-US" sz="2400" dirty="0">
                <a:latin typeface="+mj-lt"/>
              </a:rPr>
              <a:t>For some business environments</a:t>
            </a:r>
            <a:r>
              <a:rPr lang="en-US" sz="2400" dirty="0" smtClean="0">
                <a:latin typeface="+mj-lt"/>
              </a:rPr>
              <a:t>, the outside </a:t>
            </a:r>
            <a:r>
              <a:rPr lang="en-US" sz="2400" dirty="0">
                <a:latin typeface="+mj-lt"/>
              </a:rPr>
              <a:t>meetings are important to cooperate and exchange information on a given project.</a:t>
            </a:r>
            <a:r>
              <a:rPr lang="en-US" sz="2400" b="1" i="1" dirty="0">
                <a:latin typeface="+mj-lt"/>
              </a:rPr>
              <a:t> </a:t>
            </a:r>
            <a:endParaRPr lang="en-US" sz="2400" b="1" i="1" dirty="0" smtClean="0">
              <a:latin typeface="+mj-lt"/>
            </a:endParaRPr>
          </a:p>
          <a:p>
            <a:pPr marL="342900" indent="-342900">
              <a:buFont typeface="Wingdings" pitchFamily="2" charset="2"/>
              <a:buChar char="ü"/>
            </a:pPr>
            <a:endParaRPr lang="en-US" sz="1100" b="1" i="1" dirty="0" smtClean="0">
              <a:latin typeface="+mj-lt"/>
            </a:endParaRPr>
          </a:p>
          <a:p>
            <a:pPr marL="342900" indent="-342900" algn="just">
              <a:buFont typeface="Wingdings" pitchFamily="2" charset="2"/>
              <a:buChar char="ü"/>
            </a:pPr>
            <a:r>
              <a:rPr lang="en-US" sz="2400" b="1" i="1" dirty="0">
                <a:latin typeface="+mj-lt"/>
              </a:rPr>
              <a:t>Local level</a:t>
            </a:r>
            <a:r>
              <a:rPr lang="en-US" sz="2400" b="1" i="1" dirty="0" smtClean="0">
                <a:latin typeface="+mj-lt"/>
              </a:rPr>
              <a:t>: </a:t>
            </a:r>
            <a:r>
              <a:rPr lang="en-US" sz="2400" dirty="0" smtClean="0">
                <a:latin typeface="+mj-lt"/>
              </a:rPr>
              <a:t>Ad-Hoc </a:t>
            </a:r>
            <a:r>
              <a:rPr lang="en-US" sz="2400" dirty="0">
                <a:latin typeface="+mj-lt"/>
              </a:rPr>
              <a:t>networks can autonomously link an instant and temporary multimedia network using notebook computers to spread and share information among </a:t>
            </a:r>
            <a:r>
              <a:rPr lang="en-US" sz="2400" dirty="0" smtClean="0">
                <a:latin typeface="+mj-lt"/>
              </a:rPr>
              <a:t>participants.</a:t>
            </a:r>
          </a:p>
          <a:p>
            <a:pPr marL="342900" indent="-342900" algn="just">
              <a:buFont typeface="Wingdings" pitchFamily="2" charset="2"/>
              <a:buChar char="ü"/>
            </a:pPr>
            <a:endParaRPr lang="en-US" sz="1100" dirty="0" smtClean="0">
              <a:latin typeface="+mj-lt"/>
            </a:endParaRPr>
          </a:p>
          <a:p>
            <a:pPr marL="342900" indent="-342900">
              <a:buFont typeface="Wingdings" pitchFamily="2" charset="2"/>
              <a:buChar char="ü"/>
            </a:pPr>
            <a:r>
              <a:rPr lang="en-US" sz="2400" b="1" i="1" dirty="0" smtClean="0">
                <a:latin typeface="+mj-lt"/>
              </a:rPr>
              <a:t>Personal </a:t>
            </a:r>
            <a:r>
              <a:rPr lang="en-US" sz="2400" b="1" i="1" dirty="0">
                <a:latin typeface="+mj-lt"/>
              </a:rPr>
              <a:t>A</a:t>
            </a:r>
            <a:r>
              <a:rPr lang="en-US" sz="2400" b="1" i="1" dirty="0" smtClean="0">
                <a:latin typeface="+mj-lt"/>
              </a:rPr>
              <a:t>rea Network </a:t>
            </a:r>
            <a:r>
              <a:rPr lang="en-US" sz="2400" b="1" i="1" dirty="0">
                <a:latin typeface="+mj-lt"/>
              </a:rPr>
              <a:t>and B</a:t>
            </a:r>
            <a:r>
              <a:rPr lang="en-US" sz="2400" b="1" i="1" dirty="0" smtClean="0">
                <a:latin typeface="+mj-lt"/>
              </a:rPr>
              <a:t>luetooth.</a:t>
            </a:r>
          </a:p>
          <a:p>
            <a:pPr marL="342900" indent="-342900">
              <a:buFont typeface="Wingdings" pitchFamily="2" charset="2"/>
              <a:buChar char="ü"/>
            </a:pPr>
            <a:endParaRPr lang="en-US" sz="1100" b="1" i="1" dirty="0" smtClean="0">
              <a:latin typeface="+mj-lt"/>
            </a:endParaRPr>
          </a:p>
          <a:p>
            <a:pPr marL="342900" indent="-342900" algn="just">
              <a:buFont typeface="Wingdings" pitchFamily="2" charset="2"/>
              <a:buChar char="ü"/>
            </a:pPr>
            <a:r>
              <a:rPr lang="en-US" sz="2400" b="1" i="1" dirty="0" smtClean="0">
                <a:latin typeface="+mj-lt"/>
              </a:rPr>
              <a:t>Commercial Sector: </a:t>
            </a:r>
            <a:r>
              <a:rPr lang="en-US" sz="2400" dirty="0" smtClean="0">
                <a:latin typeface="+mj-lt"/>
              </a:rPr>
              <a:t>Ad-hoc </a:t>
            </a:r>
            <a:r>
              <a:rPr lang="en-US" sz="2400" dirty="0">
                <a:latin typeface="+mj-lt"/>
              </a:rPr>
              <a:t>can be used in </a:t>
            </a:r>
            <a:r>
              <a:rPr lang="en-US" sz="2400" dirty="0" smtClean="0">
                <a:latin typeface="+mj-lt"/>
              </a:rPr>
              <a:t>emergency or  rescue </a:t>
            </a:r>
            <a:r>
              <a:rPr lang="en-US" sz="2400" dirty="0">
                <a:latin typeface="+mj-lt"/>
              </a:rPr>
              <a:t>operations for disaster relief </a:t>
            </a:r>
            <a:r>
              <a:rPr lang="en-US" sz="2400" dirty="0" smtClean="0">
                <a:latin typeface="+mj-lt"/>
              </a:rPr>
              <a:t>efforts.</a:t>
            </a:r>
            <a:endParaRPr lang="en-US" sz="2100" dirty="0">
              <a:latin typeface="+mj-lt"/>
            </a:endParaRPr>
          </a:p>
        </p:txBody>
      </p:sp>
    </p:spTree>
    <p:extLst>
      <p:ext uri="{BB962C8B-B14F-4D97-AF65-F5344CB8AC3E}">
        <p14:creationId xmlns="" xmlns:p14="http://schemas.microsoft.com/office/powerpoint/2010/main" val="37619994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dirty="0"/>
          </a:p>
        </p:txBody>
      </p:sp>
      <p:sp>
        <p:nvSpPr>
          <p:cNvPr id="8" name="Rectangle 7"/>
          <p:cNvSpPr/>
          <p:nvPr/>
        </p:nvSpPr>
        <p:spPr>
          <a:xfrm>
            <a:off x="0" y="135553"/>
            <a:ext cx="8439150" cy="2846933"/>
          </a:xfrm>
          <a:prstGeom prst="rect">
            <a:avLst/>
          </a:prstGeom>
          <a:noFill/>
        </p:spPr>
        <p:txBody>
          <a:bodyPr wrap="square" lIns="91440" tIns="45720" rIns="91440" bIns="45720">
            <a:spAutoFit/>
          </a:bodyPr>
          <a:lstStyle/>
          <a:p>
            <a:pPr marL="342900" indent="-342900" algn="just">
              <a:buFont typeface="Wingdings" pitchFamily="2" charset="2"/>
              <a:buChar char="v"/>
            </a:pPr>
            <a:r>
              <a:rPr lang="en-US" sz="2400" b="1" u="sng" dirty="0" smtClean="0">
                <a:latin typeface="+mj-lt"/>
              </a:rPr>
              <a:t>Wireless Ad-HOC </a:t>
            </a:r>
            <a:r>
              <a:rPr lang="en-US" sz="2400" b="1" u="sng" dirty="0">
                <a:latin typeface="+mj-lt"/>
              </a:rPr>
              <a:t>Networks </a:t>
            </a:r>
            <a:r>
              <a:rPr lang="en-US" sz="2400" b="1" u="sng" dirty="0" smtClean="0">
                <a:latin typeface="+mj-lt"/>
              </a:rPr>
              <a:t>(WANETs):</a:t>
            </a:r>
          </a:p>
          <a:p>
            <a:pPr marL="342900" indent="-342900" algn="just">
              <a:buFont typeface="Wingdings" pitchFamily="2" charset="2"/>
              <a:buChar char="v"/>
            </a:pPr>
            <a:endParaRPr lang="en-US" sz="1100" b="1" i="1" dirty="0" smtClean="0">
              <a:latin typeface="+mj-lt"/>
            </a:endParaRPr>
          </a:p>
          <a:p>
            <a:pPr marL="342900" indent="-342900" algn="just">
              <a:buFont typeface="Wingdings" pitchFamily="2" charset="2"/>
              <a:buChar char="ü"/>
            </a:pPr>
            <a:r>
              <a:rPr lang="en-US" sz="2400" dirty="0" smtClean="0">
                <a:latin typeface="+mj-lt"/>
              </a:rPr>
              <a:t>Wireless </a:t>
            </a:r>
            <a:r>
              <a:rPr lang="en-US" sz="2400" dirty="0">
                <a:latin typeface="+mj-lt"/>
              </a:rPr>
              <a:t>ad hoc network (WANET) is a </a:t>
            </a:r>
            <a:r>
              <a:rPr lang="en-US" sz="2400" dirty="0" smtClean="0">
                <a:latin typeface="+mj-lt"/>
              </a:rPr>
              <a:t>decentralized technology designed for the establishment of a network anywhere and anytime without any fixed infrastructure to support the mobility of the users in the network . </a:t>
            </a:r>
          </a:p>
          <a:p>
            <a:pPr marL="342900" indent="-342900" algn="just">
              <a:buFont typeface="Wingdings" pitchFamily="2" charset="2"/>
              <a:buChar char="ü"/>
            </a:pPr>
            <a:r>
              <a:rPr lang="en-US" sz="2400" dirty="0" smtClean="0">
                <a:latin typeface="+mj-lt"/>
              </a:rPr>
              <a:t>The </a:t>
            </a:r>
            <a:r>
              <a:rPr lang="en-US" sz="2400" dirty="0">
                <a:latin typeface="+mj-lt"/>
              </a:rPr>
              <a:t>network is ad-hoc because each node is willing to forward data for other </a:t>
            </a:r>
            <a:r>
              <a:rPr lang="en-US" sz="2400" dirty="0" smtClean="0">
                <a:latin typeface="+mj-lt"/>
              </a:rPr>
              <a:t>nodes. </a:t>
            </a:r>
            <a:endParaRPr lang="en-US" sz="2100" dirty="0">
              <a:latin typeface="+mj-lt"/>
            </a:endParaRPr>
          </a:p>
        </p:txBody>
      </p:sp>
      <p:pic>
        <p:nvPicPr>
          <p:cNvPr id="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57200" y="3106238"/>
            <a:ext cx="7620000" cy="3522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2030223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dirty="0"/>
          </a:p>
        </p:txBody>
      </p:sp>
      <p:sp>
        <p:nvSpPr>
          <p:cNvPr id="8" name="Rectangle 7"/>
          <p:cNvSpPr/>
          <p:nvPr/>
        </p:nvSpPr>
        <p:spPr>
          <a:xfrm>
            <a:off x="0" y="135553"/>
            <a:ext cx="8439150" cy="630942"/>
          </a:xfrm>
          <a:prstGeom prst="rect">
            <a:avLst/>
          </a:prstGeom>
          <a:noFill/>
        </p:spPr>
        <p:txBody>
          <a:bodyPr wrap="square" lIns="91440" tIns="45720" rIns="91440" bIns="45720">
            <a:spAutoFit/>
          </a:bodyPr>
          <a:lstStyle/>
          <a:p>
            <a:pPr marL="342900" indent="-342900" algn="just">
              <a:buFont typeface="Wingdings" pitchFamily="2" charset="2"/>
              <a:buChar char="v"/>
            </a:pPr>
            <a:r>
              <a:rPr lang="en-US" sz="2400" b="1" u="sng" dirty="0" smtClean="0">
                <a:latin typeface="+mj-lt"/>
              </a:rPr>
              <a:t>Wireless Ad-HOC </a:t>
            </a:r>
            <a:r>
              <a:rPr lang="en-US" sz="2400" b="1" u="sng" dirty="0">
                <a:latin typeface="+mj-lt"/>
              </a:rPr>
              <a:t>Networks </a:t>
            </a:r>
            <a:r>
              <a:rPr lang="en-US" sz="2400" b="1" u="sng" dirty="0" smtClean="0">
                <a:latin typeface="+mj-lt"/>
              </a:rPr>
              <a:t>(WANETs</a:t>
            </a:r>
            <a:r>
              <a:rPr lang="en-US" sz="2400" b="1" u="sng" dirty="0">
                <a:latin typeface="+mj-lt"/>
              </a:rPr>
              <a:t>):</a:t>
            </a:r>
            <a:r>
              <a:rPr lang="en-US" sz="2400" b="1" dirty="0">
                <a:latin typeface="+mj-lt"/>
              </a:rPr>
              <a:t>   </a:t>
            </a:r>
            <a:r>
              <a:rPr lang="en-US" sz="2400" b="1" dirty="0" smtClean="0">
                <a:latin typeface="+mj-lt"/>
              </a:rPr>
              <a:t>                     ….</a:t>
            </a:r>
            <a:r>
              <a:rPr lang="en-US" sz="2400" b="1" dirty="0" err="1">
                <a:latin typeface="+mj-lt"/>
              </a:rPr>
              <a:t>cntd</a:t>
            </a:r>
            <a:endParaRPr lang="en-US" sz="2400" b="1" dirty="0" smtClean="0">
              <a:latin typeface="+mj-lt"/>
            </a:endParaRPr>
          </a:p>
          <a:p>
            <a:endParaRPr lang="en-US" sz="1100" b="1" i="1" dirty="0" smtClean="0">
              <a:latin typeface="+mj-lt"/>
            </a:endParaRPr>
          </a:p>
        </p:txBody>
      </p:sp>
      <p:sp>
        <p:nvSpPr>
          <p:cNvPr id="2" name="Rectangle 1"/>
          <p:cNvSpPr/>
          <p:nvPr/>
        </p:nvSpPr>
        <p:spPr>
          <a:xfrm>
            <a:off x="381000" y="685800"/>
            <a:ext cx="8058150" cy="5940088"/>
          </a:xfrm>
          <a:prstGeom prst="rect">
            <a:avLst/>
          </a:prstGeom>
        </p:spPr>
        <p:txBody>
          <a:bodyPr wrap="square">
            <a:spAutoFit/>
          </a:bodyPr>
          <a:lstStyle/>
          <a:p>
            <a:pPr marL="285750" indent="-285750" algn="just">
              <a:buFont typeface="Wingdings" pitchFamily="2" charset="2"/>
              <a:buChar char="ü"/>
            </a:pPr>
            <a:r>
              <a:rPr lang="en-US" sz="2000" dirty="0" smtClean="0">
                <a:latin typeface="+mj-lt"/>
              </a:rPr>
              <a:t>Wireless </a:t>
            </a:r>
            <a:r>
              <a:rPr lang="en-US" sz="2000" dirty="0">
                <a:latin typeface="+mj-lt"/>
              </a:rPr>
              <a:t>ad-hoc networks can be further classified by their application:</a:t>
            </a:r>
          </a:p>
          <a:p>
            <a:pPr marL="285750" indent="-285750" algn="just">
              <a:buFont typeface="Wingdings" pitchFamily="2" charset="2"/>
              <a:buChar char="Ø"/>
            </a:pPr>
            <a:r>
              <a:rPr lang="en-US" sz="2000" b="1" dirty="0">
                <a:latin typeface="+mj-lt"/>
              </a:rPr>
              <a:t>Mobile ad hoc networks (</a:t>
            </a:r>
            <a:r>
              <a:rPr lang="en-US" sz="2000" b="1" dirty="0" smtClean="0">
                <a:latin typeface="+mj-lt"/>
              </a:rPr>
              <a:t>MANETs): </a:t>
            </a:r>
            <a:r>
              <a:rPr lang="en-US" sz="2000" dirty="0" smtClean="0">
                <a:latin typeface="+mj-lt"/>
              </a:rPr>
              <a:t>MANET </a:t>
            </a:r>
            <a:r>
              <a:rPr lang="en-US" sz="2000" dirty="0">
                <a:latin typeface="+mj-lt"/>
              </a:rPr>
              <a:t>is a continuously self-configuring, infrastructure-less network of mobile devices connected without wires.</a:t>
            </a:r>
          </a:p>
          <a:p>
            <a:pPr marL="285750" indent="-285750" algn="just">
              <a:buFont typeface="Wingdings" pitchFamily="2" charset="2"/>
              <a:buChar char="Ø"/>
            </a:pPr>
            <a:r>
              <a:rPr lang="en-US" sz="2000" b="1" dirty="0">
                <a:latin typeface="+mj-lt"/>
              </a:rPr>
              <a:t>Vehicular ad hoc networks (</a:t>
            </a:r>
            <a:r>
              <a:rPr lang="en-US" sz="2000" b="1" dirty="0" smtClean="0">
                <a:latin typeface="+mj-lt"/>
              </a:rPr>
              <a:t>VANETs): </a:t>
            </a:r>
            <a:r>
              <a:rPr lang="en-US" sz="2000" dirty="0" smtClean="0">
                <a:latin typeface="+mj-lt"/>
              </a:rPr>
              <a:t>VANETs </a:t>
            </a:r>
            <a:r>
              <a:rPr lang="en-US" sz="2000" dirty="0">
                <a:latin typeface="+mj-lt"/>
              </a:rPr>
              <a:t>are used for communication between vehicles and roadside equipment. </a:t>
            </a:r>
            <a:endParaRPr lang="en-US" sz="2000" dirty="0" smtClean="0">
              <a:latin typeface="+mj-lt"/>
            </a:endParaRPr>
          </a:p>
          <a:p>
            <a:pPr marL="285750" indent="-285750" algn="just">
              <a:buFont typeface="Wingdings" pitchFamily="2" charset="2"/>
              <a:buChar char="Ø"/>
            </a:pPr>
            <a:r>
              <a:rPr lang="en-US" sz="2000" dirty="0" smtClean="0">
                <a:latin typeface="+mj-lt"/>
              </a:rPr>
              <a:t>.</a:t>
            </a:r>
            <a:r>
              <a:rPr lang="en-US" sz="2000" b="1" dirty="0" smtClean="0">
                <a:latin typeface="+mj-lt"/>
              </a:rPr>
              <a:t> </a:t>
            </a:r>
            <a:r>
              <a:rPr lang="en-US" sz="2000" b="1" dirty="0">
                <a:latin typeface="+mj-lt"/>
              </a:rPr>
              <a:t>Intelligent vehicular ad hoc networks</a:t>
            </a:r>
            <a:r>
              <a:rPr lang="en-US" sz="2000" dirty="0">
                <a:latin typeface="+mj-lt"/>
              </a:rPr>
              <a:t>: </a:t>
            </a:r>
            <a:r>
              <a:rPr lang="en-US" sz="2000" dirty="0" err="1">
                <a:latin typeface="+mj-lt"/>
              </a:rPr>
              <a:t>InVANETs</a:t>
            </a:r>
            <a:r>
              <a:rPr lang="en-US" sz="2000" dirty="0">
                <a:latin typeface="+mj-lt"/>
              </a:rPr>
              <a:t> are a kind of artificial intelligence that helps vehicles to behave in intelligent manners during vehicle-to-vehicle collisions, accidents. Vehicles are using radio waves to communicate with each other</a:t>
            </a:r>
            <a:endParaRPr lang="en-US" sz="2000" dirty="0" smtClean="0">
              <a:latin typeface="+mj-lt"/>
            </a:endParaRPr>
          </a:p>
          <a:p>
            <a:pPr marL="285750" indent="-285750" algn="just">
              <a:buFont typeface="Wingdings" pitchFamily="2" charset="2"/>
              <a:buChar char="Ø"/>
            </a:pPr>
            <a:r>
              <a:rPr lang="en-US" sz="2000" b="1" dirty="0" err="1" smtClean="0">
                <a:latin typeface="+mj-lt"/>
              </a:rPr>
              <a:t>SmartPhone</a:t>
            </a:r>
            <a:r>
              <a:rPr lang="en-US" sz="2000" b="1" dirty="0" smtClean="0">
                <a:latin typeface="+mj-lt"/>
              </a:rPr>
              <a:t> Ad-hoc networks (SPANs): </a:t>
            </a:r>
            <a:r>
              <a:rPr lang="en-US" sz="2000" dirty="0" smtClean="0">
                <a:latin typeface="+mj-lt"/>
              </a:rPr>
              <a:t>SPANs influence the existing hardware (primarily Bluetooth and Wi-Fi) in commercially available smartphones to create peer-to-peer networks without depends on cellular carrier networks, wireless access points, or traditional network infrastructure.</a:t>
            </a:r>
          </a:p>
          <a:p>
            <a:pPr marL="285750" indent="-285750" algn="just">
              <a:buFont typeface="Wingdings" pitchFamily="2" charset="2"/>
              <a:buChar char="Ø"/>
            </a:pPr>
            <a:r>
              <a:rPr lang="en-US" sz="2000" b="1" dirty="0" smtClean="0">
                <a:latin typeface="+mj-lt"/>
              </a:rPr>
              <a:t>internet-based Mobile Ad-hoc networks (</a:t>
            </a:r>
            <a:r>
              <a:rPr lang="en-US" sz="2000" b="1" dirty="0" err="1" smtClean="0">
                <a:latin typeface="+mj-lt"/>
              </a:rPr>
              <a:t>iMANETs</a:t>
            </a:r>
            <a:r>
              <a:rPr lang="en-US" sz="2000" b="1" dirty="0" smtClean="0">
                <a:latin typeface="+mj-lt"/>
              </a:rPr>
              <a:t>): </a:t>
            </a:r>
            <a:r>
              <a:rPr lang="en-US" sz="2000" dirty="0" err="1" smtClean="0">
                <a:latin typeface="+mj-lt"/>
              </a:rPr>
              <a:t>iMANETs</a:t>
            </a:r>
            <a:r>
              <a:rPr lang="en-US" sz="2000" dirty="0" smtClean="0">
                <a:latin typeface="+mj-lt"/>
              </a:rPr>
              <a:t> are ad hoc networks that link mobile nodes and fixed Internet-gateway nodes.</a:t>
            </a:r>
          </a:p>
        </p:txBody>
      </p:sp>
    </p:spTree>
    <p:extLst>
      <p:ext uri="{BB962C8B-B14F-4D97-AF65-F5344CB8AC3E}">
        <p14:creationId xmlns="" xmlns:p14="http://schemas.microsoft.com/office/powerpoint/2010/main" val="42777892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dirty="0"/>
          </a:p>
        </p:txBody>
      </p:sp>
      <p:sp>
        <p:nvSpPr>
          <p:cNvPr id="8" name="Rectangle 7"/>
          <p:cNvSpPr/>
          <p:nvPr/>
        </p:nvSpPr>
        <p:spPr>
          <a:xfrm>
            <a:off x="0" y="135553"/>
            <a:ext cx="8439150" cy="1000274"/>
          </a:xfrm>
          <a:prstGeom prst="rect">
            <a:avLst/>
          </a:prstGeom>
          <a:noFill/>
        </p:spPr>
        <p:txBody>
          <a:bodyPr wrap="square" lIns="91440" tIns="45720" rIns="91440" bIns="45720">
            <a:spAutoFit/>
          </a:bodyPr>
          <a:lstStyle/>
          <a:p>
            <a:pPr marL="342900" indent="-342900" algn="just">
              <a:buFont typeface="Wingdings" pitchFamily="2" charset="2"/>
              <a:buChar char="v"/>
            </a:pPr>
            <a:r>
              <a:rPr lang="en-US" sz="2400" b="1" u="sng" dirty="0" smtClean="0">
                <a:latin typeface="+mj-lt"/>
              </a:rPr>
              <a:t>Wireless Ad-HOC </a:t>
            </a:r>
            <a:r>
              <a:rPr lang="en-US" sz="2400" b="1" u="sng" dirty="0">
                <a:latin typeface="+mj-lt"/>
              </a:rPr>
              <a:t>Networks </a:t>
            </a:r>
            <a:r>
              <a:rPr lang="en-US" sz="2400" b="1" u="sng" dirty="0" smtClean="0">
                <a:latin typeface="+mj-lt"/>
              </a:rPr>
              <a:t>(WANETs</a:t>
            </a:r>
            <a:r>
              <a:rPr lang="en-US" sz="2400" b="1" u="sng" dirty="0">
                <a:latin typeface="+mj-lt"/>
              </a:rPr>
              <a:t>):</a:t>
            </a:r>
            <a:r>
              <a:rPr lang="en-US" sz="2400" b="1" dirty="0">
                <a:latin typeface="+mj-lt"/>
              </a:rPr>
              <a:t>   </a:t>
            </a:r>
            <a:r>
              <a:rPr lang="en-US" sz="2400" b="1" dirty="0" smtClean="0">
                <a:latin typeface="+mj-lt"/>
              </a:rPr>
              <a:t>                     ….</a:t>
            </a:r>
            <a:r>
              <a:rPr lang="en-US" sz="2400" b="1" dirty="0" err="1" smtClean="0">
                <a:latin typeface="+mj-lt"/>
              </a:rPr>
              <a:t>cntd</a:t>
            </a:r>
            <a:endParaRPr lang="en-US" sz="2400" b="1" dirty="0" smtClean="0">
              <a:latin typeface="+mj-lt"/>
            </a:endParaRPr>
          </a:p>
          <a:p>
            <a:pPr marL="342900" indent="-342900" algn="just">
              <a:buFont typeface="Wingdings" pitchFamily="2" charset="2"/>
              <a:buChar char="Ø"/>
            </a:pPr>
            <a:r>
              <a:rPr lang="en-US" sz="2400" b="1" dirty="0" smtClean="0">
                <a:latin typeface="+mj-lt"/>
              </a:rPr>
              <a:t>VANET:</a:t>
            </a:r>
          </a:p>
          <a:p>
            <a:endParaRPr lang="en-US" sz="1100" b="1" i="1" dirty="0" smtClean="0">
              <a:latin typeface="+mj-lt"/>
            </a:endParaRPr>
          </a:p>
        </p:txBody>
      </p:sp>
      <p:pic>
        <p:nvPicPr>
          <p:cNvPr id="6" name="Content Placeholder 3" descr="VANET"/>
          <p:cNvPicPr>
            <a:picLocks noGrp="1" noChangeAspect="1" noChangeArrowheads="1"/>
          </p:cNvPicPr>
          <p:nvPr>
            <p:ph idx="1"/>
          </p:nvPr>
        </p:nvPicPr>
        <p:blipFill>
          <a:blip r:embed="rId2"/>
          <a:srcRect/>
          <a:stretch>
            <a:fillRect/>
          </a:stretch>
        </p:blipFill>
        <p:spPr>
          <a:xfrm>
            <a:off x="380999" y="1219200"/>
            <a:ext cx="7824949" cy="5334000"/>
          </a:xfrm>
          <a:noFill/>
          <a:ln/>
        </p:spPr>
      </p:pic>
    </p:spTree>
    <p:extLst>
      <p:ext uri="{BB962C8B-B14F-4D97-AF65-F5344CB8AC3E}">
        <p14:creationId xmlns="" xmlns:p14="http://schemas.microsoft.com/office/powerpoint/2010/main" val="34553970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dirty="0"/>
          </a:p>
        </p:txBody>
      </p:sp>
      <p:sp>
        <p:nvSpPr>
          <p:cNvPr id="8" name="Rectangle 7"/>
          <p:cNvSpPr/>
          <p:nvPr/>
        </p:nvSpPr>
        <p:spPr>
          <a:xfrm>
            <a:off x="0" y="135553"/>
            <a:ext cx="8439150" cy="1000274"/>
          </a:xfrm>
          <a:prstGeom prst="rect">
            <a:avLst/>
          </a:prstGeom>
          <a:noFill/>
        </p:spPr>
        <p:txBody>
          <a:bodyPr wrap="square" lIns="91440" tIns="45720" rIns="91440" bIns="45720">
            <a:spAutoFit/>
          </a:bodyPr>
          <a:lstStyle/>
          <a:p>
            <a:pPr marL="342900" indent="-342900" algn="just">
              <a:buFont typeface="Wingdings" pitchFamily="2" charset="2"/>
              <a:buChar char="v"/>
            </a:pPr>
            <a:r>
              <a:rPr lang="en-US" sz="2400" b="1" u="sng" dirty="0" smtClean="0">
                <a:latin typeface="+mj-lt"/>
              </a:rPr>
              <a:t>Wireless Ad-HOC </a:t>
            </a:r>
            <a:r>
              <a:rPr lang="en-US" sz="2400" b="1" u="sng" dirty="0">
                <a:latin typeface="+mj-lt"/>
              </a:rPr>
              <a:t>Networks </a:t>
            </a:r>
            <a:r>
              <a:rPr lang="en-US" sz="2400" b="1" u="sng" dirty="0" smtClean="0">
                <a:latin typeface="+mj-lt"/>
              </a:rPr>
              <a:t>(WANETs</a:t>
            </a:r>
            <a:r>
              <a:rPr lang="en-US" sz="2400" b="1" u="sng" dirty="0">
                <a:latin typeface="+mj-lt"/>
              </a:rPr>
              <a:t>):</a:t>
            </a:r>
            <a:r>
              <a:rPr lang="en-US" sz="2400" b="1" dirty="0">
                <a:latin typeface="+mj-lt"/>
              </a:rPr>
              <a:t>   </a:t>
            </a:r>
            <a:r>
              <a:rPr lang="en-US" sz="2400" b="1" dirty="0" smtClean="0">
                <a:latin typeface="+mj-lt"/>
              </a:rPr>
              <a:t>                     ….</a:t>
            </a:r>
            <a:r>
              <a:rPr lang="en-US" sz="2400" b="1" dirty="0" err="1" smtClean="0">
                <a:latin typeface="+mj-lt"/>
              </a:rPr>
              <a:t>cntd</a:t>
            </a:r>
            <a:endParaRPr lang="en-US" sz="2400" b="1" dirty="0" smtClean="0">
              <a:latin typeface="+mj-lt"/>
            </a:endParaRPr>
          </a:p>
          <a:p>
            <a:pPr marL="342900" indent="-342900" algn="just">
              <a:buFont typeface="Wingdings" pitchFamily="2" charset="2"/>
              <a:buChar char="Ø"/>
            </a:pPr>
            <a:r>
              <a:rPr lang="en-US" sz="2400" b="1" dirty="0" smtClean="0">
                <a:latin typeface="+mj-lt"/>
              </a:rPr>
              <a:t>VANET: smart vehicle</a:t>
            </a:r>
          </a:p>
          <a:p>
            <a:endParaRPr lang="en-US" sz="1100" b="1" i="1" dirty="0" smtClean="0">
              <a:latin typeface="+mj-lt"/>
            </a:endParaRPr>
          </a:p>
        </p:txBody>
      </p:sp>
      <p:graphicFrame>
        <p:nvGraphicFramePr>
          <p:cNvPr id="3" name="Object 2"/>
          <p:cNvGraphicFramePr>
            <a:graphicFrameLocks noGrp="1" noChangeAspect="1"/>
          </p:cNvGraphicFramePr>
          <p:nvPr>
            <p:extLst>
              <p:ext uri="{D42A27DB-BD31-4B8C-83A1-F6EECF244321}">
                <p14:modId xmlns="" xmlns:p14="http://schemas.microsoft.com/office/powerpoint/2010/main" val="3126102235"/>
              </p:ext>
            </p:extLst>
          </p:nvPr>
        </p:nvGraphicFramePr>
        <p:xfrm>
          <a:off x="381000" y="1135827"/>
          <a:ext cx="7401466" cy="3124200"/>
        </p:xfrm>
        <a:graphic>
          <a:graphicData uri="http://schemas.openxmlformats.org/presentationml/2006/ole">
            <p:oleObj spid="_x0000_s1026" name="CorelDRAW" r:id="rId3" imgW="6352032" imgH="2679192" progId="">
              <p:embed/>
            </p:oleObj>
          </a:graphicData>
        </a:graphic>
      </p:graphicFrame>
    </p:spTree>
    <p:extLst>
      <p:ext uri="{BB962C8B-B14F-4D97-AF65-F5344CB8AC3E}">
        <p14:creationId xmlns="" xmlns:p14="http://schemas.microsoft.com/office/powerpoint/2010/main" val="21836203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dirty="0"/>
          </a:p>
        </p:txBody>
      </p:sp>
      <p:sp>
        <p:nvSpPr>
          <p:cNvPr id="8" name="Rectangle 7"/>
          <p:cNvSpPr/>
          <p:nvPr/>
        </p:nvSpPr>
        <p:spPr>
          <a:xfrm>
            <a:off x="0" y="135553"/>
            <a:ext cx="8439150" cy="1000274"/>
          </a:xfrm>
          <a:prstGeom prst="rect">
            <a:avLst/>
          </a:prstGeom>
          <a:noFill/>
        </p:spPr>
        <p:txBody>
          <a:bodyPr wrap="square" lIns="91440" tIns="45720" rIns="91440" bIns="45720">
            <a:spAutoFit/>
          </a:bodyPr>
          <a:lstStyle/>
          <a:p>
            <a:pPr marL="342900" indent="-342900" algn="just">
              <a:buFont typeface="Wingdings" pitchFamily="2" charset="2"/>
              <a:buChar char="v"/>
            </a:pPr>
            <a:r>
              <a:rPr lang="en-US" sz="2400" b="1" u="sng" dirty="0" smtClean="0">
                <a:latin typeface="+mj-lt"/>
              </a:rPr>
              <a:t>Wireless Ad-HOC </a:t>
            </a:r>
            <a:r>
              <a:rPr lang="en-US" sz="2400" b="1" u="sng" dirty="0">
                <a:latin typeface="+mj-lt"/>
              </a:rPr>
              <a:t>Networks </a:t>
            </a:r>
            <a:r>
              <a:rPr lang="en-US" sz="2400" b="1" u="sng" dirty="0" smtClean="0">
                <a:latin typeface="+mj-lt"/>
              </a:rPr>
              <a:t>(WANETs</a:t>
            </a:r>
            <a:r>
              <a:rPr lang="en-US" sz="2400" b="1" u="sng" dirty="0">
                <a:latin typeface="+mj-lt"/>
              </a:rPr>
              <a:t>):</a:t>
            </a:r>
            <a:r>
              <a:rPr lang="en-US" sz="2400" b="1" dirty="0">
                <a:latin typeface="+mj-lt"/>
              </a:rPr>
              <a:t>   </a:t>
            </a:r>
            <a:r>
              <a:rPr lang="en-US" sz="2400" b="1" dirty="0" smtClean="0">
                <a:latin typeface="+mj-lt"/>
              </a:rPr>
              <a:t>                     ….</a:t>
            </a:r>
            <a:r>
              <a:rPr lang="en-US" sz="2400" b="1" dirty="0" err="1" smtClean="0">
                <a:latin typeface="+mj-lt"/>
              </a:rPr>
              <a:t>cntd</a:t>
            </a:r>
            <a:endParaRPr lang="en-US" sz="2400" b="1" dirty="0" smtClean="0">
              <a:latin typeface="+mj-lt"/>
            </a:endParaRPr>
          </a:p>
          <a:p>
            <a:pPr marL="342900" indent="-342900" algn="just">
              <a:buFont typeface="Wingdings" pitchFamily="2" charset="2"/>
              <a:buChar char="Ø"/>
            </a:pPr>
            <a:r>
              <a:rPr lang="en-US" sz="2400" b="1" dirty="0" smtClean="0">
                <a:latin typeface="+mj-lt"/>
              </a:rPr>
              <a:t>VANET: smart vehicle</a:t>
            </a:r>
          </a:p>
          <a:p>
            <a:endParaRPr lang="en-US" sz="1100" b="1" i="1" dirty="0" smtClean="0">
              <a:latin typeface="+mj-lt"/>
            </a:endParaRPr>
          </a:p>
        </p:txBody>
      </p:sp>
      <p:sp>
        <p:nvSpPr>
          <p:cNvPr id="2" name="Rectangle 1"/>
          <p:cNvSpPr/>
          <p:nvPr/>
        </p:nvSpPr>
        <p:spPr>
          <a:xfrm>
            <a:off x="381000" y="914400"/>
            <a:ext cx="8058150" cy="4154984"/>
          </a:xfrm>
          <a:prstGeom prst="rect">
            <a:avLst/>
          </a:prstGeom>
        </p:spPr>
        <p:txBody>
          <a:bodyPr wrap="square">
            <a:spAutoFit/>
          </a:bodyPr>
          <a:lstStyle/>
          <a:p>
            <a:pPr marL="342900" indent="-342900">
              <a:lnSpc>
                <a:spcPct val="150000"/>
              </a:lnSpc>
              <a:buFont typeface="Wingdings" pitchFamily="2" charset="2"/>
              <a:buChar char="ü"/>
            </a:pPr>
            <a:r>
              <a:rPr lang="en-US" sz="2200" dirty="0">
                <a:latin typeface="+mj-lt"/>
              </a:rPr>
              <a:t>EDR – </a:t>
            </a:r>
            <a:r>
              <a:rPr lang="en-US" sz="2200" dirty="0" smtClean="0">
                <a:latin typeface="+mj-lt"/>
              </a:rPr>
              <a:t>Used </a:t>
            </a:r>
            <a:r>
              <a:rPr lang="en-US" sz="2200" dirty="0">
                <a:latin typeface="+mj-lt"/>
              </a:rPr>
              <a:t>in vehicles to register all important parameters, such as velocity, acceleration, etc. especially during abnormal situations (accidents)</a:t>
            </a:r>
          </a:p>
          <a:p>
            <a:pPr marL="342900" indent="-342900">
              <a:lnSpc>
                <a:spcPct val="150000"/>
              </a:lnSpc>
              <a:buFont typeface="Wingdings" pitchFamily="2" charset="2"/>
              <a:buChar char="ü"/>
            </a:pPr>
            <a:r>
              <a:rPr lang="en-US" sz="2200" dirty="0">
                <a:latin typeface="+mj-lt"/>
              </a:rPr>
              <a:t>Forward radar </a:t>
            </a:r>
            <a:r>
              <a:rPr lang="en-US" sz="2200" dirty="0" smtClean="0">
                <a:latin typeface="+mj-lt"/>
              </a:rPr>
              <a:t>– Used </a:t>
            </a:r>
            <a:r>
              <a:rPr lang="en-US" sz="2200" dirty="0">
                <a:latin typeface="+mj-lt"/>
              </a:rPr>
              <a:t>to detect any forward obstacles as far as 200 meters </a:t>
            </a:r>
          </a:p>
          <a:p>
            <a:pPr marL="342900" indent="-342900">
              <a:lnSpc>
                <a:spcPct val="150000"/>
              </a:lnSpc>
              <a:buFont typeface="Wingdings" pitchFamily="2" charset="2"/>
              <a:buChar char="ü"/>
            </a:pPr>
            <a:r>
              <a:rPr lang="en-US" sz="2200" dirty="0">
                <a:latin typeface="+mj-lt"/>
              </a:rPr>
              <a:t>Positioning System </a:t>
            </a:r>
            <a:r>
              <a:rPr lang="en-US" sz="2200" dirty="0" smtClean="0">
                <a:latin typeface="+mj-lt"/>
              </a:rPr>
              <a:t>– Used </a:t>
            </a:r>
            <a:r>
              <a:rPr lang="en-US" sz="2200" dirty="0">
                <a:latin typeface="+mj-lt"/>
              </a:rPr>
              <a:t>to locate </a:t>
            </a:r>
            <a:r>
              <a:rPr lang="en-US" sz="2200" dirty="0" smtClean="0">
                <a:latin typeface="+mj-lt"/>
              </a:rPr>
              <a:t>vehicles</a:t>
            </a:r>
            <a:endParaRPr lang="en-US" sz="2200" dirty="0">
              <a:latin typeface="+mj-lt"/>
            </a:endParaRPr>
          </a:p>
          <a:p>
            <a:pPr marL="342900" indent="-342900">
              <a:lnSpc>
                <a:spcPct val="150000"/>
              </a:lnSpc>
              <a:buFont typeface="Wingdings" pitchFamily="2" charset="2"/>
              <a:buChar char="ü"/>
            </a:pPr>
            <a:r>
              <a:rPr lang="en-US" sz="2200" dirty="0">
                <a:latin typeface="+mj-lt"/>
              </a:rPr>
              <a:t>Computing platform </a:t>
            </a:r>
            <a:r>
              <a:rPr lang="en-US" sz="2200" dirty="0" smtClean="0">
                <a:latin typeface="+mj-lt"/>
              </a:rPr>
              <a:t>– Inputs </a:t>
            </a:r>
            <a:r>
              <a:rPr lang="en-US" sz="2200" dirty="0">
                <a:latin typeface="+mj-lt"/>
              </a:rPr>
              <a:t>from various components are used to generate useful information</a:t>
            </a:r>
          </a:p>
        </p:txBody>
      </p:sp>
    </p:spTree>
    <p:extLst>
      <p:ext uri="{BB962C8B-B14F-4D97-AF65-F5344CB8AC3E}">
        <p14:creationId xmlns="" xmlns:p14="http://schemas.microsoft.com/office/powerpoint/2010/main" val="25919983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
        <p:nvSpPr>
          <p:cNvPr id="8" name="Rectangle 7"/>
          <p:cNvSpPr/>
          <p:nvPr/>
        </p:nvSpPr>
        <p:spPr>
          <a:xfrm>
            <a:off x="304800" y="162580"/>
            <a:ext cx="8001000" cy="5793894"/>
          </a:xfrm>
          <a:prstGeom prst="rect">
            <a:avLst/>
          </a:prstGeom>
          <a:noFill/>
        </p:spPr>
        <p:txBody>
          <a:bodyPr wrap="square" lIns="91440" tIns="45720" rIns="91440" bIns="45720">
            <a:spAutoFit/>
          </a:bodyPr>
          <a:lstStyle/>
          <a:p>
            <a:pPr marL="342900" indent="-342900" algn="just">
              <a:buFont typeface="Wingdings" pitchFamily="2" charset="2"/>
              <a:buChar char="v"/>
            </a:pPr>
            <a:r>
              <a:rPr lang="en-US" sz="2400" b="1" u="sng" dirty="0" smtClean="0">
                <a:latin typeface="+mj-lt"/>
              </a:rPr>
              <a:t>Physical </a:t>
            </a:r>
            <a:r>
              <a:rPr lang="en-US" sz="2400" b="1" u="sng" dirty="0">
                <a:latin typeface="+mj-lt"/>
              </a:rPr>
              <a:t>Layer </a:t>
            </a:r>
            <a:r>
              <a:rPr lang="en-US" sz="2400" b="1" u="sng" dirty="0" smtClean="0">
                <a:latin typeface="+mj-lt"/>
              </a:rPr>
              <a:t>&amp; </a:t>
            </a:r>
            <a:r>
              <a:rPr lang="en-US" sz="2400" b="1" u="sng" dirty="0">
                <a:latin typeface="+mj-lt"/>
              </a:rPr>
              <a:t>Transceiver Design </a:t>
            </a:r>
            <a:r>
              <a:rPr lang="en-US" sz="2400" b="1" u="sng" dirty="0" smtClean="0">
                <a:latin typeface="+mj-lt"/>
              </a:rPr>
              <a:t>Considerations:</a:t>
            </a:r>
            <a:r>
              <a:rPr lang="en-US" sz="2400" b="1" dirty="0" smtClean="0">
                <a:latin typeface="+mj-lt"/>
              </a:rPr>
              <a:t> </a:t>
            </a:r>
            <a:r>
              <a:rPr lang="en-US" sz="2800" b="1" dirty="0" smtClean="0">
                <a:latin typeface="+mj-lt"/>
              </a:rPr>
              <a:t>							       </a:t>
            </a:r>
            <a:r>
              <a:rPr lang="en-US" sz="2400" b="1" dirty="0" smtClean="0">
                <a:latin typeface="+mj-lt"/>
              </a:rPr>
              <a:t>…</a:t>
            </a:r>
            <a:r>
              <a:rPr lang="en-US" sz="2400" b="1" dirty="0" err="1" smtClean="0">
                <a:latin typeface="+mj-lt"/>
              </a:rPr>
              <a:t>cntd</a:t>
            </a:r>
            <a:endParaRPr lang="en-US" sz="2400" b="1" dirty="0" smtClean="0">
              <a:latin typeface="+mj-lt"/>
            </a:endParaRPr>
          </a:p>
          <a:p>
            <a:pPr marL="457200" indent="-457200" algn="just">
              <a:buFont typeface="Wingdings" pitchFamily="2" charset="2"/>
              <a:buChar char="Ø"/>
            </a:pPr>
            <a:endParaRPr lang="en-US" sz="1600" b="1" dirty="0" smtClean="0">
              <a:latin typeface="+mj-lt"/>
            </a:endParaRPr>
          </a:p>
          <a:p>
            <a:pPr marL="342900" indent="-342900" algn="just">
              <a:buFont typeface="Wingdings" pitchFamily="2" charset="2"/>
              <a:buChar char="Ø"/>
            </a:pPr>
            <a:r>
              <a:rPr lang="en-US" sz="2400" b="1" i="1" dirty="0" smtClean="0">
                <a:latin typeface="+mj-lt"/>
              </a:rPr>
              <a:t>Physical Layer Requirements/ Considerations: </a:t>
            </a:r>
          </a:p>
          <a:p>
            <a:pPr marL="342900" indent="-342900" algn="just">
              <a:buFont typeface="Wingdings" pitchFamily="2" charset="2"/>
              <a:buChar char="ü"/>
            </a:pPr>
            <a:endParaRPr lang="en-US" sz="1050" b="1" i="1" dirty="0">
              <a:latin typeface="+mj-lt"/>
            </a:endParaRPr>
          </a:p>
          <a:p>
            <a:pPr marL="342900" indent="-342900" algn="just">
              <a:buFont typeface="Wingdings" pitchFamily="2" charset="2"/>
              <a:buChar char="ü"/>
            </a:pPr>
            <a:r>
              <a:rPr lang="en-US" sz="2400" dirty="0" smtClean="0">
                <a:latin typeface="+mj-lt"/>
              </a:rPr>
              <a:t>Physical </a:t>
            </a:r>
            <a:r>
              <a:rPr lang="en-US" sz="2400" dirty="0">
                <a:latin typeface="+mj-lt"/>
              </a:rPr>
              <a:t>layer is the </a:t>
            </a:r>
            <a:r>
              <a:rPr lang="en-US" sz="2400" dirty="0" smtClean="0">
                <a:latin typeface="+mj-lt"/>
              </a:rPr>
              <a:t>layer </a:t>
            </a:r>
            <a:r>
              <a:rPr lang="en-US" sz="2400" dirty="0">
                <a:latin typeface="+mj-lt"/>
              </a:rPr>
              <a:t>of OSI network model which </a:t>
            </a:r>
            <a:r>
              <a:rPr lang="en-US" sz="2400" dirty="0" smtClean="0">
                <a:latin typeface="+mj-lt"/>
              </a:rPr>
              <a:t>deals </a:t>
            </a:r>
            <a:r>
              <a:rPr lang="en-US" sz="2400" dirty="0">
                <a:latin typeface="+mj-lt"/>
              </a:rPr>
              <a:t>with the physical connectivity of two different stations. </a:t>
            </a:r>
            <a:endParaRPr lang="en-US" sz="2400" dirty="0" smtClean="0">
              <a:latin typeface="+mj-lt"/>
            </a:endParaRPr>
          </a:p>
          <a:p>
            <a:pPr marL="342900" indent="-342900" algn="just">
              <a:buFont typeface="Wingdings" pitchFamily="2" charset="2"/>
              <a:buChar char="ü"/>
            </a:pPr>
            <a:endParaRPr lang="en-US" sz="1600" dirty="0">
              <a:latin typeface="+mj-lt"/>
            </a:endParaRPr>
          </a:p>
          <a:p>
            <a:pPr marL="342900" indent="-342900" algn="just">
              <a:buFont typeface="Wingdings" pitchFamily="2" charset="2"/>
              <a:buChar char="ü"/>
            </a:pPr>
            <a:r>
              <a:rPr lang="en-US" sz="2400" dirty="0" smtClean="0">
                <a:latin typeface="+mj-lt"/>
              </a:rPr>
              <a:t>This </a:t>
            </a:r>
            <a:r>
              <a:rPr lang="en-US" sz="2400" dirty="0">
                <a:latin typeface="+mj-lt"/>
              </a:rPr>
              <a:t>layer defines the hardware equipment, cabling, wiring, frequencies, pulses used to represent binary signals etc. </a:t>
            </a:r>
            <a:endParaRPr lang="en-US" sz="2400" dirty="0" smtClean="0">
              <a:latin typeface="+mj-lt"/>
            </a:endParaRPr>
          </a:p>
          <a:p>
            <a:pPr marL="342900" indent="-342900" algn="just">
              <a:buFont typeface="Wingdings" pitchFamily="2" charset="2"/>
              <a:buChar char="ü"/>
            </a:pPr>
            <a:endParaRPr lang="en-US" dirty="0">
              <a:latin typeface="+mj-lt"/>
            </a:endParaRPr>
          </a:p>
          <a:p>
            <a:pPr marL="342900" indent="-342900" algn="just">
              <a:buFont typeface="Wingdings" pitchFamily="2" charset="2"/>
              <a:buChar char="ü"/>
            </a:pPr>
            <a:r>
              <a:rPr lang="en-US" sz="2400" dirty="0" smtClean="0">
                <a:latin typeface="+mj-lt"/>
              </a:rPr>
              <a:t>Physical </a:t>
            </a:r>
            <a:r>
              <a:rPr lang="en-US" sz="2400" dirty="0">
                <a:latin typeface="+mj-lt"/>
              </a:rPr>
              <a:t>layer provides its services to Data-link layer. </a:t>
            </a:r>
            <a:endParaRPr lang="en-US" sz="2400" dirty="0" smtClean="0">
              <a:latin typeface="+mj-lt"/>
            </a:endParaRPr>
          </a:p>
          <a:p>
            <a:pPr marL="342900" indent="-342900" algn="just">
              <a:buFont typeface="Wingdings" pitchFamily="2" charset="2"/>
              <a:buChar char="ü"/>
            </a:pPr>
            <a:endParaRPr lang="en-US" dirty="0">
              <a:latin typeface="+mj-lt"/>
            </a:endParaRPr>
          </a:p>
          <a:p>
            <a:pPr marL="342900" indent="-342900" algn="just">
              <a:buFont typeface="Wingdings" pitchFamily="2" charset="2"/>
              <a:buChar char="ü"/>
            </a:pPr>
            <a:r>
              <a:rPr lang="en-US" sz="2400" dirty="0" smtClean="0">
                <a:latin typeface="+mj-lt"/>
              </a:rPr>
              <a:t>physical </a:t>
            </a:r>
            <a:r>
              <a:rPr lang="en-US" sz="2400" dirty="0">
                <a:latin typeface="+mj-lt"/>
              </a:rPr>
              <a:t>layer in wireless networked sensors has to be designed with sensor networking requirements in </a:t>
            </a:r>
            <a:r>
              <a:rPr lang="en-US" sz="2400" dirty="0" smtClean="0">
                <a:latin typeface="+mj-lt"/>
              </a:rPr>
              <a:t>mind.</a:t>
            </a:r>
            <a:endParaRPr lang="en-US" sz="2400" dirty="0">
              <a:latin typeface="+mj-lt"/>
            </a:endParaRPr>
          </a:p>
        </p:txBody>
      </p:sp>
    </p:spTree>
    <p:extLst>
      <p:ext uri="{BB962C8B-B14F-4D97-AF65-F5344CB8AC3E}">
        <p14:creationId xmlns="" xmlns:p14="http://schemas.microsoft.com/office/powerpoint/2010/main" val="266952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 calcmode="lin" valueType="num">
                                      <p:cBhvr additive="base">
                                        <p:cTn id="11"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 calcmode="lin" valueType="num">
                                      <p:cBhvr additive="base">
                                        <p:cTn id="17"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anim calcmode="lin" valueType="num">
                                      <p:cBhvr additive="base">
                                        <p:cTn id="23"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anim calcmode="lin" valueType="num">
                                      <p:cBhvr additive="base">
                                        <p:cTn id="29"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8">
                                            <p:txEl>
                                              <p:pRg st="10" end="10"/>
                                            </p:txEl>
                                          </p:spTgt>
                                        </p:tgtEl>
                                        <p:attrNameLst>
                                          <p:attrName>style.visibility</p:attrName>
                                        </p:attrNameLst>
                                      </p:cBhvr>
                                      <p:to>
                                        <p:strVal val="visible"/>
                                      </p:to>
                                    </p:set>
                                    <p:anim calcmode="lin" valueType="num">
                                      <p:cBhvr additive="base">
                                        <p:cTn id="35"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
        <p:nvSpPr>
          <p:cNvPr id="8" name="Rectangle 7"/>
          <p:cNvSpPr/>
          <p:nvPr/>
        </p:nvSpPr>
        <p:spPr>
          <a:xfrm>
            <a:off x="19050" y="39574"/>
            <a:ext cx="8439150" cy="6863417"/>
          </a:xfrm>
          <a:prstGeom prst="rect">
            <a:avLst/>
          </a:prstGeom>
          <a:noFill/>
        </p:spPr>
        <p:txBody>
          <a:bodyPr wrap="square" lIns="91440" tIns="45720" rIns="91440" bIns="45720">
            <a:spAutoFit/>
          </a:bodyPr>
          <a:lstStyle/>
          <a:p>
            <a:pPr marL="342900" indent="-342900" algn="just">
              <a:buFont typeface="Wingdings" pitchFamily="2" charset="2"/>
              <a:buChar char="v"/>
            </a:pPr>
            <a:r>
              <a:rPr lang="en-US" sz="2400" b="1" u="sng" dirty="0" smtClean="0">
                <a:latin typeface="+mj-lt"/>
              </a:rPr>
              <a:t>Physical </a:t>
            </a:r>
            <a:r>
              <a:rPr lang="en-US" sz="2400" b="1" u="sng" dirty="0">
                <a:latin typeface="+mj-lt"/>
              </a:rPr>
              <a:t>Layer </a:t>
            </a:r>
            <a:r>
              <a:rPr lang="en-US" sz="2400" b="1" u="sng" dirty="0" smtClean="0">
                <a:latin typeface="+mj-lt"/>
              </a:rPr>
              <a:t>&amp; </a:t>
            </a:r>
            <a:r>
              <a:rPr lang="en-US" sz="2400" b="1" u="sng" dirty="0">
                <a:latin typeface="+mj-lt"/>
              </a:rPr>
              <a:t>Transceiver Design </a:t>
            </a:r>
            <a:r>
              <a:rPr lang="en-US" sz="2400" b="1" u="sng" dirty="0" smtClean="0">
                <a:latin typeface="+mj-lt"/>
              </a:rPr>
              <a:t>Considerations:</a:t>
            </a:r>
            <a:r>
              <a:rPr lang="en-US" sz="2400" b="1" dirty="0" smtClean="0">
                <a:latin typeface="+mj-lt"/>
              </a:rPr>
              <a:t> </a:t>
            </a:r>
            <a:r>
              <a:rPr lang="en-US" sz="2800" b="1" dirty="0" smtClean="0">
                <a:latin typeface="+mj-lt"/>
              </a:rPr>
              <a:t>									</a:t>
            </a:r>
            <a:r>
              <a:rPr lang="en-US" sz="2000" b="1" dirty="0" smtClean="0">
                <a:latin typeface="+mj-lt"/>
              </a:rPr>
              <a:t>…</a:t>
            </a:r>
            <a:r>
              <a:rPr lang="en-US" sz="2000" b="1" dirty="0" err="1" smtClean="0">
                <a:latin typeface="+mj-lt"/>
              </a:rPr>
              <a:t>cntd</a:t>
            </a:r>
            <a:endParaRPr lang="en-US" sz="2000" b="1" i="1" dirty="0" smtClean="0">
              <a:latin typeface="+mj-lt"/>
            </a:endParaRPr>
          </a:p>
          <a:p>
            <a:pPr marL="342900" indent="-342900" algn="just">
              <a:buFont typeface="Wingdings" pitchFamily="2" charset="2"/>
              <a:buChar char="Ø"/>
            </a:pPr>
            <a:r>
              <a:rPr lang="en-US" sz="2400" b="1" i="1" dirty="0" smtClean="0">
                <a:latin typeface="+mj-lt"/>
              </a:rPr>
              <a:t>Physical Layer Requirements/ Considerations: </a:t>
            </a:r>
          </a:p>
          <a:p>
            <a:pPr marL="342900" indent="-342900" algn="just">
              <a:buFont typeface="Wingdings" pitchFamily="2" charset="2"/>
              <a:buChar char="ü"/>
            </a:pPr>
            <a:endParaRPr lang="en-US" sz="1000" b="1" i="1" dirty="0" smtClean="0">
              <a:latin typeface="+mj-lt"/>
            </a:endParaRPr>
          </a:p>
          <a:p>
            <a:pPr marL="342900" indent="-342900" algn="just">
              <a:buFont typeface="Wingdings" pitchFamily="2" charset="2"/>
              <a:buChar char="ü"/>
            </a:pPr>
            <a:r>
              <a:rPr lang="en-US" sz="2000" i="1" dirty="0" smtClean="0">
                <a:latin typeface="+mj-lt"/>
              </a:rPr>
              <a:t>Nature and complexity of the </a:t>
            </a:r>
            <a:r>
              <a:rPr lang="en-US" sz="2000" i="1" dirty="0">
                <a:latin typeface="+mj-lt"/>
              </a:rPr>
              <a:t>physical layer </a:t>
            </a:r>
            <a:r>
              <a:rPr lang="en-US" sz="2000" i="1" dirty="0" smtClean="0">
                <a:latin typeface="+mj-lt"/>
              </a:rPr>
              <a:t>– </a:t>
            </a:r>
            <a:r>
              <a:rPr lang="en-US" sz="2000" dirty="0" smtClean="0">
                <a:latin typeface="+mj-lt"/>
              </a:rPr>
              <a:t>can’t </a:t>
            </a:r>
            <a:r>
              <a:rPr lang="en-US" sz="2000" dirty="0">
                <a:latin typeface="+mj-lt"/>
              </a:rPr>
              <a:t>be too complex. </a:t>
            </a:r>
            <a:endParaRPr lang="en-US" sz="2000" dirty="0" smtClean="0">
              <a:latin typeface="+mj-lt"/>
            </a:endParaRPr>
          </a:p>
          <a:p>
            <a:pPr marL="342900" indent="-342900" algn="just">
              <a:buFont typeface="Wingdings" pitchFamily="2" charset="2"/>
              <a:buChar char="ü"/>
            </a:pPr>
            <a:endParaRPr lang="en-US" sz="1000" dirty="0" smtClean="0">
              <a:latin typeface="+mj-lt"/>
            </a:endParaRPr>
          </a:p>
          <a:p>
            <a:pPr marL="342900" indent="-342900" algn="just">
              <a:buFont typeface="Wingdings" pitchFamily="2" charset="2"/>
              <a:buChar char="ü"/>
            </a:pPr>
            <a:r>
              <a:rPr lang="en-US" sz="2000" i="1" dirty="0" smtClean="0">
                <a:latin typeface="+mj-lt"/>
              </a:rPr>
              <a:t>Interference </a:t>
            </a:r>
            <a:r>
              <a:rPr lang="en-US" sz="2000" i="1" dirty="0">
                <a:latin typeface="+mj-lt"/>
              </a:rPr>
              <a:t>from other </a:t>
            </a:r>
            <a:r>
              <a:rPr lang="en-US" sz="2000" i="1" dirty="0" smtClean="0">
                <a:latin typeface="+mj-lt"/>
              </a:rPr>
              <a:t>devices- </a:t>
            </a:r>
            <a:r>
              <a:rPr lang="en-US" sz="2000" dirty="0">
                <a:latin typeface="+mj-lt"/>
              </a:rPr>
              <a:t>Sophisticated noise canceling algorithms </a:t>
            </a:r>
            <a:r>
              <a:rPr lang="en-US" sz="2000" dirty="0" smtClean="0">
                <a:latin typeface="+mj-lt"/>
              </a:rPr>
              <a:t>to </a:t>
            </a:r>
            <a:r>
              <a:rPr lang="en-US" sz="2000" dirty="0">
                <a:latin typeface="+mj-lt"/>
              </a:rPr>
              <a:t>be used</a:t>
            </a:r>
            <a:r>
              <a:rPr lang="en-US" sz="2000" dirty="0" smtClean="0">
                <a:latin typeface="+mj-lt"/>
              </a:rPr>
              <a:t>.</a:t>
            </a:r>
          </a:p>
          <a:p>
            <a:pPr marL="342900" indent="-342900" algn="just">
              <a:buFont typeface="Wingdings" pitchFamily="2" charset="2"/>
              <a:buChar char="ü"/>
            </a:pPr>
            <a:endParaRPr lang="en-US" sz="1000" dirty="0" smtClean="0">
              <a:latin typeface="+mj-lt"/>
            </a:endParaRPr>
          </a:p>
          <a:p>
            <a:pPr marL="342900" indent="-342900" algn="just">
              <a:buFont typeface="Wingdings" pitchFamily="2" charset="2"/>
              <a:buChar char="ü"/>
            </a:pPr>
            <a:r>
              <a:rPr lang="en-US" sz="2000" i="1" dirty="0" smtClean="0">
                <a:latin typeface="+mj-lt"/>
              </a:rPr>
              <a:t>Link </a:t>
            </a:r>
            <a:r>
              <a:rPr lang="en-US" sz="2000" i="1" dirty="0">
                <a:latin typeface="+mj-lt"/>
              </a:rPr>
              <a:t>layer and physical layer </a:t>
            </a:r>
            <a:r>
              <a:rPr lang="en-US" sz="2000" i="1" dirty="0" smtClean="0">
                <a:latin typeface="+mj-lt"/>
              </a:rPr>
              <a:t>synchronization-</a:t>
            </a:r>
            <a:r>
              <a:rPr lang="en-US" sz="2000" dirty="0">
                <a:latin typeface="+mj-lt"/>
              </a:rPr>
              <a:t> For sensor networks, the link and physical layers must be designed to </a:t>
            </a:r>
            <a:r>
              <a:rPr lang="en-US" sz="2000" dirty="0" smtClean="0">
                <a:latin typeface="+mj-lt"/>
              </a:rPr>
              <a:t>allow synchronization </a:t>
            </a:r>
            <a:r>
              <a:rPr lang="en-US" sz="2000" dirty="0">
                <a:latin typeface="+mj-lt"/>
              </a:rPr>
              <a:t>between communicating nodes. </a:t>
            </a:r>
            <a:endParaRPr lang="en-US" sz="2000" dirty="0" smtClean="0">
              <a:latin typeface="+mj-lt"/>
            </a:endParaRPr>
          </a:p>
          <a:p>
            <a:pPr marL="342900" indent="-342900" algn="just">
              <a:buFont typeface="Wingdings" pitchFamily="2" charset="2"/>
              <a:buChar char="ü"/>
            </a:pPr>
            <a:endParaRPr lang="en-US" sz="1000" dirty="0">
              <a:latin typeface="+mj-lt"/>
            </a:endParaRPr>
          </a:p>
          <a:p>
            <a:pPr marL="342900" indent="-342900" algn="just">
              <a:buFont typeface="Wingdings" pitchFamily="2" charset="2"/>
              <a:buChar char="ü"/>
            </a:pPr>
            <a:r>
              <a:rPr lang="en-US" sz="2000" i="1" dirty="0">
                <a:latin typeface="+mj-lt"/>
              </a:rPr>
              <a:t>C</a:t>
            </a:r>
            <a:r>
              <a:rPr lang="en-US" sz="2000" i="1" dirty="0" smtClean="0">
                <a:latin typeface="+mj-lt"/>
              </a:rPr>
              <a:t>apability </a:t>
            </a:r>
            <a:r>
              <a:rPr lang="en-US" sz="2000" i="1" dirty="0">
                <a:latin typeface="+mj-lt"/>
              </a:rPr>
              <a:t>to re-use radio </a:t>
            </a:r>
            <a:r>
              <a:rPr lang="en-US" sz="2000" i="1" dirty="0" smtClean="0">
                <a:latin typeface="+mj-lt"/>
              </a:rPr>
              <a:t>technology-</a:t>
            </a:r>
            <a:r>
              <a:rPr lang="en-US" sz="2000" dirty="0">
                <a:latin typeface="+mj-lt"/>
              </a:rPr>
              <a:t> </a:t>
            </a:r>
            <a:r>
              <a:rPr lang="en-US" sz="2000" dirty="0" smtClean="0">
                <a:latin typeface="+mj-lt"/>
              </a:rPr>
              <a:t>Excessive </a:t>
            </a:r>
            <a:r>
              <a:rPr lang="en-US" sz="2000" dirty="0">
                <a:latin typeface="+mj-lt"/>
              </a:rPr>
              <a:t>interference </a:t>
            </a:r>
            <a:r>
              <a:rPr lang="en-US" sz="2000" dirty="0" smtClean="0">
                <a:latin typeface="+mj-lt"/>
              </a:rPr>
              <a:t>between </a:t>
            </a:r>
            <a:r>
              <a:rPr lang="en-US" sz="2000" dirty="0">
                <a:latin typeface="+mj-lt"/>
              </a:rPr>
              <a:t>sensing and communications signals can be </a:t>
            </a:r>
            <a:r>
              <a:rPr lang="en-US" sz="2000" dirty="0" smtClean="0">
                <a:latin typeface="+mj-lt"/>
              </a:rPr>
              <a:t>avoided.</a:t>
            </a:r>
          </a:p>
          <a:p>
            <a:pPr marL="342900" indent="-342900" algn="just">
              <a:buFont typeface="Wingdings" pitchFamily="2" charset="2"/>
              <a:buChar char="ü"/>
            </a:pPr>
            <a:endParaRPr lang="en-US" sz="1000" dirty="0" smtClean="0">
              <a:latin typeface="+mj-lt"/>
            </a:endParaRPr>
          </a:p>
          <a:p>
            <a:pPr marL="342900" indent="-342900" algn="just">
              <a:buFont typeface="Wingdings" pitchFamily="2" charset="2"/>
              <a:buChar char="ü"/>
            </a:pPr>
            <a:r>
              <a:rPr lang="en-US" sz="2000" i="1" dirty="0">
                <a:latin typeface="+mj-lt"/>
              </a:rPr>
              <a:t>Antenna </a:t>
            </a:r>
            <a:r>
              <a:rPr lang="en-US" sz="2000" i="1" dirty="0" smtClean="0">
                <a:latin typeface="+mj-lt"/>
              </a:rPr>
              <a:t>considerations-A</a:t>
            </a:r>
            <a:r>
              <a:rPr lang="en-US" sz="2000" dirty="0" smtClean="0">
                <a:latin typeface="+mj-lt"/>
              </a:rPr>
              <a:t>ntennas </a:t>
            </a:r>
            <a:r>
              <a:rPr lang="en-US" sz="2000" dirty="0">
                <a:latin typeface="+mj-lt"/>
              </a:rPr>
              <a:t>should be spaced apart at least 40–50% of the </a:t>
            </a:r>
            <a:r>
              <a:rPr lang="en-US" sz="2000" dirty="0" smtClean="0">
                <a:latin typeface="+mj-lt"/>
              </a:rPr>
              <a:t>wavelength</a:t>
            </a:r>
            <a:r>
              <a:rPr lang="en-US" sz="2000" dirty="0">
                <a:latin typeface="+mj-lt"/>
              </a:rPr>
              <a:t>. </a:t>
            </a:r>
            <a:r>
              <a:rPr lang="en-US" sz="2000" dirty="0" smtClean="0">
                <a:latin typeface="+mj-lt"/>
              </a:rPr>
              <a:t>Antenna size should be more </a:t>
            </a:r>
            <a:r>
              <a:rPr lang="en-US" sz="2000" dirty="0">
                <a:latin typeface="+mj-lt"/>
              </a:rPr>
              <a:t>than the carrier’s </a:t>
            </a:r>
            <a:r>
              <a:rPr lang="en-US" sz="2000" dirty="0" smtClean="0">
                <a:latin typeface="+mj-lt"/>
              </a:rPr>
              <a:t>wavelength to </a:t>
            </a:r>
            <a:r>
              <a:rPr lang="en-US" sz="2000" dirty="0">
                <a:latin typeface="+mj-lt"/>
              </a:rPr>
              <a:t>achieve good antenna efficiency, </a:t>
            </a:r>
            <a:endParaRPr lang="en-US" sz="2000" dirty="0" smtClean="0">
              <a:latin typeface="+mj-lt"/>
            </a:endParaRPr>
          </a:p>
          <a:p>
            <a:pPr marL="342900" indent="-342900" algn="just">
              <a:buFont typeface="Wingdings" pitchFamily="2" charset="2"/>
              <a:buChar char="ü"/>
            </a:pPr>
            <a:endParaRPr lang="en-US" sz="1000" dirty="0" smtClean="0">
              <a:latin typeface="+mj-lt"/>
            </a:endParaRPr>
          </a:p>
          <a:p>
            <a:pPr marL="342900" indent="-342900" algn="just">
              <a:buFont typeface="Wingdings" pitchFamily="2" charset="2"/>
              <a:buChar char="ü"/>
            </a:pPr>
            <a:r>
              <a:rPr lang="en-US" sz="2000" i="1" dirty="0" smtClean="0">
                <a:latin typeface="+mj-lt"/>
              </a:rPr>
              <a:t>Physical </a:t>
            </a:r>
            <a:r>
              <a:rPr lang="en-US" sz="2000" i="1" dirty="0">
                <a:latin typeface="+mj-lt"/>
              </a:rPr>
              <a:t>layer </a:t>
            </a:r>
            <a:r>
              <a:rPr lang="en-US" sz="2000" i="1" dirty="0" smtClean="0">
                <a:latin typeface="+mj-lt"/>
              </a:rPr>
              <a:t>multicasting- </a:t>
            </a:r>
            <a:r>
              <a:rPr lang="en-US" sz="2000" dirty="0">
                <a:latin typeface="+mj-lt"/>
              </a:rPr>
              <a:t>A</a:t>
            </a:r>
            <a:r>
              <a:rPr lang="en-US" sz="2000" dirty="0" smtClean="0">
                <a:latin typeface="+mj-lt"/>
              </a:rPr>
              <a:t> </a:t>
            </a:r>
            <a:r>
              <a:rPr lang="en-US" sz="2000" dirty="0">
                <a:latin typeface="+mj-lt"/>
              </a:rPr>
              <a:t>signal can be sent to multiple receivers at the same </a:t>
            </a:r>
            <a:r>
              <a:rPr lang="en-US" sz="2000" dirty="0" smtClean="0">
                <a:latin typeface="+mj-lt"/>
              </a:rPr>
              <a:t>time. Desired receivers receives and remaining other will be filtered. Filtering will happens in </a:t>
            </a:r>
            <a:r>
              <a:rPr lang="en-US" sz="2000" dirty="0">
                <a:latin typeface="+mj-lt"/>
              </a:rPr>
              <a:t>the protocol </a:t>
            </a:r>
            <a:r>
              <a:rPr lang="en-US" sz="2000" dirty="0" smtClean="0">
                <a:latin typeface="+mj-lt"/>
              </a:rPr>
              <a:t>stack but it consumes more power. </a:t>
            </a:r>
            <a:endParaRPr lang="en-US" sz="2000" dirty="0">
              <a:latin typeface="+mj-lt"/>
            </a:endParaRPr>
          </a:p>
        </p:txBody>
      </p:sp>
    </p:spTree>
    <p:extLst>
      <p:ext uri="{BB962C8B-B14F-4D97-AF65-F5344CB8AC3E}">
        <p14:creationId xmlns="" xmlns:p14="http://schemas.microsoft.com/office/powerpoint/2010/main" val="299317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 calcmode="lin" valueType="num">
                                      <p:cBhvr additive="base">
                                        <p:cTn id="11"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 calcmode="lin" valueType="num">
                                      <p:cBhvr additive="base">
                                        <p:cTn id="17"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anim calcmode="lin" valueType="num">
                                      <p:cBhvr additive="base">
                                        <p:cTn id="23"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
                                            <p:txEl>
                                              <p:pRg st="7" end="7"/>
                                            </p:txEl>
                                          </p:spTgt>
                                        </p:tgtEl>
                                        <p:attrNameLst>
                                          <p:attrName>style.visibility</p:attrName>
                                        </p:attrNameLst>
                                      </p:cBhvr>
                                      <p:to>
                                        <p:strVal val="visible"/>
                                      </p:to>
                                    </p:set>
                                    <p:anim calcmode="lin" valueType="num">
                                      <p:cBhvr additive="base">
                                        <p:cTn id="29"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8">
                                            <p:txEl>
                                              <p:pRg st="9" end="9"/>
                                            </p:txEl>
                                          </p:spTgt>
                                        </p:tgtEl>
                                        <p:attrNameLst>
                                          <p:attrName>style.visibility</p:attrName>
                                        </p:attrNameLst>
                                      </p:cBhvr>
                                      <p:to>
                                        <p:strVal val="visible"/>
                                      </p:to>
                                    </p:set>
                                    <p:anim calcmode="lin" valueType="num">
                                      <p:cBhvr additive="base">
                                        <p:cTn id="35"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8">
                                            <p:txEl>
                                              <p:pRg st="11" end="11"/>
                                            </p:txEl>
                                          </p:spTgt>
                                        </p:tgtEl>
                                        <p:attrNameLst>
                                          <p:attrName>style.visibility</p:attrName>
                                        </p:attrNameLst>
                                      </p:cBhvr>
                                      <p:to>
                                        <p:strVal val="visible"/>
                                      </p:to>
                                    </p:set>
                                    <p:anim calcmode="lin" valueType="num">
                                      <p:cBhvr additive="base">
                                        <p:cTn id="41"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8">
                                            <p:txEl>
                                              <p:pRg st="13" end="13"/>
                                            </p:txEl>
                                          </p:spTgt>
                                        </p:tgtEl>
                                        <p:attrNameLst>
                                          <p:attrName>style.visibility</p:attrName>
                                        </p:attrNameLst>
                                      </p:cBhvr>
                                      <p:to>
                                        <p:strVal val="visible"/>
                                      </p:to>
                                    </p:set>
                                    <p:anim calcmode="lin" valueType="num">
                                      <p:cBhvr additive="base">
                                        <p:cTn id="47"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8">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mc:AlternateContent xmlns:mc="http://schemas.openxmlformats.org/markup-compatibility/2006">
        <mc:Choice xmlns="" xmlns:a14="http://schemas.microsoft.com/office/drawing/2010/main" Requires="a14">
          <p:sp>
            <p:nvSpPr>
              <p:cNvPr id="8" name="Rectangle 7"/>
              <p:cNvSpPr/>
              <p:nvPr/>
            </p:nvSpPr>
            <p:spPr>
              <a:xfrm>
                <a:off x="19050" y="39574"/>
                <a:ext cx="8439150" cy="7095469"/>
              </a:xfrm>
              <a:prstGeom prst="rect">
                <a:avLst/>
              </a:prstGeom>
              <a:noFill/>
            </p:spPr>
            <p:txBody>
              <a:bodyPr wrap="square" lIns="91440" tIns="45720" rIns="91440" bIns="45720">
                <a:spAutoFit/>
              </a:bodyPr>
              <a:lstStyle/>
              <a:p>
                <a:pPr marL="342900" indent="-342900" algn="just">
                  <a:buFont typeface="Wingdings" pitchFamily="2" charset="2"/>
                  <a:buChar char="v"/>
                </a:pPr>
                <a:r>
                  <a:rPr lang="en-US" sz="2400" b="1" u="sng" dirty="0" smtClean="0">
                    <a:latin typeface="+mj-lt"/>
                  </a:rPr>
                  <a:t>Physical </a:t>
                </a:r>
                <a:r>
                  <a:rPr lang="en-US" sz="2400" b="1" u="sng" dirty="0">
                    <a:latin typeface="+mj-lt"/>
                  </a:rPr>
                  <a:t>Layer </a:t>
                </a:r>
                <a:r>
                  <a:rPr lang="en-US" sz="2400" b="1" u="sng" dirty="0" smtClean="0">
                    <a:latin typeface="+mj-lt"/>
                  </a:rPr>
                  <a:t>&amp;</a:t>
                </a:r>
                <a:r>
                  <a:rPr lang="en-US" sz="2400" b="1" u="sng" dirty="0">
                    <a:latin typeface="+mj-lt"/>
                  </a:rPr>
                  <a:t>Transceiver Design </a:t>
                </a:r>
                <a:r>
                  <a:rPr lang="en-US" sz="2400" b="1" u="sng" dirty="0" smtClean="0">
                    <a:latin typeface="+mj-lt"/>
                  </a:rPr>
                  <a:t>Considerations:</a:t>
                </a:r>
                <a:r>
                  <a:rPr lang="en-US" sz="2400" b="1" dirty="0" smtClean="0">
                    <a:latin typeface="+mj-lt"/>
                  </a:rPr>
                  <a:t/>
                </a:r>
                <a:r>
                  <a:rPr lang="en-US" sz="2800" b="1" dirty="0" smtClean="0">
                    <a:latin typeface="+mj-lt"/>
                  </a:rPr>
                  <a:t/>
                </a:r>
                <a:endParaRPr lang="en-US" sz="2800" b="1" dirty="0">
                  <a:latin typeface="+mj-lt"/>
                </a:endParaRPr>
              </a:p>
              <a:p>
                <a:pPr marL="342900" indent="-342900" algn="just">
                  <a:buFont typeface="Wingdings" pitchFamily="2" charset="2"/>
                  <a:buChar char="Ø"/>
                </a:pPr>
                <a:r>
                  <a:rPr lang="en-US" sz="2400" b="1" i="1" dirty="0" smtClean="0">
                    <a:latin typeface="+mj-lt"/>
                  </a:rPr>
                  <a:t>Physical </a:t>
                </a:r>
                <a:r>
                  <a:rPr lang="en-US" sz="2400" b="1" i="1" dirty="0">
                    <a:latin typeface="+mj-lt"/>
                  </a:rPr>
                  <a:t>layer Evaluation of </a:t>
                </a:r>
                <a:r>
                  <a:rPr lang="en-US" sz="2400" b="1" i="1" dirty="0" smtClean="0">
                    <a:latin typeface="+mj-lt"/>
                  </a:rPr>
                  <a:t>Technologies: </a:t>
                </a:r>
              </a:p>
              <a:p>
                <a:pPr marL="342900" indent="-342900" algn="just">
                  <a:buFont typeface="Wingdings" pitchFamily="2" charset="2"/>
                  <a:buChar char="ü"/>
                </a:pPr>
                <a:endParaRPr lang="en-US" sz="1000" b="1" i="1" dirty="0" smtClean="0">
                  <a:latin typeface="+mj-lt"/>
                </a:endParaRPr>
              </a:p>
              <a:p>
                <a:pPr marL="342900" indent="-342900" algn="just">
                  <a:buFont typeface="Wingdings" pitchFamily="2" charset="2"/>
                  <a:buChar char="ü"/>
                </a:pPr>
                <a:r>
                  <a:rPr lang="en-US" sz="2000" i="1" dirty="0" smtClean="0">
                    <a:latin typeface="+mj-lt"/>
                  </a:rPr>
                  <a:t>3 </a:t>
                </a:r>
                <a:r>
                  <a:rPr lang="en-US" sz="2000" i="1" dirty="0">
                    <a:latin typeface="+mj-lt"/>
                  </a:rPr>
                  <a:t>main classes of physical layer technologies for use in </a:t>
                </a:r>
                <a:r>
                  <a:rPr lang="en-US" sz="2000" i="1" dirty="0" smtClean="0">
                    <a:latin typeface="+mj-lt"/>
                  </a:rPr>
                  <a:t>WSNs, </a:t>
                </a:r>
                <a:r>
                  <a:rPr lang="en-US" sz="2000" i="1" dirty="0">
                    <a:latin typeface="+mj-lt"/>
                  </a:rPr>
                  <a:t>based on bandwidth considerations:</a:t>
                </a:r>
              </a:p>
              <a:p>
                <a:pPr lvl="2" algn="just"/>
                <a:r>
                  <a:rPr lang="en-US" sz="2000" i="1" dirty="0" smtClean="0">
                    <a:latin typeface="+mj-lt"/>
                  </a:rPr>
                  <a:t>a) Narrowband </a:t>
                </a:r>
                <a:r>
                  <a:rPr lang="en-US" sz="2000" i="1" dirty="0">
                    <a:latin typeface="+mj-lt"/>
                  </a:rPr>
                  <a:t>technologies</a:t>
                </a:r>
              </a:p>
              <a:p>
                <a:pPr lvl="2" algn="just"/>
                <a:r>
                  <a:rPr lang="en-US" sz="2000" i="1" dirty="0" smtClean="0">
                    <a:latin typeface="+mj-lt"/>
                  </a:rPr>
                  <a:t>b) Spread </a:t>
                </a:r>
                <a:r>
                  <a:rPr lang="en-US" sz="2000" i="1" dirty="0">
                    <a:latin typeface="+mj-lt"/>
                  </a:rPr>
                  <a:t>spectrum technologies</a:t>
                </a:r>
              </a:p>
              <a:p>
                <a:pPr lvl="2" algn="just"/>
                <a:r>
                  <a:rPr lang="en-US" sz="2000" i="1" dirty="0" smtClean="0">
                    <a:latin typeface="+mj-lt"/>
                  </a:rPr>
                  <a:t>c) Ultra-Wideband </a:t>
                </a:r>
                <a:r>
                  <a:rPr lang="en-US" sz="2000" i="1" dirty="0">
                    <a:latin typeface="+mj-lt"/>
                  </a:rPr>
                  <a:t>(UWB) technologies.</a:t>
                </a:r>
              </a:p>
              <a:p>
                <a:pPr marL="457200" indent="-457200" algn="just">
                  <a:buAutoNum type="alphaLcParenBoth"/>
                </a:pPr>
                <a:r>
                  <a:rPr lang="en-US" sz="2000" b="1" i="1" dirty="0" smtClean="0">
                    <a:latin typeface="+mj-lt"/>
                  </a:rPr>
                  <a:t>Narrow </a:t>
                </a:r>
                <a:r>
                  <a:rPr lang="en-US" sz="2000" b="1" i="1" dirty="0">
                    <a:latin typeface="+mj-lt"/>
                  </a:rPr>
                  <a:t>band Technologies:</a:t>
                </a:r>
                <a:r>
                  <a:rPr lang="en-US" sz="2000" dirty="0">
                    <a:latin typeface="+mj-lt"/>
                  </a:rPr>
                  <a:t/>
                </a:r>
                <a:endParaRPr lang="en-US" sz="2000" dirty="0" smtClean="0">
                  <a:latin typeface="+mj-lt"/>
                </a:endParaRPr>
              </a:p>
              <a:p>
                <a:pPr marL="342900" indent="-342900" algn="just">
                  <a:buFont typeface="Wingdings" pitchFamily="2" charset="2"/>
                  <a:buChar char="ü"/>
                </a:pPr>
                <a:r>
                  <a:rPr lang="en-US" sz="2000" dirty="0" smtClean="0">
                    <a:latin typeface="+mj-lt"/>
                  </a:rPr>
                  <a:t>Narrow-band </a:t>
                </a:r>
                <a:r>
                  <a:rPr lang="en-US" sz="2000" dirty="0">
                    <a:latin typeface="+mj-lt"/>
                  </a:rPr>
                  <a:t>technologies employ a radio bandwidth, </a:t>
                </a:r>
                <a:r>
                  <a:rPr lang="en-US" sz="2000" dirty="0" smtClean="0">
                    <a:latin typeface="+mj-lt"/>
                  </a:rPr>
                  <a:t>W, </a:t>
                </a:r>
                <a:r>
                  <a:rPr lang="en-US" sz="2000" dirty="0" err="1" smtClean="0">
                    <a:latin typeface="+mj-lt"/>
                  </a:rPr>
                  <a:t>i.e</a:t>
                </a:r>
                <a:r>
                  <a:rPr lang="en-US" sz="2000" dirty="0" smtClean="0">
                    <a:latin typeface="+mj-lt"/>
                  </a:rPr>
                  <a:t/>
                </a:r>
                <a:r>
                  <a:rPr lang="en-US" sz="2000" dirty="0">
                    <a:latin typeface="+mj-lt"/>
                  </a:rPr>
                  <a:t>narrow </a:t>
                </a:r>
                <a:r>
                  <a:rPr lang="en-US" sz="2000" dirty="0" smtClean="0">
                    <a:latin typeface="+mj-lt"/>
                  </a:rPr>
                  <a:t>means it </a:t>
                </a:r>
                <a:r>
                  <a:rPr lang="en-US" sz="2000" dirty="0">
                    <a:latin typeface="+mj-lt"/>
                  </a:rPr>
                  <a:t>is on the order of the symbol rate. </a:t>
                </a:r>
                <a:endParaRPr lang="en-US" sz="2000" dirty="0" smtClean="0">
                  <a:latin typeface="+mj-lt"/>
                </a:endParaRPr>
              </a:p>
              <a:p>
                <a:pPr marL="342900" indent="-342900" algn="just">
                  <a:buFont typeface="Wingdings" pitchFamily="2" charset="2"/>
                  <a:buChar char="ü"/>
                </a:pPr>
                <a:r>
                  <a:rPr lang="en-US" sz="2000" dirty="0" smtClean="0">
                    <a:latin typeface="+mj-lt"/>
                  </a:rPr>
                  <a:t>If M-</a:t>
                </a:r>
                <a:r>
                  <a:rPr lang="en-US" sz="2000" dirty="0" err="1" smtClean="0">
                    <a:latin typeface="+mj-lt"/>
                  </a:rPr>
                  <a:t>Ary</a:t>
                </a:r>
                <a:r>
                  <a:rPr lang="en-US" sz="2000" dirty="0" smtClean="0">
                    <a:latin typeface="+mj-lt"/>
                  </a:rPr>
                  <a:t/>
                </a:r>
                <a:r>
                  <a:rPr lang="en-US" sz="2000" dirty="0">
                    <a:latin typeface="+mj-lt"/>
                  </a:rPr>
                  <a:t>symbols are used </a:t>
                </a:r>
                <a:r>
                  <a:rPr lang="en-US" sz="2000" dirty="0" smtClean="0">
                    <a:latin typeface="+mj-lt"/>
                  </a:rPr>
                  <a:t>(higher-level </a:t>
                </a:r>
                <a:r>
                  <a:rPr lang="en-US" sz="2000" dirty="0">
                    <a:latin typeface="+mj-lt"/>
                  </a:rPr>
                  <a:t>modulation schemes), then each symbol conveys </a:t>
                </a:r>
                <a14:m>
                  <m:oMath xmlns:m="http://schemas.openxmlformats.org/officeDocument/2006/math">
                    <m:func>
                      <m:funcPr>
                        <m:ctrlPr>
                          <a:rPr lang="en-US" sz="2000" i="1" dirty="0" smtClean="0">
                            <a:latin typeface="Cambria Math"/>
                          </a:rPr>
                        </m:ctrlPr>
                      </m:funcPr>
                      <m:fName>
                        <m:sSub>
                          <m:sSubPr>
                            <m:ctrlPr>
                              <a:rPr lang="en-US" sz="2000" i="1" dirty="0" smtClean="0">
                                <a:latin typeface="Cambria Math"/>
                              </a:rPr>
                            </m:ctrlPr>
                          </m:sSubPr>
                          <m:e>
                            <m:r>
                              <m:rPr>
                                <m:sty m:val="p"/>
                              </m:rPr>
                              <a:rPr lang="en-US" sz="2000" i="0" dirty="0" smtClean="0">
                                <a:latin typeface="Cambria Math"/>
                              </a:rPr>
                              <m:t>log</m:t>
                            </m:r>
                          </m:e>
                          <m:sub>
                            <m:r>
                              <a:rPr lang="en-US" sz="2000" b="0" i="1" dirty="0" smtClean="0">
                                <a:latin typeface="Cambria Math"/>
                              </a:rPr>
                              <m:t>2</m:t>
                            </m:r>
                          </m:sub>
                        </m:sSub>
                      </m:fName>
                      <m:e>
                        <m:r>
                          <a:rPr lang="en-US" sz="2000" b="0" i="1" dirty="0" smtClean="0">
                            <a:latin typeface="Cambria Math"/>
                          </a:rPr>
                          <m:t>𝑀</m:t>
                        </m:r>
                      </m:e>
                    </m:func>
                  </m:oMath>
                </a14:m>
                <a:r>
                  <a:rPr lang="en-US" sz="2000" dirty="0">
                    <a:latin typeface="+mj-lt"/>
                  </a:rPr>
                  <a:t>  bits of information. </a:t>
                </a:r>
                <a:endParaRPr lang="en-US" sz="2000" dirty="0" smtClean="0">
                  <a:latin typeface="+mj-lt"/>
                </a:endParaRPr>
              </a:p>
              <a:p>
                <a:pPr algn="just"/>
                <a:r>
                  <a:rPr lang="en-US" sz="2000" dirty="0">
                    <a:latin typeface="+mj-lt"/>
                  </a:rPr>
                  <a:t/>
                </a:r>
                <a:r>
                  <a:rPr lang="en-US" sz="2000" dirty="0" smtClean="0">
                    <a:latin typeface="+mj-lt"/>
                  </a:rPr>
                  <a:t>Therefore </a:t>
                </a:r>
                <a:r>
                  <a:rPr lang="en-US" sz="2000" dirty="0">
                    <a:latin typeface="+mj-lt"/>
                  </a:rPr>
                  <a:t>the bandwidth efficiency </a:t>
                </a:r>
                <a:r>
                  <a:rPr lang="en-US" sz="2000" dirty="0" smtClean="0">
                    <a:latin typeface="+mj-lt"/>
                  </a:rPr>
                  <a:t>is </a:t>
                </a:r>
                <a14:m>
                  <m:oMath xmlns:m="http://schemas.openxmlformats.org/officeDocument/2006/math">
                    <m:f>
                      <m:fPr>
                        <m:ctrlPr>
                          <a:rPr lang="en-US" sz="2400" i="1" smtClean="0">
                            <a:latin typeface="Cambria Math"/>
                          </a:rPr>
                        </m:ctrlPr>
                      </m:fPr>
                      <m:num>
                        <m:r>
                          <a:rPr lang="en-US" sz="2400" b="0" i="1" smtClean="0">
                            <a:latin typeface="Cambria Math"/>
                          </a:rPr>
                          <m:t>𝑅</m:t>
                        </m:r>
                      </m:num>
                      <m:den>
                        <m:r>
                          <a:rPr lang="en-US" sz="2400" b="0" i="1" smtClean="0">
                            <a:latin typeface="Cambria Math"/>
                          </a:rPr>
                          <m:t>𝑊</m:t>
                        </m:r>
                      </m:den>
                    </m:f>
                  </m:oMath>
                </a14:m>
                <a:r>
                  <a:rPr lang="en-US" sz="2000" dirty="0" smtClean="0">
                    <a:latin typeface="+mj-lt"/>
                  </a:rPr>
                  <a:t>= channel capacity</a:t>
                </a:r>
              </a:p>
              <a:p>
                <a:pPr algn="just"/>
                <a:r>
                  <a:rPr lang="en-US" sz="2000" dirty="0" smtClean="0">
                    <a:latin typeface="+mj-lt"/>
                  </a:rPr>
                  <a:t/>
                </a:r>
                <a:r>
                  <a:rPr lang="en-US" dirty="0" smtClean="0">
                    <a:latin typeface="+mj-lt"/>
                  </a:rPr>
                  <a:t>where R - Data </a:t>
                </a:r>
                <a:r>
                  <a:rPr lang="en-US" dirty="0">
                    <a:latin typeface="+mj-lt"/>
                  </a:rPr>
                  <a:t>rate in bits per unit time. </a:t>
                </a:r>
                <a:endParaRPr lang="en-US" dirty="0" smtClean="0">
                  <a:latin typeface="+mj-lt"/>
                </a:endParaRPr>
              </a:p>
              <a:p>
                <a:pPr marL="342900" indent="-342900" algn="just">
                  <a:buFont typeface="Wingdings" pitchFamily="2" charset="2"/>
                  <a:buChar char="ü"/>
                </a:pPr>
                <a:r>
                  <a:rPr lang="en-US" sz="2000" dirty="0" smtClean="0">
                    <a:latin typeface="+mj-lt"/>
                  </a:rPr>
                  <a:t>Shannon </a:t>
                </a:r>
                <a:r>
                  <a:rPr lang="en-US" sz="2000" dirty="0">
                    <a:latin typeface="+mj-lt"/>
                  </a:rPr>
                  <a:t>capacity, in bits per second per hertz, can be expressed as: </a:t>
                </a:r>
                <a:r>
                  <a:rPr lang="en-US" sz="2000" dirty="0" smtClean="0">
                    <a:latin typeface="+mj-lt"/>
                  </a:rPr>
                  <a:t>			C</a:t>
                </a:r>
                <a:r>
                  <a:rPr lang="en-US" sz="2000" dirty="0">
                    <a:latin typeface="+mj-lt"/>
                  </a:rPr>
                  <a:t>=</a:t>
                </a:r>
                <a14:m>
                  <m:oMath xmlns:m="http://schemas.openxmlformats.org/officeDocument/2006/math">
                    <m:func>
                      <m:funcPr>
                        <m:ctrlPr>
                          <a:rPr lang="en-US" sz="2000" i="1" smtClean="0">
                            <a:latin typeface="Cambria Math"/>
                          </a:rPr>
                        </m:ctrlPr>
                      </m:funcPr>
                      <m:fName>
                        <m:sSub>
                          <m:sSubPr>
                            <m:ctrlPr>
                              <a:rPr lang="en-US" sz="2000" i="1" smtClean="0">
                                <a:latin typeface="Cambria Math"/>
                              </a:rPr>
                            </m:ctrlPr>
                          </m:sSubPr>
                          <m:e>
                            <m:r>
                              <m:rPr>
                                <m:sty m:val="p"/>
                              </m:rPr>
                              <a:rPr lang="en-US" sz="2000" i="0" smtClean="0">
                                <a:latin typeface="Cambria Math"/>
                              </a:rPr>
                              <m:t>log</m:t>
                            </m:r>
                          </m:e>
                          <m:sub>
                            <m:r>
                              <a:rPr lang="en-US" sz="2000" b="0" i="1" smtClean="0">
                                <a:latin typeface="Cambria Math"/>
                              </a:rPr>
                              <m:t>2</m:t>
                            </m:r>
                          </m:sub>
                        </m:sSub>
                      </m:fName>
                      <m:e>
                        <m:r>
                          <m:rPr>
                            <m:nor/>
                          </m:rPr>
                          <a:rPr lang="en-US" sz="2000" dirty="0"/>
                          <m:t>(1+</m:t>
                        </m:r>
                        <m:r>
                          <m:rPr>
                            <m:nor/>
                          </m:rPr>
                          <a:rPr lang="en-US" sz="2000" dirty="0"/>
                          <m:t>C</m:t>
                        </m:r>
                        <m:f>
                          <m:fPr>
                            <m:ctrlPr>
                              <a:rPr lang="en-US" sz="2000" i="1">
                                <a:latin typeface="Cambria Math"/>
                              </a:rPr>
                            </m:ctrlPr>
                          </m:fPr>
                          <m:num>
                            <m:sSub>
                              <m:sSubPr>
                                <m:ctrlPr>
                                  <a:rPr lang="en-US" sz="2000" i="1">
                                    <a:latin typeface="Cambria Math"/>
                                  </a:rPr>
                                </m:ctrlPr>
                              </m:sSubPr>
                              <m:e>
                                <m:r>
                                  <a:rPr lang="en-US" sz="2000" i="1">
                                    <a:latin typeface="Cambria Math"/>
                                  </a:rPr>
                                  <m:t>𝐸</m:t>
                                </m:r>
                              </m:e>
                              <m:sub>
                                <m:r>
                                  <a:rPr lang="en-US" sz="2000" i="1">
                                    <a:latin typeface="Cambria Math"/>
                                  </a:rPr>
                                  <m:t>𝑏</m:t>
                                </m:r>
                              </m:sub>
                            </m:sSub>
                          </m:num>
                          <m:den>
                            <m:sSub>
                              <m:sSubPr>
                                <m:ctrlPr>
                                  <a:rPr lang="en-US" sz="2000" i="1">
                                    <a:latin typeface="Cambria Math"/>
                                  </a:rPr>
                                </m:ctrlPr>
                              </m:sSubPr>
                              <m:e>
                                <m:r>
                                  <a:rPr lang="en-US" sz="2000" i="1">
                                    <a:latin typeface="Cambria Math"/>
                                  </a:rPr>
                                  <m:t>𝑁</m:t>
                                </m:r>
                              </m:e>
                              <m:sub>
                                <m:r>
                                  <a:rPr lang="en-US" sz="2000" i="1">
                                    <a:latin typeface="Cambria Math"/>
                                  </a:rPr>
                                  <m:t>0</m:t>
                                </m:r>
                              </m:sub>
                            </m:sSub>
                          </m:den>
                        </m:f>
                        <m:r>
                          <m:rPr>
                            <m:nor/>
                          </m:rPr>
                          <a:rPr lang="en-US" sz="2000" dirty="0"/>
                          <m:t>)</m:t>
                        </m:r>
                      </m:e>
                    </m:func>
                  </m:oMath>
                </a14:m>
                <a:r>
                  <a:rPr lang="en-US" sz="2400" dirty="0" smtClean="0">
                    <a:latin typeface="+mj-lt"/>
                  </a:rPr>
                  <a:t/>
                </a:r>
                <a:r>
                  <a:rPr lang="en-US" sz="2000" dirty="0">
                    <a:latin typeface="+mj-lt"/>
                  </a:rPr>
                  <a:t>---------------- (1)</a:t>
                </a:r>
              </a:p>
              <a:p>
                <a:pPr algn="just"/>
                <a:r>
                  <a:rPr lang="en-US" sz="2000" dirty="0" smtClean="0">
                    <a:latin typeface="+mj-lt"/>
                  </a:rPr>
                  <a:t/>
                </a:r>
                <a:r>
                  <a:rPr lang="en-US" dirty="0" smtClean="0">
                    <a:latin typeface="+mj-lt"/>
                  </a:rPr>
                  <a:t>Where </a:t>
                </a:r>
                <a14:m>
                  <m:oMath xmlns:m="http://schemas.openxmlformats.org/officeDocument/2006/math">
                    <m:f>
                      <m:fPr>
                        <m:ctrlPr>
                          <a:rPr lang="en-US" i="1">
                            <a:latin typeface="Cambria Math"/>
                          </a:rPr>
                        </m:ctrlPr>
                      </m:fPr>
                      <m:num>
                        <m:sSub>
                          <m:sSubPr>
                            <m:ctrlPr>
                              <a:rPr lang="en-US" i="1">
                                <a:latin typeface="Cambria Math"/>
                              </a:rPr>
                            </m:ctrlPr>
                          </m:sSubPr>
                          <m:e>
                            <m:r>
                              <a:rPr lang="en-US" i="1">
                                <a:latin typeface="Cambria Math"/>
                              </a:rPr>
                              <m:t>𝐸</m:t>
                            </m:r>
                          </m:e>
                          <m:sub>
                            <m:r>
                              <a:rPr lang="en-US" i="1">
                                <a:latin typeface="Cambria Math"/>
                              </a:rPr>
                              <m:t>𝑏</m:t>
                            </m:r>
                          </m:sub>
                        </m:sSub>
                      </m:num>
                      <m:den>
                        <m:sSub>
                          <m:sSubPr>
                            <m:ctrlPr>
                              <a:rPr lang="en-US" i="1">
                                <a:latin typeface="Cambria Math"/>
                              </a:rPr>
                            </m:ctrlPr>
                          </m:sSubPr>
                          <m:e>
                            <m:r>
                              <a:rPr lang="en-US" i="1">
                                <a:latin typeface="Cambria Math"/>
                              </a:rPr>
                              <m:t>𝑁</m:t>
                            </m:r>
                          </m:e>
                          <m:sub>
                            <m:r>
                              <a:rPr lang="en-US" i="1">
                                <a:latin typeface="Cambria Math"/>
                              </a:rPr>
                              <m:t>0</m:t>
                            </m:r>
                          </m:sub>
                        </m:sSub>
                      </m:den>
                    </m:f>
                  </m:oMath>
                </a14:m>
                <a:r>
                  <a:rPr lang="en-US" dirty="0" smtClean="0">
                    <a:latin typeface="+mj-lt"/>
                  </a:rPr>
                  <a:t> is </a:t>
                </a:r>
                <a:r>
                  <a:rPr lang="en-US" dirty="0">
                    <a:latin typeface="+mj-lt"/>
                  </a:rPr>
                  <a:t>the energy per bit divided by noise </a:t>
                </a:r>
                <a:r>
                  <a:rPr lang="en-US" dirty="0" smtClean="0">
                    <a:latin typeface="+mj-lt"/>
                  </a:rPr>
                  <a:t>density.</a:t>
                </a:r>
                <a:endParaRPr lang="en-US" dirty="0">
                  <a:latin typeface="+mj-lt"/>
                </a:endParaRPr>
              </a:p>
              <a:p>
                <a:pPr marL="342900" indent="-342900" algn="just">
                  <a:buFont typeface="Wingdings" pitchFamily="2" charset="2"/>
                  <a:buChar char="ü"/>
                </a:pPr>
                <a:r>
                  <a:rPr lang="en-US" sz="2000" dirty="0" smtClean="0">
                    <a:latin typeface="+mj-lt"/>
                  </a:rPr>
                  <a:t>Since </a:t>
                </a:r>
                <a:r>
                  <a:rPr lang="en-US" sz="2000" dirty="0">
                    <a:latin typeface="+mj-lt"/>
                  </a:rPr>
                  <a:t>real modulation schemes do not achieve capacity, so the modulation schemes like 4QAM, 16QAM and 64-QAM are used.</a:t>
                </a:r>
              </a:p>
              <a:p>
                <a:pPr marL="342900" indent="-342900" algn="just">
                  <a:buFont typeface="Wingdings" pitchFamily="2" charset="2"/>
                  <a:buChar char="ü"/>
                </a:pPr>
                <a:endParaRPr lang="en-US" sz="2000" dirty="0" smtClean="0">
                  <a:latin typeface="+mj-lt"/>
                </a:endParaRPr>
              </a:p>
            </p:txBody>
          </p:sp>
        </mc:Choice>
        <mc:Fallback>
          <p:sp>
            <p:nvSpPr>
              <p:cNvPr id="8" name="Rectangle 7"/>
              <p:cNvSpPr>
                <a:spLocks noRot="1" noChangeAspect="1" noMove="1" noResize="1" noEditPoints="1" noAdjustHandles="1" noChangeArrowheads="1" noChangeShapeType="1" noTextEdit="1"/>
              </p:cNvSpPr>
              <p:nvPr/>
            </p:nvSpPr>
            <p:spPr>
              <a:xfrm>
                <a:off x="19050" y="39574"/>
                <a:ext cx="8439150" cy="7095469"/>
              </a:xfrm>
              <a:prstGeom prst="rect">
                <a:avLst/>
              </a:prstGeom>
              <a:blipFill rotWithShape="1">
                <a:blip r:embed="rId2"/>
                <a:stretch>
                  <a:fillRect l="-939" r="-722"/>
                </a:stretch>
              </a:blipFill>
            </p:spPr>
            <p:txBody>
              <a:bodyPr/>
              <a:lstStyle/>
              <a:p>
                <a:r>
                  <a:rPr lang="en-US">
                    <a:noFill/>
                  </a:rPr>
                  <a:t> </a:t>
                </a:r>
              </a:p>
            </p:txBody>
          </p:sp>
        </mc:Fallback>
      </mc:AlternateContent>
    </p:spTree>
    <p:extLst>
      <p:ext uri="{BB962C8B-B14F-4D97-AF65-F5344CB8AC3E}">
        <p14:creationId xmlns="" xmlns:p14="http://schemas.microsoft.com/office/powerpoint/2010/main" val="30721680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
        <p:nvSpPr>
          <p:cNvPr id="8" name="Rectangle 7"/>
          <p:cNvSpPr/>
          <p:nvPr/>
        </p:nvSpPr>
        <p:spPr>
          <a:xfrm>
            <a:off x="19050" y="39574"/>
            <a:ext cx="8439150" cy="7201972"/>
          </a:xfrm>
          <a:prstGeom prst="rect">
            <a:avLst/>
          </a:prstGeom>
          <a:noFill/>
        </p:spPr>
        <p:txBody>
          <a:bodyPr wrap="square" lIns="91440" tIns="45720" rIns="91440" bIns="45720">
            <a:spAutoFit/>
          </a:bodyPr>
          <a:lstStyle/>
          <a:p>
            <a:pPr marL="342900" indent="-342900" algn="just">
              <a:buFont typeface="Wingdings" pitchFamily="2" charset="2"/>
              <a:buChar char="v"/>
            </a:pPr>
            <a:r>
              <a:rPr lang="en-US" sz="2400" b="1" u="sng" dirty="0" smtClean="0">
                <a:latin typeface="+mj-lt"/>
              </a:rPr>
              <a:t>Physical </a:t>
            </a:r>
            <a:r>
              <a:rPr lang="en-US" sz="2400" b="1" u="sng" dirty="0">
                <a:latin typeface="+mj-lt"/>
              </a:rPr>
              <a:t>Layer </a:t>
            </a:r>
            <a:r>
              <a:rPr lang="en-US" sz="2400" b="1" u="sng" dirty="0" smtClean="0">
                <a:latin typeface="+mj-lt"/>
              </a:rPr>
              <a:t>&amp; </a:t>
            </a:r>
            <a:r>
              <a:rPr lang="en-US" sz="2400" b="1" u="sng" dirty="0">
                <a:latin typeface="+mj-lt"/>
              </a:rPr>
              <a:t>Transceiver Design </a:t>
            </a:r>
            <a:r>
              <a:rPr lang="en-US" sz="2400" b="1" u="sng" dirty="0" smtClean="0">
                <a:latin typeface="+mj-lt"/>
              </a:rPr>
              <a:t>Considerations:</a:t>
            </a:r>
            <a:r>
              <a:rPr lang="en-US" sz="2400" b="1" dirty="0" smtClean="0">
                <a:latin typeface="+mj-lt"/>
              </a:rPr>
              <a:t> </a:t>
            </a:r>
            <a:r>
              <a:rPr lang="en-US" sz="2800" b="1" dirty="0" smtClean="0">
                <a:latin typeface="+mj-lt"/>
              </a:rPr>
              <a:t>	</a:t>
            </a:r>
            <a:endParaRPr lang="en-US" sz="2800" b="1" dirty="0">
              <a:latin typeface="+mj-lt"/>
            </a:endParaRPr>
          </a:p>
          <a:p>
            <a:pPr marL="342900" indent="-342900" algn="just">
              <a:buFont typeface="Wingdings" pitchFamily="2" charset="2"/>
              <a:buChar char="Ø"/>
            </a:pPr>
            <a:r>
              <a:rPr lang="en-US" sz="2400" b="1" i="1" dirty="0" smtClean="0">
                <a:latin typeface="+mj-lt"/>
              </a:rPr>
              <a:t>Physical </a:t>
            </a:r>
            <a:r>
              <a:rPr lang="en-US" sz="2400" b="1" i="1" dirty="0">
                <a:latin typeface="+mj-lt"/>
              </a:rPr>
              <a:t>layer Evaluation of </a:t>
            </a:r>
            <a:r>
              <a:rPr lang="en-US" sz="2400" b="1" i="1" dirty="0" smtClean="0">
                <a:latin typeface="+mj-lt"/>
              </a:rPr>
              <a:t>Technologies: </a:t>
            </a:r>
          </a:p>
          <a:p>
            <a:pPr marL="342900" indent="-342900" algn="just">
              <a:buFont typeface="Wingdings" pitchFamily="2" charset="2"/>
              <a:buChar char="ü"/>
            </a:pPr>
            <a:endParaRPr lang="en-US" sz="1000" b="1" i="1" dirty="0" smtClean="0">
              <a:latin typeface="+mj-lt"/>
            </a:endParaRPr>
          </a:p>
          <a:p>
            <a:pPr algn="just"/>
            <a:r>
              <a:rPr lang="en-US" sz="2000" b="1" i="1" dirty="0" smtClean="0">
                <a:latin typeface="+mj-lt"/>
              </a:rPr>
              <a:t>(b) Spread </a:t>
            </a:r>
            <a:r>
              <a:rPr lang="en-US" sz="2000" b="1" i="1" dirty="0">
                <a:latin typeface="+mj-lt"/>
              </a:rPr>
              <a:t>spectrum </a:t>
            </a:r>
            <a:r>
              <a:rPr lang="en-US" sz="2000" b="1" i="1" dirty="0" smtClean="0">
                <a:latin typeface="+mj-lt"/>
              </a:rPr>
              <a:t>technologies:</a:t>
            </a:r>
          </a:p>
          <a:p>
            <a:pPr marL="342900" indent="-342900" algn="just">
              <a:buFont typeface="Wingdings" pitchFamily="2" charset="2"/>
              <a:buChar char="ü"/>
            </a:pPr>
            <a:r>
              <a:rPr lang="en-US" sz="2000" dirty="0">
                <a:latin typeface="+mj-lt"/>
              </a:rPr>
              <a:t>Spread spectrum is a technique used for transmitting radio or telecommunications signals. </a:t>
            </a:r>
            <a:r>
              <a:rPr lang="en-US" sz="2000" dirty="0" err="1" smtClean="0">
                <a:latin typeface="+mj-lt"/>
              </a:rPr>
              <a:t>i.e</a:t>
            </a:r>
            <a:r>
              <a:rPr lang="en-US" sz="2000" dirty="0" smtClean="0">
                <a:latin typeface="+mj-lt"/>
              </a:rPr>
              <a:t> spreading </a:t>
            </a:r>
            <a:r>
              <a:rPr lang="en-US" sz="2000" dirty="0">
                <a:latin typeface="+mj-lt"/>
              </a:rPr>
              <a:t>the transmitted signal to occupy the frequency spectrum available for transmission</a:t>
            </a:r>
            <a:r>
              <a:rPr lang="en-US" sz="2000" dirty="0" smtClean="0">
                <a:latin typeface="+mj-lt"/>
              </a:rPr>
              <a:t>.</a:t>
            </a:r>
          </a:p>
          <a:p>
            <a:pPr marL="342900" indent="-342900" algn="just">
              <a:buFont typeface="Wingdings" pitchFamily="2" charset="2"/>
              <a:buChar char="ü"/>
            </a:pPr>
            <a:r>
              <a:rPr lang="en-US" sz="2000" dirty="0">
                <a:latin typeface="+mj-lt"/>
              </a:rPr>
              <a:t>The advantages of spread spectrum systems over narrow band systems includes</a:t>
            </a:r>
          </a:p>
          <a:p>
            <a:pPr marL="457200" indent="285750" algn="just">
              <a:buFont typeface="Wingdings" pitchFamily="2" charset="2"/>
              <a:buChar char=""/>
            </a:pPr>
            <a:r>
              <a:rPr lang="en-US" sz="2000" dirty="0">
                <a:latin typeface="+mj-lt"/>
              </a:rPr>
              <a:t>	Low probability of detection</a:t>
            </a:r>
          </a:p>
          <a:p>
            <a:pPr marL="457200" indent="285750" algn="just">
              <a:buFont typeface="Wingdings" pitchFamily="2" charset="2"/>
              <a:buChar char=""/>
            </a:pPr>
            <a:r>
              <a:rPr lang="en-US" sz="2000" dirty="0">
                <a:latin typeface="+mj-lt"/>
              </a:rPr>
              <a:t>	Low probability of interrupt</a:t>
            </a:r>
          </a:p>
          <a:p>
            <a:pPr marL="457200" indent="285750" algn="just">
              <a:buFont typeface="Wingdings" pitchFamily="2" charset="2"/>
              <a:buChar char=""/>
            </a:pPr>
            <a:r>
              <a:rPr lang="en-US" sz="2000" dirty="0">
                <a:latin typeface="+mj-lt"/>
              </a:rPr>
              <a:t>	Ability to communicate with low power</a:t>
            </a:r>
          </a:p>
          <a:p>
            <a:pPr marL="457200" indent="285750" algn="just">
              <a:buFont typeface="Wingdings" pitchFamily="2" charset="2"/>
              <a:buChar char=""/>
            </a:pPr>
            <a:r>
              <a:rPr lang="en-US" sz="2000" dirty="0">
                <a:latin typeface="+mj-lt"/>
              </a:rPr>
              <a:t>	Noise-like signals and noise-like interference to other receivers</a:t>
            </a:r>
          </a:p>
          <a:p>
            <a:pPr marL="457200" indent="285750" algn="just">
              <a:buFont typeface="Wingdings" pitchFamily="2" charset="2"/>
              <a:buChar char=""/>
            </a:pPr>
            <a:r>
              <a:rPr lang="en-US" sz="2000" dirty="0">
                <a:latin typeface="+mj-lt"/>
              </a:rPr>
              <a:t>	Robustness to narrow-band interference</a:t>
            </a:r>
          </a:p>
          <a:p>
            <a:pPr marL="457200" indent="285750" algn="just">
              <a:buFont typeface="Wingdings" pitchFamily="2" charset="2"/>
              <a:buChar char=""/>
            </a:pPr>
            <a:r>
              <a:rPr lang="en-US" sz="2000" dirty="0">
                <a:latin typeface="+mj-lt"/>
              </a:rPr>
              <a:t>	Multiple-access to the same frequency band by several transmitters</a:t>
            </a:r>
          </a:p>
          <a:p>
            <a:pPr marL="457200" indent="285750" algn="just">
              <a:buFont typeface="Wingdings" pitchFamily="2" charset="2"/>
              <a:buChar char=""/>
            </a:pPr>
            <a:r>
              <a:rPr lang="en-US" sz="2000" dirty="0">
                <a:latin typeface="+mj-lt"/>
              </a:rPr>
              <a:t>	Robustness to multipath channel </a:t>
            </a:r>
            <a:r>
              <a:rPr lang="en-US" sz="2000" dirty="0" smtClean="0">
                <a:latin typeface="+mj-lt"/>
              </a:rPr>
              <a:t>impairments</a:t>
            </a:r>
          </a:p>
          <a:p>
            <a:pPr marL="400050" indent="-342900" algn="just">
              <a:buFont typeface="Wingdings" pitchFamily="2" charset="2"/>
              <a:buChar char="ü"/>
            </a:pPr>
            <a:r>
              <a:rPr lang="en-US" sz="2000" dirty="0" smtClean="0">
                <a:latin typeface="+mj-lt"/>
              </a:rPr>
              <a:t>In Direct-Sequence </a:t>
            </a:r>
            <a:r>
              <a:rPr lang="en-US" sz="2000" dirty="0">
                <a:latin typeface="+mj-lt"/>
              </a:rPr>
              <a:t>Spread Spectrum (</a:t>
            </a:r>
            <a:r>
              <a:rPr lang="en-US" sz="2000" dirty="0" smtClean="0">
                <a:latin typeface="+mj-lt"/>
              </a:rPr>
              <a:t>DS-SS) a </a:t>
            </a:r>
            <a:r>
              <a:rPr lang="en-US" sz="2000" dirty="0">
                <a:latin typeface="+mj-lt"/>
              </a:rPr>
              <a:t>narrowband signal is “spread” into a wideband </a:t>
            </a:r>
            <a:r>
              <a:rPr lang="en-US" sz="2000" dirty="0" smtClean="0">
                <a:latin typeface="+mj-lt"/>
              </a:rPr>
              <a:t>signal by </a:t>
            </a:r>
            <a:r>
              <a:rPr lang="en-US" sz="2000" dirty="0">
                <a:latin typeface="+mj-lt"/>
              </a:rPr>
              <a:t>modulating </a:t>
            </a:r>
            <a:r>
              <a:rPr lang="en-US" sz="2000" dirty="0" smtClean="0">
                <a:latin typeface="+mj-lt"/>
              </a:rPr>
              <a:t>with </a:t>
            </a:r>
            <a:r>
              <a:rPr lang="en-US" sz="2000" dirty="0">
                <a:latin typeface="+mj-lt"/>
              </a:rPr>
              <a:t>a high rate </a:t>
            </a:r>
            <a:r>
              <a:rPr lang="en-US" sz="2000" dirty="0" smtClean="0">
                <a:latin typeface="+mj-lt"/>
              </a:rPr>
              <a:t>chip (pseudo-random) sequence.</a:t>
            </a:r>
          </a:p>
          <a:p>
            <a:pPr marL="400050" indent="-342900" algn="just">
              <a:buFont typeface="Wingdings" pitchFamily="2" charset="2"/>
              <a:buChar char="ü"/>
            </a:pPr>
            <a:endParaRPr lang="en-US" sz="1050" dirty="0">
              <a:latin typeface="+mj-lt"/>
            </a:endParaRPr>
          </a:p>
          <a:p>
            <a:pPr marL="400050" indent="-342900" algn="just">
              <a:buFont typeface="Wingdings" pitchFamily="2" charset="2"/>
              <a:buChar char="ü"/>
            </a:pPr>
            <a:r>
              <a:rPr lang="en-US" sz="2000" dirty="0" smtClean="0">
                <a:latin typeface="+mj-lt"/>
              </a:rPr>
              <a:t>In Frequency </a:t>
            </a:r>
            <a:r>
              <a:rPr lang="en-US" sz="2000" dirty="0">
                <a:latin typeface="+mj-lt"/>
              </a:rPr>
              <a:t>Hopping Spread Spectrum (</a:t>
            </a:r>
            <a:r>
              <a:rPr lang="en-US" sz="2000" dirty="0" smtClean="0">
                <a:latin typeface="+mj-lt"/>
              </a:rPr>
              <a:t>FH-SS) </a:t>
            </a:r>
            <a:r>
              <a:rPr lang="en-US" sz="2000" dirty="0">
                <a:latin typeface="+mj-lt"/>
              </a:rPr>
              <a:t>spreading is achieved by “hopping” the signal over a wide range of frequencies</a:t>
            </a:r>
            <a:endParaRPr lang="en-US" sz="2000" dirty="0" smtClean="0">
              <a:latin typeface="+mj-lt"/>
            </a:endParaRPr>
          </a:p>
          <a:p>
            <a:pPr algn="just"/>
            <a:endParaRPr lang="en-US" sz="2000" dirty="0" smtClean="0">
              <a:latin typeface="+mj-lt"/>
            </a:endParaRPr>
          </a:p>
        </p:txBody>
      </p:sp>
    </p:spTree>
    <p:extLst>
      <p:ext uri="{BB962C8B-B14F-4D97-AF65-F5344CB8AC3E}">
        <p14:creationId xmlns="" xmlns:p14="http://schemas.microsoft.com/office/powerpoint/2010/main" val="20889496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
        <p:nvSpPr>
          <p:cNvPr id="8" name="Rectangle 7"/>
          <p:cNvSpPr/>
          <p:nvPr/>
        </p:nvSpPr>
        <p:spPr>
          <a:xfrm>
            <a:off x="19050" y="39574"/>
            <a:ext cx="8439150" cy="7301999"/>
          </a:xfrm>
          <a:prstGeom prst="rect">
            <a:avLst/>
          </a:prstGeom>
          <a:noFill/>
        </p:spPr>
        <p:txBody>
          <a:bodyPr wrap="square" lIns="91440" tIns="45720" rIns="91440" bIns="45720">
            <a:spAutoFit/>
          </a:bodyPr>
          <a:lstStyle/>
          <a:p>
            <a:pPr marL="342900" indent="-342900" algn="just">
              <a:buFont typeface="Wingdings" pitchFamily="2" charset="2"/>
              <a:buChar char="v"/>
            </a:pPr>
            <a:r>
              <a:rPr lang="en-US" sz="2400" b="1" u="sng" dirty="0" smtClean="0">
                <a:latin typeface="+mj-lt"/>
              </a:rPr>
              <a:t>Physical </a:t>
            </a:r>
            <a:r>
              <a:rPr lang="en-US" sz="2400" b="1" u="sng" dirty="0">
                <a:latin typeface="+mj-lt"/>
              </a:rPr>
              <a:t>Layer </a:t>
            </a:r>
            <a:r>
              <a:rPr lang="en-US" sz="2400" b="1" u="sng" dirty="0" smtClean="0">
                <a:latin typeface="+mj-lt"/>
              </a:rPr>
              <a:t>&amp; </a:t>
            </a:r>
            <a:r>
              <a:rPr lang="en-US" sz="2400" b="1" u="sng" dirty="0">
                <a:latin typeface="+mj-lt"/>
              </a:rPr>
              <a:t>Transceiver Design </a:t>
            </a:r>
            <a:r>
              <a:rPr lang="en-US" sz="2400" b="1" u="sng" dirty="0" smtClean="0">
                <a:latin typeface="+mj-lt"/>
              </a:rPr>
              <a:t>Considerations:</a:t>
            </a:r>
            <a:r>
              <a:rPr lang="en-US" sz="2400" b="1" dirty="0" smtClean="0">
                <a:latin typeface="+mj-lt"/>
              </a:rPr>
              <a:t> </a:t>
            </a:r>
            <a:r>
              <a:rPr lang="en-US" sz="2800" b="1" dirty="0" smtClean="0">
                <a:latin typeface="+mj-lt"/>
              </a:rPr>
              <a:t>	</a:t>
            </a:r>
            <a:endParaRPr lang="en-US" sz="2800" b="1" dirty="0">
              <a:latin typeface="+mj-lt"/>
            </a:endParaRPr>
          </a:p>
          <a:p>
            <a:pPr marL="342900" indent="-342900" algn="just">
              <a:buFont typeface="Wingdings" pitchFamily="2" charset="2"/>
              <a:buChar char="Ø"/>
            </a:pPr>
            <a:r>
              <a:rPr lang="en-US" sz="2400" b="1" i="1" dirty="0" smtClean="0">
                <a:latin typeface="+mj-lt"/>
              </a:rPr>
              <a:t>Physical </a:t>
            </a:r>
            <a:r>
              <a:rPr lang="en-US" sz="2400" b="1" i="1" dirty="0">
                <a:latin typeface="+mj-lt"/>
              </a:rPr>
              <a:t>layer Evaluation of </a:t>
            </a:r>
            <a:r>
              <a:rPr lang="en-US" sz="2400" b="1" i="1" dirty="0" smtClean="0">
                <a:latin typeface="+mj-lt"/>
              </a:rPr>
              <a:t>Technologies: </a:t>
            </a:r>
          </a:p>
          <a:p>
            <a:pPr marL="342900" indent="-342900" algn="just">
              <a:buFont typeface="Wingdings" pitchFamily="2" charset="2"/>
              <a:buChar char="ü"/>
            </a:pPr>
            <a:endParaRPr lang="en-US" sz="1000" b="1" i="1" dirty="0" smtClean="0">
              <a:latin typeface="+mj-lt"/>
            </a:endParaRPr>
          </a:p>
          <a:p>
            <a:pPr marL="0" lvl="2" algn="just"/>
            <a:r>
              <a:rPr lang="en-US" sz="2400" b="1" i="1" dirty="0" smtClean="0">
                <a:latin typeface="+mj-lt"/>
              </a:rPr>
              <a:t>(c</a:t>
            </a:r>
            <a:r>
              <a:rPr lang="en-US" sz="2400" b="1" i="1" dirty="0">
                <a:latin typeface="+mj-lt"/>
              </a:rPr>
              <a:t>) Ultra-Wideband (UWB) </a:t>
            </a:r>
            <a:r>
              <a:rPr lang="en-US" sz="2400" b="1" i="1" dirty="0" smtClean="0">
                <a:latin typeface="+mj-lt"/>
              </a:rPr>
              <a:t>technologies :</a:t>
            </a:r>
          </a:p>
          <a:p>
            <a:pPr marL="400050" indent="-342900" algn="just">
              <a:buFont typeface="Wingdings" pitchFamily="2" charset="2"/>
              <a:buChar char="ü"/>
            </a:pPr>
            <a:endParaRPr lang="en-US" sz="1050" dirty="0">
              <a:latin typeface="+mj-lt"/>
            </a:endParaRPr>
          </a:p>
          <a:p>
            <a:pPr marL="400050" indent="-342900" algn="just">
              <a:buFont typeface="Wingdings" pitchFamily="2" charset="2"/>
              <a:buChar char="ü"/>
            </a:pPr>
            <a:r>
              <a:rPr lang="en-US" sz="2400" dirty="0" smtClean="0">
                <a:latin typeface="+mj-lt"/>
              </a:rPr>
              <a:t>It is an </a:t>
            </a:r>
            <a:r>
              <a:rPr lang="en-US" sz="2400" dirty="0">
                <a:latin typeface="+mj-lt"/>
              </a:rPr>
              <a:t>extreme case of spread spectrum technology with many proposed applications in communications. Its characteristics </a:t>
            </a:r>
            <a:r>
              <a:rPr lang="en-US" sz="2400" dirty="0" smtClean="0">
                <a:latin typeface="+mj-lt"/>
              </a:rPr>
              <a:t>include </a:t>
            </a:r>
          </a:p>
          <a:p>
            <a:pPr marL="57150" algn="just"/>
            <a:endParaRPr lang="en-US" sz="2400" dirty="0" smtClean="0">
              <a:latin typeface="+mj-lt"/>
            </a:endParaRPr>
          </a:p>
          <a:p>
            <a:pPr marL="1028700" lvl="1" indent="-514350" algn="just">
              <a:buAutoNum type="romanLcParenBoth"/>
            </a:pPr>
            <a:r>
              <a:rPr lang="en-US" sz="2400" i="1" dirty="0" smtClean="0">
                <a:latin typeface="+mj-lt"/>
              </a:rPr>
              <a:t>Large bandwidths:</a:t>
            </a:r>
            <a:r>
              <a:rPr lang="en-US" sz="2400" dirty="0" smtClean="0">
                <a:latin typeface="+mj-lt"/>
              </a:rPr>
              <a:t> </a:t>
            </a:r>
            <a:r>
              <a:rPr lang="en-US" sz="2400" dirty="0">
                <a:latin typeface="+mj-lt"/>
              </a:rPr>
              <a:t>The transmission bandwidths employed by UWB systems is usually much larger than the transmission bandwidths of typical spread spectrum systems, being on the order of gigahertz rather than megahertz</a:t>
            </a:r>
            <a:r>
              <a:rPr lang="en-US" sz="2400" dirty="0" smtClean="0">
                <a:latin typeface="+mj-lt"/>
              </a:rPr>
              <a:t>.</a:t>
            </a:r>
          </a:p>
          <a:p>
            <a:pPr marL="514350" lvl="1" algn="just"/>
            <a:endParaRPr lang="en-US" sz="2400" dirty="0">
              <a:latin typeface="+mj-lt"/>
            </a:endParaRPr>
          </a:p>
          <a:p>
            <a:pPr marL="514350" lvl="1" algn="just"/>
            <a:r>
              <a:rPr lang="en-US" sz="2400" dirty="0">
                <a:latin typeface="+mj-lt"/>
              </a:rPr>
              <a:t>(ii) </a:t>
            </a:r>
            <a:r>
              <a:rPr lang="en-US" sz="2400" i="1" dirty="0">
                <a:latin typeface="+mj-lt"/>
              </a:rPr>
              <a:t>Large fractional </a:t>
            </a:r>
            <a:r>
              <a:rPr lang="en-US" sz="2400" i="1" dirty="0" smtClean="0">
                <a:latin typeface="+mj-lt"/>
              </a:rPr>
              <a:t>bandwidths:</a:t>
            </a:r>
            <a:r>
              <a:rPr lang="en-US" sz="2400" dirty="0" smtClean="0">
                <a:latin typeface="+mj-lt"/>
              </a:rPr>
              <a:t> </a:t>
            </a:r>
            <a:r>
              <a:rPr lang="en-US" sz="2400" dirty="0">
                <a:latin typeface="+mj-lt"/>
              </a:rPr>
              <a:t>UWB systems tend to have relatively larger fractional bandwidths than traditional communications systems.</a:t>
            </a:r>
          </a:p>
          <a:p>
            <a:pPr marL="514350" lvl="1" algn="just"/>
            <a:endParaRPr lang="en-US" sz="2400" dirty="0">
              <a:latin typeface="+mj-lt"/>
            </a:endParaRPr>
          </a:p>
          <a:p>
            <a:pPr marL="57150" algn="just"/>
            <a:endParaRPr lang="en-US" sz="2000" dirty="0" smtClean="0">
              <a:latin typeface="+mj-lt"/>
            </a:endParaRPr>
          </a:p>
          <a:p>
            <a:pPr algn="just"/>
            <a:endParaRPr lang="en-US" sz="2000" dirty="0" smtClean="0">
              <a:latin typeface="+mj-lt"/>
            </a:endParaRPr>
          </a:p>
        </p:txBody>
      </p:sp>
    </p:spTree>
    <p:extLst>
      <p:ext uri="{BB962C8B-B14F-4D97-AF65-F5344CB8AC3E}">
        <p14:creationId xmlns="" xmlns:p14="http://schemas.microsoft.com/office/powerpoint/2010/main" val="8123072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
        <p:nvSpPr>
          <p:cNvPr id="8" name="Rectangle 7"/>
          <p:cNvSpPr/>
          <p:nvPr/>
        </p:nvSpPr>
        <p:spPr>
          <a:xfrm>
            <a:off x="19050" y="39574"/>
            <a:ext cx="8439150" cy="2492990"/>
          </a:xfrm>
          <a:prstGeom prst="rect">
            <a:avLst/>
          </a:prstGeom>
          <a:noFill/>
        </p:spPr>
        <p:txBody>
          <a:bodyPr wrap="square" lIns="91440" tIns="45720" rIns="91440" bIns="45720">
            <a:spAutoFit/>
          </a:bodyPr>
          <a:lstStyle/>
          <a:p>
            <a:pPr marL="342900" indent="-342900" algn="just">
              <a:buFont typeface="Wingdings" pitchFamily="2" charset="2"/>
              <a:buChar char="v"/>
            </a:pPr>
            <a:r>
              <a:rPr lang="en-US" sz="2400" b="1" u="sng" dirty="0" smtClean="0">
                <a:latin typeface="+mj-lt"/>
              </a:rPr>
              <a:t>Physical </a:t>
            </a:r>
            <a:r>
              <a:rPr lang="en-US" sz="2400" b="1" u="sng" dirty="0">
                <a:latin typeface="+mj-lt"/>
              </a:rPr>
              <a:t>Layer </a:t>
            </a:r>
            <a:r>
              <a:rPr lang="en-US" sz="2400" b="1" u="sng" dirty="0" smtClean="0">
                <a:latin typeface="+mj-lt"/>
              </a:rPr>
              <a:t>&amp; </a:t>
            </a:r>
            <a:r>
              <a:rPr lang="en-US" sz="2400" b="1" u="sng" dirty="0">
                <a:latin typeface="+mj-lt"/>
              </a:rPr>
              <a:t>Transceiver Design </a:t>
            </a:r>
            <a:r>
              <a:rPr lang="en-US" sz="2400" b="1" u="sng" dirty="0" smtClean="0">
                <a:latin typeface="+mj-lt"/>
              </a:rPr>
              <a:t>Considerations:</a:t>
            </a:r>
            <a:r>
              <a:rPr lang="en-US" sz="2400" b="1" dirty="0" smtClean="0">
                <a:latin typeface="+mj-lt"/>
              </a:rPr>
              <a:t> </a:t>
            </a:r>
            <a:r>
              <a:rPr lang="en-US" sz="2800" b="1" dirty="0" smtClean="0">
                <a:latin typeface="+mj-lt"/>
              </a:rPr>
              <a:t>	</a:t>
            </a:r>
            <a:endParaRPr lang="en-US" sz="2800" b="1" dirty="0">
              <a:latin typeface="+mj-lt"/>
            </a:endParaRPr>
          </a:p>
          <a:p>
            <a:pPr marL="342900" indent="-342900" algn="just">
              <a:buFont typeface="Wingdings" pitchFamily="2" charset="2"/>
              <a:buChar char="Ø"/>
            </a:pPr>
            <a:r>
              <a:rPr lang="en-US" sz="2400" b="1" i="1" dirty="0" smtClean="0">
                <a:latin typeface="+mj-lt"/>
              </a:rPr>
              <a:t>Physical </a:t>
            </a:r>
            <a:r>
              <a:rPr lang="en-US" sz="2400" b="1" i="1" dirty="0">
                <a:latin typeface="+mj-lt"/>
              </a:rPr>
              <a:t>layer Evaluation of </a:t>
            </a:r>
            <a:r>
              <a:rPr lang="en-US" sz="2400" b="1" i="1" dirty="0" smtClean="0">
                <a:latin typeface="+mj-lt"/>
              </a:rPr>
              <a:t>Technologies: </a:t>
            </a:r>
          </a:p>
          <a:p>
            <a:pPr marL="0" lvl="2" algn="just"/>
            <a:r>
              <a:rPr lang="en-US" sz="2400" b="1" i="1" dirty="0" smtClean="0">
                <a:latin typeface="+mj-lt"/>
              </a:rPr>
              <a:t>Comparison </a:t>
            </a:r>
            <a:r>
              <a:rPr lang="en-US" sz="2400" b="1" i="1" dirty="0">
                <a:latin typeface="+mj-lt"/>
              </a:rPr>
              <a:t>of  </a:t>
            </a:r>
            <a:r>
              <a:rPr lang="en-US" sz="2400" b="1" i="1" dirty="0" smtClean="0">
                <a:latin typeface="+mj-lt"/>
              </a:rPr>
              <a:t>Physical </a:t>
            </a:r>
            <a:r>
              <a:rPr lang="en-US" sz="2400" b="1" i="1" dirty="0">
                <a:latin typeface="+mj-lt"/>
              </a:rPr>
              <a:t>layer </a:t>
            </a:r>
            <a:r>
              <a:rPr lang="en-US" sz="2400" b="1" i="1" dirty="0" smtClean="0">
                <a:latin typeface="+mj-lt"/>
              </a:rPr>
              <a:t>Technologies:</a:t>
            </a:r>
          </a:p>
          <a:p>
            <a:pPr marL="57150" algn="just"/>
            <a:r>
              <a:rPr lang="en-US" sz="2000" i="1" dirty="0" smtClean="0">
                <a:latin typeface="+mj-lt"/>
              </a:rPr>
              <a:t>Note</a:t>
            </a:r>
            <a:r>
              <a:rPr lang="en-US" sz="2000" i="1" dirty="0">
                <a:latin typeface="+mj-lt"/>
              </a:rPr>
              <a:t>: The ratings are on a scale of 1 to 5, with 1 being the worst rating (very poor) and 5 being the best (very good</a:t>
            </a:r>
            <a:r>
              <a:rPr lang="en-US" sz="2000" i="1" dirty="0" smtClean="0">
                <a:latin typeface="+mj-lt"/>
              </a:rPr>
              <a:t>).</a:t>
            </a:r>
            <a:endParaRPr lang="en-US" sz="2400" dirty="0">
              <a:latin typeface="+mj-lt"/>
            </a:endParaRPr>
          </a:p>
          <a:p>
            <a:pPr marL="57150" algn="just"/>
            <a:endParaRPr lang="en-US" sz="2000" dirty="0" smtClean="0">
              <a:latin typeface="+mj-lt"/>
            </a:endParaRPr>
          </a:p>
          <a:p>
            <a:pPr algn="just"/>
            <a:endParaRPr lang="en-US" sz="2000" dirty="0" smtClean="0">
              <a:latin typeface="+mj-lt"/>
            </a:endParaRPr>
          </a:p>
        </p:txBody>
      </p:sp>
      <p:graphicFrame>
        <p:nvGraphicFramePr>
          <p:cNvPr id="2" name="Table 1"/>
          <p:cNvGraphicFramePr>
            <a:graphicFrameLocks noGrp="1"/>
          </p:cNvGraphicFramePr>
          <p:nvPr>
            <p:extLst>
              <p:ext uri="{D42A27DB-BD31-4B8C-83A1-F6EECF244321}">
                <p14:modId xmlns="" xmlns:p14="http://schemas.microsoft.com/office/powerpoint/2010/main" val="588416733"/>
              </p:ext>
            </p:extLst>
          </p:nvPr>
        </p:nvGraphicFramePr>
        <p:xfrm>
          <a:off x="238125" y="2120028"/>
          <a:ext cx="8001000" cy="4343394"/>
        </p:xfrm>
        <a:graphic>
          <a:graphicData uri="http://schemas.openxmlformats.org/drawingml/2006/table">
            <a:tbl>
              <a:tblPr firstRow="1" firstCol="1" bandRow="1">
                <a:tableStyleId>{5C22544A-7EE6-4342-B048-85BDC9FD1C3A}</a:tableStyleId>
              </a:tblPr>
              <a:tblGrid>
                <a:gridCol w="629638"/>
                <a:gridCol w="2603012"/>
                <a:gridCol w="1612485"/>
                <a:gridCol w="1689271"/>
                <a:gridCol w="1466594"/>
              </a:tblGrid>
              <a:tr h="394854">
                <a:tc>
                  <a:txBody>
                    <a:bodyPr/>
                    <a:lstStyle/>
                    <a:p>
                      <a:pPr marL="0" marR="0" algn="ctr">
                        <a:lnSpc>
                          <a:spcPct val="115000"/>
                        </a:lnSpc>
                        <a:spcBef>
                          <a:spcPts val="0"/>
                        </a:spcBef>
                        <a:spcAft>
                          <a:spcPts val="0"/>
                        </a:spcAft>
                      </a:pPr>
                      <a:r>
                        <a:rPr lang="en-US" sz="1600" dirty="0">
                          <a:effectLst/>
                          <a:latin typeface="+mj-lt"/>
                        </a:rPr>
                        <a:t>S. No</a:t>
                      </a:r>
                      <a:endParaRPr lang="en-US" sz="1600" dirty="0">
                        <a:effectLst/>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mj-lt"/>
                        </a:rPr>
                        <a:t>Criterion</a:t>
                      </a:r>
                      <a:endParaRPr lang="en-US" sz="1600" dirty="0">
                        <a:effectLst/>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mj-lt"/>
                        </a:rPr>
                        <a:t>Narrow Band</a:t>
                      </a:r>
                      <a:endParaRPr lang="en-US" sz="1600" dirty="0">
                        <a:effectLst/>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latin typeface="+mj-lt"/>
                        </a:rPr>
                        <a:t>Spread Spectrum</a:t>
                      </a:r>
                      <a:endParaRPr lang="en-US" sz="1600">
                        <a:effectLst/>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latin typeface="+mj-lt"/>
                        </a:rPr>
                        <a:t>UWB</a:t>
                      </a:r>
                      <a:endParaRPr lang="en-US" sz="1600">
                        <a:effectLst/>
                        <a:latin typeface="+mj-lt"/>
                        <a:ea typeface="Calibri"/>
                        <a:cs typeface="Times New Roman"/>
                      </a:endParaRPr>
                    </a:p>
                  </a:txBody>
                  <a:tcPr marL="68580" marR="68580" marT="0" marB="0"/>
                </a:tc>
              </a:tr>
              <a:tr h="394854">
                <a:tc>
                  <a:txBody>
                    <a:bodyPr/>
                    <a:lstStyle/>
                    <a:p>
                      <a:pPr marL="0" marR="0" algn="ctr">
                        <a:lnSpc>
                          <a:spcPct val="115000"/>
                        </a:lnSpc>
                        <a:spcBef>
                          <a:spcPts val="0"/>
                        </a:spcBef>
                        <a:spcAft>
                          <a:spcPts val="0"/>
                        </a:spcAft>
                      </a:pPr>
                      <a:r>
                        <a:rPr lang="en-US" sz="1600" dirty="0">
                          <a:effectLst/>
                          <a:latin typeface="+mj-lt"/>
                        </a:rPr>
                        <a:t>1</a:t>
                      </a:r>
                      <a:endParaRPr lang="en-US" sz="1600" dirty="0">
                        <a:effectLst/>
                        <a:latin typeface="+mj-lt"/>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600" dirty="0">
                          <a:effectLst/>
                          <a:latin typeface="+mj-lt"/>
                        </a:rPr>
                        <a:t>Device Size</a:t>
                      </a:r>
                      <a:endParaRPr lang="en-US" sz="1600" dirty="0">
                        <a:effectLst/>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mj-lt"/>
                        </a:rPr>
                        <a:t>4</a:t>
                      </a:r>
                      <a:endParaRPr lang="en-US" sz="1600" dirty="0">
                        <a:effectLst/>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latin typeface="+mj-lt"/>
                        </a:rPr>
                        <a:t>4</a:t>
                      </a:r>
                      <a:endParaRPr lang="en-US" sz="1600">
                        <a:effectLst/>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latin typeface="+mj-lt"/>
                        </a:rPr>
                        <a:t>4</a:t>
                      </a:r>
                      <a:endParaRPr lang="en-US" sz="1600">
                        <a:effectLst/>
                        <a:latin typeface="+mj-lt"/>
                        <a:ea typeface="Calibri"/>
                        <a:cs typeface="Times New Roman"/>
                      </a:endParaRPr>
                    </a:p>
                  </a:txBody>
                  <a:tcPr marL="68580" marR="68580" marT="0" marB="0"/>
                </a:tc>
              </a:tr>
              <a:tr h="394854">
                <a:tc>
                  <a:txBody>
                    <a:bodyPr/>
                    <a:lstStyle/>
                    <a:p>
                      <a:pPr marL="0" marR="0" algn="ctr">
                        <a:lnSpc>
                          <a:spcPct val="115000"/>
                        </a:lnSpc>
                        <a:spcBef>
                          <a:spcPts val="0"/>
                        </a:spcBef>
                        <a:spcAft>
                          <a:spcPts val="0"/>
                        </a:spcAft>
                      </a:pPr>
                      <a:r>
                        <a:rPr lang="en-US" sz="1600">
                          <a:effectLst/>
                          <a:latin typeface="+mj-lt"/>
                        </a:rPr>
                        <a:t>2</a:t>
                      </a:r>
                      <a:endParaRPr lang="en-US" sz="1600">
                        <a:effectLst/>
                        <a:latin typeface="+mj-lt"/>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600" dirty="0">
                          <a:effectLst/>
                          <a:latin typeface="+mj-lt"/>
                        </a:rPr>
                        <a:t>Cost</a:t>
                      </a:r>
                      <a:endParaRPr lang="en-US" sz="1600" dirty="0">
                        <a:effectLst/>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latin typeface="+mj-lt"/>
                        </a:rPr>
                        <a:t>3</a:t>
                      </a:r>
                      <a:endParaRPr lang="en-US" sz="1600">
                        <a:effectLst/>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latin typeface="+mj-lt"/>
                        </a:rPr>
                        <a:t>3</a:t>
                      </a:r>
                      <a:endParaRPr lang="en-US" sz="1600">
                        <a:effectLst/>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latin typeface="+mj-lt"/>
                        </a:rPr>
                        <a:t>4</a:t>
                      </a:r>
                      <a:endParaRPr lang="en-US" sz="1600">
                        <a:effectLst/>
                        <a:latin typeface="+mj-lt"/>
                        <a:ea typeface="Calibri"/>
                        <a:cs typeface="Times New Roman"/>
                      </a:endParaRPr>
                    </a:p>
                  </a:txBody>
                  <a:tcPr marL="68580" marR="68580" marT="0" marB="0"/>
                </a:tc>
              </a:tr>
              <a:tr h="394854">
                <a:tc>
                  <a:txBody>
                    <a:bodyPr/>
                    <a:lstStyle/>
                    <a:p>
                      <a:pPr marL="0" marR="0" algn="ctr">
                        <a:lnSpc>
                          <a:spcPct val="115000"/>
                        </a:lnSpc>
                        <a:spcBef>
                          <a:spcPts val="0"/>
                        </a:spcBef>
                        <a:spcAft>
                          <a:spcPts val="0"/>
                        </a:spcAft>
                      </a:pPr>
                      <a:r>
                        <a:rPr lang="en-US" sz="1600">
                          <a:effectLst/>
                          <a:latin typeface="+mj-lt"/>
                        </a:rPr>
                        <a:t>3</a:t>
                      </a:r>
                      <a:endParaRPr lang="en-US" sz="1600">
                        <a:effectLst/>
                        <a:latin typeface="+mj-lt"/>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600" dirty="0">
                          <a:effectLst/>
                          <a:latin typeface="+mj-lt"/>
                        </a:rPr>
                        <a:t>Power Consumption</a:t>
                      </a:r>
                      <a:endParaRPr lang="en-US" sz="1600" dirty="0">
                        <a:effectLst/>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latin typeface="+mj-lt"/>
                        </a:rPr>
                        <a:t>2</a:t>
                      </a:r>
                      <a:endParaRPr lang="en-US" sz="1600">
                        <a:effectLst/>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mj-lt"/>
                        </a:rPr>
                        <a:t>4</a:t>
                      </a:r>
                      <a:endParaRPr lang="en-US" sz="1600" dirty="0">
                        <a:effectLst/>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latin typeface="+mj-lt"/>
                        </a:rPr>
                        <a:t>5</a:t>
                      </a:r>
                      <a:endParaRPr lang="en-US" sz="1600">
                        <a:effectLst/>
                        <a:latin typeface="+mj-lt"/>
                        <a:ea typeface="Calibri"/>
                        <a:cs typeface="Times New Roman"/>
                      </a:endParaRPr>
                    </a:p>
                  </a:txBody>
                  <a:tcPr marL="68580" marR="68580" marT="0" marB="0"/>
                </a:tc>
              </a:tr>
              <a:tr h="394854">
                <a:tc>
                  <a:txBody>
                    <a:bodyPr/>
                    <a:lstStyle/>
                    <a:p>
                      <a:pPr marL="0" marR="0" algn="ctr">
                        <a:lnSpc>
                          <a:spcPct val="115000"/>
                        </a:lnSpc>
                        <a:spcBef>
                          <a:spcPts val="0"/>
                        </a:spcBef>
                        <a:spcAft>
                          <a:spcPts val="0"/>
                        </a:spcAft>
                      </a:pPr>
                      <a:r>
                        <a:rPr lang="en-US" sz="1600">
                          <a:effectLst/>
                          <a:latin typeface="+mj-lt"/>
                        </a:rPr>
                        <a:t>4</a:t>
                      </a:r>
                      <a:endParaRPr lang="en-US" sz="1600">
                        <a:effectLst/>
                        <a:latin typeface="+mj-lt"/>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600" dirty="0">
                          <a:effectLst/>
                          <a:latin typeface="+mj-lt"/>
                        </a:rPr>
                        <a:t>Low range, Low data rate</a:t>
                      </a:r>
                      <a:endParaRPr lang="en-US" sz="1600" dirty="0">
                        <a:effectLst/>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mj-lt"/>
                        </a:rPr>
                        <a:t>3</a:t>
                      </a:r>
                      <a:endParaRPr lang="en-US" sz="1600" dirty="0">
                        <a:effectLst/>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mj-lt"/>
                        </a:rPr>
                        <a:t>4</a:t>
                      </a:r>
                      <a:endParaRPr lang="en-US" sz="1600" dirty="0">
                        <a:effectLst/>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latin typeface="+mj-lt"/>
                        </a:rPr>
                        <a:t>5</a:t>
                      </a:r>
                      <a:endParaRPr lang="en-US" sz="1600">
                        <a:effectLst/>
                        <a:latin typeface="+mj-lt"/>
                        <a:ea typeface="Calibri"/>
                        <a:cs typeface="Times New Roman"/>
                      </a:endParaRPr>
                    </a:p>
                  </a:txBody>
                  <a:tcPr marL="68580" marR="68580" marT="0" marB="0"/>
                </a:tc>
              </a:tr>
              <a:tr h="394854">
                <a:tc>
                  <a:txBody>
                    <a:bodyPr/>
                    <a:lstStyle/>
                    <a:p>
                      <a:pPr marL="0" marR="0" algn="ctr">
                        <a:lnSpc>
                          <a:spcPct val="115000"/>
                        </a:lnSpc>
                        <a:spcBef>
                          <a:spcPts val="0"/>
                        </a:spcBef>
                        <a:spcAft>
                          <a:spcPts val="0"/>
                        </a:spcAft>
                      </a:pPr>
                      <a:r>
                        <a:rPr lang="en-US" sz="1600">
                          <a:effectLst/>
                          <a:latin typeface="+mj-lt"/>
                        </a:rPr>
                        <a:t>5</a:t>
                      </a:r>
                      <a:endParaRPr lang="en-US" sz="1600">
                        <a:effectLst/>
                        <a:latin typeface="+mj-lt"/>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600" dirty="0">
                          <a:effectLst/>
                          <a:latin typeface="+mj-lt"/>
                        </a:rPr>
                        <a:t>Robustness to interference</a:t>
                      </a:r>
                      <a:endParaRPr lang="en-US" sz="1600" dirty="0">
                        <a:effectLst/>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latin typeface="+mj-lt"/>
                        </a:rPr>
                        <a:t>1</a:t>
                      </a:r>
                      <a:endParaRPr lang="en-US" sz="1600">
                        <a:effectLst/>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latin typeface="+mj-lt"/>
                        </a:rPr>
                        <a:t>4</a:t>
                      </a:r>
                      <a:endParaRPr lang="en-US" sz="1600">
                        <a:effectLst/>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mj-lt"/>
                        </a:rPr>
                        <a:t>5</a:t>
                      </a:r>
                      <a:endParaRPr lang="en-US" sz="1600" dirty="0">
                        <a:effectLst/>
                        <a:latin typeface="+mj-lt"/>
                        <a:ea typeface="Calibri"/>
                        <a:cs typeface="Times New Roman"/>
                      </a:endParaRPr>
                    </a:p>
                  </a:txBody>
                  <a:tcPr marL="68580" marR="68580" marT="0" marB="0"/>
                </a:tc>
              </a:tr>
              <a:tr h="394854">
                <a:tc>
                  <a:txBody>
                    <a:bodyPr/>
                    <a:lstStyle/>
                    <a:p>
                      <a:pPr marL="0" marR="0" algn="ctr">
                        <a:lnSpc>
                          <a:spcPct val="115000"/>
                        </a:lnSpc>
                        <a:spcBef>
                          <a:spcPts val="0"/>
                        </a:spcBef>
                        <a:spcAft>
                          <a:spcPts val="0"/>
                        </a:spcAft>
                      </a:pPr>
                      <a:r>
                        <a:rPr lang="en-US" sz="1600">
                          <a:effectLst/>
                          <a:latin typeface="+mj-lt"/>
                        </a:rPr>
                        <a:t>6</a:t>
                      </a:r>
                      <a:endParaRPr lang="en-US" sz="1600">
                        <a:effectLst/>
                        <a:latin typeface="+mj-lt"/>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600">
                          <a:effectLst/>
                          <a:latin typeface="+mj-lt"/>
                        </a:rPr>
                        <a:t>Robustness to Noise</a:t>
                      </a:r>
                      <a:endParaRPr lang="en-US" sz="1600">
                        <a:effectLst/>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mj-lt"/>
                        </a:rPr>
                        <a:t>2</a:t>
                      </a:r>
                      <a:endParaRPr lang="en-US" sz="1600" dirty="0">
                        <a:effectLst/>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latin typeface="+mj-lt"/>
                        </a:rPr>
                        <a:t>4</a:t>
                      </a:r>
                      <a:endParaRPr lang="en-US" sz="1600">
                        <a:effectLst/>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latin typeface="+mj-lt"/>
                        </a:rPr>
                        <a:t>5</a:t>
                      </a:r>
                      <a:endParaRPr lang="en-US" sz="1600">
                        <a:effectLst/>
                        <a:latin typeface="+mj-lt"/>
                        <a:ea typeface="Calibri"/>
                        <a:cs typeface="Times New Roman"/>
                      </a:endParaRPr>
                    </a:p>
                  </a:txBody>
                  <a:tcPr marL="68580" marR="68580" marT="0" marB="0"/>
                </a:tc>
              </a:tr>
              <a:tr h="394854">
                <a:tc>
                  <a:txBody>
                    <a:bodyPr/>
                    <a:lstStyle/>
                    <a:p>
                      <a:pPr marL="0" marR="0" algn="ctr">
                        <a:lnSpc>
                          <a:spcPct val="115000"/>
                        </a:lnSpc>
                        <a:spcBef>
                          <a:spcPts val="0"/>
                        </a:spcBef>
                        <a:spcAft>
                          <a:spcPts val="0"/>
                        </a:spcAft>
                      </a:pPr>
                      <a:r>
                        <a:rPr lang="en-US" sz="1600">
                          <a:effectLst/>
                          <a:latin typeface="+mj-lt"/>
                        </a:rPr>
                        <a:t>7</a:t>
                      </a:r>
                      <a:endParaRPr lang="en-US" sz="1600">
                        <a:effectLst/>
                        <a:latin typeface="+mj-lt"/>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600">
                          <a:effectLst/>
                          <a:latin typeface="+mj-lt"/>
                        </a:rPr>
                        <a:t>Ease of Synchronization</a:t>
                      </a:r>
                      <a:endParaRPr lang="en-US" sz="1600">
                        <a:effectLst/>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mj-lt"/>
                        </a:rPr>
                        <a:t>3</a:t>
                      </a:r>
                      <a:endParaRPr lang="en-US" sz="1600" dirty="0">
                        <a:effectLst/>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latin typeface="+mj-lt"/>
                        </a:rPr>
                        <a:t>5</a:t>
                      </a:r>
                      <a:endParaRPr lang="en-US" sz="1600">
                        <a:effectLst/>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latin typeface="+mj-lt"/>
                        </a:rPr>
                        <a:t>2</a:t>
                      </a:r>
                      <a:endParaRPr lang="en-US" sz="1600">
                        <a:effectLst/>
                        <a:latin typeface="+mj-lt"/>
                        <a:ea typeface="Calibri"/>
                        <a:cs typeface="Times New Roman"/>
                      </a:endParaRPr>
                    </a:p>
                  </a:txBody>
                  <a:tcPr marL="68580" marR="68580" marT="0" marB="0"/>
                </a:tc>
              </a:tr>
              <a:tr h="394854">
                <a:tc>
                  <a:txBody>
                    <a:bodyPr/>
                    <a:lstStyle/>
                    <a:p>
                      <a:pPr marL="0" marR="0" algn="ctr">
                        <a:lnSpc>
                          <a:spcPct val="115000"/>
                        </a:lnSpc>
                        <a:spcBef>
                          <a:spcPts val="0"/>
                        </a:spcBef>
                        <a:spcAft>
                          <a:spcPts val="0"/>
                        </a:spcAft>
                      </a:pPr>
                      <a:r>
                        <a:rPr lang="en-US" sz="1600">
                          <a:effectLst/>
                          <a:latin typeface="+mj-lt"/>
                        </a:rPr>
                        <a:t>8</a:t>
                      </a:r>
                      <a:endParaRPr lang="en-US" sz="1600">
                        <a:effectLst/>
                        <a:latin typeface="+mj-lt"/>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600">
                          <a:effectLst/>
                          <a:latin typeface="+mj-lt"/>
                        </a:rPr>
                        <a:t>Radio Reusability</a:t>
                      </a:r>
                      <a:endParaRPr lang="en-US" sz="1600">
                        <a:effectLst/>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mj-lt"/>
                        </a:rPr>
                        <a:t>2</a:t>
                      </a:r>
                      <a:endParaRPr lang="en-US" sz="1600" dirty="0">
                        <a:effectLst/>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latin typeface="+mj-lt"/>
                        </a:rPr>
                        <a:t>2</a:t>
                      </a:r>
                      <a:endParaRPr lang="en-US" sz="1600">
                        <a:effectLst/>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latin typeface="+mj-lt"/>
                        </a:rPr>
                        <a:t>4</a:t>
                      </a:r>
                      <a:endParaRPr lang="en-US" sz="1600">
                        <a:effectLst/>
                        <a:latin typeface="+mj-lt"/>
                        <a:ea typeface="Calibri"/>
                        <a:cs typeface="Times New Roman"/>
                      </a:endParaRPr>
                    </a:p>
                  </a:txBody>
                  <a:tcPr marL="68580" marR="68580" marT="0" marB="0"/>
                </a:tc>
              </a:tr>
              <a:tr h="394854">
                <a:tc>
                  <a:txBody>
                    <a:bodyPr/>
                    <a:lstStyle/>
                    <a:p>
                      <a:pPr marL="0" marR="0" algn="ctr">
                        <a:lnSpc>
                          <a:spcPct val="115000"/>
                        </a:lnSpc>
                        <a:spcBef>
                          <a:spcPts val="0"/>
                        </a:spcBef>
                        <a:spcAft>
                          <a:spcPts val="0"/>
                        </a:spcAft>
                      </a:pPr>
                      <a:r>
                        <a:rPr lang="en-US" sz="1600">
                          <a:effectLst/>
                          <a:latin typeface="+mj-lt"/>
                        </a:rPr>
                        <a:t>9</a:t>
                      </a:r>
                      <a:endParaRPr lang="en-US" sz="1600">
                        <a:effectLst/>
                        <a:latin typeface="+mj-lt"/>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600">
                          <a:effectLst/>
                          <a:latin typeface="+mj-lt"/>
                        </a:rPr>
                        <a:t>Physical Layer multicast</a:t>
                      </a:r>
                      <a:endParaRPr lang="en-US" sz="1600">
                        <a:effectLst/>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mj-lt"/>
                        </a:rPr>
                        <a:t>1</a:t>
                      </a:r>
                      <a:endParaRPr lang="en-US" sz="1600" dirty="0">
                        <a:effectLst/>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latin typeface="+mj-lt"/>
                        </a:rPr>
                        <a:t>4</a:t>
                      </a:r>
                      <a:endParaRPr lang="en-US" sz="1600">
                        <a:effectLst/>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latin typeface="+mj-lt"/>
                        </a:rPr>
                        <a:t>5</a:t>
                      </a:r>
                      <a:endParaRPr lang="en-US" sz="1600">
                        <a:effectLst/>
                        <a:latin typeface="+mj-lt"/>
                        <a:ea typeface="Calibri"/>
                        <a:cs typeface="Times New Roman"/>
                      </a:endParaRPr>
                    </a:p>
                  </a:txBody>
                  <a:tcPr marL="68580" marR="68580" marT="0" marB="0"/>
                </a:tc>
              </a:tr>
              <a:tr h="394854">
                <a:tc>
                  <a:txBody>
                    <a:bodyPr/>
                    <a:lstStyle/>
                    <a:p>
                      <a:pPr marL="0" marR="0" algn="ctr">
                        <a:lnSpc>
                          <a:spcPct val="115000"/>
                        </a:lnSpc>
                        <a:spcBef>
                          <a:spcPts val="0"/>
                        </a:spcBef>
                        <a:spcAft>
                          <a:spcPts val="0"/>
                        </a:spcAft>
                      </a:pPr>
                      <a:r>
                        <a:rPr lang="en-US" sz="1600">
                          <a:effectLst/>
                          <a:latin typeface="+mj-lt"/>
                        </a:rPr>
                        <a:t>10</a:t>
                      </a:r>
                      <a:endParaRPr lang="en-US" sz="1600">
                        <a:effectLst/>
                        <a:latin typeface="+mj-lt"/>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600" dirty="0">
                          <a:effectLst/>
                          <a:latin typeface="+mj-lt"/>
                        </a:rPr>
                        <a:t>Regularity Issues</a:t>
                      </a:r>
                      <a:endParaRPr lang="en-US" sz="1600" dirty="0">
                        <a:effectLst/>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mj-lt"/>
                        </a:rPr>
                        <a:t>2</a:t>
                      </a:r>
                      <a:endParaRPr lang="en-US" sz="1600" dirty="0">
                        <a:effectLst/>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mj-lt"/>
                        </a:rPr>
                        <a:t>4</a:t>
                      </a:r>
                      <a:endParaRPr lang="en-US" sz="1600" dirty="0">
                        <a:effectLst/>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mj-lt"/>
                        </a:rPr>
                        <a:t>3</a:t>
                      </a:r>
                      <a:endParaRPr lang="en-US" sz="1600" dirty="0">
                        <a:effectLst/>
                        <a:latin typeface="+mj-lt"/>
                        <a:ea typeface="Calibri"/>
                        <a:cs typeface="Times New Roman"/>
                      </a:endParaRPr>
                    </a:p>
                  </a:txBody>
                  <a:tcPr marL="68580" marR="68580" marT="0" marB="0"/>
                </a:tc>
              </a:tr>
            </a:tbl>
          </a:graphicData>
        </a:graphic>
      </p:graphicFrame>
    </p:spTree>
    <p:extLst>
      <p:ext uri="{BB962C8B-B14F-4D97-AF65-F5344CB8AC3E}">
        <p14:creationId xmlns="" xmlns:p14="http://schemas.microsoft.com/office/powerpoint/2010/main" val="39246612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
        <p:nvSpPr>
          <p:cNvPr id="8" name="Rectangle 7"/>
          <p:cNvSpPr/>
          <p:nvPr/>
        </p:nvSpPr>
        <p:spPr>
          <a:xfrm>
            <a:off x="19050" y="39574"/>
            <a:ext cx="8439150" cy="6740307"/>
          </a:xfrm>
          <a:prstGeom prst="rect">
            <a:avLst/>
          </a:prstGeom>
          <a:noFill/>
        </p:spPr>
        <p:txBody>
          <a:bodyPr wrap="square" lIns="91440" tIns="45720" rIns="91440" bIns="45720">
            <a:spAutoFit/>
          </a:bodyPr>
          <a:lstStyle/>
          <a:p>
            <a:pPr marL="342900" indent="-342900" algn="just">
              <a:buFont typeface="Wingdings" pitchFamily="2" charset="2"/>
              <a:buChar char="v"/>
            </a:pPr>
            <a:r>
              <a:rPr lang="en-US" sz="2400" b="1" u="sng" dirty="0" smtClean="0">
                <a:latin typeface="+mj-lt"/>
              </a:rPr>
              <a:t>PERSONAL AREA NETWORK </a:t>
            </a:r>
            <a:r>
              <a:rPr lang="en-US" sz="2400" b="1" u="sng" dirty="0">
                <a:latin typeface="+mj-lt"/>
              </a:rPr>
              <a:t>– PAN</a:t>
            </a:r>
          </a:p>
          <a:p>
            <a:pPr marL="342900" indent="-342900" algn="just">
              <a:buFont typeface="Wingdings" pitchFamily="2" charset="2"/>
              <a:buChar char="ü"/>
            </a:pPr>
            <a:r>
              <a:rPr lang="en-US" sz="2400" dirty="0">
                <a:latin typeface="+mj-lt"/>
              </a:rPr>
              <a:t>Thomas Zimmerman was the first research scientist to introduce the idea of Personal Area Network (PAN).</a:t>
            </a:r>
          </a:p>
          <a:p>
            <a:pPr marL="342900" indent="-342900" algn="just">
              <a:buFont typeface="Wingdings" pitchFamily="2" charset="2"/>
              <a:buChar char="ü"/>
            </a:pPr>
            <a:r>
              <a:rPr lang="en-US" sz="2400" dirty="0" smtClean="0">
                <a:latin typeface="+mj-lt"/>
              </a:rPr>
              <a:t>The communication network established for the purpose of connecting computer devices of personal use is known as PAN (Personal Area Network).</a:t>
            </a:r>
          </a:p>
          <a:p>
            <a:pPr marL="342900" indent="-342900" algn="just">
              <a:buFont typeface="Wingdings" pitchFamily="2" charset="2"/>
              <a:buChar char="ü"/>
            </a:pPr>
            <a:r>
              <a:rPr lang="en-US" sz="2400" dirty="0">
                <a:latin typeface="+mj-lt"/>
              </a:rPr>
              <a:t>W</a:t>
            </a:r>
            <a:r>
              <a:rPr lang="en-US" sz="2400" dirty="0" smtClean="0">
                <a:latin typeface="+mj-lt"/>
              </a:rPr>
              <a:t>hen </a:t>
            </a:r>
            <a:r>
              <a:rPr lang="en-US" sz="2400" dirty="0">
                <a:latin typeface="+mj-lt"/>
              </a:rPr>
              <a:t>a network is established by connecting phone lines </a:t>
            </a:r>
            <a:r>
              <a:rPr lang="en-US" sz="2400" dirty="0" smtClean="0">
                <a:latin typeface="+mj-lt"/>
              </a:rPr>
              <a:t>to </a:t>
            </a:r>
            <a:r>
              <a:rPr lang="en-US" sz="2400" dirty="0">
                <a:latin typeface="+mj-lt"/>
              </a:rPr>
              <a:t>PDAs </a:t>
            </a:r>
            <a:r>
              <a:rPr lang="en-US" sz="2400" dirty="0" smtClean="0">
                <a:latin typeface="+mj-lt"/>
              </a:rPr>
              <a:t>(Personal Digital Assistants</a:t>
            </a:r>
            <a:r>
              <a:rPr lang="en-US" sz="2400" dirty="0">
                <a:latin typeface="+mj-lt"/>
              </a:rPr>
              <a:t>), this communication is known as PAN (Personal Area Network</a:t>
            </a:r>
            <a:r>
              <a:rPr lang="en-US" sz="2400" dirty="0" smtClean="0">
                <a:latin typeface="+mj-lt"/>
              </a:rPr>
              <a:t>).</a:t>
            </a:r>
          </a:p>
          <a:p>
            <a:pPr marL="342900" indent="-342900" algn="just">
              <a:buFont typeface="Wingdings" pitchFamily="2" charset="2"/>
              <a:buChar char="ü"/>
            </a:pPr>
            <a:r>
              <a:rPr lang="en-US" sz="2400" dirty="0">
                <a:latin typeface="+mj-lt"/>
              </a:rPr>
              <a:t>PANs can be </a:t>
            </a:r>
            <a:r>
              <a:rPr lang="en-US" sz="2400" dirty="0" smtClean="0">
                <a:latin typeface="+mj-lt"/>
              </a:rPr>
              <a:t>wired (USB </a:t>
            </a:r>
            <a:r>
              <a:rPr lang="en-US" sz="2400" dirty="0">
                <a:latin typeface="+mj-lt"/>
              </a:rPr>
              <a:t>or </a:t>
            </a:r>
            <a:r>
              <a:rPr lang="en-US" sz="2400" dirty="0" smtClean="0">
                <a:latin typeface="+mj-lt"/>
              </a:rPr>
              <a:t>FireWire) </a:t>
            </a:r>
            <a:r>
              <a:rPr lang="en-US" sz="2400" dirty="0">
                <a:latin typeface="+mj-lt"/>
              </a:rPr>
              <a:t>or </a:t>
            </a:r>
            <a:r>
              <a:rPr lang="en-US" sz="2400" dirty="0" smtClean="0">
                <a:latin typeface="+mj-lt"/>
              </a:rPr>
              <a:t>wireless (infrared</a:t>
            </a:r>
            <a:r>
              <a:rPr lang="en-US" sz="2400" dirty="0">
                <a:latin typeface="+mj-lt"/>
              </a:rPr>
              <a:t>, </a:t>
            </a:r>
            <a:r>
              <a:rPr lang="en-US" sz="2400" dirty="0" err="1">
                <a:latin typeface="+mj-lt"/>
              </a:rPr>
              <a:t>ZigBee</a:t>
            </a:r>
            <a:r>
              <a:rPr lang="en-US" sz="2400" dirty="0">
                <a:latin typeface="+mj-lt"/>
              </a:rPr>
              <a:t>, </a:t>
            </a:r>
            <a:r>
              <a:rPr lang="en-US" sz="2400" dirty="0" smtClean="0">
                <a:latin typeface="+mj-lt"/>
              </a:rPr>
              <a:t>Bluetooth, UWB). </a:t>
            </a:r>
          </a:p>
          <a:p>
            <a:pPr marL="342900" indent="-342900" algn="just">
              <a:buFont typeface="Wingdings" pitchFamily="2" charset="2"/>
              <a:buChar char="ü"/>
            </a:pPr>
            <a:r>
              <a:rPr lang="en-US" sz="2400" dirty="0" smtClean="0">
                <a:latin typeface="+mj-lt"/>
              </a:rPr>
              <a:t>Wireless </a:t>
            </a:r>
            <a:r>
              <a:rPr lang="en-US" sz="2400" dirty="0">
                <a:latin typeface="+mj-lt"/>
              </a:rPr>
              <a:t>Personal Area Network (WPAN) can perform really efficient operations if we connect them with specialized </a:t>
            </a:r>
            <a:r>
              <a:rPr lang="en-US" sz="2400" dirty="0" smtClean="0">
                <a:latin typeface="+mj-lt"/>
              </a:rPr>
              <a:t>devices.</a:t>
            </a:r>
          </a:p>
          <a:p>
            <a:pPr marL="342900" indent="-342900" algn="just">
              <a:buFont typeface="Wingdings" pitchFamily="2" charset="2"/>
              <a:buChar char="ü"/>
            </a:pPr>
            <a:r>
              <a:rPr lang="en-US" sz="2400" dirty="0">
                <a:latin typeface="+mj-lt"/>
              </a:rPr>
              <a:t>The range of a PAN typically is a few </a:t>
            </a:r>
            <a:r>
              <a:rPr lang="en-US" sz="2400" dirty="0" smtClean="0">
                <a:latin typeface="+mj-lt"/>
              </a:rPr>
              <a:t>meters.</a:t>
            </a:r>
          </a:p>
          <a:p>
            <a:pPr marL="342900" indent="-342900" algn="just">
              <a:buFont typeface="Wingdings" pitchFamily="2" charset="2"/>
              <a:buChar char="ü"/>
            </a:pPr>
            <a:r>
              <a:rPr lang="en-US" sz="2400" dirty="0">
                <a:latin typeface="+mj-lt"/>
              </a:rPr>
              <a:t> Examples of wireless PAN, or WPAN, devices include cell phone headsets, wireless keyboards, wireless mice, printers, bar code scanners and game consoles</a:t>
            </a:r>
            <a:r>
              <a:rPr lang="en-US" sz="2400" dirty="0" smtClean="0">
                <a:latin typeface="+mj-lt"/>
              </a:rPr>
              <a:t>.</a:t>
            </a:r>
            <a:endParaRPr lang="en-US" sz="2000" dirty="0" smtClean="0">
              <a:latin typeface="+mj-lt"/>
            </a:endParaRPr>
          </a:p>
        </p:txBody>
      </p:sp>
    </p:spTree>
    <p:extLst>
      <p:ext uri="{BB962C8B-B14F-4D97-AF65-F5344CB8AC3E}">
        <p14:creationId xmlns="" xmlns:p14="http://schemas.microsoft.com/office/powerpoint/2010/main" val="415492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 calcmode="lin" valueType="num">
                                      <p:cBhvr additive="base">
                                        <p:cTn id="3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xEl>
                                              <p:pRg st="6" end="6"/>
                                            </p:txEl>
                                          </p:spTgt>
                                        </p:tgtEl>
                                        <p:attrNameLst>
                                          <p:attrName>style.visibility</p:attrName>
                                        </p:attrNameLst>
                                      </p:cBhvr>
                                      <p:to>
                                        <p:strVal val="visible"/>
                                      </p:to>
                                    </p:set>
                                    <p:anim calcmode="lin" valueType="num">
                                      <p:cBhvr additive="base">
                                        <p:cTn id="43"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xEl>
                                              <p:pRg st="7" end="7"/>
                                            </p:txEl>
                                          </p:spTgt>
                                        </p:tgtEl>
                                        <p:attrNameLst>
                                          <p:attrName>style.visibility</p:attrName>
                                        </p:attrNameLst>
                                      </p:cBhvr>
                                      <p:to>
                                        <p:strVal val="visible"/>
                                      </p:to>
                                    </p:set>
                                    <p:anim calcmode="lin" valueType="num">
                                      <p:cBhvr additive="base">
                                        <p:cTn id="49"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0F515779016B6419F28F0C7176DC809" ma:contentTypeVersion="8" ma:contentTypeDescription="Create a new document." ma:contentTypeScope="" ma:versionID="150b1840f374527e82a3d80d2196bef6">
  <xsd:schema xmlns:xsd="http://www.w3.org/2001/XMLSchema" xmlns:xs="http://www.w3.org/2001/XMLSchema" xmlns:p="http://schemas.microsoft.com/office/2006/metadata/properties" xmlns:ns2="90d73be7-759e-49cf-a8fe-762d3b35f01d" xmlns:ns3="73acf3ba-0018-4406-813b-7b96a9174d55" targetNamespace="http://schemas.microsoft.com/office/2006/metadata/properties" ma:root="true" ma:fieldsID="4e7c6a8d4f36ca0f602196dc36fcd8a2" ns2:_="" ns3:_="">
    <xsd:import namespace="90d73be7-759e-49cf-a8fe-762d3b35f01d"/>
    <xsd:import namespace="73acf3ba-0018-4406-813b-7b96a9174d5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73be7-759e-49cf-a8fe-762d3b35f0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3acf3ba-0018-4406-813b-7b96a9174d5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8EA9B80-4061-47DD-A274-E1301128F85E}"/>
</file>

<file path=customXml/itemProps2.xml><?xml version="1.0" encoding="utf-8"?>
<ds:datastoreItem xmlns:ds="http://schemas.openxmlformats.org/officeDocument/2006/customXml" ds:itemID="{18CB03E2-81E1-47E7-9D58-49CF6B083C14}"/>
</file>

<file path=customXml/itemProps3.xml><?xml version="1.0" encoding="utf-8"?>
<ds:datastoreItem xmlns:ds="http://schemas.openxmlformats.org/officeDocument/2006/customXml" ds:itemID="{963E4FF4-9EC9-4280-BE6D-8FFEFDB4FD0D}"/>
</file>

<file path=docProps/app.xml><?xml version="1.0" encoding="utf-8"?>
<Properties xmlns="http://schemas.openxmlformats.org/officeDocument/2006/extended-properties" xmlns:vt="http://schemas.openxmlformats.org/officeDocument/2006/docPropsVTypes">
  <TotalTime>563</TotalTime>
  <Words>1794</Words>
  <Application>Microsoft Office PowerPoint</Application>
  <PresentationFormat>On-screen Show (4:3)</PresentationFormat>
  <Paragraphs>371</Paragraphs>
  <Slides>28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0" baseType="lpstr">
      <vt:lpstr>Office Theme</vt:lpstr>
      <vt:lpstr>CorelDRAW</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Microsoft</cp:lastModifiedBy>
  <cp:revision>50</cp:revision>
  <dcterms:created xsi:type="dcterms:W3CDTF">2006-08-16T00:00:00Z</dcterms:created>
  <dcterms:modified xsi:type="dcterms:W3CDTF">2021-05-18T10:12:20Z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0x01010090F515779016B6419F28F0C7176DC809</vt:lpwstr>
  </property>
</Properties>
</file>