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450" r:id="rId5"/>
    <p:sldId id="451" r:id="rId6"/>
    <p:sldId id="465" r:id="rId7"/>
    <p:sldId id="466" r:id="rId8"/>
    <p:sldId id="467" r:id="rId9"/>
    <p:sldId id="468" r:id="rId10"/>
    <p:sldId id="452" r:id="rId11"/>
    <p:sldId id="453" r:id="rId12"/>
    <p:sldId id="454" r:id="rId13"/>
    <p:sldId id="455" r:id="rId14"/>
    <p:sldId id="456" r:id="rId15"/>
    <p:sldId id="469" r:id="rId16"/>
    <p:sldId id="470" r:id="rId17"/>
    <p:sldId id="471" r:id="rId18"/>
    <p:sldId id="457" r:id="rId19"/>
    <p:sldId id="477" r:id="rId20"/>
    <p:sldId id="458" r:id="rId21"/>
    <p:sldId id="473" r:id="rId22"/>
    <p:sldId id="488" r:id="rId23"/>
    <p:sldId id="474" r:id="rId24"/>
    <p:sldId id="459" r:id="rId25"/>
    <p:sldId id="472" r:id="rId26"/>
    <p:sldId id="489" r:id="rId27"/>
    <p:sldId id="460" r:id="rId28"/>
    <p:sldId id="475" r:id="rId29"/>
    <p:sldId id="461" r:id="rId30"/>
    <p:sldId id="476" r:id="rId31"/>
    <p:sldId id="462" r:id="rId32"/>
    <p:sldId id="479" r:id="rId33"/>
    <p:sldId id="480" r:id="rId34"/>
    <p:sldId id="481" r:id="rId35"/>
    <p:sldId id="478" r:id="rId36"/>
    <p:sldId id="463" r:id="rId37"/>
    <p:sldId id="483" r:id="rId38"/>
    <p:sldId id="484" r:id="rId39"/>
    <p:sldId id="485" r:id="rId40"/>
    <p:sldId id="486" r:id="rId41"/>
    <p:sldId id="487" r:id="rId42"/>
    <p:sldId id="482" r:id="rId43"/>
    <p:sldId id="46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3DA27-63CD-481B-8009-454D4CED9023}" v="2" dt="2021-07-25T10:58:07.069"/>
    <p1510:client id="{30EAE92A-E451-4AF2-ADEC-521649F4D917}" v="1" dt="2021-07-25T08:05:59.438"/>
    <p1510:client id="{57455CA1-039B-AA0E-8AE5-D4C483653993}" v="11" dt="2021-07-07T03:47:42.093"/>
    <p1510:client id="{724664C4-E479-4AC2-9F11-52C36029B2F0}" v="3" dt="2021-07-07T03:44:25.932"/>
    <p1510:client id="{8B14E2A5-83CD-4875-BA76-BC5013B779A0}" v="1" dt="2021-07-07T04:16:03.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BQ1A0469-KESARI VISHNU PRIYA SRI" userId="S::17bq1a0469@vvit.net::25544775-3e0d-49de-bd64-a21e25d96809" providerId="AD" clId="Web-{724664C4-E479-4AC2-9F11-52C36029B2F0}"/>
    <pc:docChg chg="modSld">
      <pc:chgData name="17BQ1A0469-KESARI VISHNU PRIYA SRI" userId="S::17bq1a0469@vvit.net::25544775-3e0d-49de-bd64-a21e25d96809" providerId="AD" clId="Web-{724664C4-E479-4AC2-9F11-52C36029B2F0}" dt="2021-07-07T03:44:25.932" v="2" actId="1076"/>
      <pc:docMkLst>
        <pc:docMk/>
      </pc:docMkLst>
      <pc:sldChg chg="modSp">
        <pc:chgData name="17BQ1A0469-KESARI VISHNU PRIYA SRI" userId="S::17bq1a0469@vvit.net::25544775-3e0d-49de-bd64-a21e25d96809" providerId="AD" clId="Web-{724664C4-E479-4AC2-9F11-52C36029B2F0}" dt="2021-07-07T03:43:36.353" v="1" actId="1076"/>
        <pc:sldMkLst>
          <pc:docMk/>
          <pc:sldMk cId="0" sldId="468"/>
        </pc:sldMkLst>
        <pc:picChg chg="mod">
          <ac:chgData name="17BQ1A0469-KESARI VISHNU PRIYA SRI" userId="S::17bq1a0469@vvit.net::25544775-3e0d-49de-bd64-a21e25d96809" providerId="AD" clId="Web-{724664C4-E479-4AC2-9F11-52C36029B2F0}" dt="2021-07-07T03:43:36.353" v="1" actId="1076"/>
          <ac:picMkLst>
            <pc:docMk/>
            <pc:sldMk cId="0" sldId="468"/>
            <ac:picMk id="143362" creationId="{00000000-0000-0000-0000-000000000000}"/>
          </ac:picMkLst>
        </pc:picChg>
      </pc:sldChg>
      <pc:sldChg chg="modSp">
        <pc:chgData name="17BQ1A0469-KESARI VISHNU PRIYA SRI" userId="S::17bq1a0469@vvit.net::25544775-3e0d-49de-bd64-a21e25d96809" providerId="AD" clId="Web-{724664C4-E479-4AC2-9F11-52C36029B2F0}" dt="2021-07-07T03:44:25.932" v="2" actId="1076"/>
        <pc:sldMkLst>
          <pc:docMk/>
          <pc:sldMk cId="0" sldId="469"/>
        </pc:sldMkLst>
        <pc:picChg chg="mod">
          <ac:chgData name="17BQ1A0469-KESARI VISHNU PRIYA SRI" userId="S::17bq1a0469@vvit.net::25544775-3e0d-49de-bd64-a21e25d96809" providerId="AD" clId="Web-{724664C4-E479-4AC2-9F11-52C36029B2F0}" dt="2021-07-07T03:44:25.932" v="2" actId="1076"/>
          <ac:picMkLst>
            <pc:docMk/>
            <pc:sldMk cId="0" sldId="469"/>
            <ac:picMk id="1026" creationId="{00000000-0000-0000-0000-000000000000}"/>
          </ac:picMkLst>
        </pc:picChg>
      </pc:sldChg>
    </pc:docChg>
  </pc:docChgLst>
  <pc:docChgLst>
    <pc:chgData name="17BQ1A0424-CHERUKURI BHARGAVI" userId="S::17bq1a0424@vvit.net::ff9959d0-1d4c-4480-9b6b-83cf1efa2357" providerId="AD" clId="Web-{57455CA1-039B-AA0E-8AE5-D4C483653993}"/>
    <pc:docChg chg="modSld">
      <pc:chgData name="17BQ1A0424-CHERUKURI BHARGAVI" userId="S::17bq1a0424@vvit.net::ff9959d0-1d4c-4480-9b6b-83cf1efa2357" providerId="AD" clId="Web-{57455CA1-039B-AA0E-8AE5-D4C483653993}" dt="2021-07-07T03:47:41.718" v="4" actId="20577"/>
      <pc:docMkLst>
        <pc:docMk/>
      </pc:docMkLst>
      <pc:sldChg chg="modSp">
        <pc:chgData name="17BQ1A0424-CHERUKURI BHARGAVI" userId="S::17bq1a0424@vvit.net::ff9959d0-1d4c-4480-9b6b-83cf1efa2357" providerId="AD" clId="Web-{57455CA1-039B-AA0E-8AE5-D4C483653993}" dt="2021-07-07T03:47:41.718" v="4" actId="20577"/>
        <pc:sldMkLst>
          <pc:docMk/>
          <pc:sldMk cId="0" sldId="450"/>
        </pc:sldMkLst>
        <pc:spChg chg="mod">
          <ac:chgData name="17BQ1A0424-CHERUKURI BHARGAVI" userId="S::17bq1a0424@vvit.net::ff9959d0-1d4c-4480-9b6b-83cf1efa2357" providerId="AD" clId="Web-{57455CA1-039B-AA0E-8AE5-D4C483653993}" dt="2021-07-07T03:47:41.718" v="4" actId="20577"/>
          <ac:spMkLst>
            <pc:docMk/>
            <pc:sldMk cId="0" sldId="450"/>
            <ac:spMk id="3" creationId="{00000000-0000-0000-0000-000000000000}"/>
          </ac:spMkLst>
        </pc:spChg>
      </pc:sldChg>
    </pc:docChg>
  </pc:docChgLst>
  <pc:docChgLst>
    <pc:chgData name="17BQ1A0487-MADDIPATLA SUSHMA" userId="S::17bq1a0487@vvit.net::321104bd-3e85-40fd-bdde-36791d4fbc55" providerId="AD" clId="Web-{30EAE92A-E451-4AF2-ADEC-521649F4D917}"/>
    <pc:docChg chg="modSld">
      <pc:chgData name="17BQ1A0487-MADDIPATLA SUSHMA" userId="S::17bq1a0487@vvit.net::321104bd-3e85-40fd-bdde-36791d4fbc55" providerId="AD" clId="Web-{30EAE92A-E451-4AF2-ADEC-521649F4D917}" dt="2021-07-25T08:05:59.438" v="0" actId="1076"/>
      <pc:docMkLst>
        <pc:docMk/>
      </pc:docMkLst>
      <pc:sldChg chg="modSp">
        <pc:chgData name="17BQ1A0487-MADDIPATLA SUSHMA" userId="S::17bq1a0487@vvit.net::321104bd-3e85-40fd-bdde-36791d4fbc55" providerId="AD" clId="Web-{30EAE92A-E451-4AF2-ADEC-521649F4D917}" dt="2021-07-25T08:05:59.438" v="0" actId="1076"/>
        <pc:sldMkLst>
          <pc:docMk/>
          <pc:sldMk cId="0" sldId="477"/>
        </pc:sldMkLst>
        <pc:spChg chg="mod">
          <ac:chgData name="17BQ1A0487-MADDIPATLA SUSHMA" userId="S::17bq1a0487@vvit.net::321104bd-3e85-40fd-bdde-36791d4fbc55" providerId="AD" clId="Web-{30EAE92A-E451-4AF2-ADEC-521649F4D917}" dt="2021-07-25T08:05:59.438" v="0" actId="1076"/>
          <ac:spMkLst>
            <pc:docMk/>
            <pc:sldMk cId="0" sldId="477"/>
            <ac:spMk id="3" creationId="{00000000-0000-0000-0000-000000000000}"/>
          </ac:spMkLst>
        </pc:spChg>
      </pc:sldChg>
    </pc:docChg>
  </pc:docChgLst>
  <pc:docChgLst>
    <pc:chgData name="17BQ1A04A7-NANDIGAMA SREE MANOGNYA" userId="S::17bq1a04a7@vvit.net::9f673217-5a83-4234-9c61-a672af283fd1" providerId="AD" clId="Web-{2A33DA27-63CD-481B-8009-454D4CED9023}"/>
    <pc:docChg chg="modSld">
      <pc:chgData name="17BQ1A04A7-NANDIGAMA SREE MANOGNYA" userId="S::17bq1a04a7@vvit.net::9f673217-5a83-4234-9c61-a672af283fd1" providerId="AD" clId="Web-{2A33DA27-63CD-481B-8009-454D4CED9023}" dt="2021-07-25T10:58:07.069" v="1"/>
      <pc:docMkLst>
        <pc:docMk/>
      </pc:docMkLst>
      <pc:sldChg chg="addSp delSp">
        <pc:chgData name="17BQ1A04A7-NANDIGAMA SREE MANOGNYA" userId="S::17bq1a04a7@vvit.net::9f673217-5a83-4234-9c61-a672af283fd1" providerId="AD" clId="Web-{2A33DA27-63CD-481B-8009-454D4CED9023}" dt="2021-07-25T10:58:07.069" v="1"/>
        <pc:sldMkLst>
          <pc:docMk/>
          <pc:sldMk cId="0" sldId="451"/>
        </pc:sldMkLst>
        <pc:spChg chg="add del">
          <ac:chgData name="17BQ1A04A7-NANDIGAMA SREE MANOGNYA" userId="S::17bq1a04a7@vvit.net::9f673217-5a83-4234-9c61-a672af283fd1" providerId="AD" clId="Web-{2A33DA27-63CD-481B-8009-454D4CED9023}" dt="2021-07-25T10:58:07.069" v="1"/>
          <ac:spMkLst>
            <pc:docMk/>
            <pc:sldMk cId="0" sldId="451"/>
            <ac:spMk id="5" creationId="{84CC5A35-6B41-4109-B8BE-24BDD60FD27A}"/>
          </ac:spMkLst>
        </pc:spChg>
      </pc:sldChg>
    </pc:docChg>
  </pc:docChgLst>
  <pc:docChgLst>
    <pc:chgData name="17BQ1A04B0-NUTAKKI PRASANTHI" userId="S::17bq1a04b0@vvit.net::e4dfba4b-2e63-47ba-8a64-02b53991d04a" providerId="AD" clId="Web-{8B14E2A5-83CD-4875-BA76-BC5013B779A0}"/>
    <pc:docChg chg="modSld">
      <pc:chgData name="17BQ1A04B0-NUTAKKI PRASANTHI" userId="S::17bq1a04b0@vvit.net::e4dfba4b-2e63-47ba-8a64-02b53991d04a" providerId="AD" clId="Web-{8B14E2A5-83CD-4875-BA76-BC5013B779A0}" dt="2021-07-07T04:16:03.724" v="0"/>
      <pc:docMkLst>
        <pc:docMk/>
      </pc:docMkLst>
      <pc:sldChg chg="addSp">
        <pc:chgData name="17BQ1A04B0-NUTAKKI PRASANTHI" userId="S::17bq1a04b0@vvit.net::e4dfba4b-2e63-47ba-8a64-02b53991d04a" providerId="AD" clId="Web-{8B14E2A5-83CD-4875-BA76-BC5013B779A0}" dt="2021-07-07T04:16:03.724" v="0"/>
        <pc:sldMkLst>
          <pc:docMk/>
          <pc:sldMk cId="0" sldId="451"/>
        </pc:sldMkLst>
        <pc:spChg chg="add">
          <ac:chgData name="17BQ1A04B0-NUTAKKI PRASANTHI" userId="S::17bq1a04b0@vvit.net::e4dfba4b-2e63-47ba-8a64-02b53991d04a" providerId="AD" clId="Web-{8B14E2A5-83CD-4875-BA76-BC5013B779A0}" dt="2021-07-07T04:16:03.724" v="0"/>
          <ac:spMkLst>
            <pc:docMk/>
            <pc:sldMk cId="0" sldId="451"/>
            <ac:spMk id="4" creationId="{1A8FC68A-356A-41C7-B507-091BED7B96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Transport Layer protocols for Ad Hoc Wireless Networks</a:t>
            </a:r>
            <a:endParaRPr lang="en-IN"/>
          </a:p>
        </p:txBody>
      </p:sp>
      <p:sp>
        <p:nvSpPr>
          <p:cNvPr id="3" name="Content Placeholder 2"/>
          <p:cNvSpPr>
            <a:spLocks noGrp="1"/>
          </p:cNvSpPr>
          <p:nvPr>
            <p:ph idx="1"/>
          </p:nvPr>
        </p:nvSpPr>
        <p:spPr/>
        <p:txBody>
          <a:bodyPr vert="horz" lIns="91440" tIns="45720" rIns="91440" bIns="45720" rtlCol="0" anchor="t">
            <a:normAutofit/>
          </a:bodyPr>
          <a:lstStyle/>
          <a:p>
            <a:r>
              <a:rPr lang="en-IN"/>
              <a:t>Introduction</a:t>
            </a:r>
            <a:endParaRPr lang="en-US"/>
          </a:p>
          <a:p>
            <a:r>
              <a:rPr lang="en-IN"/>
              <a:t>Issues</a:t>
            </a:r>
            <a:endParaRPr lang="en-US"/>
          </a:p>
          <a:p>
            <a:r>
              <a:rPr lang="en-IN"/>
              <a:t>Design Goals</a:t>
            </a:r>
            <a:endParaRPr lang="en-IN">
              <a:cs typeface="Calibri"/>
            </a:endParaRPr>
          </a:p>
          <a:p>
            <a:r>
              <a:rPr lang="en-IN"/>
              <a:t>Classifications</a:t>
            </a:r>
            <a:endParaRPr lang="en-IN">
              <a:cs typeface="Calibri"/>
            </a:endParaRPr>
          </a:p>
          <a:p>
            <a:r>
              <a:rPr lang="en-IN"/>
              <a:t>TCP Over Ad Hoc Wireless Networks</a:t>
            </a:r>
            <a:endParaRPr lang="en-IN">
              <a:cs typeface="Calibri"/>
            </a:endParaRPr>
          </a:p>
          <a:p>
            <a:r>
              <a:rPr lang="en-IN"/>
              <a:t>Other Transport Layer Protocols</a:t>
            </a:r>
            <a:endParaRPr lang="en-IN">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TCP OVER AD-HOC WIRELESS NETWORKS:</a:t>
            </a:r>
            <a:endParaRPr lang="en-IN"/>
          </a:p>
        </p:txBody>
      </p:sp>
      <p:sp>
        <p:nvSpPr>
          <p:cNvPr id="3" name="Content Placeholder 2"/>
          <p:cNvSpPr>
            <a:spLocks noGrp="1"/>
          </p:cNvSpPr>
          <p:nvPr>
            <p:ph idx="1"/>
          </p:nvPr>
        </p:nvSpPr>
        <p:spPr/>
        <p:txBody>
          <a:bodyPr>
            <a:normAutofit fontScale="77500" lnSpcReduction="20000"/>
          </a:bodyPr>
          <a:lstStyle/>
          <a:p>
            <a:pPr algn="just"/>
            <a:r>
              <a:rPr lang="en-IN"/>
              <a:t>TCP taking 90% of the traffic is predominant in the Internet.</a:t>
            </a:r>
          </a:p>
          <a:p>
            <a:pPr algn="just"/>
            <a:r>
              <a:rPr lang="en-IN"/>
              <a:t>This chapter focuses on TCP extension in ad hoc wireless networks.</a:t>
            </a:r>
          </a:p>
          <a:p>
            <a:pPr algn="just"/>
            <a:r>
              <a:rPr lang="en-IN"/>
              <a:t>Transport protocol should be independent of the network layer technology, e.g., no matter </a:t>
            </a:r>
            <a:r>
              <a:rPr lang="en-IN" err="1"/>
              <a:t>fiber</a:t>
            </a:r>
            <a:r>
              <a:rPr lang="en-IN"/>
              <a:t> or radio is used But TCP is optimized for wired network </a:t>
            </a:r>
          </a:p>
          <a:p>
            <a:pPr algn="just"/>
            <a:r>
              <a:rPr lang="en-IN"/>
              <a:t>Congestion control TCP assumes timeout is due to congestion Wireless links are not reliable, packet loss may be as high as 20%</a:t>
            </a:r>
          </a:p>
          <a:p>
            <a:pPr algn="just"/>
            <a:r>
              <a:rPr lang="en-IN"/>
              <a:t>In wired network, packet loss is due to congestion  slow down In wireless network, due to wireless links  try harder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WHY DOES TCP NOT PERFORM WELL IN AD-HOC WIRELESS NETWORKS:</a:t>
            </a:r>
            <a:endParaRPr lang="en-IN"/>
          </a:p>
        </p:txBody>
      </p:sp>
      <p:sp>
        <p:nvSpPr>
          <p:cNvPr id="3" name="Content Placeholder 2"/>
          <p:cNvSpPr>
            <a:spLocks noGrp="1"/>
          </p:cNvSpPr>
          <p:nvPr>
            <p:ph idx="1"/>
          </p:nvPr>
        </p:nvSpPr>
        <p:spPr/>
        <p:txBody>
          <a:bodyPr>
            <a:normAutofit fontScale="92500" lnSpcReduction="20000"/>
          </a:bodyPr>
          <a:lstStyle/>
          <a:p>
            <a:r>
              <a:rPr lang="en-IN"/>
              <a:t>Misinterpretation of packet loss</a:t>
            </a:r>
          </a:p>
          <a:p>
            <a:r>
              <a:rPr lang="en-IN"/>
              <a:t>Frequent path breaks</a:t>
            </a:r>
          </a:p>
          <a:p>
            <a:r>
              <a:rPr lang="en-IN"/>
              <a:t>Effect of path length</a:t>
            </a:r>
          </a:p>
          <a:p>
            <a:r>
              <a:rPr lang="en-IN"/>
              <a:t>Misinterpretation of congestion window</a:t>
            </a:r>
          </a:p>
          <a:p>
            <a:r>
              <a:rPr lang="en-IN"/>
              <a:t>Asymmetric link behaviour</a:t>
            </a:r>
          </a:p>
          <a:p>
            <a:r>
              <a:rPr lang="en-IN" err="1"/>
              <a:t>Uni</a:t>
            </a:r>
            <a:r>
              <a:rPr lang="en-IN"/>
              <a:t>-directional path: TCP ACK requires RTS-CTS-Data-ACK exchange</a:t>
            </a:r>
          </a:p>
          <a:p>
            <a:r>
              <a:rPr lang="en-IN"/>
              <a:t>Multipath routing</a:t>
            </a:r>
          </a:p>
          <a:p>
            <a:r>
              <a:rPr lang="en-IN"/>
              <a:t>Network partitioning and remerging</a:t>
            </a:r>
          </a:p>
          <a:p>
            <a:r>
              <a:rPr lang="en-IN"/>
              <a:t>The use of sliding-window-based transmission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1686786" y="1538416"/>
            <a:ext cx="6042275"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819150" y="623888"/>
            <a:ext cx="7505700" cy="5610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804863" y="623888"/>
            <a:ext cx="7534275" cy="56102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TCP OVER AD HOC WIRELESS NETWORK:</a:t>
            </a:r>
            <a:endParaRPr lang="en-IN"/>
          </a:p>
        </p:txBody>
      </p:sp>
      <p:sp>
        <p:nvSpPr>
          <p:cNvPr id="3" name="Content Placeholder 2"/>
          <p:cNvSpPr>
            <a:spLocks noGrp="1"/>
          </p:cNvSpPr>
          <p:nvPr>
            <p:ph idx="1"/>
          </p:nvPr>
        </p:nvSpPr>
        <p:spPr/>
        <p:txBody>
          <a:bodyPr>
            <a:normAutofit fontScale="62500" lnSpcReduction="20000"/>
          </a:bodyPr>
          <a:lstStyle/>
          <a:p>
            <a:r>
              <a:rPr lang="en-IN"/>
              <a:t>Split-TCP:</a:t>
            </a:r>
          </a:p>
          <a:p>
            <a:r>
              <a:rPr lang="en-IN"/>
              <a:t>provides a unique solution to the channel fairness problem by splitting the transport layer objectives into congestion control and end-to-end reliability.</a:t>
            </a:r>
          </a:p>
          <a:p>
            <a:r>
              <a:rPr lang="en-IN"/>
              <a:t>Splits a long TCP connection into a set of short concatenated TCP connections with a number of selected intermediate nodes as terminating points of these short connections.</a:t>
            </a:r>
          </a:p>
          <a:p>
            <a:pPr>
              <a:buNone/>
            </a:pPr>
            <a:r>
              <a:rPr lang="en-IN"/>
              <a:t>Advantages</a:t>
            </a:r>
          </a:p>
          <a:p>
            <a:r>
              <a:rPr lang="en-IN"/>
              <a:t>Improved throughput</a:t>
            </a:r>
          </a:p>
          <a:p>
            <a:r>
              <a:rPr lang="en-IN"/>
              <a:t>Improved throughput fairness</a:t>
            </a:r>
          </a:p>
          <a:p>
            <a:r>
              <a:rPr lang="en-IN"/>
              <a:t>Reduced impact of mobility</a:t>
            </a:r>
          </a:p>
          <a:p>
            <a:pPr>
              <a:buNone/>
            </a:pPr>
            <a:r>
              <a:rPr lang="en-IN"/>
              <a:t>Disadvantages</a:t>
            </a:r>
          </a:p>
          <a:p>
            <a:r>
              <a:rPr lang="en-IN"/>
              <a:t>It requires modifications to TCP protocol.</a:t>
            </a:r>
          </a:p>
          <a:p>
            <a:r>
              <a:rPr lang="en-IN"/>
              <a:t>The end-to-end connection handling of traditional TCP is disturbed</a:t>
            </a:r>
          </a:p>
          <a:p>
            <a:r>
              <a:rPr lang="en-IN"/>
              <a:t>.The failure of substitution nodes can lead to throughput degradation.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99274" y="1600200"/>
            <a:ext cx="8229600" cy="4525963"/>
          </a:xfrm>
        </p:spPr>
        <p:txBody>
          <a:bodyPr/>
          <a:lstStyle/>
          <a:p>
            <a:endParaRPr lang="en-IN"/>
          </a:p>
        </p:txBody>
      </p:sp>
      <p:pic>
        <p:nvPicPr>
          <p:cNvPr id="8194" name="Picture 2"/>
          <p:cNvPicPr>
            <a:picLocks noChangeAspect="1" noChangeArrowheads="1"/>
          </p:cNvPicPr>
          <p:nvPr/>
        </p:nvPicPr>
        <p:blipFill>
          <a:blip r:embed="rId2"/>
          <a:srcRect/>
          <a:stretch>
            <a:fillRect/>
          </a:stretch>
        </p:blipFill>
        <p:spPr bwMode="auto">
          <a:xfrm>
            <a:off x="981075" y="923925"/>
            <a:ext cx="7181850" cy="50101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TCP OVER AD HOC WIRELESS NETWORK:….</a:t>
            </a:r>
            <a:r>
              <a:rPr lang="en-IN" b="1" err="1"/>
              <a:t>cntd</a:t>
            </a:r>
            <a:endParaRPr lang="en-IN"/>
          </a:p>
        </p:txBody>
      </p:sp>
      <p:sp>
        <p:nvSpPr>
          <p:cNvPr id="3" name="Content Placeholder 2"/>
          <p:cNvSpPr>
            <a:spLocks noGrp="1"/>
          </p:cNvSpPr>
          <p:nvPr>
            <p:ph idx="1"/>
          </p:nvPr>
        </p:nvSpPr>
        <p:spPr/>
        <p:txBody>
          <a:bodyPr>
            <a:normAutofit/>
          </a:bodyPr>
          <a:lstStyle/>
          <a:p>
            <a:pPr>
              <a:buNone/>
            </a:pPr>
            <a:r>
              <a:rPr lang="en-IN" b="1" u="sng"/>
              <a:t>TCP with Explicit Link Failure Notification (TCP-ELFN)</a:t>
            </a:r>
          </a:p>
          <a:p>
            <a:r>
              <a:rPr lang="en-IN"/>
              <a:t>Handle explicit link failure notification</a:t>
            </a:r>
          </a:p>
          <a:p>
            <a:r>
              <a:rPr lang="en-IN"/>
              <a:t>Use TCP probe packets for detecting the route reestablishment.</a:t>
            </a:r>
          </a:p>
          <a:p>
            <a:r>
              <a:rPr lang="en-IN"/>
              <a:t>The ELFN is originated by the node detecting a path break upon detection of a link failure to the TCP sender.</a:t>
            </a:r>
          </a:p>
          <a:p>
            <a:pPr>
              <a:buNone/>
            </a:pP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IN" sz="2400" b="1" u="sng"/>
              <a:t>TCP ELFN Explicit Link Failure Notification (ELFN)  contd..</a:t>
            </a:r>
          </a:p>
          <a:p>
            <a:pPr>
              <a:buNone/>
            </a:pPr>
            <a:r>
              <a:rPr lang="en-IN" sz="2400"/>
              <a:t>The objective :</a:t>
            </a:r>
          </a:p>
          <a:p>
            <a:r>
              <a:rPr lang="en-IN" sz="2400"/>
              <a:t> To provide the TCP sender with information about link and route failures</a:t>
            </a:r>
          </a:p>
          <a:p>
            <a:r>
              <a:rPr lang="en-IN" sz="2400"/>
              <a:t> TCP sender can avoid responding to the failures as if congestion occurred </a:t>
            </a:r>
          </a:p>
          <a:p>
            <a:pPr>
              <a:buNone/>
            </a:pPr>
            <a:r>
              <a:rPr lang="en-IN" sz="2400"/>
              <a:t>DSR’s route failure message is modified</a:t>
            </a:r>
          </a:p>
          <a:p>
            <a:r>
              <a:rPr lang="en-IN" sz="2400"/>
              <a:t> A payload similar to the “host unreachable” ICMP message</a:t>
            </a:r>
          </a:p>
          <a:p>
            <a:r>
              <a:rPr lang="en-IN" sz="2400"/>
              <a:t> The sender and receiver’s addresses and ports and </a:t>
            </a:r>
            <a:r>
              <a:rPr lang="en-IN" sz="2400" err="1"/>
              <a:t>seq</a:t>
            </a:r>
            <a:r>
              <a:rPr lang="en-IN" sz="2400"/>
              <a:t> number</a:t>
            </a:r>
          </a:p>
          <a:p>
            <a:endParaRPr lang="en-IN"/>
          </a:p>
        </p:txBody>
      </p:sp>
      <p:pic>
        <p:nvPicPr>
          <p:cNvPr id="5123" name="Picture 3"/>
          <p:cNvPicPr>
            <a:picLocks noChangeAspect="1" noChangeArrowheads="1"/>
          </p:cNvPicPr>
          <p:nvPr/>
        </p:nvPicPr>
        <p:blipFill>
          <a:blip r:embed="rId2"/>
          <a:srcRect/>
          <a:stretch>
            <a:fillRect/>
          </a:stretch>
        </p:blipFill>
        <p:spPr bwMode="auto">
          <a:xfrm>
            <a:off x="2286000" y="4724400"/>
            <a:ext cx="6438900" cy="15716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a:t>Advantages:</a:t>
            </a:r>
          </a:p>
          <a:p>
            <a:r>
              <a:rPr lang="en-IN"/>
              <a:t>improves the TCP performance by decoupling the path break information from the congestion information by the use of ELFN.</a:t>
            </a:r>
          </a:p>
          <a:p>
            <a:r>
              <a:rPr lang="en-IN"/>
              <a:t>Less dependent on the routing protocol and requires only link failure notification</a:t>
            </a:r>
          </a:p>
          <a:p>
            <a:r>
              <a:rPr lang="en-IN"/>
              <a:t>Disadvantages</a:t>
            </a:r>
          </a:p>
          <a:p>
            <a:r>
              <a:rPr lang="en-IN"/>
              <a:t>When the network is partitioned, the path failure may last longer</a:t>
            </a:r>
          </a:p>
          <a:p>
            <a:r>
              <a:rPr lang="en-IN"/>
              <a:t>The congestion window after a new route is obtained may not reflect the achievable transmission rate acceptable to the network and TCP receiver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INTRODUCTION</a:t>
            </a:r>
            <a:endParaRPr lang="en-IN"/>
          </a:p>
        </p:txBody>
      </p:sp>
      <p:sp>
        <p:nvSpPr>
          <p:cNvPr id="3" name="Content Placeholder 2"/>
          <p:cNvSpPr>
            <a:spLocks noGrp="1"/>
          </p:cNvSpPr>
          <p:nvPr>
            <p:ph idx="1"/>
          </p:nvPr>
        </p:nvSpPr>
        <p:spPr/>
        <p:txBody>
          <a:bodyPr>
            <a:normAutofit fontScale="85000" lnSpcReduction="20000"/>
          </a:bodyPr>
          <a:lstStyle/>
          <a:p>
            <a:pPr algn="just"/>
            <a:r>
              <a:rPr lang="en-IN"/>
              <a:t> Transport Layer Transport Layer is the fourth layer of OSI reference model. It provided transparent transfer of data between end system using the service of the network layer. Two main protocols are Transmission Control Protocol (TCP) User Datagram Protocol (UDP)</a:t>
            </a:r>
          </a:p>
          <a:p>
            <a:r>
              <a:rPr lang="en-IN"/>
              <a:t>The objectives of a transport layer protocol include setting up of:</a:t>
            </a:r>
          </a:p>
          <a:p>
            <a:r>
              <a:rPr lang="en-IN"/>
              <a:t>End-to-end connection</a:t>
            </a:r>
          </a:p>
          <a:p>
            <a:r>
              <a:rPr lang="en-IN"/>
              <a:t>End-to-end delivery of data packets</a:t>
            </a:r>
          </a:p>
          <a:p>
            <a:r>
              <a:rPr lang="en-IN"/>
              <a:t>Flow control</a:t>
            </a:r>
          </a:p>
          <a:p>
            <a:r>
              <a:rPr lang="en-IN"/>
              <a:t> Congestion control </a:t>
            </a:r>
          </a:p>
        </p:txBody>
      </p:sp>
      <p:sp>
        <p:nvSpPr>
          <p:cNvPr id="4" name="TextBox 3">
            <a:extLst>
              <a:ext uri="{FF2B5EF4-FFF2-40B4-BE49-F238E27FC236}">
                <a16:creationId xmlns:a16="http://schemas.microsoft.com/office/drawing/2014/main" id="{1A8FC68A-356A-41C7-B507-091BED7B96B1}"/>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a:t>Sender reaction</a:t>
            </a:r>
          </a:p>
          <a:p>
            <a:pPr>
              <a:buNone/>
            </a:pPr>
            <a:r>
              <a:rPr lang="en-IN"/>
              <a:t> When a TCP sender receives an ELFN,</a:t>
            </a:r>
          </a:p>
          <a:p>
            <a:r>
              <a:rPr lang="en-IN"/>
              <a:t> It disables its retransmission timers and enters a “standby” mode </a:t>
            </a:r>
          </a:p>
          <a:p>
            <a:pPr>
              <a:buNone/>
            </a:pPr>
            <a:r>
              <a:rPr lang="en-IN"/>
              <a:t>While on standby, </a:t>
            </a:r>
          </a:p>
          <a:p>
            <a:r>
              <a:rPr lang="en-IN"/>
              <a:t>A packet is sent at periodic intervals to probe the network to see if a route has been established </a:t>
            </a:r>
          </a:p>
          <a:p>
            <a:pPr>
              <a:buNone/>
            </a:pPr>
            <a:r>
              <a:rPr lang="en-IN"/>
              <a:t>If an acknowledgment is received,</a:t>
            </a:r>
          </a:p>
          <a:p>
            <a:r>
              <a:rPr lang="en-IN"/>
              <a:t> Then it leaves standby mode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TCP OVER AD HOC WIRELESS NETWORK: ….</a:t>
            </a:r>
            <a:r>
              <a:rPr lang="en-IN" b="1" err="1"/>
              <a:t>cntd</a:t>
            </a:r>
            <a:endParaRPr lang="en-IN"/>
          </a:p>
        </p:txBody>
      </p:sp>
      <p:sp>
        <p:nvSpPr>
          <p:cNvPr id="3" name="Content Placeholder 2"/>
          <p:cNvSpPr>
            <a:spLocks noGrp="1"/>
          </p:cNvSpPr>
          <p:nvPr>
            <p:ph idx="1"/>
          </p:nvPr>
        </p:nvSpPr>
        <p:spPr/>
        <p:txBody>
          <a:bodyPr>
            <a:normAutofit/>
          </a:bodyPr>
          <a:lstStyle/>
          <a:p>
            <a:pPr>
              <a:buNone/>
            </a:pPr>
            <a:r>
              <a:rPr lang="en-IN" b="1" u="sng"/>
              <a:t>Feedback-based TCP (TCP Feedback – TCP-F)</a:t>
            </a:r>
          </a:p>
          <a:p>
            <a:r>
              <a:rPr lang="en-IN"/>
              <a:t>Requires the support of a reliable link layer and a routing protocol that can provide feedback to the TCP sender about the path breaks.</a:t>
            </a:r>
          </a:p>
          <a:p>
            <a:r>
              <a:rPr lang="en-IN"/>
              <a:t>The routing protocol is expected to repair the broken path within a reasonable time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952500" y="685800"/>
            <a:ext cx="7239000" cy="5486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normAutofit fontScale="85000" lnSpcReduction="20000"/>
          </a:bodyPr>
          <a:lstStyle/>
          <a:p>
            <a:r>
              <a:rPr lang="en-IN"/>
              <a:t>Advantages: </a:t>
            </a:r>
          </a:p>
          <a:p>
            <a:r>
              <a:rPr lang="en-IN"/>
              <a:t>Simple, permits the TCP congestion control mechanism to respond to congestion</a:t>
            </a:r>
          </a:p>
          <a:p>
            <a:r>
              <a:rPr lang="en-IN"/>
              <a:t>Disadvantages:</a:t>
            </a:r>
          </a:p>
          <a:p>
            <a:r>
              <a:rPr lang="en-IN"/>
              <a:t>If a route to the sender is not available at the failure point (FP), then additional control packets may need to be generated for routing the route failure notification (RFN) packet.</a:t>
            </a:r>
          </a:p>
          <a:p>
            <a:r>
              <a:rPr lang="en-IN"/>
              <a:t>Requires modification to the existing TCP.</a:t>
            </a:r>
          </a:p>
          <a:p>
            <a:r>
              <a:rPr lang="en-IN"/>
              <a:t>The congestion window after a new route is obtained may not reflect the achievable transmission rate acceptable to the network and the TCP-F receiver.</a:t>
            </a:r>
          </a:p>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TCP OVER AD HOC WIRELESS NETWORK:….</a:t>
            </a:r>
            <a:r>
              <a:rPr lang="en-IN" b="1" err="1"/>
              <a:t>cntd</a:t>
            </a:r>
            <a:endParaRPr lang="en-IN"/>
          </a:p>
        </p:txBody>
      </p:sp>
      <p:sp>
        <p:nvSpPr>
          <p:cNvPr id="3" name="Content Placeholder 2"/>
          <p:cNvSpPr>
            <a:spLocks noGrp="1"/>
          </p:cNvSpPr>
          <p:nvPr>
            <p:ph idx="1"/>
          </p:nvPr>
        </p:nvSpPr>
        <p:spPr/>
        <p:txBody>
          <a:bodyPr>
            <a:normAutofit fontScale="62500" lnSpcReduction="20000"/>
          </a:bodyPr>
          <a:lstStyle/>
          <a:p>
            <a:r>
              <a:rPr lang="en-IN" b="1" u="sng"/>
              <a:t>TCP with Buffering capability and Sequence Information(TCP-</a:t>
            </a:r>
            <a:r>
              <a:rPr lang="en-IN" b="1" u="sng" err="1"/>
              <a:t>BuS</a:t>
            </a:r>
            <a:r>
              <a:rPr lang="en-IN" b="1" u="sng"/>
              <a:t>)</a:t>
            </a:r>
          </a:p>
          <a:p>
            <a:r>
              <a:rPr lang="en-IN"/>
              <a:t>Use feedback information from an intermediate node on detection of a path break.</a:t>
            </a:r>
          </a:p>
          <a:p>
            <a:r>
              <a:rPr lang="en-IN"/>
              <a:t>Use localized query (LQ) and REPLY to find a partial path</a:t>
            </a:r>
          </a:p>
          <a:p>
            <a:r>
              <a:rPr lang="en-IN"/>
              <a:t>Upon detection of a path break, an upstream intermediate node originates an explicit route disconnection notification (ERDN) message.</a:t>
            </a:r>
          </a:p>
          <a:p>
            <a:pPr>
              <a:buNone/>
            </a:pPr>
            <a:r>
              <a:rPr lang="en-IN" b="1"/>
              <a:t>Advantages</a:t>
            </a:r>
          </a:p>
          <a:p>
            <a:r>
              <a:rPr lang="en-IN"/>
              <a:t>Performance improvement and avoidance of fast retransmission</a:t>
            </a:r>
          </a:p>
          <a:p>
            <a:r>
              <a:rPr lang="en-IN"/>
              <a:t>Use on-demand routing protocol</a:t>
            </a:r>
          </a:p>
          <a:p>
            <a:pPr>
              <a:buNone/>
            </a:pPr>
            <a:r>
              <a:rPr lang="en-IN" b="1"/>
              <a:t>Disadvantages</a:t>
            </a:r>
          </a:p>
          <a:p>
            <a:r>
              <a:rPr lang="en-IN"/>
              <a:t>Increased dependency on the routing protocol and the buffering at the intermediate nodes</a:t>
            </a:r>
          </a:p>
          <a:p>
            <a:r>
              <a:rPr lang="en-IN"/>
              <a:t>The failure of intermediate nodes may lead to loss of packets.</a:t>
            </a:r>
          </a:p>
          <a:p>
            <a:r>
              <a:rPr lang="en-IN"/>
              <a:t>The dependency of TCP-</a:t>
            </a:r>
            <a:r>
              <a:rPr lang="en-IN" err="1"/>
              <a:t>BuS</a:t>
            </a:r>
            <a:r>
              <a:rPr lang="en-IN"/>
              <a:t> on the routing protocol many degrade its performance.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800100" y="614363"/>
            <a:ext cx="7543800" cy="56292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5105400"/>
          </a:xfrm>
        </p:spPr>
        <p:txBody>
          <a:bodyPr>
            <a:noAutofit/>
          </a:bodyPr>
          <a:lstStyle/>
          <a:p>
            <a:pPr>
              <a:buNone/>
            </a:pPr>
            <a:r>
              <a:rPr lang="en-IN" sz="2800" b="1" u="sng"/>
              <a:t>Ad Hoc TCP (ATCP)</a:t>
            </a:r>
          </a:p>
          <a:p>
            <a:r>
              <a:rPr lang="en-IN" sz="2800"/>
              <a:t>uses a network layer feedback mechanism to make the TCP sender aware of the status of the network path</a:t>
            </a:r>
          </a:p>
          <a:p>
            <a:r>
              <a:rPr lang="en-IN" sz="2800"/>
              <a:t>Based on the feedback information received from the intermediate nodes, the TCP sender changes its state to the persist state, congestion control state, or the retransmit state.</a:t>
            </a:r>
          </a:p>
          <a:p>
            <a:r>
              <a:rPr lang="en-IN" sz="2800"/>
              <a:t>When an intermediate node finds that the network is partitioned, then the TCP sender state is changed to the persist state.</a:t>
            </a:r>
          </a:p>
          <a:p>
            <a:r>
              <a:rPr lang="en-IN" sz="2800"/>
              <a:t>The ATCP layer makes use of the explicit congestion notification (ECN) for maintenance for the states</a:t>
            </a:r>
            <a:r>
              <a:rPr lang="en-IN" sz="18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738188" y="609600"/>
            <a:ext cx="7667625" cy="5638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OTHER TRANSPORT LAYER PROTOCOLS: ….</a:t>
            </a:r>
            <a:r>
              <a:rPr lang="en-IN" b="1" err="1"/>
              <a:t>cntd</a:t>
            </a:r>
            <a:endParaRPr lang="en-IN"/>
          </a:p>
        </p:txBody>
      </p:sp>
      <p:sp>
        <p:nvSpPr>
          <p:cNvPr id="3" name="Content Placeholder 2"/>
          <p:cNvSpPr>
            <a:spLocks noGrp="1"/>
          </p:cNvSpPr>
          <p:nvPr>
            <p:ph idx="1"/>
          </p:nvPr>
        </p:nvSpPr>
        <p:spPr/>
        <p:txBody>
          <a:bodyPr>
            <a:normAutofit fontScale="92500" lnSpcReduction="20000"/>
          </a:bodyPr>
          <a:lstStyle/>
          <a:p>
            <a:r>
              <a:rPr lang="en-IN"/>
              <a:t>Application Controlled Transport Protocol (ACTP)</a:t>
            </a:r>
          </a:p>
          <a:p>
            <a:r>
              <a:rPr lang="en-IN"/>
              <a:t>A light-weight transport layer protocol and not an extension to TCP.</a:t>
            </a:r>
          </a:p>
          <a:p>
            <a:r>
              <a:rPr lang="en-IN"/>
              <a:t>ACTP assigns the responsibility of ensuring reliability to the application layer.</a:t>
            </a:r>
          </a:p>
          <a:p>
            <a:r>
              <a:rPr lang="en-IN"/>
              <a:t> It is more like UDP with feedback of delivery and state maintenance</a:t>
            </a:r>
          </a:p>
          <a:p>
            <a:r>
              <a:rPr lang="en-IN"/>
              <a:t>ACTP stands in between TCP and UDP where TCP experiences low performance with high reliability and UDP provides better performance with high packet loss in ad hoc wireless networks.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990600"/>
            <a:ext cx="8229600" cy="4525963"/>
          </a:xfrm>
        </p:spPr>
        <p:txBody>
          <a:bodyPr>
            <a:normAutofit/>
          </a:bodyPr>
          <a:lstStyle/>
          <a:p>
            <a:pPr algn="just"/>
            <a:r>
              <a:rPr lang="en-IN"/>
              <a:t> </a:t>
            </a:r>
            <a:r>
              <a:rPr lang="en-IN" sz="2600"/>
              <a:t>Application Controlled Transport Protocol The key design philosophy of ACTP is to leave the provisioning of reliability to the application layer and provide a simple feedback information about the delivery status of packets to the application layer. </a:t>
            </a:r>
          </a:p>
          <a:p>
            <a:pPr algn="just"/>
            <a:r>
              <a:rPr lang="en-IN" sz="2600"/>
              <a:t>ACTP supports the priority of packets to be delivered, but it is the responsibility of the lower layers to actually provide a differentiated service based on this priority</a:t>
            </a:r>
          </a:p>
        </p:txBody>
      </p:sp>
      <p:pic>
        <p:nvPicPr>
          <p:cNvPr id="9219" name="Picture 3"/>
          <p:cNvPicPr>
            <a:picLocks noChangeAspect="1" noChangeArrowheads="1"/>
          </p:cNvPicPr>
          <p:nvPr/>
        </p:nvPicPr>
        <p:blipFill>
          <a:blip r:embed="rId2"/>
          <a:srcRect/>
          <a:stretch>
            <a:fillRect/>
          </a:stretch>
        </p:blipFill>
        <p:spPr bwMode="auto">
          <a:xfrm>
            <a:off x="1600200" y="4343400"/>
            <a:ext cx="5943600" cy="2209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normAutofit fontScale="70000" lnSpcReduction="20000"/>
          </a:bodyPr>
          <a:lstStyle/>
          <a:p>
            <a:pPr>
              <a:buNone/>
            </a:pPr>
            <a:r>
              <a:rPr lang="en-IN"/>
              <a:t>Transport layer protocols:</a:t>
            </a:r>
          </a:p>
          <a:p>
            <a:r>
              <a:rPr lang="en-IN"/>
              <a:t>User Datagram Protocol (UDP): It is simplest Transport Layer communication protocol available of the TCP/IP protocol suite. It involves minimum amount of communication mechanism. Unreliable and connection-less transport layer protocols. It send short packets of data, called </a:t>
            </a:r>
            <a:r>
              <a:rPr lang="en-IN" err="1"/>
              <a:t>datagrams</a:t>
            </a:r>
            <a:r>
              <a:rPr lang="en-IN"/>
              <a:t>.</a:t>
            </a:r>
          </a:p>
          <a:p>
            <a:r>
              <a:rPr lang="en-IN"/>
              <a:t>Transmission Control Protocol (TCP): It is one of the main protocols in TCP/IP networks. Whereas the IP protocol deals only with packets, TCP enables two hosts to establish a connection and exchange streams of data. TCP guarantees delivery of data and the delivery in the same order in which they were sent. It is reliable, byte-stream-based, and connection-oriented transport layer </a:t>
            </a:r>
            <a:r>
              <a:rPr lang="en-IN" err="1"/>
              <a:t>protocols.These</a:t>
            </a:r>
            <a:r>
              <a:rPr lang="en-IN"/>
              <a:t> traditional wired transport layer protocols are not suitable for ad hoc wireless networks.</a:t>
            </a:r>
          </a:p>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a:t>Application Controlled Transport Protocol Each API function call to send a packet [</a:t>
            </a:r>
            <a:r>
              <a:rPr lang="en-IN" err="1"/>
              <a:t>SendTo</a:t>
            </a:r>
            <a:r>
              <a:rPr lang="en-IN"/>
              <a:t>()] contains the additional information required for ACTP such as the maximum delay the packet can tolerate (delay), the message number of the packet, and the priority of the packet.</a:t>
            </a:r>
          </a:p>
          <a:p>
            <a:r>
              <a:rPr lang="en-IN"/>
              <a:t> The message number is assigned by the application layer, and it need not to be in sequence. The priority level is assigned for every packet by the application.</a:t>
            </a:r>
          </a:p>
          <a:p>
            <a:r>
              <a:rPr lang="en-IN"/>
              <a:t> It can be varied across packets in the same flow with increasing numbers referring to higher priority packets.</a:t>
            </a:r>
          </a:p>
          <a:p>
            <a:r>
              <a:rPr lang="en-IN"/>
              <a:t> The non-zero value in the message number field implicitly conveys that the application layer expects a delivery status information about the packet to be sent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IN"/>
              <a:t>Application Controlled Transport Protocol This delivery status is maintained at the ACTP layer, and is available to the application layer for verification through another API function </a:t>
            </a:r>
            <a:r>
              <a:rPr lang="en-IN" err="1"/>
              <a:t>IsACKed</a:t>
            </a:r>
            <a:r>
              <a:rPr lang="en-IN"/>
              <a:t>&lt;message number&gt;. </a:t>
            </a:r>
          </a:p>
          <a:p>
            <a:pPr algn="just"/>
            <a:r>
              <a:rPr lang="en-IN"/>
              <a:t>The delivery status returned by </a:t>
            </a:r>
            <a:r>
              <a:rPr lang="en-IN" err="1"/>
              <a:t>IsACKed</a:t>
            </a:r>
            <a:r>
              <a:rPr lang="en-IN"/>
              <a:t>&lt;message number&gt; function call can reflect (</a:t>
            </a:r>
            <a:r>
              <a:rPr lang="en-IN" err="1"/>
              <a:t>i</a:t>
            </a:r>
            <a:r>
              <a:rPr lang="en-IN"/>
              <a:t>) a successful delivery of the packet (ACK received), (b) a possible loss of the packet (no ACK received and the deadline has expired), (iii) remaining time for the packet (no ACK received but the deadline has not expired), and (iv) no state information exists at the ACTP layer regarding the message under consideration.</a:t>
            </a:r>
          </a:p>
          <a:p>
            <a:pPr algn="just"/>
            <a:r>
              <a:rPr lang="en-IN"/>
              <a:t> A zero in the delay field refers to the highest priority packet, which requires immediate transmission with minimum possible delay. Any other value in the delay field refers to the delay that the message can experience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a:buNone/>
            </a:pPr>
            <a:r>
              <a:rPr lang="en-IN" sz="8000" b="1"/>
              <a:t>Advantages</a:t>
            </a:r>
          </a:p>
          <a:p>
            <a:r>
              <a:rPr lang="en-IN" sz="8000"/>
              <a:t>Provides the freedom of choosing the required reliability level to the application layer.</a:t>
            </a:r>
          </a:p>
          <a:p>
            <a:r>
              <a:rPr lang="en-IN" sz="8000"/>
              <a:t>Scalable for large networks</a:t>
            </a:r>
          </a:p>
          <a:p>
            <a:r>
              <a:rPr lang="en-IN" sz="8000"/>
              <a:t>There is no congestion window</a:t>
            </a:r>
          </a:p>
          <a:p>
            <a:r>
              <a:rPr lang="en-IN" sz="8000"/>
              <a:t>Maintain the end-to-end semantics of TCP</a:t>
            </a:r>
          </a:p>
          <a:p>
            <a:r>
              <a:rPr lang="en-IN" sz="8000"/>
              <a:t>Compatible with traditional TCP</a:t>
            </a:r>
          </a:p>
          <a:p>
            <a:r>
              <a:rPr lang="en-IN" sz="8000"/>
              <a:t>Provides a feasible and efficient solution to improve throughput of TCP</a:t>
            </a:r>
          </a:p>
          <a:p>
            <a:endParaRPr lang="en-IN" sz="8000"/>
          </a:p>
          <a:p>
            <a:pPr>
              <a:buNone/>
            </a:pPr>
            <a:r>
              <a:rPr lang="en-IN" sz="8000" b="1"/>
              <a:t>Disadvantages</a:t>
            </a:r>
          </a:p>
          <a:p>
            <a:r>
              <a:rPr lang="en-IN" sz="8000"/>
              <a:t>It is not compatible with TCP.</a:t>
            </a:r>
          </a:p>
          <a:p>
            <a:r>
              <a:rPr lang="en-IN" sz="8000"/>
              <a:t>Could lead to heavy congestion</a:t>
            </a:r>
          </a:p>
          <a:p>
            <a:r>
              <a:rPr lang="en-IN" sz="8000"/>
              <a:t>The dependency on the network layer protocol to detect the route changes and partitions</a:t>
            </a:r>
          </a:p>
          <a:p>
            <a:r>
              <a:rPr lang="en-IN" sz="8000"/>
              <a:t>The addition of a thin ATCP layer to the TCP/IP protocol changes the interface functions currently being used.</a:t>
            </a:r>
          </a:p>
          <a:p>
            <a:endParaRPr lang="en-IN"/>
          </a:p>
          <a:p>
            <a:endParaRPr lang="en-IN" sz="9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OTHER TRANSPORT LAYER PROTOCOLS: ….</a:t>
            </a:r>
            <a:r>
              <a:rPr lang="en-IN" b="1" err="1"/>
              <a:t>cntd</a:t>
            </a:r>
            <a:endParaRPr lang="en-IN"/>
          </a:p>
        </p:txBody>
      </p:sp>
      <p:sp>
        <p:nvSpPr>
          <p:cNvPr id="3" name="Content Placeholder 2"/>
          <p:cNvSpPr>
            <a:spLocks noGrp="1"/>
          </p:cNvSpPr>
          <p:nvPr>
            <p:ph idx="1"/>
          </p:nvPr>
        </p:nvSpPr>
        <p:spPr/>
        <p:txBody>
          <a:bodyPr>
            <a:normAutofit fontScale="85000" lnSpcReduction="20000"/>
          </a:bodyPr>
          <a:lstStyle/>
          <a:p>
            <a:r>
              <a:rPr lang="en-IN"/>
              <a:t>Ad hoc Transport Protocol (ATP)specifically designed for ad hoc wireless networks and is not a variant of TCP and differ from TCP in the following ways:</a:t>
            </a:r>
          </a:p>
          <a:p>
            <a:r>
              <a:rPr lang="en-IN"/>
              <a:t>Coordination among multiple layers</a:t>
            </a:r>
          </a:p>
          <a:p>
            <a:r>
              <a:rPr lang="en-IN"/>
              <a:t>Rate based transmissions</a:t>
            </a:r>
          </a:p>
          <a:p>
            <a:r>
              <a:rPr lang="en-IN"/>
              <a:t>Decoupling congestion control and reliability</a:t>
            </a:r>
          </a:p>
          <a:p>
            <a:r>
              <a:rPr lang="en-IN"/>
              <a:t>Assisted congestion control</a:t>
            </a:r>
          </a:p>
          <a:p>
            <a:r>
              <a:rPr lang="en-IN"/>
              <a:t>ATP uses information from lower layers for</a:t>
            </a:r>
          </a:p>
          <a:p>
            <a:r>
              <a:rPr lang="en-IN"/>
              <a:t>Estimation of the initial transmission rate</a:t>
            </a:r>
          </a:p>
          <a:p>
            <a:r>
              <a:rPr lang="en-IN"/>
              <a:t>Detection, avoidance, and control of congestion</a:t>
            </a:r>
          </a:p>
          <a:p>
            <a:r>
              <a:rPr lang="en-IN"/>
              <a:t>Detection of path breaks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a:t>Ad Hoc Transport Protocol Unlike TCP, ATP utilizes a timer-based transmission, where the transmission rate is decided by the granularity of the timer which is dependent on the congestion in the network.</a:t>
            </a:r>
          </a:p>
          <a:p>
            <a:r>
              <a:rPr lang="en-IN"/>
              <a:t> The congestion control mechanism is decoupled from the reliability and flow control mechanisms.</a:t>
            </a:r>
          </a:p>
          <a:p>
            <a:r>
              <a:rPr lang="en-IN"/>
              <a:t> The network congestion information is obtained from the intermediate nodes, whereas the flow control and reliability information are obtained from the ATP receiver.</a:t>
            </a:r>
          </a:p>
          <a:p>
            <a:r>
              <a:rPr lang="en-IN"/>
              <a:t> The intermediate nodes attach the congestion information to every ATP packet and the ATP receiver collates it before including it in the next ACK packet.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IN"/>
              <a:t>Ad Hoc Transport Protocol Intermediate nodes attach the current delay information to every ATP data packet if the already existing value is smaller than the current delay.</a:t>
            </a:r>
          </a:p>
          <a:p>
            <a:pPr algn="just"/>
            <a:r>
              <a:rPr lang="en-IN"/>
              <a:t> The ATP receiver collects this delay information and the weighted average value is attached in the periodic ACK (ATP uses SACK mechanism, hence ACK refers to SACK) packet sent back to the ATP sender.</a:t>
            </a:r>
          </a:p>
          <a:p>
            <a:pPr algn="just"/>
            <a:r>
              <a:rPr lang="en-IN"/>
              <a:t> During a connection </a:t>
            </a:r>
            <a:r>
              <a:rPr lang="en-IN" err="1"/>
              <a:t>startup</a:t>
            </a:r>
            <a:r>
              <a:rPr lang="en-IN"/>
              <a:t> process or when ATP recovers from a path break, the transmission rate to be used is determined by a process called quick start. </a:t>
            </a:r>
          </a:p>
          <a:p>
            <a:pPr algn="just"/>
            <a:r>
              <a:rPr lang="en-IN"/>
              <a:t>During the quick start process, the ATP sender propagates a probe packet to which the intermediate nodes attach the transmission rate (in the form of current delay), which is received by the ATP receiver, and an ACK is sent back to the ATP sender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a:t>Ad Hoc Transport Protocol The ATP sender starts using the newly obtained transmission rate by setting the data transmission timers. </a:t>
            </a:r>
          </a:p>
          <a:p>
            <a:r>
              <a:rPr lang="en-IN"/>
              <a:t>During a connection </a:t>
            </a:r>
            <a:r>
              <a:rPr lang="en-IN" err="1"/>
              <a:t>startup</a:t>
            </a:r>
            <a:r>
              <a:rPr lang="en-IN"/>
              <a:t>, the connection request and the ACK packets are used as probe packets in order to reduce control overhead.</a:t>
            </a:r>
          </a:p>
          <a:p>
            <a:r>
              <a:rPr lang="en-IN"/>
              <a:t> The receiver performs a weighted average of the delay/transmission rate information for every incoming packet to obtain the transmission rate for an ATP flow and this value is included in the subsequent SACK packet it sends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a:t> Ad Hoc Transport Protocol ATP has three phases, namely, increase, decrease, and maintain The current transmission rate is updated to the new transmission rate if the new transmission rate is lower than the current transmission rate. </a:t>
            </a:r>
          </a:p>
          <a:p>
            <a:r>
              <a:rPr lang="en-IN"/>
              <a:t>In the maintain phase, if the new transmission rate is higher than the current transmission rate, but less than the above mentioned threshold, then the current transmission rate is maintained without any change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IN"/>
              <a:t>Ad Hoc Transport Protocol If an ATP sender has not received any ACK packets for two consecutive feedback periods, it undergoes a multiplicative decrease of the transmission rate. </a:t>
            </a:r>
          </a:p>
          <a:p>
            <a:pPr algn="just"/>
            <a:r>
              <a:rPr lang="en-IN"/>
              <a:t>When a path break occurs, the network layer detects it and originates an ELFN packet toward the ATP sender. The ATP sender freezes the sender state and goes to the connection initiation phase.</a:t>
            </a:r>
          </a:p>
          <a:p>
            <a:pPr algn="just"/>
            <a:r>
              <a:rPr lang="en-IN"/>
              <a:t> In this phase also, the ATP sender periodically originates probe packets to know the status of the path. With a successful probe, the sender begins data transmission again.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a:t>Advantages: </a:t>
            </a:r>
          </a:p>
          <a:p>
            <a:r>
              <a:rPr lang="en-IN"/>
              <a:t>improved performance, decoupling of the congestion control and reliability mechanisms, and avoidance of congestion window fluctuations</a:t>
            </a:r>
          </a:p>
          <a:p>
            <a:r>
              <a:rPr lang="en-IN"/>
              <a:t>Disadvantages:</a:t>
            </a:r>
          </a:p>
          <a:p>
            <a:r>
              <a:rPr lang="en-IN"/>
              <a:t>The lack of interoperability with TCP</a:t>
            </a:r>
          </a:p>
          <a:p>
            <a:r>
              <a:rPr lang="en-IN"/>
              <a:t>Fine-grained per-flow timer may cause the scalable problem</a:t>
            </a:r>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pic>
        <p:nvPicPr>
          <p:cNvPr id="141314" name="Picture 2"/>
          <p:cNvPicPr>
            <a:picLocks noGrp="1" noChangeAspect="1" noChangeArrowheads="1"/>
          </p:cNvPicPr>
          <p:nvPr>
            <p:ph idx="1"/>
          </p:nvPr>
        </p:nvPicPr>
        <p:blipFill>
          <a:blip r:embed="rId2"/>
          <a:srcRect/>
          <a:stretch>
            <a:fillRect/>
          </a:stretch>
        </p:blipFill>
        <p:spPr bwMode="auto">
          <a:xfrm>
            <a:off x="762000" y="1605756"/>
            <a:ext cx="7391400" cy="45148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5170" name="Picture 2"/>
          <p:cNvPicPr>
            <a:picLocks noGrp="1" noChangeAspect="1" noChangeArrowheads="1"/>
          </p:cNvPicPr>
          <p:nvPr>
            <p:ph idx="1"/>
          </p:nvPr>
        </p:nvPicPr>
        <p:blipFill>
          <a:blip r:embed="rId2"/>
          <a:srcRect/>
          <a:stretch>
            <a:fillRect/>
          </a:stretch>
        </p:blipFill>
        <p:spPr bwMode="auto">
          <a:xfrm>
            <a:off x="838200" y="609600"/>
            <a:ext cx="7543800" cy="55165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pic>
        <p:nvPicPr>
          <p:cNvPr id="142338" name="Picture 2"/>
          <p:cNvPicPr>
            <a:picLocks noGrp="1" noChangeAspect="1" noChangeArrowheads="1"/>
          </p:cNvPicPr>
          <p:nvPr>
            <p:ph idx="1"/>
          </p:nvPr>
        </p:nvPicPr>
        <p:blipFill>
          <a:blip r:embed="rId2"/>
          <a:srcRect/>
          <a:stretch>
            <a:fillRect/>
          </a:stretch>
        </p:blipFill>
        <p:spPr bwMode="auto">
          <a:xfrm>
            <a:off x="914400" y="1524001"/>
            <a:ext cx="7391400" cy="4648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62" name="Picture 2"/>
          <p:cNvPicPr>
            <a:picLocks noGrp="1" noChangeAspect="1" noChangeArrowheads="1"/>
          </p:cNvPicPr>
          <p:nvPr>
            <p:ph idx="1"/>
          </p:nvPr>
        </p:nvPicPr>
        <p:blipFill>
          <a:blip r:embed="rId2"/>
          <a:srcRect/>
          <a:stretch>
            <a:fillRect/>
          </a:stretch>
        </p:blipFill>
        <p:spPr bwMode="auto">
          <a:xfrm>
            <a:off x="609600" y="1600200"/>
            <a:ext cx="8288871" cy="399176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 ISSUES</a:t>
            </a:r>
          </a:p>
        </p:txBody>
      </p:sp>
      <p:sp>
        <p:nvSpPr>
          <p:cNvPr id="3" name="Content Placeholder 2"/>
          <p:cNvSpPr>
            <a:spLocks noGrp="1"/>
          </p:cNvSpPr>
          <p:nvPr>
            <p:ph idx="1"/>
          </p:nvPr>
        </p:nvSpPr>
        <p:spPr/>
        <p:txBody>
          <a:bodyPr>
            <a:normAutofit fontScale="62500" lnSpcReduction="20000"/>
          </a:bodyPr>
          <a:lstStyle/>
          <a:p>
            <a:r>
              <a:rPr lang="en-IN"/>
              <a:t>Issues while designing a transport layer protocol for ad hoc wireless networks:</a:t>
            </a:r>
          </a:p>
          <a:p>
            <a:r>
              <a:rPr lang="en-IN"/>
              <a:t>Induced traffic refers to the traffic at any given link due to the relay traffic through neighbouring links.</a:t>
            </a:r>
          </a:p>
          <a:p>
            <a:r>
              <a:rPr lang="en-IN"/>
              <a:t>Induced throughput unfairness refers to the throughput unfairness at the transport layer due to the throughput/delay unfairness existing at the lower layers such as the network and MAC layers.</a:t>
            </a:r>
          </a:p>
          <a:p>
            <a:r>
              <a:rPr lang="en-IN"/>
              <a:t>Separation of congestion control, reliability, and flow control could improve the performance of the transport layer.</a:t>
            </a:r>
          </a:p>
          <a:p>
            <a:r>
              <a:rPr lang="en-IN"/>
              <a:t>Power and bandwidth constraints affects the performance of a transport layer protocol.</a:t>
            </a:r>
          </a:p>
          <a:p>
            <a:r>
              <a:rPr lang="en-IN"/>
              <a:t>Misinterpretation of congestion occurs in ad-hoc wireless networks.</a:t>
            </a:r>
          </a:p>
          <a:p>
            <a:r>
              <a:rPr lang="en-IN"/>
              <a:t>Completely decoupled transport layer needs to adapt to the changing network environment.</a:t>
            </a:r>
          </a:p>
          <a:p>
            <a:r>
              <a:rPr lang="en-IN"/>
              <a:t>Dynamic topology affects the performance of a transport layer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DESIGN GOALS</a:t>
            </a:r>
            <a:endParaRPr lang="en-IN"/>
          </a:p>
        </p:txBody>
      </p:sp>
      <p:sp>
        <p:nvSpPr>
          <p:cNvPr id="3" name="Content Placeholder 2"/>
          <p:cNvSpPr>
            <a:spLocks noGrp="1"/>
          </p:cNvSpPr>
          <p:nvPr>
            <p:ph idx="1"/>
          </p:nvPr>
        </p:nvSpPr>
        <p:spPr/>
        <p:txBody>
          <a:bodyPr>
            <a:normAutofit fontScale="62500" lnSpcReduction="20000"/>
          </a:bodyPr>
          <a:lstStyle/>
          <a:p>
            <a:r>
              <a:rPr lang="en-IN"/>
              <a:t>The protocol should maximize the throughput per connection.</a:t>
            </a:r>
          </a:p>
          <a:p>
            <a:r>
              <a:rPr lang="en-IN"/>
              <a:t>It should provide throughout fairness across contending(challenging/oppose) flows.</a:t>
            </a:r>
          </a:p>
          <a:p>
            <a:r>
              <a:rPr lang="en-IN"/>
              <a:t>It should minimize connection setup and connection maintenance overheads.</a:t>
            </a:r>
          </a:p>
          <a:p>
            <a:r>
              <a:rPr lang="en-IN"/>
              <a:t>The protocol should have mechanisms for congestion control and flow control in the network.</a:t>
            </a:r>
          </a:p>
          <a:p>
            <a:r>
              <a:rPr lang="en-IN"/>
              <a:t>It should be able to provide both reliable and unreliable connections.</a:t>
            </a:r>
          </a:p>
          <a:p>
            <a:r>
              <a:rPr lang="en-IN"/>
              <a:t>The protocol should be able to adapt to the dynamics of the network.</a:t>
            </a:r>
          </a:p>
          <a:p>
            <a:r>
              <a:rPr lang="en-IN"/>
              <a:t>One of the important resources must be used efficiently.</a:t>
            </a:r>
          </a:p>
          <a:p>
            <a:r>
              <a:rPr lang="en-IN"/>
              <a:t>The protocol should be aware of resource constraints.</a:t>
            </a:r>
          </a:p>
          <a:p>
            <a:r>
              <a:rPr lang="en-IN"/>
              <a:t>The protocol should make use of information from the lower layer.</a:t>
            </a:r>
          </a:p>
          <a:p>
            <a:r>
              <a:rPr lang="en-IN"/>
              <a:t>It should have a well-defined cross-layer interaction framework.</a:t>
            </a:r>
          </a:p>
          <a:p>
            <a:r>
              <a:rPr lang="en-IN"/>
              <a:t>The protocol should maintain end-to-end semantics.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 </a:t>
            </a:r>
            <a:r>
              <a:rPr lang="en-IN" b="1"/>
              <a:t>CLASSIFICATION OF TRANSPORT LAYER SOLUTIONS</a:t>
            </a:r>
            <a:endParaRPr lang="en-IN"/>
          </a:p>
        </p:txBody>
      </p:sp>
      <p:pic>
        <p:nvPicPr>
          <p:cNvPr id="134146" name="Picture 2"/>
          <p:cNvPicPr>
            <a:picLocks noGrp="1" noChangeAspect="1" noChangeArrowheads="1"/>
          </p:cNvPicPr>
          <p:nvPr>
            <p:ph idx="1"/>
          </p:nvPr>
        </p:nvPicPr>
        <p:blipFill>
          <a:blip r:embed="rId2"/>
          <a:srcRect/>
          <a:stretch>
            <a:fillRect/>
          </a:stretch>
        </p:blipFill>
        <p:spPr bwMode="auto">
          <a:xfrm>
            <a:off x="1172928" y="1600200"/>
            <a:ext cx="6798144"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8" ma:contentTypeDescription="Create a new document." ma:contentTypeScope="" ma:versionID="150b1840f374527e82a3d80d2196bef6">
  <xsd:schema xmlns:xsd="http://www.w3.org/2001/XMLSchema" xmlns:xs="http://www.w3.org/2001/XMLSchema" xmlns:p="http://schemas.microsoft.com/office/2006/metadata/properties" xmlns:ns2="90d73be7-759e-49cf-a8fe-762d3b35f01d" xmlns:ns3="73acf3ba-0018-4406-813b-7b96a9174d55" targetNamespace="http://schemas.microsoft.com/office/2006/metadata/properties" ma:root="true" ma:fieldsID="4e7c6a8d4f36ca0f602196dc36fcd8a2" ns2:_="" ns3:_="">
    <xsd:import namespace="90d73be7-759e-49cf-a8fe-762d3b35f01d"/>
    <xsd:import namespace="73acf3ba-0018-4406-813b-7b96a9174d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acf3ba-0018-4406-813b-7b96a9174d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AA224-9788-4316-A7A4-C33728802657}">
  <ds:schemaRefs>
    <ds:schemaRef ds:uri="73acf3ba-0018-4406-813b-7b96a9174d55"/>
    <ds:schemaRef ds:uri="90d73be7-759e-49cf-a8fe-762d3b35f0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D0F4FF-0E0B-4188-8F60-5B84A4BF863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B3FD55-E59B-4C7B-9115-E47E033B74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Transport Layer protocols for Ad Hoc Wireless Networks</vt:lpstr>
      <vt:lpstr>INTRODUCTION</vt:lpstr>
      <vt:lpstr>Contd..</vt:lpstr>
      <vt:lpstr>Contd..</vt:lpstr>
      <vt:lpstr>Contd..</vt:lpstr>
      <vt:lpstr>PowerPoint Presentation</vt:lpstr>
      <vt:lpstr> ISSUES</vt:lpstr>
      <vt:lpstr>DESIGN GOALS</vt:lpstr>
      <vt:lpstr> CLASSIFICATION OF TRANSPORT LAYER SOLUTIONS</vt:lpstr>
      <vt:lpstr>TCP OVER AD-HOC WIRELESS NETWORKS:</vt:lpstr>
      <vt:lpstr>WHY DOES TCP NOT PERFORM WELL IN AD-HOC WIRELESS NETWORKS:</vt:lpstr>
      <vt:lpstr>PowerPoint Presentation</vt:lpstr>
      <vt:lpstr>PowerPoint Presentation</vt:lpstr>
      <vt:lpstr>PowerPoint Presentation</vt:lpstr>
      <vt:lpstr>TCP OVER AD HOC WIRELESS NETWORK:</vt:lpstr>
      <vt:lpstr>PowerPoint Presentation</vt:lpstr>
      <vt:lpstr>TCP OVER AD HOC WIRELESS NETWORK:….cntd</vt:lpstr>
      <vt:lpstr>PowerPoint Presentation</vt:lpstr>
      <vt:lpstr>PowerPoint Presentation</vt:lpstr>
      <vt:lpstr>PowerPoint Presentation</vt:lpstr>
      <vt:lpstr>TCP OVER AD HOC WIRELESS NETWORK: ….cntd</vt:lpstr>
      <vt:lpstr>PowerPoint Presentation</vt:lpstr>
      <vt:lpstr>Contd..</vt:lpstr>
      <vt:lpstr>TCP OVER AD HOC WIRELESS NETWORK:….cntd</vt:lpstr>
      <vt:lpstr>PowerPoint Presentation</vt:lpstr>
      <vt:lpstr>PowerPoint Presentation</vt:lpstr>
      <vt:lpstr>PowerPoint Presentation</vt:lpstr>
      <vt:lpstr>OTHER TRANSPORT LAYER PROTOCOLS: ….cntd</vt:lpstr>
      <vt:lpstr>PowerPoint Presentation</vt:lpstr>
      <vt:lpstr>PowerPoint Presentation</vt:lpstr>
      <vt:lpstr>PowerPoint Presentation</vt:lpstr>
      <vt:lpstr>PowerPoint Presentation</vt:lpstr>
      <vt:lpstr>OTHER TRANSPORT LAYER PROTOCOLS: ….cntd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revision>4</cp:revision>
  <dcterms:created xsi:type="dcterms:W3CDTF">2006-08-16T00:00:00Z</dcterms:created>
  <dcterms:modified xsi:type="dcterms:W3CDTF">2021-07-25T10:58:11Z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0x01010090F515779016B6419F28F0C7176DC809</vt:lpwstr>
  </property>
</Properties>
</file>