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4487abd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4487abd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4487abd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4487abd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4487abdf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4487abdf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4487abd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4487abd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4487abdf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4487abdf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4487abdf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4487abdf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4487abdf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4487abdf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47202385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47202385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478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Ensemble Learning </a:t>
            </a:r>
            <a:endParaRPr>
              <a:solidFill>
                <a:srgbClr val="000000"/>
              </a:solidFill>
            </a:endParaRPr>
          </a:p>
          <a:p>
            <a:pPr indent="0" lvl="0" marL="0" rtl="0" algn="ctr">
              <a:spcBef>
                <a:spcPts val="0"/>
              </a:spcBef>
              <a:spcAft>
                <a:spcPts val="0"/>
              </a:spcAft>
              <a:buNone/>
            </a:pPr>
            <a:r>
              <a:rPr lang="en">
                <a:solidFill>
                  <a:srgbClr val="000000"/>
                </a:solidFill>
              </a:rPr>
              <a:t>Techniques</a:t>
            </a:r>
            <a:endParaRPr>
              <a:solidFill>
                <a:srgbClr val="000000"/>
              </a:solidFill>
            </a:endParaRPr>
          </a:p>
        </p:txBody>
      </p:sp>
      <p:sp>
        <p:nvSpPr>
          <p:cNvPr id="55" name="Google Shape;55;p13"/>
          <p:cNvSpPr txBox="1"/>
          <p:nvPr>
            <p:ph idx="1" type="subTitle"/>
          </p:nvPr>
        </p:nvSpPr>
        <p:spPr>
          <a:xfrm>
            <a:off x="5319375" y="4247725"/>
            <a:ext cx="3584400" cy="705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800"/>
              <a:t>Karthik Reddy Yeredla</a:t>
            </a:r>
            <a:endParaRPr sz="1800"/>
          </a:p>
          <a:p>
            <a:pPr indent="0" lvl="0" marL="0" rtl="0" algn="ctr">
              <a:spcBef>
                <a:spcPts val="0"/>
              </a:spcBef>
              <a:spcAft>
                <a:spcPts val="0"/>
              </a:spcAft>
              <a:buNone/>
            </a:pPr>
            <a:r>
              <a:rPr lang="en" sz="1800"/>
              <a:t>Poola Sai Prapul Reddy</a:t>
            </a:r>
            <a:endParaRPr sz="1800"/>
          </a:p>
        </p:txBody>
      </p:sp>
      <p:sp>
        <p:nvSpPr>
          <p:cNvPr id="56" name="Google Shape;56;p13"/>
          <p:cNvSpPr txBox="1"/>
          <p:nvPr/>
        </p:nvSpPr>
        <p:spPr>
          <a:xfrm>
            <a:off x="9702475" y="1647850"/>
            <a:ext cx="55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Idea of Ensemble Learning:</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Multiple models are combined to enhance predictive accuracy, reduce variance, and obtains a more generalized model.</a:t>
            </a:r>
            <a:endParaRPr/>
          </a:p>
          <a:p>
            <a:pPr indent="0" lvl="0" marL="0" rtl="0" algn="l">
              <a:spcBef>
                <a:spcPts val="1200"/>
              </a:spcBef>
              <a:spcAft>
                <a:spcPts val="0"/>
              </a:spcAft>
              <a:buNone/>
            </a:pPr>
            <a:r>
              <a:rPr lang="en"/>
              <a:t>Most Popular Techniques of Ensemble Learning are:</a:t>
            </a:r>
            <a:endParaRPr/>
          </a:p>
          <a:p>
            <a:pPr indent="-342900" lvl="0" marL="457200" rtl="0" algn="l">
              <a:spcBef>
                <a:spcPts val="1200"/>
              </a:spcBef>
              <a:spcAft>
                <a:spcPts val="0"/>
              </a:spcAft>
              <a:buSzPts val="1800"/>
              <a:buChar char="●"/>
            </a:pPr>
            <a:r>
              <a:rPr lang="en"/>
              <a:t>Bagging (Bootstrap Aggregation)</a:t>
            </a:r>
            <a:endParaRPr/>
          </a:p>
          <a:p>
            <a:pPr indent="-342900" lvl="0" marL="457200" rtl="0" algn="l">
              <a:spcBef>
                <a:spcPts val="0"/>
              </a:spcBef>
              <a:spcAft>
                <a:spcPts val="0"/>
              </a:spcAft>
              <a:buSzPts val="1800"/>
              <a:buChar char="●"/>
            </a:pPr>
            <a:r>
              <a:rPr lang="en"/>
              <a:t>Boosting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Bagging:                                               Leo Breiman(1994)</a:t>
            </a:r>
            <a:endParaRPr/>
          </a:p>
        </p:txBody>
      </p:sp>
      <p:sp>
        <p:nvSpPr>
          <p:cNvPr id="68" name="Google Shape;68;p15"/>
          <p:cNvSpPr txBox="1"/>
          <p:nvPr>
            <p:ph idx="1" type="body"/>
          </p:nvPr>
        </p:nvSpPr>
        <p:spPr>
          <a:xfrm>
            <a:off x="311700" y="1152475"/>
            <a:ext cx="8520600" cy="375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Step-1 (Bootstrap) : </a:t>
            </a:r>
            <a:endParaRPr/>
          </a:p>
          <a:p>
            <a:pPr indent="-323850" lvl="0" marL="457200" rtl="0" algn="l">
              <a:spcBef>
                <a:spcPts val="1200"/>
              </a:spcBef>
              <a:spcAft>
                <a:spcPts val="0"/>
              </a:spcAft>
              <a:buSzPts val="1500"/>
              <a:buChar char="●"/>
            </a:pPr>
            <a:r>
              <a:rPr lang="en" sz="1500"/>
              <a:t>C</a:t>
            </a:r>
            <a:r>
              <a:rPr lang="en" sz="1500"/>
              <a:t>reating multiple subsets of the original dataset by randomly sampling with replacement. </a:t>
            </a:r>
            <a:endParaRPr sz="1500"/>
          </a:p>
          <a:p>
            <a:pPr indent="-323850" lvl="0" marL="457200" rtl="0" algn="l">
              <a:spcBef>
                <a:spcPts val="0"/>
              </a:spcBef>
              <a:spcAft>
                <a:spcPts val="0"/>
              </a:spcAft>
              <a:buSzPts val="1500"/>
              <a:buChar char="●"/>
            </a:pPr>
            <a:r>
              <a:rPr lang="en" sz="1500"/>
              <a:t>Each subset, called a bootstrap sample, is used to train individual base models.</a:t>
            </a:r>
            <a:endParaRPr/>
          </a:p>
          <a:p>
            <a:pPr indent="0" lvl="0" marL="0" rtl="0" algn="l">
              <a:spcBef>
                <a:spcPts val="1200"/>
              </a:spcBef>
              <a:spcAft>
                <a:spcPts val="0"/>
              </a:spcAft>
              <a:buNone/>
            </a:pPr>
            <a:r>
              <a:rPr lang="en"/>
              <a:t>Step-2 (Aggregation):</a:t>
            </a:r>
            <a:endParaRPr/>
          </a:p>
          <a:p>
            <a:pPr indent="-323850" lvl="0" marL="457200" rtl="0" algn="l">
              <a:spcBef>
                <a:spcPts val="1200"/>
              </a:spcBef>
              <a:spcAft>
                <a:spcPts val="0"/>
              </a:spcAft>
              <a:buSzPts val="1500"/>
              <a:buChar char="●"/>
            </a:pPr>
            <a:r>
              <a:rPr lang="en" sz="1500"/>
              <a:t>In classification, the aggregation involves counting the predicted class labels from each base model in the ensemble. The final prediction is determined by selecting the class label that appears most frequently among the predictions.This </a:t>
            </a:r>
            <a:r>
              <a:rPr lang="en" sz="1500"/>
              <a:t>approach is known as Majority Voting.</a:t>
            </a:r>
            <a:endParaRPr sz="1500"/>
          </a:p>
          <a:p>
            <a:pPr indent="-323850" lvl="0" marL="457200" rtl="0" algn="l">
              <a:spcBef>
                <a:spcPts val="0"/>
              </a:spcBef>
              <a:spcAft>
                <a:spcPts val="0"/>
              </a:spcAft>
              <a:buSzPts val="1500"/>
              <a:buChar char="●"/>
            </a:pPr>
            <a:r>
              <a:rPr lang="en" sz="1500"/>
              <a:t>In regression, the aggregation step typically involves calculating the average or weighted average of the predicted values from each base model.</a:t>
            </a:r>
            <a:endParaRPr sz="1500"/>
          </a:p>
          <a:p>
            <a:pPr indent="0" lvl="0" marL="0" rtl="0" algn="l">
              <a:spcBef>
                <a:spcPts val="1200"/>
              </a:spcBef>
              <a:spcAft>
                <a:spcPts val="1200"/>
              </a:spcAft>
              <a:buNone/>
            </a:pPr>
            <a:r>
              <a:rPr lang="en" sz="1500"/>
              <a:t>                      </a:t>
            </a:r>
            <a:r>
              <a:rPr i="1" lang="en" sz="1500"/>
              <a:t>Bagging is typically used to reduce the variance of weak learners</a:t>
            </a:r>
            <a:endParaRPr i="1"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a:t>
            </a:r>
            <a:endParaRPr/>
          </a:p>
        </p:txBody>
      </p:sp>
      <p:sp>
        <p:nvSpPr>
          <p:cNvPr id="74" name="Google Shape;74;p1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a:t>
            </a:r>
            <a:endParaRPr/>
          </a:p>
          <a:p>
            <a:pPr indent="0" lvl="0" marL="0" rtl="0" algn="l">
              <a:spcBef>
                <a:spcPts val="120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2677250" y="1578850"/>
            <a:ext cx="3789500" cy="3310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Bagging works?</a:t>
            </a:r>
            <a:endParaRPr/>
          </a:p>
        </p:txBody>
      </p:sp>
      <p:sp>
        <p:nvSpPr>
          <p:cNvPr id="81" name="Google Shape;81;p17"/>
          <p:cNvSpPr txBox="1"/>
          <p:nvPr>
            <p:ph idx="1" type="body"/>
          </p:nvPr>
        </p:nvSpPr>
        <p:spPr>
          <a:xfrm>
            <a:off x="311700" y="1152475"/>
            <a:ext cx="8520600" cy="377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Variance decreases in bagging due to the combination of two key principles</a:t>
            </a:r>
            <a:endParaRPr sz="1500"/>
          </a:p>
          <a:p>
            <a:pPr indent="-323850" lvl="0" marL="457200" rtl="0" algn="l">
              <a:spcBef>
                <a:spcPts val="1200"/>
              </a:spcBef>
              <a:spcAft>
                <a:spcPts val="0"/>
              </a:spcAft>
              <a:buSzPts val="1500"/>
              <a:buChar char="●"/>
            </a:pPr>
            <a:r>
              <a:rPr lang="en" sz="1500"/>
              <a:t>Diversity</a:t>
            </a:r>
            <a:endParaRPr sz="1500"/>
          </a:p>
          <a:p>
            <a:pPr indent="-323850" lvl="0" marL="914400" rtl="0" algn="l">
              <a:spcBef>
                <a:spcPts val="0"/>
              </a:spcBef>
              <a:spcAft>
                <a:spcPts val="0"/>
              </a:spcAft>
              <a:buSzPts val="1500"/>
              <a:buAutoNum type="arabicPeriod"/>
            </a:pPr>
            <a:r>
              <a:rPr lang="en" sz="1500"/>
              <a:t>When we create multiple bootstrap samples and train individual base models on each sample, we introduce diversity into the ensemble. </a:t>
            </a:r>
            <a:endParaRPr sz="1500"/>
          </a:p>
          <a:p>
            <a:pPr indent="-323850" lvl="0" marL="914400" rtl="0" algn="l">
              <a:spcBef>
                <a:spcPts val="0"/>
              </a:spcBef>
              <a:spcAft>
                <a:spcPts val="0"/>
              </a:spcAft>
              <a:buSzPts val="1500"/>
              <a:buAutoNum type="arabicPeriod"/>
            </a:pPr>
            <a:r>
              <a:rPr lang="en" sz="1500"/>
              <a:t>Each base model captures different patterns and errors. This diversity ensures that if one model makes a mistake, others are likely to make correct predictions.</a:t>
            </a:r>
            <a:endParaRPr sz="1500"/>
          </a:p>
          <a:p>
            <a:pPr indent="-323850" lvl="0" marL="457200" rtl="0" algn="l">
              <a:spcBef>
                <a:spcPts val="0"/>
              </a:spcBef>
              <a:spcAft>
                <a:spcPts val="0"/>
              </a:spcAft>
              <a:buSzPts val="1500"/>
              <a:buChar char="●"/>
            </a:pPr>
            <a:r>
              <a:rPr lang="en" sz="1500"/>
              <a:t>Aggregation</a:t>
            </a:r>
            <a:endParaRPr sz="1500"/>
          </a:p>
          <a:p>
            <a:pPr indent="-323850" lvl="0" marL="914400" rtl="0" algn="l">
              <a:spcBef>
                <a:spcPts val="0"/>
              </a:spcBef>
              <a:spcAft>
                <a:spcPts val="0"/>
              </a:spcAft>
              <a:buSzPts val="1500"/>
              <a:buAutoNum type="arabicPeriod"/>
            </a:pPr>
            <a:r>
              <a:rPr lang="en" sz="1500"/>
              <a:t>By averaging or voting on the predictions, the ensemble prediction benefits from the collective wisdom of multiple models, producing a stable and accurate final prediction.</a:t>
            </a:r>
            <a:endParaRPr sz="1500"/>
          </a:p>
          <a:p>
            <a:pPr indent="0" lvl="0" marL="457200" rtl="0" algn="l">
              <a:spcBef>
                <a:spcPts val="1200"/>
              </a:spcBef>
              <a:spcAft>
                <a:spcPts val="1200"/>
              </a:spcAft>
              <a:buNone/>
            </a:pPr>
            <a:r>
              <a:rPr lang="en" sz="1500"/>
              <a:t>In essence, bagging's combination of diverse models and their aggregated predictions provides a counterbalance to the fluctuations and noise present in individual models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Boosting:                                      Freund &amp; Schapire(1996)       </a:t>
            </a:r>
            <a:endParaRPr/>
          </a:p>
        </p:txBody>
      </p:sp>
      <p:sp>
        <p:nvSpPr>
          <p:cNvPr id="87" name="Google Shape;87;p18"/>
          <p:cNvSpPr txBox="1"/>
          <p:nvPr>
            <p:ph idx="1" type="body"/>
          </p:nvPr>
        </p:nvSpPr>
        <p:spPr>
          <a:xfrm>
            <a:off x="311700" y="1152475"/>
            <a:ext cx="8520600" cy="386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Idea</a:t>
            </a:r>
            <a:r>
              <a:rPr lang="en"/>
              <a:t> : Train n weak learners sequentially and combine them to reduce model bias.</a:t>
            </a:r>
            <a:endParaRPr/>
          </a:p>
        </p:txBody>
      </p:sp>
      <p:pic>
        <p:nvPicPr>
          <p:cNvPr id="88" name="Google Shape;88;p18"/>
          <p:cNvPicPr preferRelativeResize="0"/>
          <p:nvPr/>
        </p:nvPicPr>
        <p:blipFill>
          <a:blip r:embed="rId3">
            <a:alphaModFix/>
          </a:blip>
          <a:stretch>
            <a:fillRect/>
          </a:stretch>
        </p:blipFill>
        <p:spPr>
          <a:xfrm>
            <a:off x="1505225" y="1578850"/>
            <a:ext cx="5603650" cy="3497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229900" y="218825"/>
            <a:ext cx="8520600" cy="438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Gradient Boosting : </a:t>
            </a:r>
            <a:r>
              <a:rPr lang="en"/>
              <a:t>                                                      </a:t>
            </a:r>
            <a:r>
              <a:rPr lang="en">
                <a:solidFill>
                  <a:schemeClr val="dk1"/>
                </a:solidFill>
              </a:rPr>
              <a:t>Jerome H.Friedman(2001)</a:t>
            </a:r>
            <a:endParaRPr>
              <a:solidFill>
                <a:schemeClr val="dk1"/>
              </a:solidFill>
            </a:endParaRPr>
          </a:p>
          <a:p>
            <a:pPr indent="0" lvl="0" marL="0" rtl="0" algn="l">
              <a:spcBef>
                <a:spcPts val="120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360775" y="924400"/>
            <a:ext cx="4130325" cy="3517624"/>
          </a:xfrm>
          <a:prstGeom prst="rect">
            <a:avLst/>
          </a:prstGeom>
          <a:noFill/>
          <a:ln>
            <a:noFill/>
          </a:ln>
        </p:spPr>
      </p:pic>
      <p:pic>
        <p:nvPicPr>
          <p:cNvPr id="95" name="Google Shape;95;p19"/>
          <p:cNvPicPr preferRelativeResize="0"/>
          <p:nvPr/>
        </p:nvPicPr>
        <p:blipFill>
          <a:blip r:embed="rId4">
            <a:alphaModFix/>
          </a:blip>
          <a:stretch>
            <a:fillRect/>
          </a:stretch>
        </p:blipFill>
        <p:spPr>
          <a:xfrm>
            <a:off x="4491100" y="1085713"/>
            <a:ext cx="4438650" cy="330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Evolution of Boosting Techniques: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Ada Boost - Freund &amp; Schapire(1996) </a:t>
            </a:r>
            <a:endParaRPr/>
          </a:p>
          <a:p>
            <a:pPr indent="-342900" lvl="0" marL="457200" rtl="0" algn="l">
              <a:spcBef>
                <a:spcPts val="0"/>
              </a:spcBef>
              <a:spcAft>
                <a:spcPts val="0"/>
              </a:spcAft>
              <a:buSzPts val="1800"/>
              <a:buChar char="●"/>
            </a:pPr>
            <a:r>
              <a:rPr lang="en"/>
              <a:t>Gradient Boosting - </a:t>
            </a:r>
            <a:r>
              <a:rPr lang="en"/>
              <a:t>Jerome H.Friedman(2001)</a:t>
            </a:r>
            <a:endParaRPr/>
          </a:p>
          <a:p>
            <a:pPr indent="-342900" lvl="0" marL="457200" rtl="0" algn="l">
              <a:spcBef>
                <a:spcPts val="0"/>
              </a:spcBef>
              <a:spcAft>
                <a:spcPts val="0"/>
              </a:spcAft>
              <a:buSzPts val="1800"/>
              <a:buChar char="●"/>
            </a:pPr>
            <a:r>
              <a:rPr lang="en"/>
              <a:t>XGBoost(Extreme Gradient Boosting) -  Tianqi Chen(2014)</a:t>
            </a:r>
            <a:endParaRPr/>
          </a:p>
          <a:p>
            <a:pPr indent="-342900" lvl="0" marL="457200" rtl="0" algn="l">
              <a:spcBef>
                <a:spcPts val="0"/>
              </a:spcBef>
              <a:spcAft>
                <a:spcPts val="0"/>
              </a:spcAft>
              <a:buSzPts val="1800"/>
              <a:buChar char="●"/>
            </a:pPr>
            <a:r>
              <a:rPr lang="en"/>
              <a:t>LightGBM - Microsoft Research (2017)</a:t>
            </a:r>
            <a:endParaRPr/>
          </a:p>
          <a:p>
            <a:pPr indent="-342900" lvl="0" marL="457200" rtl="0" algn="l">
              <a:spcBef>
                <a:spcPts val="0"/>
              </a:spcBef>
              <a:spcAft>
                <a:spcPts val="0"/>
              </a:spcAft>
              <a:buSzPts val="1800"/>
              <a:buChar char="●"/>
            </a:pPr>
            <a:r>
              <a:rPr lang="en"/>
              <a:t>Catboost - Yandex (2017)</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