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7" r:id="rId3"/>
    <p:sldId id="259" r:id="rId4"/>
    <p:sldId id="263" r:id="rId5"/>
    <p:sldId id="262" r:id="rId6"/>
    <p:sldId id="261" r:id="rId7"/>
    <p:sldId id="265" r:id="rId8"/>
    <p:sldId id="264" r:id="rId9"/>
    <p:sldId id="266" r:id="rId10"/>
    <p:sldId id="267" r:id="rId11"/>
    <p:sldId id="268"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049" autoAdjust="0"/>
  </p:normalViewPr>
  <p:slideViewPr>
    <p:cSldViewPr snapToGrid="0">
      <p:cViewPr varScale="1">
        <p:scale>
          <a:sx n="65" d="100"/>
          <a:sy n="65" d="100"/>
        </p:scale>
        <p:origin x="724" y="60"/>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3" d="100"/>
          <a:sy n="53" d="100"/>
        </p:scale>
        <p:origin x="2648" y="3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4FB63F2-A73B-4A4D-B74D-4C71951C30E4}" type="datetimeFigureOut">
              <a:rPr lang="en-US" smtClean="0"/>
              <a:t>6/15/2023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26E4CD-3616-4845-B35F-F6AA34CE5C91}" type="slidenum">
              <a:rPr lang="en-US" smtClean="0"/>
              <a:t>‹#›</a:t>
            </a:fld>
            <a:endParaRPr lang="en-US" dirty="0"/>
          </a:p>
        </p:txBody>
      </p:sp>
    </p:spTree>
    <p:extLst>
      <p:ext uri="{BB962C8B-B14F-4D97-AF65-F5344CB8AC3E}">
        <p14:creationId xmlns:p14="http://schemas.microsoft.com/office/powerpoint/2010/main" val="22835984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226E4CD-3616-4845-B35F-F6AA34CE5C91}" type="slidenum">
              <a:rPr lang="en-US" smtClean="0"/>
              <a:t>2</a:t>
            </a:fld>
            <a:endParaRPr lang="en-US" dirty="0"/>
          </a:p>
        </p:txBody>
      </p:sp>
    </p:spTree>
    <p:extLst>
      <p:ext uri="{BB962C8B-B14F-4D97-AF65-F5344CB8AC3E}">
        <p14:creationId xmlns:p14="http://schemas.microsoft.com/office/powerpoint/2010/main" val="34552689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26E4CD-3616-4845-B35F-F6AA34CE5C91}" type="slidenum">
              <a:rPr lang="en-US" smtClean="0"/>
              <a:t>3</a:t>
            </a:fld>
            <a:endParaRPr lang="en-US" dirty="0"/>
          </a:p>
        </p:txBody>
      </p:sp>
    </p:spTree>
    <p:extLst>
      <p:ext uri="{BB962C8B-B14F-4D97-AF65-F5344CB8AC3E}">
        <p14:creationId xmlns:p14="http://schemas.microsoft.com/office/powerpoint/2010/main" val="4765370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26E4CD-3616-4845-B35F-F6AA34CE5C91}" type="slidenum">
              <a:rPr lang="en-US" smtClean="0"/>
              <a:t>11</a:t>
            </a:fld>
            <a:endParaRPr lang="en-US" dirty="0"/>
          </a:p>
        </p:txBody>
      </p:sp>
    </p:spTree>
    <p:extLst>
      <p:ext uri="{BB962C8B-B14F-4D97-AF65-F5344CB8AC3E}">
        <p14:creationId xmlns:p14="http://schemas.microsoft.com/office/powerpoint/2010/main" val="31012377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4C384-54B5-2BFB-700F-636EB856481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A80465E-0ADF-76E7-6491-F36DB234137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26218FC-7327-E2D9-4465-97247DC49349}"/>
              </a:ext>
            </a:extLst>
          </p:cNvPr>
          <p:cNvSpPr>
            <a:spLocks noGrp="1"/>
          </p:cNvSpPr>
          <p:nvPr>
            <p:ph type="dt" sz="half" idx="10"/>
          </p:nvPr>
        </p:nvSpPr>
        <p:spPr/>
        <p:txBody>
          <a:bodyPr/>
          <a:lstStyle/>
          <a:p>
            <a:fld id="{AB20B9FD-6176-424E-AE69-8EDE2368248B}" type="datetimeFigureOut">
              <a:rPr lang="en-US" smtClean="0"/>
              <a:t>6/15/2023</a:t>
            </a:fld>
            <a:endParaRPr lang="en-US" dirty="0"/>
          </a:p>
        </p:txBody>
      </p:sp>
      <p:sp>
        <p:nvSpPr>
          <p:cNvPr id="5" name="Footer Placeholder 4">
            <a:extLst>
              <a:ext uri="{FF2B5EF4-FFF2-40B4-BE49-F238E27FC236}">
                <a16:creationId xmlns:a16="http://schemas.microsoft.com/office/drawing/2014/main" id="{CCCE7C99-B864-680E-4C42-3164A486AA6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8AABE18-B499-FD4F-D09F-D87F591C40CE}"/>
              </a:ext>
            </a:extLst>
          </p:cNvPr>
          <p:cNvSpPr>
            <a:spLocks noGrp="1"/>
          </p:cNvSpPr>
          <p:nvPr>
            <p:ph type="sldNum" sz="quarter" idx="12"/>
          </p:nvPr>
        </p:nvSpPr>
        <p:spPr/>
        <p:txBody>
          <a:bodyPr/>
          <a:lstStyle/>
          <a:p>
            <a:fld id="{2958CD8F-3EF6-43F5-AD1E-DDD3435814E6}" type="slidenum">
              <a:rPr lang="en-US" smtClean="0"/>
              <a:t>‹#›</a:t>
            </a:fld>
            <a:endParaRPr lang="en-US" dirty="0"/>
          </a:p>
        </p:txBody>
      </p:sp>
    </p:spTree>
    <p:extLst>
      <p:ext uri="{BB962C8B-B14F-4D97-AF65-F5344CB8AC3E}">
        <p14:creationId xmlns:p14="http://schemas.microsoft.com/office/powerpoint/2010/main" val="12405951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B69B68-73DC-3522-663B-4637740724A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6280D42-360B-F39B-5792-623FD302F7F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9369A5-05F2-9619-D738-9C2535E5FEC7}"/>
              </a:ext>
            </a:extLst>
          </p:cNvPr>
          <p:cNvSpPr>
            <a:spLocks noGrp="1"/>
          </p:cNvSpPr>
          <p:nvPr>
            <p:ph type="dt" sz="half" idx="10"/>
          </p:nvPr>
        </p:nvSpPr>
        <p:spPr/>
        <p:txBody>
          <a:bodyPr/>
          <a:lstStyle/>
          <a:p>
            <a:fld id="{AB20B9FD-6176-424E-AE69-8EDE2368248B}" type="datetimeFigureOut">
              <a:rPr lang="en-US" smtClean="0"/>
              <a:t>6/15/2023</a:t>
            </a:fld>
            <a:endParaRPr lang="en-US" dirty="0"/>
          </a:p>
        </p:txBody>
      </p:sp>
      <p:sp>
        <p:nvSpPr>
          <p:cNvPr id="5" name="Footer Placeholder 4">
            <a:extLst>
              <a:ext uri="{FF2B5EF4-FFF2-40B4-BE49-F238E27FC236}">
                <a16:creationId xmlns:a16="http://schemas.microsoft.com/office/drawing/2014/main" id="{FF66BCF9-91ED-7D4A-406D-7CAE27C2590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AE013D3-6BCF-BCCB-E86C-801BDF53D6B4}"/>
              </a:ext>
            </a:extLst>
          </p:cNvPr>
          <p:cNvSpPr>
            <a:spLocks noGrp="1"/>
          </p:cNvSpPr>
          <p:nvPr>
            <p:ph type="sldNum" sz="quarter" idx="12"/>
          </p:nvPr>
        </p:nvSpPr>
        <p:spPr/>
        <p:txBody>
          <a:bodyPr/>
          <a:lstStyle/>
          <a:p>
            <a:fld id="{2958CD8F-3EF6-43F5-AD1E-DDD3435814E6}" type="slidenum">
              <a:rPr lang="en-US" smtClean="0"/>
              <a:t>‹#›</a:t>
            </a:fld>
            <a:endParaRPr lang="en-US" dirty="0"/>
          </a:p>
        </p:txBody>
      </p:sp>
    </p:spTree>
    <p:extLst>
      <p:ext uri="{BB962C8B-B14F-4D97-AF65-F5344CB8AC3E}">
        <p14:creationId xmlns:p14="http://schemas.microsoft.com/office/powerpoint/2010/main" val="983415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52A8AEB-D501-2A91-5199-18361C1B684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9660275-1A6F-70B7-835E-861A67FEE68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3D39582-729B-9488-1B86-D305C7E35A1C}"/>
              </a:ext>
            </a:extLst>
          </p:cNvPr>
          <p:cNvSpPr>
            <a:spLocks noGrp="1"/>
          </p:cNvSpPr>
          <p:nvPr>
            <p:ph type="dt" sz="half" idx="10"/>
          </p:nvPr>
        </p:nvSpPr>
        <p:spPr/>
        <p:txBody>
          <a:bodyPr/>
          <a:lstStyle/>
          <a:p>
            <a:fld id="{AB20B9FD-6176-424E-AE69-8EDE2368248B}" type="datetimeFigureOut">
              <a:rPr lang="en-US" smtClean="0"/>
              <a:t>6/15/2023</a:t>
            </a:fld>
            <a:endParaRPr lang="en-US" dirty="0"/>
          </a:p>
        </p:txBody>
      </p:sp>
      <p:sp>
        <p:nvSpPr>
          <p:cNvPr id="5" name="Footer Placeholder 4">
            <a:extLst>
              <a:ext uri="{FF2B5EF4-FFF2-40B4-BE49-F238E27FC236}">
                <a16:creationId xmlns:a16="http://schemas.microsoft.com/office/drawing/2014/main" id="{16E8578B-959A-C2BB-711A-35E531AA1DA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A813DA7-8C32-751A-E457-8F6A0C2562A4}"/>
              </a:ext>
            </a:extLst>
          </p:cNvPr>
          <p:cNvSpPr>
            <a:spLocks noGrp="1"/>
          </p:cNvSpPr>
          <p:nvPr>
            <p:ph type="sldNum" sz="quarter" idx="12"/>
          </p:nvPr>
        </p:nvSpPr>
        <p:spPr/>
        <p:txBody>
          <a:bodyPr/>
          <a:lstStyle/>
          <a:p>
            <a:fld id="{2958CD8F-3EF6-43F5-AD1E-DDD3435814E6}" type="slidenum">
              <a:rPr lang="en-US" smtClean="0"/>
              <a:t>‹#›</a:t>
            </a:fld>
            <a:endParaRPr lang="en-US" dirty="0"/>
          </a:p>
        </p:txBody>
      </p:sp>
    </p:spTree>
    <p:extLst>
      <p:ext uri="{BB962C8B-B14F-4D97-AF65-F5344CB8AC3E}">
        <p14:creationId xmlns:p14="http://schemas.microsoft.com/office/powerpoint/2010/main" val="26228893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57AAB-BA7C-0BE2-9C22-E24E39F8BC2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BAC913B-4E2A-0BF8-17CE-814F48C53B9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0B6B5B-9DBD-5754-3100-1C36B6B99513}"/>
              </a:ext>
            </a:extLst>
          </p:cNvPr>
          <p:cNvSpPr>
            <a:spLocks noGrp="1"/>
          </p:cNvSpPr>
          <p:nvPr>
            <p:ph type="dt" sz="half" idx="10"/>
          </p:nvPr>
        </p:nvSpPr>
        <p:spPr/>
        <p:txBody>
          <a:bodyPr/>
          <a:lstStyle/>
          <a:p>
            <a:fld id="{AB20B9FD-6176-424E-AE69-8EDE2368248B}" type="datetimeFigureOut">
              <a:rPr lang="en-US" smtClean="0"/>
              <a:t>6/15/2023</a:t>
            </a:fld>
            <a:endParaRPr lang="en-US" dirty="0"/>
          </a:p>
        </p:txBody>
      </p:sp>
      <p:sp>
        <p:nvSpPr>
          <p:cNvPr id="5" name="Footer Placeholder 4">
            <a:extLst>
              <a:ext uri="{FF2B5EF4-FFF2-40B4-BE49-F238E27FC236}">
                <a16:creationId xmlns:a16="http://schemas.microsoft.com/office/drawing/2014/main" id="{D5AC0740-C706-CFEC-7BFB-AA56191228A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86D7423-F0B1-AE45-09B5-D92F0AADF5F7}"/>
              </a:ext>
            </a:extLst>
          </p:cNvPr>
          <p:cNvSpPr>
            <a:spLocks noGrp="1"/>
          </p:cNvSpPr>
          <p:nvPr>
            <p:ph type="sldNum" sz="quarter" idx="12"/>
          </p:nvPr>
        </p:nvSpPr>
        <p:spPr/>
        <p:txBody>
          <a:bodyPr/>
          <a:lstStyle/>
          <a:p>
            <a:fld id="{2958CD8F-3EF6-43F5-AD1E-DDD3435814E6}" type="slidenum">
              <a:rPr lang="en-US" smtClean="0"/>
              <a:t>‹#›</a:t>
            </a:fld>
            <a:endParaRPr lang="en-US" dirty="0"/>
          </a:p>
        </p:txBody>
      </p:sp>
    </p:spTree>
    <p:extLst>
      <p:ext uri="{BB962C8B-B14F-4D97-AF65-F5344CB8AC3E}">
        <p14:creationId xmlns:p14="http://schemas.microsoft.com/office/powerpoint/2010/main" val="1868443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AE568-13AD-77C4-9540-DE50509AD86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EAE6C50-8F88-8834-47E9-C19FFFA1854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23692B0-427B-A847-AA66-AB2AC5C5EE96}"/>
              </a:ext>
            </a:extLst>
          </p:cNvPr>
          <p:cNvSpPr>
            <a:spLocks noGrp="1"/>
          </p:cNvSpPr>
          <p:nvPr>
            <p:ph type="dt" sz="half" idx="10"/>
          </p:nvPr>
        </p:nvSpPr>
        <p:spPr/>
        <p:txBody>
          <a:bodyPr/>
          <a:lstStyle/>
          <a:p>
            <a:fld id="{AB20B9FD-6176-424E-AE69-8EDE2368248B}" type="datetimeFigureOut">
              <a:rPr lang="en-US" smtClean="0"/>
              <a:t>6/15/2023</a:t>
            </a:fld>
            <a:endParaRPr lang="en-US" dirty="0"/>
          </a:p>
        </p:txBody>
      </p:sp>
      <p:sp>
        <p:nvSpPr>
          <p:cNvPr id="5" name="Footer Placeholder 4">
            <a:extLst>
              <a:ext uri="{FF2B5EF4-FFF2-40B4-BE49-F238E27FC236}">
                <a16:creationId xmlns:a16="http://schemas.microsoft.com/office/drawing/2014/main" id="{06CADE69-5607-62EC-1030-2DE65A3B9A5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6880E98-4FB2-B4AF-9D46-730636A65036}"/>
              </a:ext>
            </a:extLst>
          </p:cNvPr>
          <p:cNvSpPr>
            <a:spLocks noGrp="1"/>
          </p:cNvSpPr>
          <p:nvPr>
            <p:ph type="sldNum" sz="quarter" idx="12"/>
          </p:nvPr>
        </p:nvSpPr>
        <p:spPr/>
        <p:txBody>
          <a:bodyPr/>
          <a:lstStyle/>
          <a:p>
            <a:fld id="{2958CD8F-3EF6-43F5-AD1E-DDD3435814E6}" type="slidenum">
              <a:rPr lang="en-US" smtClean="0"/>
              <a:t>‹#›</a:t>
            </a:fld>
            <a:endParaRPr lang="en-US" dirty="0"/>
          </a:p>
        </p:txBody>
      </p:sp>
    </p:spTree>
    <p:extLst>
      <p:ext uri="{BB962C8B-B14F-4D97-AF65-F5344CB8AC3E}">
        <p14:creationId xmlns:p14="http://schemas.microsoft.com/office/powerpoint/2010/main" val="2690498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B76E3-AA5F-54A1-CA9A-EA809DCA04C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2860D97-513B-77AF-2152-2109E3341A0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6DA46E0-D842-26BE-4620-60EEBDA9032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FDB8588-7B3C-7DEB-70EC-51CB12EF94EC}"/>
              </a:ext>
            </a:extLst>
          </p:cNvPr>
          <p:cNvSpPr>
            <a:spLocks noGrp="1"/>
          </p:cNvSpPr>
          <p:nvPr>
            <p:ph type="dt" sz="half" idx="10"/>
          </p:nvPr>
        </p:nvSpPr>
        <p:spPr/>
        <p:txBody>
          <a:bodyPr/>
          <a:lstStyle/>
          <a:p>
            <a:fld id="{AB20B9FD-6176-424E-AE69-8EDE2368248B}" type="datetimeFigureOut">
              <a:rPr lang="en-US" smtClean="0"/>
              <a:t>6/15/2023</a:t>
            </a:fld>
            <a:endParaRPr lang="en-US" dirty="0"/>
          </a:p>
        </p:txBody>
      </p:sp>
      <p:sp>
        <p:nvSpPr>
          <p:cNvPr id="6" name="Footer Placeholder 5">
            <a:extLst>
              <a:ext uri="{FF2B5EF4-FFF2-40B4-BE49-F238E27FC236}">
                <a16:creationId xmlns:a16="http://schemas.microsoft.com/office/drawing/2014/main" id="{5F810728-0167-5704-6495-39401A73B67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B9C81A8-C265-C841-C321-412CC3D161F6}"/>
              </a:ext>
            </a:extLst>
          </p:cNvPr>
          <p:cNvSpPr>
            <a:spLocks noGrp="1"/>
          </p:cNvSpPr>
          <p:nvPr>
            <p:ph type="sldNum" sz="quarter" idx="12"/>
          </p:nvPr>
        </p:nvSpPr>
        <p:spPr/>
        <p:txBody>
          <a:bodyPr/>
          <a:lstStyle/>
          <a:p>
            <a:fld id="{2958CD8F-3EF6-43F5-AD1E-DDD3435814E6}" type="slidenum">
              <a:rPr lang="en-US" smtClean="0"/>
              <a:t>‹#›</a:t>
            </a:fld>
            <a:endParaRPr lang="en-US" dirty="0"/>
          </a:p>
        </p:txBody>
      </p:sp>
    </p:spTree>
    <p:extLst>
      <p:ext uri="{BB962C8B-B14F-4D97-AF65-F5344CB8AC3E}">
        <p14:creationId xmlns:p14="http://schemas.microsoft.com/office/powerpoint/2010/main" val="6183087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7CDAC5-EDC4-0893-B2F2-AB3843FA1EC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6205CBC-C6ED-54D5-16CF-6F915D95110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8C5EF6-A4A4-4F26-0E2D-114F3DA8EF9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018DA82-281C-FD9E-D9CA-EDB0B05CE86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9F4AAA7-5A88-F1AF-DA1B-A90DF52B41F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250D96F-DC2E-897F-6BB2-EDBF2296B4FB}"/>
              </a:ext>
            </a:extLst>
          </p:cNvPr>
          <p:cNvSpPr>
            <a:spLocks noGrp="1"/>
          </p:cNvSpPr>
          <p:nvPr>
            <p:ph type="dt" sz="half" idx="10"/>
          </p:nvPr>
        </p:nvSpPr>
        <p:spPr/>
        <p:txBody>
          <a:bodyPr/>
          <a:lstStyle/>
          <a:p>
            <a:fld id="{AB20B9FD-6176-424E-AE69-8EDE2368248B}" type="datetimeFigureOut">
              <a:rPr lang="en-US" smtClean="0"/>
              <a:t>6/15/2023</a:t>
            </a:fld>
            <a:endParaRPr lang="en-US" dirty="0"/>
          </a:p>
        </p:txBody>
      </p:sp>
      <p:sp>
        <p:nvSpPr>
          <p:cNvPr id="8" name="Footer Placeholder 7">
            <a:extLst>
              <a:ext uri="{FF2B5EF4-FFF2-40B4-BE49-F238E27FC236}">
                <a16:creationId xmlns:a16="http://schemas.microsoft.com/office/drawing/2014/main" id="{8492349E-CD2A-6CFD-F8EE-F96BC8D600D0}"/>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6C8F156-9409-CD90-D3D8-B6710109ACF3}"/>
              </a:ext>
            </a:extLst>
          </p:cNvPr>
          <p:cNvSpPr>
            <a:spLocks noGrp="1"/>
          </p:cNvSpPr>
          <p:nvPr>
            <p:ph type="sldNum" sz="quarter" idx="12"/>
          </p:nvPr>
        </p:nvSpPr>
        <p:spPr/>
        <p:txBody>
          <a:bodyPr/>
          <a:lstStyle/>
          <a:p>
            <a:fld id="{2958CD8F-3EF6-43F5-AD1E-DDD3435814E6}" type="slidenum">
              <a:rPr lang="en-US" smtClean="0"/>
              <a:t>‹#›</a:t>
            </a:fld>
            <a:endParaRPr lang="en-US" dirty="0"/>
          </a:p>
        </p:txBody>
      </p:sp>
    </p:spTree>
    <p:extLst>
      <p:ext uri="{BB962C8B-B14F-4D97-AF65-F5344CB8AC3E}">
        <p14:creationId xmlns:p14="http://schemas.microsoft.com/office/powerpoint/2010/main" val="32244192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78A88E-2FC5-CB23-1F82-EC6D1D89EFD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AB82580-F2F7-0D3C-D6A4-CE884FDFFCF1}"/>
              </a:ext>
            </a:extLst>
          </p:cNvPr>
          <p:cNvSpPr>
            <a:spLocks noGrp="1"/>
          </p:cNvSpPr>
          <p:nvPr>
            <p:ph type="dt" sz="half" idx="10"/>
          </p:nvPr>
        </p:nvSpPr>
        <p:spPr/>
        <p:txBody>
          <a:bodyPr/>
          <a:lstStyle/>
          <a:p>
            <a:fld id="{AB20B9FD-6176-424E-AE69-8EDE2368248B}" type="datetimeFigureOut">
              <a:rPr lang="en-US" smtClean="0"/>
              <a:t>6/15/2023</a:t>
            </a:fld>
            <a:endParaRPr lang="en-US" dirty="0"/>
          </a:p>
        </p:txBody>
      </p:sp>
      <p:sp>
        <p:nvSpPr>
          <p:cNvPr id="4" name="Footer Placeholder 3">
            <a:extLst>
              <a:ext uri="{FF2B5EF4-FFF2-40B4-BE49-F238E27FC236}">
                <a16:creationId xmlns:a16="http://schemas.microsoft.com/office/drawing/2014/main" id="{7C761A5A-2EEB-5923-E737-C13F9D3EA2DB}"/>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2DE963B7-1563-4A78-35D2-1842621A21DC}"/>
              </a:ext>
            </a:extLst>
          </p:cNvPr>
          <p:cNvSpPr>
            <a:spLocks noGrp="1"/>
          </p:cNvSpPr>
          <p:nvPr>
            <p:ph type="sldNum" sz="quarter" idx="12"/>
          </p:nvPr>
        </p:nvSpPr>
        <p:spPr/>
        <p:txBody>
          <a:bodyPr/>
          <a:lstStyle/>
          <a:p>
            <a:fld id="{2958CD8F-3EF6-43F5-AD1E-DDD3435814E6}" type="slidenum">
              <a:rPr lang="en-US" smtClean="0"/>
              <a:t>‹#›</a:t>
            </a:fld>
            <a:endParaRPr lang="en-US" dirty="0"/>
          </a:p>
        </p:txBody>
      </p:sp>
    </p:spTree>
    <p:extLst>
      <p:ext uri="{BB962C8B-B14F-4D97-AF65-F5344CB8AC3E}">
        <p14:creationId xmlns:p14="http://schemas.microsoft.com/office/powerpoint/2010/main" val="10490552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3981E49-2E87-5AD4-09A9-E9B052AFA081}"/>
              </a:ext>
            </a:extLst>
          </p:cNvPr>
          <p:cNvSpPr>
            <a:spLocks noGrp="1"/>
          </p:cNvSpPr>
          <p:nvPr>
            <p:ph type="dt" sz="half" idx="10"/>
          </p:nvPr>
        </p:nvSpPr>
        <p:spPr/>
        <p:txBody>
          <a:bodyPr/>
          <a:lstStyle/>
          <a:p>
            <a:fld id="{AB20B9FD-6176-424E-AE69-8EDE2368248B}" type="datetimeFigureOut">
              <a:rPr lang="en-US" smtClean="0"/>
              <a:t>6/15/2023</a:t>
            </a:fld>
            <a:endParaRPr lang="en-US" dirty="0"/>
          </a:p>
        </p:txBody>
      </p:sp>
      <p:sp>
        <p:nvSpPr>
          <p:cNvPr id="3" name="Footer Placeholder 2">
            <a:extLst>
              <a:ext uri="{FF2B5EF4-FFF2-40B4-BE49-F238E27FC236}">
                <a16:creationId xmlns:a16="http://schemas.microsoft.com/office/drawing/2014/main" id="{A9D9519E-04F5-9850-FBED-DF03E6A97305}"/>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2B04C05A-0E63-7C0B-15DD-3F34B39D6C73}"/>
              </a:ext>
            </a:extLst>
          </p:cNvPr>
          <p:cNvSpPr>
            <a:spLocks noGrp="1"/>
          </p:cNvSpPr>
          <p:nvPr>
            <p:ph type="sldNum" sz="quarter" idx="12"/>
          </p:nvPr>
        </p:nvSpPr>
        <p:spPr/>
        <p:txBody>
          <a:bodyPr/>
          <a:lstStyle/>
          <a:p>
            <a:fld id="{2958CD8F-3EF6-43F5-AD1E-DDD3435814E6}" type="slidenum">
              <a:rPr lang="en-US" smtClean="0"/>
              <a:t>‹#›</a:t>
            </a:fld>
            <a:endParaRPr lang="en-US" dirty="0"/>
          </a:p>
        </p:txBody>
      </p:sp>
    </p:spTree>
    <p:extLst>
      <p:ext uri="{BB962C8B-B14F-4D97-AF65-F5344CB8AC3E}">
        <p14:creationId xmlns:p14="http://schemas.microsoft.com/office/powerpoint/2010/main" val="38712764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DB372-D32B-B9C8-38D9-3D62C0903D6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1255843-B27E-B185-D2C9-F9AB0F290D5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F7D3176-3D7B-BB59-CEAC-8CFC7A5331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E10CE5D-2C02-B431-982C-B4ACA0B9E80D}"/>
              </a:ext>
            </a:extLst>
          </p:cNvPr>
          <p:cNvSpPr>
            <a:spLocks noGrp="1"/>
          </p:cNvSpPr>
          <p:nvPr>
            <p:ph type="dt" sz="half" idx="10"/>
          </p:nvPr>
        </p:nvSpPr>
        <p:spPr/>
        <p:txBody>
          <a:bodyPr/>
          <a:lstStyle/>
          <a:p>
            <a:fld id="{AB20B9FD-6176-424E-AE69-8EDE2368248B}" type="datetimeFigureOut">
              <a:rPr lang="en-US" smtClean="0"/>
              <a:t>6/15/2023</a:t>
            </a:fld>
            <a:endParaRPr lang="en-US" dirty="0"/>
          </a:p>
        </p:txBody>
      </p:sp>
      <p:sp>
        <p:nvSpPr>
          <p:cNvPr id="6" name="Footer Placeholder 5">
            <a:extLst>
              <a:ext uri="{FF2B5EF4-FFF2-40B4-BE49-F238E27FC236}">
                <a16:creationId xmlns:a16="http://schemas.microsoft.com/office/drawing/2014/main" id="{B1D782ED-576F-5BA0-06AA-081FF21DB110}"/>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1B88518-97A4-2076-0E34-8C7DCC1B3B15}"/>
              </a:ext>
            </a:extLst>
          </p:cNvPr>
          <p:cNvSpPr>
            <a:spLocks noGrp="1"/>
          </p:cNvSpPr>
          <p:nvPr>
            <p:ph type="sldNum" sz="quarter" idx="12"/>
          </p:nvPr>
        </p:nvSpPr>
        <p:spPr/>
        <p:txBody>
          <a:bodyPr/>
          <a:lstStyle/>
          <a:p>
            <a:fld id="{2958CD8F-3EF6-43F5-AD1E-DDD3435814E6}" type="slidenum">
              <a:rPr lang="en-US" smtClean="0"/>
              <a:t>‹#›</a:t>
            </a:fld>
            <a:endParaRPr lang="en-US" dirty="0"/>
          </a:p>
        </p:txBody>
      </p:sp>
    </p:spTree>
    <p:extLst>
      <p:ext uri="{BB962C8B-B14F-4D97-AF65-F5344CB8AC3E}">
        <p14:creationId xmlns:p14="http://schemas.microsoft.com/office/powerpoint/2010/main" val="42804948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C18E1-F6F9-AB54-9C4C-DB9CCE12897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B3AE071-F0C6-496B-D5BC-01DA29E4DE5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BD1EF62C-C871-1FB3-7F4B-6CB929566CB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03DFA6-0814-F91A-33DD-5D7716BBA5C8}"/>
              </a:ext>
            </a:extLst>
          </p:cNvPr>
          <p:cNvSpPr>
            <a:spLocks noGrp="1"/>
          </p:cNvSpPr>
          <p:nvPr>
            <p:ph type="dt" sz="half" idx="10"/>
          </p:nvPr>
        </p:nvSpPr>
        <p:spPr/>
        <p:txBody>
          <a:bodyPr/>
          <a:lstStyle/>
          <a:p>
            <a:fld id="{AB20B9FD-6176-424E-AE69-8EDE2368248B}" type="datetimeFigureOut">
              <a:rPr lang="en-US" smtClean="0"/>
              <a:t>6/15/2023</a:t>
            </a:fld>
            <a:endParaRPr lang="en-US" dirty="0"/>
          </a:p>
        </p:txBody>
      </p:sp>
      <p:sp>
        <p:nvSpPr>
          <p:cNvPr id="6" name="Footer Placeholder 5">
            <a:extLst>
              <a:ext uri="{FF2B5EF4-FFF2-40B4-BE49-F238E27FC236}">
                <a16:creationId xmlns:a16="http://schemas.microsoft.com/office/drawing/2014/main" id="{0713BEB0-BED5-797E-56B7-432564CDC53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F717B0B7-2437-5BDA-B3BF-F72F375DCADE}"/>
              </a:ext>
            </a:extLst>
          </p:cNvPr>
          <p:cNvSpPr>
            <a:spLocks noGrp="1"/>
          </p:cNvSpPr>
          <p:nvPr>
            <p:ph type="sldNum" sz="quarter" idx="12"/>
          </p:nvPr>
        </p:nvSpPr>
        <p:spPr/>
        <p:txBody>
          <a:bodyPr/>
          <a:lstStyle/>
          <a:p>
            <a:fld id="{2958CD8F-3EF6-43F5-AD1E-DDD3435814E6}" type="slidenum">
              <a:rPr lang="en-US" smtClean="0"/>
              <a:t>‹#›</a:t>
            </a:fld>
            <a:endParaRPr lang="en-US" dirty="0"/>
          </a:p>
        </p:txBody>
      </p:sp>
    </p:spTree>
    <p:extLst>
      <p:ext uri="{BB962C8B-B14F-4D97-AF65-F5344CB8AC3E}">
        <p14:creationId xmlns:p14="http://schemas.microsoft.com/office/powerpoint/2010/main" val="6317176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755CCE8-D9E5-CFF6-3F7E-967A4E182A6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9F0F810-2771-6A0E-B5FA-A57DE39BCBE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BF2B935-EB10-C0A0-569E-88F2CA70A35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20B9FD-6176-424E-AE69-8EDE2368248B}" type="datetimeFigureOut">
              <a:rPr lang="en-US" smtClean="0"/>
              <a:t>6/15/2023</a:t>
            </a:fld>
            <a:endParaRPr lang="en-US" dirty="0"/>
          </a:p>
        </p:txBody>
      </p:sp>
      <p:sp>
        <p:nvSpPr>
          <p:cNvPr id="5" name="Footer Placeholder 4">
            <a:extLst>
              <a:ext uri="{FF2B5EF4-FFF2-40B4-BE49-F238E27FC236}">
                <a16:creationId xmlns:a16="http://schemas.microsoft.com/office/drawing/2014/main" id="{56222A99-8F91-076C-3CD2-5B6018E3059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9A95D66A-32A1-C52E-E994-C4F7E57A08B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58CD8F-3EF6-43F5-AD1E-DDD3435814E6}" type="slidenum">
              <a:rPr lang="en-US" smtClean="0"/>
              <a:t>‹#›</a:t>
            </a:fld>
            <a:endParaRPr lang="en-US" dirty="0"/>
          </a:p>
        </p:txBody>
      </p:sp>
    </p:spTree>
    <p:extLst>
      <p:ext uri="{BB962C8B-B14F-4D97-AF65-F5344CB8AC3E}">
        <p14:creationId xmlns:p14="http://schemas.microsoft.com/office/powerpoint/2010/main" val="25526026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microsoft.com/office/2007/relationships/hdphoto" Target="../media/hdphoto2.wdp"/><Relationship Id="rId5" Type="http://schemas.openxmlformats.org/officeDocument/2006/relationships/image" Target="../media/image3.png"/><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microsoft.com/office/2007/relationships/hdphoto" Target="../media/hdphoto3.wdp"/></Relationships>
</file>

<file path=ppt/slides/_rels/slide4.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19">
            <a:extLst>
              <a:ext uri="{FF2B5EF4-FFF2-40B4-BE49-F238E27FC236}">
                <a16:creationId xmlns:a16="http://schemas.microsoft.com/office/drawing/2014/main" id="{0E2F58BF-12E5-4B5A-AD25-4DAAA2742A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6AEF087-7F8F-8138-64C3-56A18E6AFE09}"/>
              </a:ext>
            </a:extLst>
          </p:cNvPr>
          <p:cNvSpPr>
            <a:spLocks noGrp="1"/>
          </p:cNvSpPr>
          <p:nvPr>
            <p:ph type="ctrTitle"/>
          </p:nvPr>
        </p:nvSpPr>
        <p:spPr>
          <a:xfrm>
            <a:off x="477980" y="1122363"/>
            <a:ext cx="4023359" cy="3204134"/>
          </a:xfrm>
        </p:spPr>
        <p:txBody>
          <a:bodyPr anchor="b">
            <a:normAutofit fontScale="90000"/>
          </a:bodyPr>
          <a:lstStyle/>
          <a:p>
            <a:pPr algn="l"/>
            <a:r>
              <a:rPr lang="en-US" sz="4800" b="1" dirty="0"/>
              <a:t>Bytes are all you need: Transformers operating directly on File Bytes</a:t>
            </a:r>
          </a:p>
        </p:txBody>
      </p:sp>
      <p:sp>
        <p:nvSpPr>
          <p:cNvPr id="3" name="Subtitle 2">
            <a:extLst>
              <a:ext uri="{FF2B5EF4-FFF2-40B4-BE49-F238E27FC236}">
                <a16:creationId xmlns:a16="http://schemas.microsoft.com/office/drawing/2014/main" id="{95561946-8701-BC44-73F8-687E8AD672C7}"/>
              </a:ext>
            </a:extLst>
          </p:cNvPr>
          <p:cNvSpPr>
            <a:spLocks noGrp="1"/>
          </p:cNvSpPr>
          <p:nvPr>
            <p:ph type="subTitle" idx="1"/>
          </p:nvPr>
        </p:nvSpPr>
        <p:spPr>
          <a:xfrm>
            <a:off x="477980" y="4872922"/>
            <a:ext cx="4023359" cy="1208141"/>
          </a:xfrm>
        </p:spPr>
        <p:txBody>
          <a:bodyPr>
            <a:normAutofit/>
          </a:bodyPr>
          <a:lstStyle/>
          <a:p>
            <a:pPr algn="l"/>
            <a:endParaRPr lang="en-US" sz="2000" dirty="0"/>
          </a:p>
        </p:txBody>
      </p:sp>
      <p:sp>
        <p:nvSpPr>
          <p:cNvPr id="26" name="!!accent">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24" name="Rectangle 23">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pic>
        <p:nvPicPr>
          <p:cNvPr id="5" name="Picture 4" descr="Computer code representation.">
            <a:extLst>
              <a:ext uri="{FF2B5EF4-FFF2-40B4-BE49-F238E27FC236}">
                <a16:creationId xmlns:a16="http://schemas.microsoft.com/office/drawing/2014/main" id="{C02FFAD6-A2CD-6D65-A90E-329D48BA461A}"/>
              </a:ext>
            </a:extLst>
          </p:cNvPr>
          <p:cNvPicPr>
            <a:picLocks noChangeAspect="1"/>
          </p:cNvPicPr>
          <p:nvPr/>
        </p:nvPicPr>
        <p:blipFill rotWithShape="1">
          <a:blip r:embed="rId2"/>
          <a:srcRect l="15565" r="24633"/>
          <a:stretch/>
        </p:blipFill>
        <p:spPr>
          <a:xfrm>
            <a:off x="4868487" y="10"/>
            <a:ext cx="7323513" cy="6857990"/>
          </a:xfrm>
          <a:prstGeom prst="rect">
            <a:avLst/>
          </a:prstGeom>
        </p:spPr>
      </p:pic>
    </p:spTree>
    <p:extLst>
      <p:ext uri="{BB962C8B-B14F-4D97-AF65-F5344CB8AC3E}">
        <p14:creationId xmlns:p14="http://schemas.microsoft.com/office/powerpoint/2010/main" val="22844340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26">
            <a:extLst>
              <a:ext uri="{FF2B5EF4-FFF2-40B4-BE49-F238E27FC236}">
                <a16:creationId xmlns:a16="http://schemas.microsoft.com/office/drawing/2014/main" id="{8F7AFB9A-7364-478C-B48B-8523CDD9AE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42" name="Freeform: Shape 28">
            <a:extLst>
              <a:ext uri="{FF2B5EF4-FFF2-40B4-BE49-F238E27FC236}">
                <a16:creationId xmlns:a16="http://schemas.microsoft.com/office/drawing/2014/main" id="{36678033-86B6-40E6-BE90-78D8ED4E3A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96002" cy="6858000"/>
          </a:xfrm>
          <a:custGeom>
            <a:avLst/>
            <a:gdLst>
              <a:gd name="connsiteX0" fmla="*/ 0 w 6096002"/>
              <a:gd name="connsiteY0" fmla="*/ 0 h 6858000"/>
              <a:gd name="connsiteX1" fmla="*/ 4885967 w 6096002"/>
              <a:gd name="connsiteY1" fmla="*/ 0 h 6858000"/>
              <a:gd name="connsiteX2" fmla="*/ 4946007 w 6096002"/>
              <a:gd name="connsiteY2" fmla="*/ 69271 h 6858000"/>
              <a:gd name="connsiteX3" fmla="*/ 6096002 w 6096002"/>
              <a:gd name="connsiteY3" fmla="*/ 3429000 h 6858000"/>
              <a:gd name="connsiteX4" fmla="*/ 4946007 w 6096002"/>
              <a:gd name="connsiteY4" fmla="*/ 6788730 h 6858000"/>
              <a:gd name="connsiteX5" fmla="*/ 4885967 w 6096002"/>
              <a:gd name="connsiteY5" fmla="*/ 6858000 h 6858000"/>
              <a:gd name="connsiteX6" fmla="*/ 0 w 609600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2" h="6858000">
                <a:moveTo>
                  <a:pt x="0" y="0"/>
                </a:moveTo>
                <a:lnTo>
                  <a:pt x="4885967" y="0"/>
                </a:lnTo>
                <a:lnTo>
                  <a:pt x="4946007" y="69271"/>
                </a:lnTo>
                <a:cubicBezTo>
                  <a:pt x="5656533" y="929100"/>
                  <a:pt x="6096002" y="2116944"/>
                  <a:pt x="6096002" y="3429000"/>
                </a:cubicBezTo>
                <a:cubicBezTo>
                  <a:pt x="6096002" y="4741056"/>
                  <a:pt x="5656533" y="5928900"/>
                  <a:pt x="4946007" y="6788730"/>
                </a:cubicBezTo>
                <a:lnTo>
                  <a:pt x="4885967"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useBgFill="1">
        <p:nvSpPr>
          <p:cNvPr id="43" name="Freeform: Shape 30">
            <a:extLst>
              <a:ext uri="{FF2B5EF4-FFF2-40B4-BE49-F238E27FC236}">
                <a16:creationId xmlns:a16="http://schemas.microsoft.com/office/drawing/2014/main" id="{D2542E1A-076E-4A34-BB67-2BF961754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85370" cy="6858000"/>
          </a:xfrm>
          <a:custGeom>
            <a:avLst/>
            <a:gdLst>
              <a:gd name="connsiteX0" fmla="*/ 0 w 6085370"/>
              <a:gd name="connsiteY0" fmla="*/ 0 h 6858000"/>
              <a:gd name="connsiteX1" fmla="*/ 4875335 w 6085370"/>
              <a:gd name="connsiteY1" fmla="*/ 0 h 6858000"/>
              <a:gd name="connsiteX2" fmla="*/ 4935375 w 6085370"/>
              <a:gd name="connsiteY2" fmla="*/ 69271 h 6858000"/>
              <a:gd name="connsiteX3" fmla="*/ 6085370 w 6085370"/>
              <a:gd name="connsiteY3" fmla="*/ 3429000 h 6858000"/>
              <a:gd name="connsiteX4" fmla="*/ 4935375 w 6085370"/>
              <a:gd name="connsiteY4" fmla="*/ 6788730 h 6858000"/>
              <a:gd name="connsiteX5" fmla="*/ 4875335 w 6085370"/>
              <a:gd name="connsiteY5" fmla="*/ 6858000 h 6858000"/>
              <a:gd name="connsiteX6" fmla="*/ 0 w 608537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85370" h="6858000">
                <a:moveTo>
                  <a:pt x="0" y="0"/>
                </a:moveTo>
                <a:lnTo>
                  <a:pt x="4875335" y="0"/>
                </a:lnTo>
                <a:lnTo>
                  <a:pt x="4935375" y="69271"/>
                </a:lnTo>
                <a:cubicBezTo>
                  <a:pt x="5645901" y="929100"/>
                  <a:pt x="6085370" y="2116944"/>
                  <a:pt x="6085370" y="3429000"/>
                </a:cubicBezTo>
                <a:cubicBezTo>
                  <a:pt x="6085370" y="4741056"/>
                  <a:pt x="5645901" y="5928900"/>
                  <a:pt x="4935375" y="6788730"/>
                </a:cubicBezTo>
                <a:lnTo>
                  <a:pt x="4875335"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2451211-E57C-F607-B527-4E9055B8E500}"/>
              </a:ext>
            </a:extLst>
          </p:cNvPr>
          <p:cNvSpPr>
            <a:spLocks noGrp="1"/>
          </p:cNvSpPr>
          <p:nvPr>
            <p:ph type="title"/>
          </p:nvPr>
        </p:nvSpPr>
        <p:spPr>
          <a:xfrm>
            <a:off x="438913" y="859536"/>
            <a:ext cx="11202284" cy="1243584"/>
          </a:xfrm>
        </p:spPr>
        <p:txBody>
          <a:bodyPr>
            <a:normAutofit/>
          </a:bodyPr>
          <a:lstStyle/>
          <a:p>
            <a:r>
              <a:rPr lang="en-US" sz="3400" b="1" dirty="0"/>
              <a:t>Analysis on Learned Token Embeddings:</a:t>
            </a:r>
          </a:p>
        </p:txBody>
      </p:sp>
      <p:sp>
        <p:nvSpPr>
          <p:cNvPr id="44" name="Rectangle 32">
            <a:extLst>
              <a:ext uri="{FF2B5EF4-FFF2-40B4-BE49-F238E27FC236}">
                <a16:creationId xmlns:a16="http://schemas.microsoft.com/office/drawing/2014/main" id="{75C56826-D4E5-42ED-8529-079651CB30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52144"/>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45" name="Rectangle 34">
            <a:extLst>
              <a:ext uri="{FF2B5EF4-FFF2-40B4-BE49-F238E27FC236}">
                <a16:creationId xmlns:a16="http://schemas.microsoft.com/office/drawing/2014/main" id="{82095FCE-EF05-4443-B97A-85DEE3A5CA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8912" y="2185062"/>
            <a:ext cx="49834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63F3157B-50AA-DD43-B2F9-779CA35086CB}"/>
              </a:ext>
            </a:extLst>
          </p:cNvPr>
          <p:cNvSpPr>
            <a:spLocks noGrp="1"/>
          </p:cNvSpPr>
          <p:nvPr>
            <p:ph idx="1"/>
          </p:nvPr>
        </p:nvSpPr>
        <p:spPr>
          <a:xfrm>
            <a:off x="0" y="2443799"/>
            <a:ext cx="5289755" cy="3868511"/>
          </a:xfrm>
        </p:spPr>
        <p:txBody>
          <a:bodyPr>
            <a:normAutofit/>
          </a:bodyPr>
          <a:lstStyle/>
          <a:p>
            <a:pPr lvl="1"/>
            <a:r>
              <a:rPr lang="en-US" sz="1800" dirty="0"/>
              <a:t>The pattern 	varies substantially across input encodings and tasks.</a:t>
            </a:r>
          </a:p>
          <a:p>
            <a:pPr lvl="1"/>
            <a:r>
              <a:rPr lang="en-US" sz="1800" dirty="0"/>
              <a:t>In TIFF, PNG, and fCHW, we observe a bright band on the diagonal , corresponding to high correlation between bytes and their neighbors.</a:t>
            </a:r>
          </a:p>
          <a:p>
            <a:pPr lvl="1"/>
            <a:r>
              <a:rPr lang="en-US" sz="1800" dirty="0"/>
              <a:t>This does not hold for JPEG due to Huffman encoding step.</a:t>
            </a:r>
          </a:p>
          <a:p>
            <a:pPr lvl="1"/>
            <a:r>
              <a:rPr lang="en-US" sz="1800" dirty="0"/>
              <a:t>The correlation between token embeddings in the fp32 encoding of Speech Commands is generally weak.</a:t>
            </a:r>
          </a:p>
          <a:p>
            <a:pPr lvl="1"/>
            <a:r>
              <a:rPr lang="en-US" sz="1800" dirty="0"/>
              <a:t>It may be because the  fp32 audio amplitude value is split across four bytes in the file encoding, weakening the association between byte values and amplitudes.</a:t>
            </a:r>
          </a:p>
        </p:txBody>
      </p:sp>
      <p:pic>
        <p:nvPicPr>
          <p:cNvPr id="5" name="Picture 4">
            <a:extLst>
              <a:ext uri="{FF2B5EF4-FFF2-40B4-BE49-F238E27FC236}">
                <a16:creationId xmlns:a16="http://schemas.microsoft.com/office/drawing/2014/main" id="{57E63C3F-6A43-5C22-0A3D-1E1C47D6A32C}"/>
              </a:ext>
            </a:extLst>
          </p:cNvPr>
          <p:cNvPicPr>
            <a:picLocks noChangeAspect="1"/>
          </p:cNvPicPr>
          <p:nvPr/>
        </p:nvPicPr>
        <p:blipFill>
          <a:blip r:embed="rId2"/>
          <a:stretch>
            <a:fillRect/>
          </a:stretch>
        </p:blipFill>
        <p:spPr>
          <a:xfrm>
            <a:off x="5728667" y="2625213"/>
            <a:ext cx="6311762" cy="1489587"/>
          </a:xfrm>
          <a:prstGeom prst="rect">
            <a:avLst/>
          </a:prstGeom>
        </p:spPr>
      </p:pic>
      <p:pic>
        <p:nvPicPr>
          <p:cNvPr id="8" name="Picture 7">
            <a:extLst>
              <a:ext uri="{FF2B5EF4-FFF2-40B4-BE49-F238E27FC236}">
                <a16:creationId xmlns:a16="http://schemas.microsoft.com/office/drawing/2014/main" id="{37947DB8-18FE-1CAC-5FC9-24C92BB41C39}"/>
              </a:ext>
            </a:extLst>
          </p:cNvPr>
          <p:cNvPicPr>
            <a:picLocks noChangeAspect="1"/>
          </p:cNvPicPr>
          <p:nvPr/>
        </p:nvPicPr>
        <p:blipFill>
          <a:blip r:embed="rId3"/>
          <a:stretch>
            <a:fillRect/>
          </a:stretch>
        </p:blipFill>
        <p:spPr>
          <a:xfrm>
            <a:off x="6164826" y="4111536"/>
            <a:ext cx="5801032" cy="328879"/>
          </a:xfrm>
          <a:prstGeom prst="rect">
            <a:avLst/>
          </a:prstGeom>
        </p:spPr>
      </p:pic>
      <p:pic>
        <p:nvPicPr>
          <p:cNvPr id="10" name="Picture 9">
            <a:extLst>
              <a:ext uri="{FF2B5EF4-FFF2-40B4-BE49-F238E27FC236}">
                <a16:creationId xmlns:a16="http://schemas.microsoft.com/office/drawing/2014/main" id="{3B9D7AD0-3C74-1FAC-E0C2-99076F62AA2F}"/>
              </a:ext>
            </a:extLst>
          </p:cNvPr>
          <p:cNvPicPr>
            <a:picLocks noChangeAspect="1"/>
          </p:cNvPicPr>
          <p:nvPr/>
        </p:nvPicPr>
        <p:blipFill>
          <a:blip r:embed="rId4"/>
          <a:stretch>
            <a:fillRect/>
          </a:stretch>
        </p:blipFill>
        <p:spPr>
          <a:xfrm>
            <a:off x="6964671" y="4563893"/>
            <a:ext cx="3488430" cy="328879"/>
          </a:xfrm>
          <a:prstGeom prst="rect">
            <a:avLst/>
          </a:prstGeom>
        </p:spPr>
      </p:pic>
    </p:spTree>
    <p:extLst>
      <p:ext uri="{BB962C8B-B14F-4D97-AF65-F5344CB8AC3E}">
        <p14:creationId xmlns:p14="http://schemas.microsoft.com/office/powerpoint/2010/main" val="30061085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171E193-97ED-4314-AD69-FCED6B576975}"/>
              </a:ext>
            </a:extLst>
          </p:cNvPr>
          <p:cNvSpPr>
            <a:spLocks noGrp="1"/>
          </p:cNvSpPr>
          <p:nvPr>
            <p:ph type="title"/>
          </p:nvPr>
        </p:nvSpPr>
        <p:spPr>
          <a:xfrm>
            <a:off x="5297762" y="329184"/>
            <a:ext cx="6251110" cy="1783080"/>
          </a:xfrm>
        </p:spPr>
        <p:txBody>
          <a:bodyPr anchor="b">
            <a:normAutofit/>
          </a:bodyPr>
          <a:lstStyle/>
          <a:p>
            <a:r>
              <a:rPr lang="en-US" sz="5400" b="1" dirty="0"/>
              <a:t>Limitations and Future Work:</a:t>
            </a:r>
          </a:p>
        </p:txBody>
      </p:sp>
      <p:pic>
        <p:nvPicPr>
          <p:cNvPr id="5" name="Picture 4" descr="CPU with binary numbers and blueprint">
            <a:extLst>
              <a:ext uri="{FF2B5EF4-FFF2-40B4-BE49-F238E27FC236}">
                <a16:creationId xmlns:a16="http://schemas.microsoft.com/office/drawing/2014/main" id="{38BED0BB-C2FA-890D-5A40-CD85D4BE68C8}"/>
              </a:ext>
            </a:extLst>
          </p:cNvPr>
          <p:cNvPicPr>
            <a:picLocks noChangeAspect="1"/>
          </p:cNvPicPr>
          <p:nvPr/>
        </p:nvPicPr>
        <p:blipFill rotWithShape="1">
          <a:blip r:embed="rId3"/>
          <a:srcRect l="33850" r="27950"/>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1"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A3012B86-F379-C1D8-E33F-78A82E6510F2}"/>
              </a:ext>
            </a:extLst>
          </p:cNvPr>
          <p:cNvSpPr>
            <a:spLocks noGrp="1"/>
          </p:cNvSpPr>
          <p:nvPr>
            <p:ph idx="1"/>
          </p:nvPr>
        </p:nvSpPr>
        <p:spPr>
          <a:xfrm>
            <a:off x="5297762" y="2706624"/>
            <a:ext cx="6251110" cy="3483864"/>
          </a:xfrm>
        </p:spPr>
        <p:txBody>
          <a:bodyPr>
            <a:normAutofit/>
          </a:bodyPr>
          <a:lstStyle/>
          <a:p>
            <a:r>
              <a:rPr lang="en-US" sz="2000" dirty="0"/>
              <a:t>The accuracy of ByteFormer depends on the file encoding chosen. FW- Adding invariance to file encodings.</a:t>
            </a:r>
          </a:p>
          <a:p>
            <a:r>
              <a:rPr lang="en-US" sz="2000" dirty="0"/>
              <a:t>Our choice of ϕ for our obfuscation method does not provide cryptography-level security against an attacker with access to a large set of model inputs.                                                                                    FW- Taking this method as a building block to design thoroughly analyzed, secure systems.</a:t>
            </a:r>
          </a:p>
          <a:p>
            <a:r>
              <a:rPr lang="en-US" sz="2000" dirty="0"/>
              <a:t>This method has only been evaluated on classification for images and audio.                                                                                                                  FW- Experimenting with other domains (video, text)</a:t>
            </a:r>
            <a:endParaRPr lang="en-US" sz="2000" b="1" dirty="0"/>
          </a:p>
        </p:txBody>
      </p:sp>
    </p:spTree>
    <p:extLst>
      <p:ext uri="{BB962C8B-B14F-4D97-AF65-F5344CB8AC3E}">
        <p14:creationId xmlns:p14="http://schemas.microsoft.com/office/powerpoint/2010/main" val="1279202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26">
            <a:extLst>
              <a:ext uri="{FF2B5EF4-FFF2-40B4-BE49-F238E27FC236}">
                <a16:creationId xmlns:a16="http://schemas.microsoft.com/office/drawing/2014/main" id="{8F7AFB9A-7364-478C-B48B-8523CDD9AE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42" name="Freeform: Shape 28">
            <a:extLst>
              <a:ext uri="{FF2B5EF4-FFF2-40B4-BE49-F238E27FC236}">
                <a16:creationId xmlns:a16="http://schemas.microsoft.com/office/drawing/2014/main" id="{36678033-86B6-40E6-BE90-78D8ED4E3A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96002" cy="6858000"/>
          </a:xfrm>
          <a:custGeom>
            <a:avLst/>
            <a:gdLst>
              <a:gd name="connsiteX0" fmla="*/ 0 w 6096002"/>
              <a:gd name="connsiteY0" fmla="*/ 0 h 6858000"/>
              <a:gd name="connsiteX1" fmla="*/ 4885967 w 6096002"/>
              <a:gd name="connsiteY1" fmla="*/ 0 h 6858000"/>
              <a:gd name="connsiteX2" fmla="*/ 4946007 w 6096002"/>
              <a:gd name="connsiteY2" fmla="*/ 69271 h 6858000"/>
              <a:gd name="connsiteX3" fmla="*/ 6096002 w 6096002"/>
              <a:gd name="connsiteY3" fmla="*/ 3429000 h 6858000"/>
              <a:gd name="connsiteX4" fmla="*/ 4946007 w 6096002"/>
              <a:gd name="connsiteY4" fmla="*/ 6788730 h 6858000"/>
              <a:gd name="connsiteX5" fmla="*/ 4885967 w 6096002"/>
              <a:gd name="connsiteY5" fmla="*/ 6858000 h 6858000"/>
              <a:gd name="connsiteX6" fmla="*/ 0 w 609600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2" h="6858000">
                <a:moveTo>
                  <a:pt x="0" y="0"/>
                </a:moveTo>
                <a:lnTo>
                  <a:pt x="4885967" y="0"/>
                </a:lnTo>
                <a:lnTo>
                  <a:pt x="4946007" y="69271"/>
                </a:lnTo>
                <a:cubicBezTo>
                  <a:pt x="5656533" y="929100"/>
                  <a:pt x="6096002" y="2116944"/>
                  <a:pt x="6096002" y="3429000"/>
                </a:cubicBezTo>
                <a:cubicBezTo>
                  <a:pt x="6096002" y="4741056"/>
                  <a:pt x="5656533" y="5928900"/>
                  <a:pt x="4946007" y="6788730"/>
                </a:cubicBezTo>
                <a:lnTo>
                  <a:pt x="4885967"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useBgFill="1">
        <p:nvSpPr>
          <p:cNvPr id="43" name="Freeform: Shape 30">
            <a:extLst>
              <a:ext uri="{FF2B5EF4-FFF2-40B4-BE49-F238E27FC236}">
                <a16:creationId xmlns:a16="http://schemas.microsoft.com/office/drawing/2014/main" id="{D2542E1A-076E-4A34-BB67-2BF961754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85370" cy="6858000"/>
          </a:xfrm>
          <a:custGeom>
            <a:avLst/>
            <a:gdLst>
              <a:gd name="connsiteX0" fmla="*/ 0 w 6085370"/>
              <a:gd name="connsiteY0" fmla="*/ 0 h 6858000"/>
              <a:gd name="connsiteX1" fmla="*/ 4875335 w 6085370"/>
              <a:gd name="connsiteY1" fmla="*/ 0 h 6858000"/>
              <a:gd name="connsiteX2" fmla="*/ 4935375 w 6085370"/>
              <a:gd name="connsiteY2" fmla="*/ 69271 h 6858000"/>
              <a:gd name="connsiteX3" fmla="*/ 6085370 w 6085370"/>
              <a:gd name="connsiteY3" fmla="*/ 3429000 h 6858000"/>
              <a:gd name="connsiteX4" fmla="*/ 4935375 w 6085370"/>
              <a:gd name="connsiteY4" fmla="*/ 6788730 h 6858000"/>
              <a:gd name="connsiteX5" fmla="*/ 4875335 w 6085370"/>
              <a:gd name="connsiteY5" fmla="*/ 6858000 h 6858000"/>
              <a:gd name="connsiteX6" fmla="*/ 0 w 608537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85370" h="6858000">
                <a:moveTo>
                  <a:pt x="0" y="0"/>
                </a:moveTo>
                <a:lnTo>
                  <a:pt x="4875335" y="0"/>
                </a:lnTo>
                <a:lnTo>
                  <a:pt x="4935375" y="69271"/>
                </a:lnTo>
                <a:cubicBezTo>
                  <a:pt x="5645901" y="929100"/>
                  <a:pt x="6085370" y="2116944"/>
                  <a:pt x="6085370" y="3429000"/>
                </a:cubicBezTo>
                <a:cubicBezTo>
                  <a:pt x="6085370" y="4741056"/>
                  <a:pt x="5645901" y="5928900"/>
                  <a:pt x="4935375" y="6788730"/>
                </a:cubicBezTo>
                <a:lnTo>
                  <a:pt x="4875335"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2451211-E57C-F607-B527-4E9055B8E500}"/>
              </a:ext>
            </a:extLst>
          </p:cNvPr>
          <p:cNvSpPr>
            <a:spLocks noGrp="1"/>
          </p:cNvSpPr>
          <p:nvPr>
            <p:ph type="title"/>
          </p:nvPr>
        </p:nvSpPr>
        <p:spPr>
          <a:xfrm>
            <a:off x="438913" y="859536"/>
            <a:ext cx="4832802" cy="1243584"/>
          </a:xfrm>
        </p:spPr>
        <p:txBody>
          <a:bodyPr>
            <a:normAutofit/>
          </a:bodyPr>
          <a:lstStyle/>
          <a:p>
            <a:r>
              <a:rPr lang="en-US" sz="3400" b="1" dirty="0"/>
              <a:t>Introduction:</a:t>
            </a:r>
          </a:p>
        </p:txBody>
      </p:sp>
      <p:sp>
        <p:nvSpPr>
          <p:cNvPr id="44" name="Rectangle 32">
            <a:extLst>
              <a:ext uri="{FF2B5EF4-FFF2-40B4-BE49-F238E27FC236}">
                <a16:creationId xmlns:a16="http://schemas.microsoft.com/office/drawing/2014/main" id="{75C56826-D4E5-42ED-8529-079651CB30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52144"/>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45" name="Rectangle 34">
            <a:extLst>
              <a:ext uri="{FF2B5EF4-FFF2-40B4-BE49-F238E27FC236}">
                <a16:creationId xmlns:a16="http://schemas.microsoft.com/office/drawing/2014/main" id="{82095FCE-EF05-4443-B97A-85DEE3A5CA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8912" y="2185062"/>
            <a:ext cx="49834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63F3157B-50AA-DD43-B2F9-779CA35086CB}"/>
              </a:ext>
            </a:extLst>
          </p:cNvPr>
          <p:cNvSpPr>
            <a:spLocks noGrp="1"/>
          </p:cNvSpPr>
          <p:nvPr>
            <p:ph idx="1"/>
          </p:nvPr>
        </p:nvSpPr>
        <p:spPr>
          <a:xfrm>
            <a:off x="438912" y="2512611"/>
            <a:ext cx="5391617" cy="3664351"/>
          </a:xfrm>
        </p:spPr>
        <p:txBody>
          <a:bodyPr>
            <a:normAutofit/>
          </a:bodyPr>
          <a:lstStyle/>
          <a:p>
            <a:r>
              <a:rPr lang="en-US" sz="1800" dirty="0"/>
              <a:t>Any Image, audio, video or text in the simplest form is stored on memory as bytes(or bits).</a:t>
            </a:r>
          </a:p>
          <a:p>
            <a:r>
              <a:rPr lang="en-US" sz="1800" dirty="0"/>
              <a:t>As of now if a user wants to perform  inference on a file stored on disk(image or audio),the  user must first decode  the file into modality-specific representation.</a:t>
            </a:r>
          </a:p>
          <a:p>
            <a:r>
              <a:rPr lang="en-US" sz="1800" dirty="0"/>
              <a:t>Image file encodings – fHWC,fCHW,TIFF,PNG,JPEG.</a:t>
            </a:r>
          </a:p>
          <a:p>
            <a:r>
              <a:rPr lang="en-US" sz="1800" dirty="0"/>
              <a:t>Audio file encodings – WAV,MP3</a:t>
            </a:r>
          </a:p>
          <a:p>
            <a:endParaRPr lang="en-US" sz="1800" dirty="0"/>
          </a:p>
          <a:p>
            <a:endParaRPr lang="en-US" sz="1800" dirty="0"/>
          </a:p>
        </p:txBody>
      </p:sp>
      <p:pic>
        <p:nvPicPr>
          <p:cNvPr id="7" name="Picture 6">
            <a:extLst>
              <a:ext uri="{FF2B5EF4-FFF2-40B4-BE49-F238E27FC236}">
                <a16:creationId xmlns:a16="http://schemas.microsoft.com/office/drawing/2014/main" id="{A6D17BD2-4AC1-5D03-C0AD-8AD9B0E3450F}"/>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25000"/>
                    </a14:imgEffect>
                    <a14:imgEffect>
                      <a14:saturation sat="33000"/>
                    </a14:imgEffect>
                    <a14:imgEffect>
                      <a14:brightnessContrast bright="20000" contrast="-40000"/>
                    </a14:imgEffect>
                  </a14:imgLayer>
                </a14:imgProps>
              </a:ext>
            </a:extLst>
          </a:blip>
          <a:stretch>
            <a:fillRect/>
          </a:stretch>
        </p:blipFill>
        <p:spPr>
          <a:xfrm>
            <a:off x="7377765" y="1643311"/>
            <a:ext cx="2983832" cy="1445329"/>
          </a:xfrm>
          <a:prstGeom prst="rect">
            <a:avLst/>
          </a:prstGeom>
        </p:spPr>
      </p:pic>
      <p:pic>
        <p:nvPicPr>
          <p:cNvPr id="9" name="Picture 8">
            <a:extLst>
              <a:ext uri="{FF2B5EF4-FFF2-40B4-BE49-F238E27FC236}">
                <a16:creationId xmlns:a16="http://schemas.microsoft.com/office/drawing/2014/main" id="{7D346376-1186-397B-01D6-0604C858B4B6}"/>
              </a:ext>
            </a:extLst>
          </p:cNvPr>
          <p:cNvPicPr>
            <a:picLocks noChangeAspect="1"/>
          </p:cNvPicPr>
          <p:nvPr/>
        </p:nvPicPr>
        <p:blipFill>
          <a:blip r:embed="rId5">
            <a:extLst>
              <a:ext uri="{BEBA8EAE-BF5A-486C-A8C5-ECC9F3942E4B}">
                <a14:imgProps xmlns:a14="http://schemas.microsoft.com/office/drawing/2010/main">
                  <a14:imgLayer r:embed="rId6">
                    <a14:imgEffect>
                      <a14:saturation sat="300000"/>
                    </a14:imgEffect>
                    <a14:imgEffect>
                      <a14:brightnessContrast bright="20000" contrast="20000"/>
                    </a14:imgEffect>
                  </a14:imgLayer>
                </a14:imgProps>
              </a:ext>
            </a:extLst>
          </a:blip>
          <a:stretch>
            <a:fillRect/>
          </a:stretch>
        </p:blipFill>
        <p:spPr>
          <a:xfrm>
            <a:off x="6174657" y="4175760"/>
            <a:ext cx="5468703" cy="1654769"/>
          </a:xfrm>
          <a:prstGeom prst="rect">
            <a:avLst/>
          </a:prstGeom>
        </p:spPr>
      </p:pic>
    </p:spTree>
    <p:extLst>
      <p:ext uri="{BB962C8B-B14F-4D97-AF65-F5344CB8AC3E}">
        <p14:creationId xmlns:p14="http://schemas.microsoft.com/office/powerpoint/2010/main" val="22587623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26">
            <a:extLst>
              <a:ext uri="{FF2B5EF4-FFF2-40B4-BE49-F238E27FC236}">
                <a16:creationId xmlns:a16="http://schemas.microsoft.com/office/drawing/2014/main" id="{8F7AFB9A-7364-478C-B48B-8523CDD9AE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42" name="Freeform: Shape 28">
            <a:extLst>
              <a:ext uri="{FF2B5EF4-FFF2-40B4-BE49-F238E27FC236}">
                <a16:creationId xmlns:a16="http://schemas.microsoft.com/office/drawing/2014/main" id="{36678033-86B6-40E6-BE90-78D8ED4E3A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96002" cy="6858000"/>
          </a:xfrm>
          <a:custGeom>
            <a:avLst/>
            <a:gdLst>
              <a:gd name="connsiteX0" fmla="*/ 0 w 6096002"/>
              <a:gd name="connsiteY0" fmla="*/ 0 h 6858000"/>
              <a:gd name="connsiteX1" fmla="*/ 4885967 w 6096002"/>
              <a:gd name="connsiteY1" fmla="*/ 0 h 6858000"/>
              <a:gd name="connsiteX2" fmla="*/ 4946007 w 6096002"/>
              <a:gd name="connsiteY2" fmla="*/ 69271 h 6858000"/>
              <a:gd name="connsiteX3" fmla="*/ 6096002 w 6096002"/>
              <a:gd name="connsiteY3" fmla="*/ 3429000 h 6858000"/>
              <a:gd name="connsiteX4" fmla="*/ 4946007 w 6096002"/>
              <a:gd name="connsiteY4" fmla="*/ 6788730 h 6858000"/>
              <a:gd name="connsiteX5" fmla="*/ 4885967 w 6096002"/>
              <a:gd name="connsiteY5" fmla="*/ 6858000 h 6858000"/>
              <a:gd name="connsiteX6" fmla="*/ 0 w 609600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2" h="6858000">
                <a:moveTo>
                  <a:pt x="0" y="0"/>
                </a:moveTo>
                <a:lnTo>
                  <a:pt x="4885967" y="0"/>
                </a:lnTo>
                <a:lnTo>
                  <a:pt x="4946007" y="69271"/>
                </a:lnTo>
                <a:cubicBezTo>
                  <a:pt x="5656533" y="929100"/>
                  <a:pt x="6096002" y="2116944"/>
                  <a:pt x="6096002" y="3429000"/>
                </a:cubicBezTo>
                <a:cubicBezTo>
                  <a:pt x="6096002" y="4741056"/>
                  <a:pt x="5656533" y="5928900"/>
                  <a:pt x="4946007" y="6788730"/>
                </a:cubicBezTo>
                <a:lnTo>
                  <a:pt x="4885967"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useBgFill="1">
        <p:nvSpPr>
          <p:cNvPr id="43" name="Freeform: Shape 30">
            <a:extLst>
              <a:ext uri="{FF2B5EF4-FFF2-40B4-BE49-F238E27FC236}">
                <a16:creationId xmlns:a16="http://schemas.microsoft.com/office/drawing/2014/main" id="{D2542E1A-076E-4A34-BB67-2BF961754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85370" cy="6858000"/>
          </a:xfrm>
          <a:custGeom>
            <a:avLst/>
            <a:gdLst>
              <a:gd name="connsiteX0" fmla="*/ 0 w 6085370"/>
              <a:gd name="connsiteY0" fmla="*/ 0 h 6858000"/>
              <a:gd name="connsiteX1" fmla="*/ 4875335 w 6085370"/>
              <a:gd name="connsiteY1" fmla="*/ 0 h 6858000"/>
              <a:gd name="connsiteX2" fmla="*/ 4935375 w 6085370"/>
              <a:gd name="connsiteY2" fmla="*/ 69271 h 6858000"/>
              <a:gd name="connsiteX3" fmla="*/ 6085370 w 6085370"/>
              <a:gd name="connsiteY3" fmla="*/ 3429000 h 6858000"/>
              <a:gd name="connsiteX4" fmla="*/ 4935375 w 6085370"/>
              <a:gd name="connsiteY4" fmla="*/ 6788730 h 6858000"/>
              <a:gd name="connsiteX5" fmla="*/ 4875335 w 6085370"/>
              <a:gd name="connsiteY5" fmla="*/ 6858000 h 6858000"/>
              <a:gd name="connsiteX6" fmla="*/ 0 w 608537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85370" h="6858000">
                <a:moveTo>
                  <a:pt x="0" y="0"/>
                </a:moveTo>
                <a:lnTo>
                  <a:pt x="4875335" y="0"/>
                </a:lnTo>
                <a:lnTo>
                  <a:pt x="4935375" y="69271"/>
                </a:lnTo>
                <a:cubicBezTo>
                  <a:pt x="5645901" y="929100"/>
                  <a:pt x="6085370" y="2116944"/>
                  <a:pt x="6085370" y="3429000"/>
                </a:cubicBezTo>
                <a:cubicBezTo>
                  <a:pt x="6085370" y="4741056"/>
                  <a:pt x="5645901" y="5928900"/>
                  <a:pt x="4935375" y="6788730"/>
                </a:cubicBezTo>
                <a:lnTo>
                  <a:pt x="4875335"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2451211-E57C-F607-B527-4E9055B8E500}"/>
              </a:ext>
            </a:extLst>
          </p:cNvPr>
          <p:cNvSpPr>
            <a:spLocks noGrp="1"/>
          </p:cNvSpPr>
          <p:nvPr>
            <p:ph type="title"/>
          </p:nvPr>
        </p:nvSpPr>
        <p:spPr>
          <a:xfrm>
            <a:off x="128016" y="859536"/>
            <a:ext cx="11951208" cy="1243584"/>
          </a:xfrm>
        </p:spPr>
        <p:txBody>
          <a:bodyPr>
            <a:normAutofit/>
          </a:bodyPr>
          <a:lstStyle/>
          <a:p>
            <a:r>
              <a:rPr lang="en-US" sz="3400" b="1" dirty="0"/>
              <a:t>Drawbacks of decoding inputs into modality specific representation: </a:t>
            </a:r>
          </a:p>
        </p:txBody>
      </p:sp>
      <p:sp>
        <p:nvSpPr>
          <p:cNvPr id="44" name="Rectangle 32">
            <a:extLst>
              <a:ext uri="{FF2B5EF4-FFF2-40B4-BE49-F238E27FC236}">
                <a16:creationId xmlns:a16="http://schemas.microsoft.com/office/drawing/2014/main" id="{75C56826-D4E5-42ED-8529-079651CB30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52144"/>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45" name="Rectangle 34">
            <a:extLst>
              <a:ext uri="{FF2B5EF4-FFF2-40B4-BE49-F238E27FC236}">
                <a16:creationId xmlns:a16="http://schemas.microsoft.com/office/drawing/2014/main" id="{82095FCE-EF05-4443-B97A-85DEE3A5CA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8912" y="2185062"/>
            <a:ext cx="49834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63F3157B-50AA-DD43-B2F9-779CA35086CB}"/>
              </a:ext>
            </a:extLst>
          </p:cNvPr>
          <p:cNvSpPr>
            <a:spLocks noGrp="1"/>
          </p:cNvSpPr>
          <p:nvPr>
            <p:ph idx="1"/>
          </p:nvPr>
        </p:nvSpPr>
        <p:spPr>
          <a:xfrm>
            <a:off x="438912" y="2485179"/>
            <a:ext cx="9454896" cy="3664351"/>
          </a:xfrm>
        </p:spPr>
        <p:txBody>
          <a:bodyPr>
            <a:normAutofit/>
          </a:bodyPr>
          <a:lstStyle/>
          <a:p>
            <a:r>
              <a:rPr lang="en-US" sz="1800" dirty="0"/>
              <a:t>It requires handcrafting an input representation for each input modality.</a:t>
            </a:r>
          </a:p>
          <a:p>
            <a:r>
              <a:rPr lang="en-US" sz="1800" dirty="0"/>
              <a:t>It reduces privacy by exposing the data being analyzed.</a:t>
            </a:r>
          </a:p>
          <a:p>
            <a:pPr marL="0" indent="0">
              <a:buNone/>
            </a:pPr>
            <a:r>
              <a:rPr lang="en-US" sz="1800" dirty="0"/>
              <a:t>A common property of many input modalities is that they can be stored as file bytes.</a:t>
            </a:r>
          </a:p>
        </p:txBody>
      </p:sp>
      <p:pic>
        <p:nvPicPr>
          <p:cNvPr id="5" name="Picture 4">
            <a:extLst>
              <a:ext uri="{FF2B5EF4-FFF2-40B4-BE49-F238E27FC236}">
                <a16:creationId xmlns:a16="http://schemas.microsoft.com/office/drawing/2014/main" id="{DF630276-6ACD-6416-90AD-47C30A14B84B}"/>
              </a:ext>
            </a:extLst>
          </p:cNvPr>
          <p:cNvPicPr>
            <a:picLocks noChangeAspect="1"/>
          </p:cNvPicPr>
          <p:nvPr/>
        </p:nvPicPr>
        <p:blipFill>
          <a:blip r:embed="rId3">
            <a:extLst>
              <a:ext uri="{BEBA8EAE-BF5A-486C-A8C5-ECC9F3942E4B}">
                <a14:imgProps xmlns:a14="http://schemas.microsoft.com/office/drawing/2010/main">
                  <a14:imgLayer r:embed="rId4">
                    <a14:imgEffect>
                      <a14:saturation sat="66000"/>
                    </a14:imgEffect>
                  </a14:imgLayer>
                </a14:imgProps>
              </a:ext>
            </a:extLst>
          </a:blip>
          <a:stretch>
            <a:fillRect/>
          </a:stretch>
        </p:blipFill>
        <p:spPr>
          <a:xfrm>
            <a:off x="563693" y="4095427"/>
            <a:ext cx="11298227" cy="1876687"/>
          </a:xfrm>
          <a:prstGeom prst="rect">
            <a:avLst/>
          </a:prstGeom>
        </p:spPr>
      </p:pic>
    </p:spTree>
    <p:extLst>
      <p:ext uri="{BB962C8B-B14F-4D97-AF65-F5344CB8AC3E}">
        <p14:creationId xmlns:p14="http://schemas.microsoft.com/office/powerpoint/2010/main" val="1727934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26">
            <a:extLst>
              <a:ext uri="{FF2B5EF4-FFF2-40B4-BE49-F238E27FC236}">
                <a16:creationId xmlns:a16="http://schemas.microsoft.com/office/drawing/2014/main" id="{8F7AFB9A-7364-478C-B48B-8523CDD9AE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42" name="Freeform: Shape 28">
            <a:extLst>
              <a:ext uri="{FF2B5EF4-FFF2-40B4-BE49-F238E27FC236}">
                <a16:creationId xmlns:a16="http://schemas.microsoft.com/office/drawing/2014/main" id="{36678033-86B6-40E6-BE90-78D8ED4E3A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96002" cy="6858000"/>
          </a:xfrm>
          <a:custGeom>
            <a:avLst/>
            <a:gdLst>
              <a:gd name="connsiteX0" fmla="*/ 0 w 6096002"/>
              <a:gd name="connsiteY0" fmla="*/ 0 h 6858000"/>
              <a:gd name="connsiteX1" fmla="*/ 4885967 w 6096002"/>
              <a:gd name="connsiteY1" fmla="*/ 0 h 6858000"/>
              <a:gd name="connsiteX2" fmla="*/ 4946007 w 6096002"/>
              <a:gd name="connsiteY2" fmla="*/ 69271 h 6858000"/>
              <a:gd name="connsiteX3" fmla="*/ 6096002 w 6096002"/>
              <a:gd name="connsiteY3" fmla="*/ 3429000 h 6858000"/>
              <a:gd name="connsiteX4" fmla="*/ 4946007 w 6096002"/>
              <a:gd name="connsiteY4" fmla="*/ 6788730 h 6858000"/>
              <a:gd name="connsiteX5" fmla="*/ 4885967 w 6096002"/>
              <a:gd name="connsiteY5" fmla="*/ 6858000 h 6858000"/>
              <a:gd name="connsiteX6" fmla="*/ 0 w 609600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2" h="6858000">
                <a:moveTo>
                  <a:pt x="0" y="0"/>
                </a:moveTo>
                <a:lnTo>
                  <a:pt x="4885967" y="0"/>
                </a:lnTo>
                <a:lnTo>
                  <a:pt x="4946007" y="69271"/>
                </a:lnTo>
                <a:cubicBezTo>
                  <a:pt x="5656533" y="929100"/>
                  <a:pt x="6096002" y="2116944"/>
                  <a:pt x="6096002" y="3429000"/>
                </a:cubicBezTo>
                <a:cubicBezTo>
                  <a:pt x="6096002" y="4741056"/>
                  <a:pt x="5656533" y="5928900"/>
                  <a:pt x="4946007" y="6788730"/>
                </a:cubicBezTo>
                <a:lnTo>
                  <a:pt x="4885967"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useBgFill="1">
        <p:nvSpPr>
          <p:cNvPr id="43" name="Freeform: Shape 30">
            <a:extLst>
              <a:ext uri="{FF2B5EF4-FFF2-40B4-BE49-F238E27FC236}">
                <a16:creationId xmlns:a16="http://schemas.microsoft.com/office/drawing/2014/main" id="{D2542E1A-076E-4A34-BB67-2BF961754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85370" cy="6858000"/>
          </a:xfrm>
          <a:custGeom>
            <a:avLst/>
            <a:gdLst>
              <a:gd name="connsiteX0" fmla="*/ 0 w 6085370"/>
              <a:gd name="connsiteY0" fmla="*/ 0 h 6858000"/>
              <a:gd name="connsiteX1" fmla="*/ 4875335 w 6085370"/>
              <a:gd name="connsiteY1" fmla="*/ 0 h 6858000"/>
              <a:gd name="connsiteX2" fmla="*/ 4935375 w 6085370"/>
              <a:gd name="connsiteY2" fmla="*/ 69271 h 6858000"/>
              <a:gd name="connsiteX3" fmla="*/ 6085370 w 6085370"/>
              <a:gd name="connsiteY3" fmla="*/ 3429000 h 6858000"/>
              <a:gd name="connsiteX4" fmla="*/ 4935375 w 6085370"/>
              <a:gd name="connsiteY4" fmla="*/ 6788730 h 6858000"/>
              <a:gd name="connsiteX5" fmla="*/ 4875335 w 6085370"/>
              <a:gd name="connsiteY5" fmla="*/ 6858000 h 6858000"/>
              <a:gd name="connsiteX6" fmla="*/ 0 w 608537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85370" h="6858000">
                <a:moveTo>
                  <a:pt x="0" y="0"/>
                </a:moveTo>
                <a:lnTo>
                  <a:pt x="4875335" y="0"/>
                </a:lnTo>
                <a:lnTo>
                  <a:pt x="4935375" y="69271"/>
                </a:lnTo>
                <a:cubicBezTo>
                  <a:pt x="5645901" y="929100"/>
                  <a:pt x="6085370" y="2116944"/>
                  <a:pt x="6085370" y="3429000"/>
                </a:cubicBezTo>
                <a:cubicBezTo>
                  <a:pt x="6085370" y="4741056"/>
                  <a:pt x="5645901" y="5928900"/>
                  <a:pt x="4935375" y="6788730"/>
                </a:cubicBezTo>
                <a:lnTo>
                  <a:pt x="4875335"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2451211-E57C-F607-B527-4E9055B8E500}"/>
              </a:ext>
            </a:extLst>
          </p:cNvPr>
          <p:cNvSpPr>
            <a:spLocks noGrp="1"/>
          </p:cNvSpPr>
          <p:nvPr>
            <p:ph type="title"/>
          </p:nvPr>
        </p:nvSpPr>
        <p:spPr>
          <a:xfrm>
            <a:off x="128016" y="859536"/>
            <a:ext cx="11539727" cy="1243584"/>
          </a:xfrm>
        </p:spPr>
        <p:txBody>
          <a:bodyPr>
            <a:normAutofit/>
          </a:bodyPr>
          <a:lstStyle/>
          <a:p>
            <a:r>
              <a:rPr lang="en-US" sz="3400" b="1" dirty="0"/>
              <a:t>Overview of Architecture of ByteFormer:</a:t>
            </a:r>
          </a:p>
        </p:txBody>
      </p:sp>
      <p:sp>
        <p:nvSpPr>
          <p:cNvPr id="44" name="Rectangle 32">
            <a:extLst>
              <a:ext uri="{FF2B5EF4-FFF2-40B4-BE49-F238E27FC236}">
                <a16:creationId xmlns:a16="http://schemas.microsoft.com/office/drawing/2014/main" id="{75C56826-D4E5-42ED-8529-079651CB30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52144"/>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45" name="Rectangle 34">
            <a:extLst>
              <a:ext uri="{FF2B5EF4-FFF2-40B4-BE49-F238E27FC236}">
                <a16:creationId xmlns:a16="http://schemas.microsoft.com/office/drawing/2014/main" id="{82095FCE-EF05-4443-B97A-85DEE3A5CA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8912" y="2185062"/>
            <a:ext cx="49834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63F3157B-50AA-DD43-B2F9-779CA35086CB}"/>
              </a:ext>
            </a:extLst>
          </p:cNvPr>
          <p:cNvSpPr>
            <a:spLocks noGrp="1"/>
          </p:cNvSpPr>
          <p:nvPr>
            <p:ph idx="1"/>
          </p:nvPr>
        </p:nvSpPr>
        <p:spPr>
          <a:xfrm>
            <a:off x="438912" y="2359153"/>
            <a:ext cx="7242048" cy="4301415"/>
          </a:xfrm>
        </p:spPr>
        <p:txBody>
          <a:bodyPr>
            <a:normAutofit lnSpcReduction="10000"/>
          </a:bodyPr>
          <a:lstStyle/>
          <a:p>
            <a:r>
              <a:rPr lang="en-US" sz="1800" dirty="0"/>
              <a:t>Map the byte values to learned vectors using learned token embedding.</a:t>
            </a:r>
          </a:p>
          <a:p>
            <a:r>
              <a:rPr lang="en-US" sz="1800" dirty="0"/>
              <a:t>Apply a Conv1D to reduce token dimension(window=k, stride=k/2). The intuition for choosing Conv1D is that neighboring file bytes often contain related information</a:t>
            </a:r>
          </a:p>
          <a:p>
            <a:r>
              <a:rPr lang="en-US" sz="1800" dirty="0"/>
              <a:t>Pass the features to the Transformer backbone.</a:t>
            </a:r>
          </a:p>
          <a:p>
            <a:r>
              <a:rPr lang="en-US" sz="1800" dirty="0"/>
              <a:t>After passing our tokens through the transformer, we average the embeddings across the sequence dimension.</a:t>
            </a:r>
          </a:p>
          <a:p>
            <a:pPr marL="0" indent="0">
              <a:buNone/>
            </a:pPr>
            <a:r>
              <a:rPr lang="en-US" sz="1800" dirty="0"/>
              <a:t>Backbone Transformer used – DeiT-Ti </a:t>
            </a:r>
          </a:p>
          <a:p>
            <a:pPr marL="0" indent="0">
              <a:buNone/>
            </a:pPr>
            <a:r>
              <a:rPr lang="en-US" sz="1800" dirty="0"/>
              <a:t>On ImageNet Classification Dataset:</a:t>
            </a:r>
          </a:p>
          <a:p>
            <a:r>
              <a:rPr lang="en-US" sz="1800" dirty="0"/>
              <a:t>DeiT-Ti achieves 72.2% accuracy on RGB inputs.</a:t>
            </a:r>
          </a:p>
          <a:p>
            <a:r>
              <a:rPr lang="en-US" sz="1800" dirty="0"/>
              <a:t>ByteFormer achieves 77.33% accuracy on files stored in TIFF format.</a:t>
            </a:r>
          </a:p>
          <a:p>
            <a:pPr marL="0" indent="0">
              <a:buNone/>
            </a:pPr>
            <a:r>
              <a:rPr lang="en-US" sz="1800" dirty="0"/>
              <a:t>ByteFormer can achieve 95.8% accuracy on Speech Commands v2 dataset, comparable to SOTA(98.7%) without any architecture changes or hyperparameter Tuning.</a:t>
            </a:r>
          </a:p>
          <a:p>
            <a:endParaRPr lang="en-US" sz="1800" dirty="0"/>
          </a:p>
          <a:p>
            <a:endParaRPr lang="en-US" sz="1800" dirty="0"/>
          </a:p>
        </p:txBody>
      </p:sp>
      <p:pic>
        <p:nvPicPr>
          <p:cNvPr id="5" name="Picture 4">
            <a:extLst>
              <a:ext uri="{FF2B5EF4-FFF2-40B4-BE49-F238E27FC236}">
                <a16:creationId xmlns:a16="http://schemas.microsoft.com/office/drawing/2014/main" id="{3509E810-10C4-5480-B3AD-66613A0FAAD2}"/>
              </a:ext>
            </a:extLst>
          </p:cNvPr>
          <p:cNvPicPr>
            <a:picLocks noChangeAspect="1"/>
          </p:cNvPicPr>
          <p:nvPr/>
        </p:nvPicPr>
        <p:blipFill>
          <a:blip r:embed="rId2">
            <a:extLst>
              <a:ext uri="{BEBA8EAE-BF5A-486C-A8C5-ECC9F3942E4B}">
                <a14:imgProps xmlns:a14="http://schemas.microsoft.com/office/drawing/2010/main">
                  <a14:imgLayer r:embed="rId3">
                    <a14:imgEffect>
                      <a14:colorTemperature colorTemp="8800"/>
                    </a14:imgEffect>
                  </a14:imgLayer>
                </a14:imgProps>
              </a:ext>
            </a:extLst>
          </a:blip>
          <a:stretch>
            <a:fillRect/>
          </a:stretch>
        </p:blipFill>
        <p:spPr>
          <a:xfrm>
            <a:off x="7551174" y="433161"/>
            <a:ext cx="4378698" cy="5991677"/>
          </a:xfrm>
          <a:prstGeom prst="rect">
            <a:avLst/>
          </a:prstGeom>
        </p:spPr>
      </p:pic>
    </p:spTree>
    <p:extLst>
      <p:ext uri="{BB962C8B-B14F-4D97-AF65-F5344CB8AC3E}">
        <p14:creationId xmlns:p14="http://schemas.microsoft.com/office/powerpoint/2010/main" val="3292202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26">
            <a:extLst>
              <a:ext uri="{FF2B5EF4-FFF2-40B4-BE49-F238E27FC236}">
                <a16:creationId xmlns:a16="http://schemas.microsoft.com/office/drawing/2014/main" id="{8F7AFB9A-7364-478C-B48B-8523CDD9AE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42" name="Freeform: Shape 28">
            <a:extLst>
              <a:ext uri="{FF2B5EF4-FFF2-40B4-BE49-F238E27FC236}">
                <a16:creationId xmlns:a16="http://schemas.microsoft.com/office/drawing/2014/main" id="{36678033-86B6-40E6-BE90-78D8ED4E3A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96002" cy="6858000"/>
          </a:xfrm>
          <a:custGeom>
            <a:avLst/>
            <a:gdLst>
              <a:gd name="connsiteX0" fmla="*/ 0 w 6096002"/>
              <a:gd name="connsiteY0" fmla="*/ 0 h 6858000"/>
              <a:gd name="connsiteX1" fmla="*/ 4885967 w 6096002"/>
              <a:gd name="connsiteY1" fmla="*/ 0 h 6858000"/>
              <a:gd name="connsiteX2" fmla="*/ 4946007 w 6096002"/>
              <a:gd name="connsiteY2" fmla="*/ 69271 h 6858000"/>
              <a:gd name="connsiteX3" fmla="*/ 6096002 w 6096002"/>
              <a:gd name="connsiteY3" fmla="*/ 3429000 h 6858000"/>
              <a:gd name="connsiteX4" fmla="*/ 4946007 w 6096002"/>
              <a:gd name="connsiteY4" fmla="*/ 6788730 h 6858000"/>
              <a:gd name="connsiteX5" fmla="*/ 4885967 w 6096002"/>
              <a:gd name="connsiteY5" fmla="*/ 6858000 h 6858000"/>
              <a:gd name="connsiteX6" fmla="*/ 0 w 609600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2" h="6858000">
                <a:moveTo>
                  <a:pt x="0" y="0"/>
                </a:moveTo>
                <a:lnTo>
                  <a:pt x="4885967" y="0"/>
                </a:lnTo>
                <a:lnTo>
                  <a:pt x="4946007" y="69271"/>
                </a:lnTo>
                <a:cubicBezTo>
                  <a:pt x="5656533" y="929100"/>
                  <a:pt x="6096002" y="2116944"/>
                  <a:pt x="6096002" y="3429000"/>
                </a:cubicBezTo>
                <a:cubicBezTo>
                  <a:pt x="6096002" y="4741056"/>
                  <a:pt x="5656533" y="5928900"/>
                  <a:pt x="4946007" y="6788730"/>
                </a:cubicBezTo>
                <a:lnTo>
                  <a:pt x="4885967"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useBgFill="1">
        <p:nvSpPr>
          <p:cNvPr id="43" name="Freeform: Shape 30">
            <a:extLst>
              <a:ext uri="{FF2B5EF4-FFF2-40B4-BE49-F238E27FC236}">
                <a16:creationId xmlns:a16="http://schemas.microsoft.com/office/drawing/2014/main" id="{D2542E1A-076E-4A34-BB67-2BF961754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85370" cy="6858000"/>
          </a:xfrm>
          <a:custGeom>
            <a:avLst/>
            <a:gdLst>
              <a:gd name="connsiteX0" fmla="*/ 0 w 6085370"/>
              <a:gd name="connsiteY0" fmla="*/ 0 h 6858000"/>
              <a:gd name="connsiteX1" fmla="*/ 4875335 w 6085370"/>
              <a:gd name="connsiteY1" fmla="*/ 0 h 6858000"/>
              <a:gd name="connsiteX2" fmla="*/ 4935375 w 6085370"/>
              <a:gd name="connsiteY2" fmla="*/ 69271 h 6858000"/>
              <a:gd name="connsiteX3" fmla="*/ 6085370 w 6085370"/>
              <a:gd name="connsiteY3" fmla="*/ 3429000 h 6858000"/>
              <a:gd name="connsiteX4" fmla="*/ 4935375 w 6085370"/>
              <a:gd name="connsiteY4" fmla="*/ 6788730 h 6858000"/>
              <a:gd name="connsiteX5" fmla="*/ 4875335 w 6085370"/>
              <a:gd name="connsiteY5" fmla="*/ 6858000 h 6858000"/>
              <a:gd name="connsiteX6" fmla="*/ 0 w 608537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85370" h="6858000">
                <a:moveTo>
                  <a:pt x="0" y="0"/>
                </a:moveTo>
                <a:lnTo>
                  <a:pt x="4875335" y="0"/>
                </a:lnTo>
                <a:lnTo>
                  <a:pt x="4935375" y="69271"/>
                </a:lnTo>
                <a:cubicBezTo>
                  <a:pt x="5645901" y="929100"/>
                  <a:pt x="6085370" y="2116944"/>
                  <a:pt x="6085370" y="3429000"/>
                </a:cubicBezTo>
                <a:cubicBezTo>
                  <a:pt x="6085370" y="4741056"/>
                  <a:pt x="5645901" y="5928900"/>
                  <a:pt x="4935375" y="6788730"/>
                </a:cubicBezTo>
                <a:lnTo>
                  <a:pt x="4875335"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2451211-E57C-F607-B527-4E9055B8E500}"/>
              </a:ext>
            </a:extLst>
          </p:cNvPr>
          <p:cNvSpPr>
            <a:spLocks noGrp="1"/>
          </p:cNvSpPr>
          <p:nvPr>
            <p:ph type="title"/>
          </p:nvPr>
        </p:nvSpPr>
        <p:spPr>
          <a:xfrm>
            <a:off x="314632" y="859536"/>
            <a:ext cx="11051359" cy="1243584"/>
          </a:xfrm>
        </p:spPr>
        <p:txBody>
          <a:bodyPr>
            <a:normAutofit/>
          </a:bodyPr>
          <a:lstStyle/>
          <a:p>
            <a:r>
              <a:rPr lang="en-US" sz="3400" b="1" dirty="0"/>
              <a:t>Details of Training and Inference:</a:t>
            </a:r>
          </a:p>
        </p:txBody>
      </p:sp>
      <p:sp>
        <p:nvSpPr>
          <p:cNvPr id="44" name="Rectangle 32">
            <a:extLst>
              <a:ext uri="{FF2B5EF4-FFF2-40B4-BE49-F238E27FC236}">
                <a16:creationId xmlns:a16="http://schemas.microsoft.com/office/drawing/2014/main" id="{75C56826-D4E5-42ED-8529-079651CB30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52144"/>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45" name="Rectangle 34">
            <a:extLst>
              <a:ext uri="{FF2B5EF4-FFF2-40B4-BE49-F238E27FC236}">
                <a16:creationId xmlns:a16="http://schemas.microsoft.com/office/drawing/2014/main" id="{82095FCE-EF05-4443-B97A-85DEE3A5CA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8912" y="2185062"/>
            <a:ext cx="49834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63F3157B-50AA-DD43-B2F9-779CA35086CB}"/>
              </a:ext>
            </a:extLst>
          </p:cNvPr>
          <p:cNvSpPr>
            <a:spLocks noGrp="1"/>
          </p:cNvSpPr>
          <p:nvPr>
            <p:ph idx="1"/>
          </p:nvPr>
        </p:nvSpPr>
        <p:spPr>
          <a:xfrm>
            <a:off x="438912" y="2512611"/>
            <a:ext cx="5529269" cy="3664351"/>
          </a:xfrm>
        </p:spPr>
        <p:txBody>
          <a:bodyPr>
            <a:normAutofit/>
          </a:bodyPr>
          <a:lstStyle/>
          <a:p>
            <a:r>
              <a:rPr lang="en-US" sz="1800" dirty="0"/>
              <a:t>At training time, we decode the file(e.g. read the contents to RGB tensor in case of images), then form standard training augmentation(e.g. random cropping in the case of images), then save the result in desired file encoding.</a:t>
            </a:r>
          </a:p>
          <a:p>
            <a:r>
              <a:rPr lang="en-US" sz="1800" i="1" dirty="0"/>
              <a:t>Training</a:t>
            </a:r>
            <a:r>
              <a:rPr lang="en-US" sz="1800" dirty="0"/>
              <a:t> method is implicitly dependent on the input modality due to our augmentation. </a:t>
            </a:r>
          </a:p>
          <a:p>
            <a:r>
              <a:rPr lang="en-US" sz="1800" dirty="0"/>
              <a:t>At </a:t>
            </a:r>
            <a:r>
              <a:rPr lang="en-US" sz="1800" i="1" dirty="0"/>
              <a:t>inference time</a:t>
            </a:r>
            <a:r>
              <a:rPr lang="en-US" sz="1800" dirty="0"/>
              <a:t>, we do not need the knowledge of input modality. We need to ensure that our model inputs use the correct file encoding. E.g. for TIFF experiments on ImageNet, we precompute 224x224 crops of the validation images and save them in TIFF format.</a:t>
            </a:r>
          </a:p>
        </p:txBody>
      </p:sp>
      <p:pic>
        <p:nvPicPr>
          <p:cNvPr id="5" name="Picture 4">
            <a:extLst>
              <a:ext uri="{FF2B5EF4-FFF2-40B4-BE49-F238E27FC236}">
                <a16:creationId xmlns:a16="http://schemas.microsoft.com/office/drawing/2014/main" id="{30FEFACA-ADD9-2E5D-0DBA-8AD5FC9F0D74}"/>
              </a:ext>
            </a:extLst>
          </p:cNvPr>
          <p:cNvPicPr>
            <a:picLocks noChangeAspect="1"/>
          </p:cNvPicPr>
          <p:nvPr/>
        </p:nvPicPr>
        <p:blipFill>
          <a:blip r:embed="rId2"/>
          <a:stretch>
            <a:fillRect/>
          </a:stretch>
        </p:blipFill>
        <p:spPr>
          <a:xfrm>
            <a:off x="6096000" y="1921015"/>
            <a:ext cx="5525827" cy="3723892"/>
          </a:xfrm>
          <a:prstGeom prst="rect">
            <a:avLst/>
          </a:prstGeom>
        </p:spPr>
      </p:pic>
    </p:spTree>
    <p:extLst>
      <p:ext uri="{BB962C8B-B14F-4D97-AF65-F5344CB8AC3E}">
        <p14:creationId xmlns:p14="http://schemas.microsoft.com/office/powerpoint/2010/main" val="4180751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26">
            <a:extLst>
              <a:ext uri="{FF2B5EF4-FFF2-40B4-BE49-F238E27FC236}">
                <a16:creationId xmlns:a16="http://schemas.microsoft.com/office/drawing/2014/main" id="{8F7AFB9A-7364-478C-B48B-8523CDD9AE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42" name="Freeform: Shape 28">
            <a:extLst>
              <a:ext uri="{FF2B5EF4-FFF2-40B4-BE49-F238E27FC236}">
                <a16:creationId xmlns:a16="http://schemas.microsoft.com/office/drawing/2014/main" id="{36678033-86B6-40E6-BE90-78D8ED4E3A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96002" cy="6858000"/>
          </a:xfrm>
          <a:custGeom>
            <a:avLst/>
            <a:gdLst>
              <a:gd name="connsiteX0" fmla="*/ 0 w 6096002"/>
              <a:gd name="connsiteY0" fmla="*/ 0 h 6858000"/>
              <a:gd name="connsiteX1" fmla="*/ 4885967 w 6096002"/>
              <a:gd name="connsiteY1" fmla="*/ 0 h 6858000"/>
              <a:gd name="connsiteX2" fmla="*/ 4946007 w 6096002"/>
              <a:gd name="connsiteY2" fmla="*/ 69271 h 6858000"/>
              <a:gd name="connsiteX3" fmla="*/ 6096002 w 6096002"/>
              <a:gd name="connsiteY3" fmla="*/ 3429000 h 6858000"/>
              <a:gd name="connsiteX4" fmla="*/ 4946007 w 6096002"/>
              <a:gd name="connsiteY4" fmla="*/ 6788730 h 6858000"/>
              <a:gd name="connsiteX5" fmla="*/ 4885967 w 6096002"/>
              <a:gd name="connsiteY5" fmla="*/ 6858000 h 6858000"/>
              <a:gd name="connsiteX6" fmla="*/ 0 w 609600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2" h="6858000">
                <a:moveTo>
                  <a:pt x="0" y="0"/>
                </a:moveTo>
                <a:lnTo>
                  <a:pt x="4885967" y="0"/>
                </a:lnTo>
                <a:lnTo>
                  <a:pt x="4946007" y="69271"/>
                </a:lnTo>
                <a:cubicBezTo>
                  <a:pt x="5656533" y="929100"/>
                  <a:pt x="6096002" y="2116944"/>
                  <a:pt x="6096002" y="3429000"/>
                </a:cubicBezTo>
                <a:cubicBezTo>
                  <a:pt x="6096002" y="4741056"/>
                  <a:pt x="5656533" y="5928900"/>
                  <a:pt x="4946007" y="6788730"/>
                </a:cubicBezTo>
                <a:lnTo>
                  <a:pt x="4885967"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useBgFill="1">
        <p:nvSpPr>
          <p:cNvPr id="43" name="Freeform: Shape 30">
            <a:extLst>
              <a:ext uri="{FF2B5EF4-FFF2-40B4-BE49-F238E27FC236}">
                <a16:creationId xmlns:a16="http://schemas.microsoft.com/office/drawing/2014/main" id="{D2542E1A-076E-4A34-BB67-2BF961754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85370" cy="6858000"/>
          </a:xfrm>
          <a:custGeom>
            <a:avLst/>
            <a:gdLst>
              <a:gd name="connsiteX0" fmla="*/ 0 w 6085370"/>
              <a:gd name="connsiteY0" fmla="*/ 0 h 6858000"/>
              <a:gd name="connsiteX1" fmla="*/ 4875335 w 6085370"/>
              <a:gd name="connsiteY1" fmla="*/ 0 h 6858000"/>
              <a:gd name="connsiteX2" fmla="*/ 4935375 w 6085370"/>
              <a:gd name="connsiteY2" fmla="*/ 69271 h 6858000"/>
              <a:gd name="connsiteX3" fmla="*/ 6085370 w 6085370"/>
              <a:gd name="connsiteY3" fmla="*/ 3429000 h 6858000"/>
              <a:gd name="connsiteX4" fmla="*/ 4935375 w 6085370"/>
              <a:gd name="connsiteY4" fmla="*/ 6788730 h 6858000"/>
              <a:gd name="connsiteX5" fmla="*/ 4875335 w 6085370"/>
              <a:gd name="connsiteY5" fmla="*/ 6858000 h 6858000"/>
              <a:gd name="connsiteX6" fmla="*/ 0 w 608537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85370" h="6858000">
                <a:moveTo>
                  <a:pt x="0" y="0"/>
                </a:moveTo>
                <a:lnTo>
                  <a:pt x="4875335" y="0"/>
                </a:lnTo>
                <a:lnTo>
                  <a:pt x="4935375" y="69271"/>
                </a:lnTo>
                <a:cubicBezTo>
                  <a:pt x="5645901" y="929100"/>
                  <a:pt x="6085370" y="2116944"/>
                  <a:pt x="6085370" y="3429000"/>
                </a:cubicBezTo>
                <a:cubicBezTo>
                  <a:pt x="6085370" y="4741056"/>
                  <a:pt x="5645901" y="5928900"/>
                  <a:pt x="4935375" y="6788730"/>
                </a:cubicBezTo>
                <a:lnTo>
                  <a:pt x="4875335"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2451211-E57C-F607-B527-4E9055B8E500}"/>
              </a:ext>
            </a:extLst>
          </p:cNvPr>
          <p:cNvSpPr>
            <a:spLocks noGrp="1"/>
          </p:cNvSpPr>
          <p:nvPr>
            <p:ph type="title"/>
          </p:nvPr>
        </p:nvSpPr>
        <p:spPr>
          <a:xfrm>
            <a:off x="438913" y="859536"/>
            <a:ext cx="11202284" cy="1243584"/>
          </a:xfrm>
        </p:spPr>
        <p:txBody>
          <a:bodyPr>
            <a:normAutofit/>
          </a:bodyPr>
          <a:lstStyle/>
          <a:p>
            <a:r>
              <a:rPr lang="en-US" sz="3400" b="1" dirty="0"/>
              <a:t>Performance on Speech Commands V2 :</a:t>
            </a:r>
          </a:p>
        </p:txBody>
      </p:sp>
      <p:sp>
        <p:nvSpPr>
          <p:cNvPr id="44" name="Rectangle 32">
            <a:extLst>
              <a:ext uri="{FF2B5EF4-FFF2-40B4-BE49-F238E27FC236}">
                <a16:creationId xmlns:a16="http://schemas.microsoft.com/office/drawing/2014/main" id="{75C56826-D4E5-42ED-8529-079651CB30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52144"/>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45" name="Rectangle 34">
            <a:extLst>
              <a:ext uri="{FF2B5EF4-FFF2-40B4-BE49-F238E27FC236}">
                <a16:creationId xmlns:a16="http://schemas.microsoft.com/office/drawing/2014/main" id="{82095FCE-EF05-4443-B97A-85DEE3A5CA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8912" y="2185062"/>
            <a:ext cx="49834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63F3157B-50AA-DD43-B2F9-779CA35086CB}"/>
              </a:ext>
            </a:extLst>
          </p:cNvPr>
          <p:cNvSpPr>
            <a:spLocks noGrp="1"/>
          </p:cNvSpPr>
          <p:nvPr>
            <p:ph idx="1"/>
          </p:nvPr>
        </p:nvSpPr>
        <p:spPr>
          <a:xfrm>
            <a:off x="128016" y="2303581"/>
            <a:ext cx="6758990" cy="3873381"/>
          </a:xfrm>
        </p:spPr>
        <p:txBody>
          <a:bodyPr>
            <a:normAutofit/>
          </a:bodyPr>
          <a:lstStyle/>
          <a:p>
            <a:r>
              <a:rPr lang="en-US" sz="1800" dirty="0"/>
              <a:t>BF-Ti achieves accuracies of up to 95.51% on WAV files, comparable to the SOTA BC-ResNet-8.</a:t>
            </a:r>
          </a:p>
          <a:p>
            <a:r>
              <a:rPr lang="en-US" sz="1800" dirty="0"/>
              <a:t>BC-ResNet-8 is specifically designed for audio processing. In contrast, no parameter tuning is done relative to ImageNet training.</a:t>
            </a:r>
          </a:p>
          <a:p>
            <a:pPr marL="0" indent="0">
              <a:buNone/>
            </a:pPr>
            <a:r>
              <a:rPr lang="en-US" sz="1800" dirty="0"/>
              <a:t>Influence of k on model accuracy:</a:t>
            </a:r>
          </a:p>
          <a:p>
            <a:pPr marL="0" indent="0">
              <a:buNone/>
            </a:pPr>
            <a:r>
              <a:rPr lang="en-US" sz="1800" dirty="0"/>
              <a:t>In general , optimal k decreases when the expected number of input tokens decreases.</a:t>
            </a:r>
          </a:p>
        </p:txBody>
      </p:sp>
      <p:pic>
        <p:nvPicPr>
          <p:cNvPr id="5" name="Picture 4">
            <a:extLst>
              <a:ext uri="{FF2B5EF4-FFF2-40B4-BE49-F238E27FC236}">
                <a16:creationId xmlns:a16="http://schemas.microsoft.com/office/drawing/2014/main" id="{AEA7E510-6C0B-B371-EF4F-A2BB7C32605C}"/>
              </a:ext>
            </a:extLst>
          </p:cNvPr>
          <p:cNvPicPr>
            <a:picLocks noChangeAspect="1"/>
          </p:cNvPicPr>
          <p:nvPr/>
        </p:nvPicPr>
        <p:blipFill>
          <a:blip r:embed="rId2"/>
          <a:stretch>
            <a:fillRect/>
          </a:stretch>
        </p:blipFill>
        <p:spPr>
          <a:xfrm>
            <a:off x="7027083" y="1806047"/>
            <a:ext cx="4474037" cy="4654650"/>
          </a:xfrm>
          <a:prstGeom prst="rect">
            <a:avLst/>
          </a:prstGeom>
        </p:spPr>
      </p:pic>
    </p:spTree>
    <p:extLst>
      <p:ext uri="{BB962C8B-B14F-4D97-AF65-F5344CB8AC3E}">
        <p14:creationId xmlns:p14="http://schemas.microsoft.com/office/powerpoint/2010/main" val="1473250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26">
            <a:extLst>
              <a:ext uri="{FF2B5EF4-FFF2-40B4-BE49-F238E27FC236}">
                <a16:creationId xmlns:a16="http://schemas.microsoft.com/office/drawing/2014/main" id="{8F7AFB9A-7364-478C-B48B-8523CDD9AE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42" name="Freeform: Shape 28">
            <a:extLst>
              <a:ext uri="{FF2B5EF4-FFF2-40B4-BE49-F238E27FC236}">
                <a16:creationId xmlns:a16="http://schemas.microsoft.com/office/drawing/2014/main" id="{36678033-86B6-40E6-BE90-78D8ED4E3A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96002" cy="6858000"/>
          </a:xfrm>
          <a:custGeom>
            <a:avLst/>
            <a:gdLst>
              <a:gd name="connsiteX0" fmla="*/ 0 w 6096002"/>
              <a:gd name="connsiteY0" fmla="*/ 0 h 6858000"/>
              <a:gd name="connsiteX1" fmla="*/ 4885967 w 6096002"/>
              <a:gd name="connsiteY1" fmla="*/ 0 h 6858000"/>
              <a:gd name="connsiteX2" fmla="*/ 4946007 w 6096002"/>
              <a:gd name="connsiteY2" fmla="*/ 69271 h 6858000"/>
              <a:gd name="connsiteX3" fmla="*/ 6096002 w 6096002"/>
              <a:gd name="connsiteY3" fmla="*/ 3429000 h 6858000"/>
              <a:gd name="connsiteX4" fmla="*/ 4946007 w 6096002"/>
              <a:gd name="connsiteY4" fmla="*/ 6788730 h 6858000"/>
              <a:gd name="connsiteX5" fmla="*/ 4885967 w 6096002"/>
              <a:gd name="connsiteY5" fmla="*/ 6858000 h 6858000"/>
              <a:gd name="connsiteX6" fmla="*/ 0 w 609600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2" h="6858000">
                <a:moveTo>
                  <a:pt x="0" y="0"/>
                </a:moveTo>
                <a:lnTo>
                  <a:pt x="4885967" y="0"/>
                </a:lnTo>
                <a:lnTo>
                  <a:pt x="4946007" y="69271"/>
                </a:lnTo>
                <a:cubicBezTo>
                  <a:pt x="5656533" y="929100"/>
                  <a:pt x="6096002" y="2116944"/>
                  <a:pt x="6096002" y="3429000"/>
                </a:cubicBezTo>
                <a:cubicBezTo>
                  <a:pt x="6096002" y="4741056"/>
                  <a:pt x="5656533" y="5928900"/>
                  <a:pt x="4946007" y="6788730"/>
                </a:cubicBezTo>
                <a:lnTo>
                  <a:pt x="4885967"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useBgFill="1">
        <p:nvSpPr>
          <p:cNvPr id="43" name="Freeform: Shape 30">
            <a:extLst>
              <a:ext uri="{FF2B5EF4-FFF2-40B4-BE49-F238E27FC236}">
                <a16:creationId xmlns:a16="http://schemas.microsoft.com/office/drawing/2014/main" id="{D2542E1A-076E-4A34-BB67-2BF961754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85370" cy="6858000"/>
          </a:xfrm>
          <a:custGeom>
            <a:avLst/>
            <a:gdLst>
              <a:gd name="connsiteX0" fmla="*/ 0 w 6085370"/>
              <a:gd name="connsiteY0" fmla="*/ 0 h 6858000"/>
              <a:gd name="connsiteX1" fmla="*/ 4875335 w 6085370"/>
              <a:gd name="connsiteY1" fmla="*/ 0 h 6858000"/>
              <a:gd name="connsiteX2" fmla="*/ 4935375 w 6085370"/>
              <a:gd name="connsiteY2" fmla="*/ 69271 h 6858000"/>
              <a:gd name="connsiteX3" fmla="*/ 6085370 w 6085370"/>
              <a:gd name="connsiteY3" fmla="*/ 3429000 h 6858000"/>
              <a:gd name="connsiteX4" fmla="*/ 4935375 w 6085370"/>
              <a:gd name="connsiteY4" fmla="*/ 6788730 h 6858000"/>
              <a:gd name="connsiteX5" fmla="*/ 4875335 w 6085370"/>
              <a:gd name="connsiteY5" fmla="*/ 6858000 h 6858000"/>
              <a:gd name="connsiteX6" fmla="*/ 0 w 608537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85370" h="6858000">
                <a:moveTo>
                  <a:pt x="0" y="0"/>
                </a:moveTo>
                <a:lnTo>
                  <a:pt x="4875335" y="0"/>
                </a:lnTo>
                <a:lnTo>
                  <a:pt x="4935375" y="69271"/>
                </a:lnTo>
                <a:cubicBezTo>
                  <a:pt x="5645901" y="929100"/>
                  <a:pt x="6085370" y="2116944"/>
                  <a:pt x="6085370" y="3429000"/>
                </a:cubicBezTo>
                <a:cubicBezTo>
                  <a:pt x="6085370" y="4741056"/>
                  <a:pt x="5645901" y="5928900"/>
                  <a:pt x="4935375" y="6788730"/>
                </a:cubicBezTo>
                <a:lnTo>
                  <a:pt x="4875335"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2451211-E57C-F607-B527-4E9055B8E500}"/>
              </a:ext>
            </a:extLst>
          </p:cNvPr>
          <p:cNvSpPr>
            <a:spLocks noGrp="1"/>
          </p:cNvSpPr>
          <p:nvPr>
            <p:ph type="title"/>
          </p:nvPr>
        </p:nvSpPr>
        <p:spPr>
          <a:xfrm>
            <a:off x="438913" y="859536"/>
            <a:ext cx="11202284" cy="1243584"/>
          </a:xfrm>
        </p:spPr>
        <p:txBody>
          <a:bodyPr>
            <a:normAutofit/>
          </a:bodyPr>
          <a:lstStyle/>
          <a:p>
            <a:r>
              <a:rPr lang="en-US" sz="3400" b="1" dirty="0"/>
              <a:t>Applications : Inference on Obfuscated inputs</a:t>
            </a:r>
          </a:p>
        </p:txBody>
      </p:sp>
      <p:sp>
        <p:nvSpPr>
          <p:cNvPr id="44" name="Rectangle 32">
            <a:extLst>
              <a:ext uri="{FF2B5EF4-FFF2-40B4-BE49-F238E27FC236}">
                <a16:creationId xmlns:a16="http://schemas.microsoft.com/office/drawing/2014/main" id="{75C56826-D4E5-42ED-8529-079651CB30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52144"/>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45" name="Rectangle 34">
            <a:extLst>
              <a:ext uri="{FF2B5EF4-FFF2-40B4-BE49-F238E27FC236}">
                <a16:creationId xmlns:a16="http://schemas.microsoft.com/office/drawing/2014/main" id="{82095FCE-EF05-4443-B97A-85DEE3A5CA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8912" y="2185062"/>
            <a:ext cx="49834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63F3157B-50AA-DD43-B2F9-779CA35086CB}"/>
              </a:ext>
            </a:extLst>
          </p:cNvPr>
          <p:cNvSpPr>
            <a:spLocks noGrp="1"/>
          </p:cNvSpPr>
          <p:nvPr>
            <p:ph idx="1"/>
          </p:nvPr>
        </p:nvSpPr>
        <p:spPr>
          <a:xfrm>
            <a:off x="438912" y="2397759"/>
            <a:ext cx="5590512" cy="4063411"/>
          </a:xfrm>
        </p:spPr>
        <p:txBody>
          <a:bodyPr>
            <a:normAutofit/>
          </a:bodyPr>
          <a:lstStyle/>
          <a:p>
            <a:r>
              <a:rPr lang="en-US" sz="1800" dirty="0"/>
              <a:t>We observe that byte remapping retains shape information. A region of the image that is dominated by a single pixel value will continue to be dominated by a new (remapped) pixel value</a:t>
            </a:r>
          </a:p>
          <a:p>
            <a:r>
              <a:rPr lang="en-US" sz="1800" dirty="0"/>
              <a:t>To alleviate this, we add noise from a uniform distribution U[−a, a] sampled from −a to a (inclusive) to each pixel channel independently, then compute the result modulo 256.</a:t>
            </a:r>
          </a:p>
          <a:p>
            <a:r>
              <a:rPr lang="en-US" sz="1800" dirty="0"/>
              <a:t>We observe that BF-Ti is resilient to this transformation</a:t>
            </a:r>
          </a:p>
          <a:p>
            <a:r>
              <a:rPr lang="en-US" sz="1800" dirty="0"/>
              <a:t>Suggest that decoupling the input representation from the model can lead to new possibilities for building more secure systems.</a:t>
            </a:r>
          </a:p>
          <a:p>
            <a:endParaRPr lang="en-US" sz="1800" dirty="0"/>
          </a:p>
        </p:txBody>
      </p:sp>
      <p:pic>
        <p:nvPicPr>
          <p:cNvPr id="28" name="Content Placeholder 24">
            <a:extLst>
              <a:ext uri="{FF2B5EF4-FFF2-40B4-BE49-F238E27FC236}">
                <a16:creationId xmlns:a16="http://schemas.microsoft.com/office/drawing/2014/main" id="{B05B86CF-A304-9D63-8325-5C1A4C538F89}"/>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bright="40000"/>
                    </a14:imgEffect>
                  </a14:imgLayer>
                </a14:imgProps>
              </a:ext>
              <a:ext uri="{28A0092B-C50C-407E-A947-70E740481C1C}">
                <a14:useLocalDpi xmlns:a14="http://schemas.microsoft.com/office/drawing/2010/main" val="0"/>
              </a:ext>
            </a:extLst>
          </a:blip>
          <a:stretch>
            <a:fillRect/>
          </a:stretch>
        </p:blipFill>
        <p:spPr>
          <a:xfrm>
            <a:off x="6096000" y="1806047"/>
            <a:ext cx="5897699" cy="1428823"/>
          </a:xfrm>
          <a:prstGeom prst="rect">
            <a:avLst/>
          </a:prstGeom>
        </p:spPr>
      </p:pic>
      <p:pic>
        <p:nvPicPr>
          <p:cNvPr id="30" name="Picture 29">
            <a:extLst>
              <a:ext uri="{FF2B5EF4-FFF2-40B4-BE49-F238E27FC236}">
                <a16:creationId xmlns:a16="http://schemas.microsoft.com/office/drawing/2014/main" id="{8EA27E66-EBE4-CB97-A7D1-7668B7806D69}"/>
              </a:ext>
            </a:extLst>
          </p:cNvPr>
          <p:cNvPicPr>
            <a:picLocks noChangeAspect="1"/>
          </p:cNvPicPr>
          <p:nvPr/>
        </p:nvPicPr>
        <p:blipFill>
          <a:blip r:embed="rId4"/>
          <a:stretch>
            <a:fillRect/>
          </a:stretch>
        </p:blipFill>
        <p:spPr>
          <a:xfrm>
            <a:off x="6347902" y="3429000"/>
            <a:ext cx="5041393" cy="3141824"/>
          </a:xfrm>
          <a:prstGeom prst="rect">
            <a:avLst/>
          </a:prstGeom>
        </p:spPr>
      </p:pic>
      <p:pic>
        <p:nvPicPr>
          <p:cNvPr id="34" name="Picture 33">
            <a:extLst>
              <a:ext uri="{FF2B5EF4-FFF2-40B4-BE49-F238E27FC236}">
                <a16:creationId xmlns:a16="http://schemas.microsoft.com/office/drawing/2014/main" id="{EA9C9202-5F8F-4273-605E-7F13BEEA1A30}"/>
              </a:ext>
            </a:extLst>
          </p:cNvPr>
          <p:cNvPicPr>
            <a:picLocks noChangeAspect="1"/>
          </p:cNvPicPr>
          <p:nvPr/>
        </p:nvPicPr>
        <p:blipFill>
          <a:blip r:embed="rId5"/>
          <a:stretch>
            <a:fillRect/>
          </a:stretch>
        </p:blipFill>
        <p:spPr>
          <a:xfrm>
            <a:off x="9373987" y="0"/>
            <a:ext cx="2638053" cy="1806047"/>
          </a:xfrm>
          <a:prstGeom prst="rect">
            <a:avLst/>
          </a:prstGeom>
        </p:spPr>
      </p:pic>
    </p:spTree>
    <p:extLst>
      <p:ext uri="{BB962C8B-B14F-4D97-AF65-F5344CB8AC3E}">
        <p14:creationId xmlns:p14="http://schemas.microsoft.com/office/powerpoint/2010/main" val="1440052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26">
            <a:extLst>
              <a:ext uri="{FF2B5EF4-FFF2-40B4-BE49-F238E27FC236}">
                <a16:creationId xmlns:a16="http://schemas.microsoft.com/office/drawing/2014/main" id="{8F7AFB9A-7364-478C-B48B-8523CDD9AE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42" name="Freeform: Shape 28">
            <a:extLst>
              <a:ext uri="{FF2B5EF4-FFF2-40B4-BE49-F238E27FC236}">
                <a16:creationId xmlns:a16="http://schemas.microsoft.com/office/drawing/2014/main" id="{36678033-86B6-40E6-BE90-78D8ED4E3A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96002" cy="6858000"/>
          </a:xfrm>
          <a:custGeom>
            <a:avLst/>
            <a:gdLst>
              <a:gd name="connsiteX0" fmla="*/ 0 w 6096002"/>
              <a:gd name="connsiteY0" fmla="*/ 0 h 6858000"/>
              <a:gd name="connsiteX1" fmla="*/ 4885967 w 6096002"/>
              <a:gd name="connsiteY1" fmla="*/ 0 h 6858000"/>
              <a:gd name="connsiteX2" fmla="*/ 4946007 w 6096002"/>
              <a:gd name="connsiteY2" fmla="*/ 69271 h 6858000"/>
              <a:gd name="connsiteX3" fmla="*/ 6096002 w 6096002"/>
              <a:gd name="connsiteY3" fmla="*/ 3429000 h 6858000"/>
              <a:gd name="connsiteX4" fmla="*/ 4946007 w 6096002"/>
              <a:gd name="connsiteY4" fmla="*/ 6788730 h 6858000"/>
              <a:gd name="connsiteX5" fmla="*/ 4885967 w 6096002"/>
              <a:gd name="connsiteY5" fmla="*/ 6858000 h 6858000"/>
              <a:gd name="connsiteX6" fmla="*/ 0 w 609600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2" h="6858000">
                <a:moveTo>
                  <a:pt x="0" y="0"/>
                </a:moveTo>
                <a:lnTo>
                  <a:pt x="4885967" y="0"/>
                </a:lnTo>
                <a:lnTo>
                  <a:pt x="4946007" y="69271"/>
                </a:lnTo>
                <a:cubicBezTo>
                  <a:pt x="5656533" y="929100"/>
                  <a:pt x="6096002" y="2116944"/>
                  <a:pt x="6096002" y="3429000"/>
                </a:cubicBezTo>
                <a:cubicBezTo>
                  <a:pt x="6096002" y="4741056"/>
                  <a:pt x="5656533" y="5928900"/>
                  <a:pt x="4946007" y="6788730"/>
                </a:cubicBezTo>
                <a:lnTo>
                  <a:pt x="4885967"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useBgFill="1">
        <p:nvSpPr>
          <p:cNvPr id="43" name="Freeform: Shape 30">
            <a:extLst>
              <a:ext uri="{FF2B5EF4-FFF2-40B4-BE49-F238E27FC236}">
                <a16:creationId xmlns:a16="http://schemas.microsoft.com/office/drawing/2014/main" id="{D2542E1A-076E-4A34-BB67-2BF961754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85370" cy="6858000"/>
          </a:xfrm>
          <a:custGeom>
            <a:avLst/>
            <a:gdLst>
              <a:gd name="connsiteX0" fmla="*/ 0 w 6085370"/>
              <a:gd name="connsiteY0" fmla="*/ 0 h 6858000"/>
              <a:gd name="connsiteX1" fmla="*/ 4875335 w 6085370"/>
              <a:gd name="connsiteY1" fmla="*/ 0 h 6858000"/>
              <a:gd name="connsiteX2" fmla="*/ 4935375 w 6085370"/>
              <a:gd name="connsiteY2" fmla="*/ 69271 h 6858000"/>
              <a:gd name="connsiteX3" fmla="*/ 6085370 w 6085370"/>
              <a:gd name="connsiteY3" fmla="*/ 3429000 h 6858000"/>
              <a:gd name="connsiteX4" fmla="*/ 4935375 w 6085370"/>
              <a:gd name="connsiteY4" fmla="*/ 6788730 h 6858000"/>
              <a:gd name="connsiteX5" fmla="*/ 4875335 w 6085370"/>
              <a:gd name="connsiteY5" fmla="*/ 6858000 h 6858000"/>
              <a:gd name="connsiteX6" fmla="*/ 0 w 608537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85370" h="6858000">
                <a:moveTo>
                  <a:pt x="0" y="0"/>
                </a:moveTo>
                <a:lnTo>
                  <a:pt x="4875335" y="0"/>
                </a:lnTo>
                <a:lnTo>
                  <a:pt x="4935375" y="69271"/>
                </a:lnTo>
                <a:cubicBezTo>
                  <a:pt x="5645901" y="929100"/>
                  <a:pt x="6085370" y="2116944"/>
                  <a:pt x="6085370" y="3429000"/>
                </a:cubicBezTo>
                <a:cubicBezTo>
                  <a:pt x="6085370" y="4741056"/>
                  <a:pt x="5645901" y="5928900"/>
                  <a:pt x="4935375" y="6788730"/>
                </a:cubicBezTo>
                <a:lnTo>
                  <a:pt x="4875335"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2451211-E57C-F607-B527-4E9055B8E500}"/>
              </a:ext>
            </a:extLst>
          </p:cNvPr>
          <p:cNvSpPr>
            <a:spLocks noGrp="1"/>
          </p:cNvSpPr>
          <p:nvPr>
            <p:ph type="title"/>
          </p:nvPr>
        </p:nvSpPr>
        <p:spPr>
          <a:xfrm>
            <a:off x="438913" y="859536"/>
            <a:ext cx="11202284" cy="1243584"/>
          </a:xfrm>
        </p:spPr>
        <p:txBody>
          <a:bodyPr>
            <a:normAutofit/>
          </a:bodyPr>
          <a:lstStyle/>
          <a:p>
            <a:r>
              <a:rPr lang="en-US" sz="3400" b="1" dirty="0"/>
              <a:t>Applications : Privacy Preserving Camera.</a:t>
            </a:r>
          </a:p>
        </p:txBody>
      </p:sp>
      <p:sp>
        <p:nvSpPr>
          <p:cNvPr id="44" name="Rectangle 32">
            <a:extLst>
              <a:ext uri="{FF2B5EF4-FFF2-40B4-BE49-F238E27FC236}">
                <a16:creationId xmlns:a16="http://schemas.microsoft.com/office/drawing/2014/main" id="{75C56826-D4E5-42ED-8529-079651CB30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52144"/>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45" name="Rectangle 34">
            <a:extLst>
              <a:ext uri="{FF2B5EF4-FFF2-40B4-BE49-F238E27FC236}">
                <a16:creationId xmlns:a16="http://schemas.microsoft.com/office/drawing/2014/main" id="{82095FCE-EF05-4443-B97A-85DEE3A5CA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8912" y="2185062"/>
            <a:ext cx="49834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63F3157B-50AA-DD43-B2F9-779CA35086CB}"/>
              </a:ext>
            </a:extLst>
          </p:cNvPr>
          <p:cNvSpPr>
            <a:spLocks noGrp="1"/>
          </p:cNvSpPr>
          <p:nvPr>
            <p:ph idx="1"/>
          </p:nvPr>
        </p:nvSpPr>
        <p:spPr>
          <a:xfrm>
            <a:off x="438912" y="2512611"/>
            <a:ext cx="4832803" cy="3664351"/>
          </a:xfrm>
        </p:spPr>
        <p:txBody>
          <a:bodyPr>
            <a:normAutofit/>
          </a:bodyPr>
          <a:lstStyle/>
          <a:p>
            <a:r>
              <a:rPr lang="en-US" sz="1800" dirty="0"/>
              <a:t>Considering a hypothetical camera that masks  out a large fraction of its pixel channels.</a:t>
            </a:r>
          </a:p>
          <a:p>
            <a:r>
              <a:rPr lang="en-US" sz="1800" dirty="0"/>
              <a:t>The camera stores the remaining unmasked pixel channels in an array without retaining the co-ordinates.</a:t>
            </a:r>
          </a:p>
          <a:p>
            <a:r>
              <a:rPr lang="en-US" sz="1800" dirty="0"/>
              <a:t>In this scenario, an adversary could not obtain a faithful reconstruction of input image.</a:t>
            </a:r>
          </a:p>
          <a:p>
            <a:r>
              <a:rPr lang="en-US" sz="1800" dirty="0"/>
              <a:t>At 10% pixel retention, the content of image is hard to visually perceive. But, the accuracy of the model is 71.35%, comparable to the original DeiT-Ti model on unmasked images.</a:t>
            </a:r>
          </a:p>
        </p:txBody>
      </p:sp>
      <p:pic>
        <p:nvPicPr>
          <p:cNvPr id="5" name="Picture 4">
            <a:extLst>
              <a:ext uri="{FF2B5EF4-FFF2-40B4-BE49-F238E27FC236}">
                <a16:creationId xmlns:a16="http://schemas.microsoft.com/office/drawing/2014/main" id="{5AD1EAAF-1E1A-079F-D062-BA834BF5BEBA}"/>
              </a:ext>
            </a:extLst>
          </p:cNvPr>
          <p:cNvPicPr>
            <a:picLocks noChangeAspect="1"/>
          </p:cNvPicPr>
          <p:nvPr/>
        </p:nvPicPr>
        <p:blipFill>
          <a:blip r:embed="rId2"/>
          <a:stretch>
            <a:fillRect/>
          </a:stretch>
        </p:blipFill>
        <p:spPr>
          <a:xfrm>
            <a:off x="6406898" y="1806047"/>
            <a:ext cx="4216617" cy="2597283"/>
          </a:xfrm>
          <a:prstGeom prst="rect">
            <a:avLst/>
          </a:prstGeom>
        </p:spPr>
      </p:pic>
      <p:pic>
        <p:nvPicPr>
          <p:cNvPr id="7" name="Picture 6">
            <a:extLst>
              <a:ext uri="{FF2B5EF4-FFF2-40B4-BE49-F238E27FC236}">
                <a16:creationId xmlns:a16="http://schemas.microsoft.com/office/drawing/2014/main" id="{027108C9-3618-B1A2-E8DA-FFBCA00077CA}"/>
              </a:ext>
            </a:extLst>
          </p:cNvPr>
          <p:cNvPicPr>
            <a:picLocks noChangeAspect="1"/>
          </p:cNvPicPr>
          <p:nvPr/>
        </p:nvPicPr>
        <p:blipFill>
          <a:blip r:embed="rId3"/>
          <a:stretch>
            <a:fillRect/>
          </a:stretch>
        </p:blipFill>
        <p:spPr>
          <a:xfrm>
            <a:off x="5422392" y="4500107"/>
            <a:ext cx="6496957" cy="2172003"/>
          </a:xfrm>
          <a:prstGeom prst="rect">
            <a:avLst/>
          </a:prstGeom>
        </p:spPr>
      </p:pic>
    </p:spTree>
    <p:extLst>
      <p:ext uri="{BB962C8B-B14F-4D97-AF65-F5344CB8AC3E}">
        <p14:creationId xmlns:p14="http://schemas.microsoft.com/office/powerpoint/2010/main" val="2196528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26">
            <a:extLst>
              <a:ext uri="{FF2B5EF4-FFF2-40B4-BE49-F238E27FC236}">
                <a16:creationId xmlns:a16="http://schemas.microsoft.com/office/drawing/2014/main" id="{8F7AFB9A-7364-478C-B48B-8523CDD9AE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42" name="Freeform: Shape 28">
            <a:extLst>
              <a:ext uri="{FF2B5EF4-FFF2-40B4-BE49-F238E27FC236}">
                <a16:creationId xmlns:a16="http://schemas.microsoft.com/office/drawing/2014/main" id="{36678033-86B6-40E6-BE90-78D8ED4E3A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96002" cy="6858000"/>
          </a:xfrm>
          <a:custGeom>
            <a:avLst/>
            <a:gdLst>
              <a:gd name="connsiteX0" fmla="*/ 0 w 6096002"/>
              <a:gd name="connsiteY0" fmla="*/ 0 h 6858000"/>
              <a:gd name="connsiteX1" fmla="*/ 4885967 w 6096002"/>
              <a:gd name="connsiteY1" fmla="*/ 0 h 6858000"/>
              <a:gd name="connsiteX2" fmla="*/ 4946007 w 6096002"/>
              <a:gd name="connsiteY2" fmla="*/ 69271 h 6858000"/>
              <a:gd name="connsiteX3" fmla="*/ 6096002 w 6096002"/>
              <a:gd name="connsiteY3" fmla="*/ 3429000 h 6858000"/>
              <a:gd name="connsiteX4" fmla="*/ 4946007 w 6096002"/>
              <a:gd name="connsiteY4" fmla="*/ 6788730 h 6858000"/>
              <a:gd name="connsiteX5" fmla="*/ 4885967 w 6096002"/>
              <a:gd name="connsiteY5" fmla="*/ 6858000 h 6858000"/>
              <a:gd name="connsiteX6" fmla="*/ 0 w 609600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2" h="6858000">
                <a:moveTo>
                  <a:pt x="0" y="0"/>
                </a:moveTo>
                <a:lnTo>
                  <a:pt x="4885967" y="0"/>
                </a:lnTo>
                <a:lnTo>
                  <a:pt x="4946007" y="69271"/>
                </a:lnTo>
                <a:cubicBezTo>
                  <a:pt x="5656533" y="929100"/>
                  <a:pt x="6096002" y="2116944"/>
                  <a:pt x="6096002" y="3429000"/>
                </a:cubicBezTo>
                <a:cubicBezTo>
                  <a:pt x="6096002" y="4741056"/>
                  <a:pt x="5656533" y="5928900"/>
                  <a:pt x="4946007" y="6788730"/>
                </a:cubicBezTo>
                <a:lnTo>
                  <a:pt x="4885967"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useBgFill="1">
        <p:nvSpPr>
          <p:cNvPr id="43" name="Freeform: Shape 30">
            <a:extLst>
              <a:ext uri="{FF2B5EF4-FFF2-40B4-BE49-F238E27FC236}">
                <a16:creationId xmlns:a16="http://schemas.microsoft.com/office/drawing/2014/main" id="{D2542E1A-076E-4A34-BB67-2BF961754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85370" cy="6858000"/>
          </a:xfrm>
          <a:custGeom>
            <a:avLst/>
            <a:gdLst>
              <a:gd name="connsiteX0" fmla="*/ 0 w 6085370"/>
              <a:gd name="connsiteY0" fmla="*/ 0 h 6858000"/>
              <a:gd name="connsiteX1" fmla="*/ 4875335 w 6085370"/>
              <a:gd name="connsiteY1" fmla="*/ 0 h 6858000"/>
              <a:gd name="connsiteX2" fmla="*/ 4935375 w 6085370"/>
              <a:gd name="connsiteY2" fmla="*/ 69271 h 6858000"/>
              <a:gd name="connsiteX3" fmla="*/ 6085370 w 6085370"/>
              <a:gd name="connsiteY3" fmla="*/ 3429000 h 6858000"/>
              <a:gd name="connsiteX4" fmla="*/ 4935375 w 6085370"/>
              <a:gd name="connsiteY4" fmla="*/ 6788730 h 6858000"/>
              <a:gd name="connsiteX5" fmla="*/ 4875335 w 6085370"/>
              <a:gd name="connsiteY5" fmla="*/ 6858000 h 6858000"/>
              <a:gd name="connsiteX6" fmla="*/ 0 w 608537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85370" h="6858000">
                <a:moveTo>
                  <a:pt x="0" y="0"/>
                </a:moveTo>
                <a:lnTo>
                  <a:pt x="4875335" y="0"/>
                </a:lnTo>
                <a:lnTo>
                  <a:pt x="4935375" y="69271"/>
                </a:lnTo>
                <a:cubicBezTo>
                  <a:pt x="5645901" y="929100"/>
                  <a:pt x="6085370" y="2116944"/>
                  <a:pt x="6085370" y="3429000"/>
                </a:cubicBezTo>
                <a:cubicBezTo>
                  <a:pt x="6085370" y="4741056"/>
                  <a:pt x="5645901" y="5928900"/>
                  <a:pt x="4935375" y="6788730"/>
                </a:cubicBezTo>
                <a:lnTo>
                  <a:pt x="4875335"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2451211-E57C-F607-B527-4E9055B8E500}"/>
              </a:ext>
            </a:extLst>
          </p:cNvPr>
          <p:cNvSpPr>
            <a:spLocks noGrp="1"/>
          </p:cNvSpPr>
          <p:nvPr>
            <p:ph type="title"/>
          </p:nvPr>
        </p:nvSpPr>
        <p:spPr>
          <a:xfrm>
            <a:off x="438913" y="859536"/>
            <a:ext cx="11202284" cy="1243584"/>
          </a:xfrm>
        </p:spPr>
        <p:txBody>
          <a:bodyPr>
            <a:normAutofit/>
          </a:bodyPr>
          <a:lstStyle/>
          <a:p>
            <a:r>
              <a:rPr lang="en-US" sz="3400" b="1" dirty="0"/>
              <a:t>Effect of Byte Ordering:</a:t>
            </a:r>
          </a:p>
        </p:txBody>
      </p:sp>
      <p:sp>
        <p:nvSpPr>
          <p:cNvPr id="44" name="Rectangle 32">
            <a:extLst>
              <a:ext uri="{FF2B5EF4-FFF2-40B4-BE49-F238E27FC236}">
                <a16:creationId xmlns:a16="http://schemas.microsoft.com/office/drawing/2014/main" id="{75C56826-D4E5-42ED-8529-079651CB30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52144"/>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45" name="Rectangle 34">
            <a:extLst>
              <a:ext uri="{FF2B5EF4-FFF2-40B4-BE49-F238E27FC236}">
                <a16:creationId xmlns:a16="http://schemas.microsoft.com/office/drawing/2014/main" id="{82095FCE-EF05-4443-B97A-85DEE3A5CA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8912" y="2185062"/>
            <a:ext cx="49834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63F3157B-50AA-DD43-B2F9-779CA35086CB}"/>
              </a:ext>
            </a:extLst>
          </p:cNvPr>
          <p:cNvSpPr>
            <a:spLocks noGrp="1"/>
          </p:cNvSpPr>
          <p:nvPr>
            <p:ph idx="1"/>
          </p:nvPr>
        </p:nvSpPr>
        <p:spPr>
          <a:xfrm>
            <a:off x="438912" y="2512611"/>
            <a:ext cx="4850843" cy="3664351"/>
          </a:xfrm>
        </p:spPr>
        <p:txBody>
          <a:bodyPr>
            <a:normAutofit/>
          </a:bodyPr>
          <a:lstStyle/>
          <a:p>
            <a:pPr marL="0" indent="0">
              <a:buNone/>
            </a:pPr>
            <a:r>
              <a:rPr lang="en-US" sz="1800" b="1" i="1" dirty="0"/>
              <a:t>Does Byte transformer simply learn byte frequencies, or is the byte ordering relevant?</a:t>
            </a:r>
          </a:p>
          <a:p>
            <a:pPr marL="0" indent="0">
              <a:buNone/>
            </a:pPr>
            <a:endParaRPr lang="en-US" sz="1800" b="1" i="1" dirty="0"/>
          </a:p>
          <a:p>
            <a:pPr marL="0" indent="0">
              <a:buNone/>
            </a:pPr>
            <a:endParaRPr lang="en-US" sz="1800" b="1" i="1" dirty="0"/>
          </a:p>
          <a:p>
            <a:pPr marL="0" indent="0">
              <a:buNone/>
            </a:pPr>
            <a:r>
              <a:rPr lang="en-US" sz="1800" dirty="0"/>
              <a:t>We find that the model is sensitive to locality, and does not only learn byte frequencies.</a:t>
            </a:r>
          </a:p>
          <a:p>
            <a:pPr marL="0" indent="0">
              <a:buNone/>
            </a:pPr>
            <a:endParaRPr lang="en-US" sz="1800" b="1" i="1" dirty="0"/>
          </a:p>
        </p:txBody>
      </p:sp>
      <p:pic>
        <p:nvPicPr>
          <p:cNvPr id="6" name="Picture 5">
            <a:extLst>
              <a:ext uri="{FF2B5EF4-FFF2-40B4-BE49-F238E27FC236}">
                <a16:creationId xmlns:a16="http://schemas.microsoft.com/office/drawing/2014/main" id="{A7CADDB1-A719-78FE-53FC-762E9B40F60C}"/>
              </a:ext>
            </a:extLst>
          </p:cNvPr>
          <p:cNvPicPr>
            <a:picLocks noChangeAspect="1"/>
          </p:cNvPicPr>
          <p:nvPr/>
        </p:nvPicPr>
        <p:blipFill>
          <a:blip r:embed="rId2"/>
          <a:stretch>
            <a:fillRect/>
          </a:stretch>
        </p:blipFill>
        <p:spPr>
          <a:xfrm>
            <a:off x="5422392" y="2512611"/>
            <a:ext cx="6449325" cy="3353268"/>
          </a:xfrm>
          <a:prstGeom prst="rect">
            <a:avLst/>
          </a:prstGeom>
        </p:spPr>
      </p:pic>
    </p:spTree>
    <p:extLst>
      <p:ext uri="{BB962C8B-B14F-4D97-AF65-F5344CB8AC3E}">
        <p14:creationId xmlns:p14="http://schemas.microsoft.com/office/powerpoint/2010/main" val="11546798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1003</TotalTime>
  <Words>887</Words>
  <Application>Microsoft Office PowerPoint</Application>
  <PresentationFormat>Widescreen</PresentationFormat>
  <Paragraphs>57</Paragraphs>
  <Slides>11</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Bytes are all you need: Transformers operating directly on File Bytes</vt:lpstr>
      <vt:lpstr>Introduction:</vt:lpstr>
      <vt:lpstr>Drawbacks of decoding inputs into modality specific representation: </vt:lpstr>
      <vt:lpstr>Overview of Architecture of ByteFormer:</vt:lpstr>
      <vt:lpstr>Details of Training and Inference:</vt:lpstr>
      <vt:lpstr>Performance on Speech Commands V2 :</vt:lpstr>
      <vt:lpstr>Applications : Inference on Obfuscated inputs</vt:lpstr>
      <vt:lpstr>Applications : Privacy Preserving Camera.</vt:lpstr>
      <vt:lpstr>Effect of Byte Ordering:</vt:lpstr>
      <vt:lpstr>Analysis on Learned Token Embeddings:</vt:lpstr>
      <vt:lpstr>Limitations and Future Work: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Bytes are all you need</dc:title>
  <dc:creator>Yeredla Karthik Reddy</dc:creator>
  <cp:lastModifiedBy>Yeredla Karthik Reddy</cp:lastModifiedBy>
  <cp:revision>5</cp:revision>
  <dcterms:created xsi:type="dcterms:W3CDTF">2023-06-14T04:58:32Z</dcterms:created>
  <dcterms:modified xsi:type="dcterms:W3CDTF">2023-06-15T12:55:53Z</dcterms:modified>
</cp:coreProperties>
</file>