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8" r:id="rId3"/>
    <p:sldId id="269" r:id="rId4"/>
    <p:sldId id="260" r:id="rId5"/>
    <p:sldId id="275" r:id="rId6"/>
    <p:sldId id="276" r:id="rId7"/>
    <p:sldId id="261" r:id="rId8"/>
    <p:sldId id="278" r:id="rId9"/>
    <p:sldId id="279" r:id="rId10"/>
    <p:sldId id="280" r:id="rId11"/>
    <p:sldId id="262" r:id="rId12"/>
    <p:sldId id="281" r:id="rId13"/>
    <p:sldId id="282" r:id="rId14"/>
    <p:sldId id="283" r:id="rId15"/>
    <p:sldId id="284" r:id="rId16"/>
    <p:sldId id="274"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3" autoAdjust="0"/>
    <p:restoredTop sz="94660"/>
  </p:normalViewPr>
  <p:slideViewPr>
    <p:cSldViewPr snapToGrid="0">
      <p:cViewPr varScale="1">
        <p:scale>
          <a:sx n="82" d="100"/>
          <a:sy n="82"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1/8/2023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7598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1/8/2023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12467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1/8/2023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05179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1/8/2023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19599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1/8/2023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54887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1/8/2023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1201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1/8/2023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4360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1/8/2023</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29862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1/8/2023</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0495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1/8/2023</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72597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1/8/2023</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8325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1/8/2023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5751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1/8/2023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191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1/8/2023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6250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1/8/2023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3326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1/8/2023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4253060063"/>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81" r:id="rId6"/>
    <p:sldLayoutId id="2147483682" r:id="rId7"/>
    <p:sldLayoutId id="2147483683" r:id="rId8"/>
    <p:sldLayoutId id="2147483684" r:id="rId9"/>
    <p:sldLayoutId id="2147483678" r:id="rId10"/>
    <p:sldLayoutId id="2147483674" r:id="rId11"/>
    <p:sldLayoutId id="2147483675" r:id="rId12"/>
    <p:sldLayoutId id="2147483676" r:id="rId13"/>
    <p:sldLayoutId id="2147483677" r:id="rId14"/>
    <p:sldLayoutId id="2147483679" r:id="rId15"/>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ame 25">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1945" y="1290800"/>
            <a:ext cx="8707016" cy="1029993"/>
          </a:xfrm>
        </p:spPr>
        <p:txBody>
          <a:bodyPr vert="horz" lIns="91440" tIns="45720" rIns="91440" bIns="45720" rtlCol="0">
            <a:normAutofit fontScale="90000"/>
          </a:bodyPr>
          <a:lstStyle/>
          <a:p>
            <a:r>
              <a:rPr lang="en-US" dirty="0">
                <a:gradFill flip="none" rotWithShape="1">
                  <a:gsLst>
                    <a:gs pos="0">
                      <a:schemeClr val="accent5">
                        <a:alpha val="70000"/>
                      </a:schemeClr>
                    </a:gs>
                    <a:gs pos="100000">
                      <a:schemeClr val="accent1">
                        <a:alpha val="70000"/>
                      </a:schemeClr>
                    </a:gs>
                  </a:gsLst>
                  <a:lin ang="0" scaled="1"/>
                  <a:tileRect/>
                </a:gradFill>
                <a:cs typeface="Angsana New"/>
              </a:rPr>
              <a:t>Income Tax Management System</a:t>
            </a:r>
            <a:endParaRPr lang="en-US" dirty="0">
              <a:cs typeface="Angsana New"/>
            </a:endParaRPr>
          </a:p>
        </p:txBody>
      </p:sp>
      <p:sp>
        <p:nvSpPr>
          <p:cNvPr id="3" name="Subtitle 2"/>
          <p:cNvSpPr>
            <a:spLocks noGrp="1"/>
          </p:cNvSpPr>
          <p:nvPr>
            <p:ph type="subTitle" idx="1"/>
          </p:nvPr>
        </p:nvSpPr>
        <p:spPr>
          <a:xfrm>
            <a:off x="838200" y="3602038"/>
            <a:ext cx="4287253" cy="2375118"/>
          </a:xfrm>
        </p:spPr>
        <p:txBody>
          <a:bodyPr vert="horz" lIns="91440" tIns="45720" rIns="91440" bIns="45720" rtlCol="0" anchor="t">
            <a:normAutofit/>
          </a:bodyPr>
          <a:lstStyle/>
          <a:p>
            <a:pPr indent="-228600">
              <a:buFont typeface="Wingdings" panose="05000000000000000000" pitchFamily="2" charset="2"/>
              <a:buChar char="§"/>
            </a:pPr>
            <a:r>
              <a:rPr lang="en-US" sz="1800" dirty="0">
                <a:solidFill>
                  <a:schemeClr val="accent6"/>
                </a:solidFill>
              </a:rPr>
              <a:t>Team 6 </a:t>
            </a:r>
            <a:endParaRPr lang="en-US" dirty="0">
              <a:solidFill>
                <a:schemeClr val="accent6"/>
              </a:solidFill>
            </a:endParaRPr>
          </a:p>
          <a:p>
            <a:pPr indent="-228600">
              <a:buFont typeface="Wingdings" panose="05000000000000000000" pitchFamily="2" charset="2"/>
              <a:buChar char="§"/>
            </a:pPr>
            <a:r>
              <a:rPr lang="en-US" sz="1800" dirty="0">
                <a:solidFill>
                  <a:schemeClr val="accent6"/>
                </a:solidFill>
              </a:rPr>
              <a:t>B Srivathsan – BL.EN.U4AIE20006</a:t>
            </a:r>
          </a:p>
          <a:p>
            <a:pPr indent="-228600">
              <a:buFont typeface="Wingdings" panose="05000000000000000000" pitchFamily="2" charset="2"/>
              <a:buChar char="§"/>
            </a:pPr>
            <a:r>
              <a:rPr lang="en-US" sz="1800" dirty="0">
                <a:solidFill>
                  <a:schemeClr val="accent6"/>
                </a:solidFill>
              </a:rPr>
              <a:t>K Karthik – BL.EN.U4AIE20025</a:t>
            </a:r>
          </a:p>
          <a:p>
            <a:pPr indent="-228600">
              <a:buFont typeface="Wingdings" panose="05000000000000000000" pitchFamily="2" charset="2"/>
              <a:buChar char="§"/>
            </a:pPr>
            <a:r>
              <a:rPr lang="en-US" sz="1800" dirty="0">
                <a:solidFill>
                  <a:schemeClr val="accent6"/>
                </a:solidFill>
              </a:rPr>
              <a:t>Nipun B Nair –  BL.EN.U4AIE20044</a:t>
            </a:r>
          </a:p>
        </p:txBody>
      </p:sp>
      <p:sp>
        <p:nvSpPr>
          <p:cNvPr id="6" name="TextBox 5">
            <a:extLst>
              <a:ext uri="{FF2B5EF4-FFF2-40B4-BE49-F238E27FC236}">
                <a16:creationId xmlns:a16="http://schemas.microsoft.com/office/drawing/2014/main" id="{62A85AAE-5294-6CB7-7473-EA269A34E913}"/>
              </a:ext>
            </a:extLst>
          </p:cNvPr>
          <p:cNvSpPr txBox="1"/>
          <p:nvPr/>
        </p:nvSpPr>
        <p:spPr>
          <a:xfrm>
            <a:off x="1021724" y="2459865"/>
            <a:ext cx="45784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accent6"/>
                </a:solidFill>
              </a:rPr>
              <a:t>19CSE202</a:t>
            </a:r>
          </a:p>
          <a:p>
            <a:pPr algn="ctr"/>
            <a:r>
              <a:rPr lang="en-US" spc="-25" dirty="0">
                <a:solidFill>
                  <a:schemeClr val="accent6"/>
                </a:solidFill>
              </a:rPr>
              <a:t> </a:t>
            </a:r>
            <a:r>
              <a:rPr lang="en-US" dirty="0">
                <a:solidFill>
                  <a:schemeClr val="accent6"/>
                </a:solidFill>
              </a:rPr>
              <a:t>DATABASE MANAGEMENT SYSTEM</a:t>
            </a:r>
          </a:p>
        </p:txBody>
      </p:sp>
      <p:pic>
        <p:nvPicPr>
          <p:cNvPr id="5" name="Picture 4">
            <a:extLst>
              <a:ext uri="{FF2B5EF4-FFF2-40B4-BE49-F238E27FC236}">
                <a16:creationId xmlns:a16="http://schemas.microsoft.com/office/drawing/2014/main" id="{113DA973-96B5-5C18-87C8-AA7D240F7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837" y="2426561"/>
            <a:ext cx="5299131" cy="3538593"/>
          </a:xfrm>
          <a:prstGeom prst="rect">
            <a:avLst/>
          </a:prstGeom>
        </p:spPr>
      </p:pic>
      <p:pic>
        <p:nvPicPr>
          <p:cNvPr id="7" name="Picture 4" descr="Image result for amrita logo">
            <a:extLst>
              <a:ext uri="{FF2B5EF4-FFF2-40B4-BE49-F238E27FC236}">
                <a16:creationId xmlns:a16="http://schemas.microsoft.com/office/drawing/2014/main" id="{7C45C26C-76A2-1B5D-3AFD-B2EBC83A1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397" y="846237"/>
            <a:ext cx="2571658" cy="961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a:bodyPr>
          <a:lstStyle/>
          <a:p>
            <a:r>
              <a:rPr lang="en-US" dirty="0">
                <a:ea typeface="+mj-lt"/>
                <a:cs typeface="+mj-lt"/>
              </a:rPr>
              <a:t>Front End Design</a:t>
            </a:r>
            <a:endParaRPr lang="en-US" dirty="0">
              <a:cs typeface="Angsana New"/>
            </a:endParaRPr>
          </a:p>
        </p:txBody>
      </p:sp>
      <p:pic>
        <p:nvPicPr>
          <p:cNvPr id="10242" name="Picture 2" descr="Image result for amrita logo">
            <a:extLst>
              <a:ext uri="{FF2B5EF4-FFF2-40B4-BE49-F238E27FC236}">
                <a16:creationId xmlns:a16="http://schemas.microsoft.com/office/drawing/2014/main" id="{B37AC3B2-F5ED-902D-33CA-56EB6BF58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075" y="758030"/>
            <a:ext cx="3133725" cy="11715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a:extLst>
              <a:ext uri="{FF2B5EF4-FFF2-40B4-BE49-F238E27FC236}">
                <a16:creationId xmlns:a16="http://schemas.microsoft.com/office/drawing/2014/main" id="{E91F3774-6971-5E45-22E1-6ED190891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688" y="1929605"/>
            <a:ext cx="8279128" cy="412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94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4434-F2D0-85F3-9D72-A1909C2EA375}"/>
              </a:ext>
            </a:extLst>
          </p:cNvPr>
          <p:cNvSpPr>
            <a:spLocks noGrp="1"/>
          </p:cNvSpPr>
          <p:nvPr>
            <p:ph type="title"/>
          </p:nvPr>
        </p:nvSpPr>
        <p:spPr>
          <a:xfrm>
            <a:off x="457005" y="647027"/>
            <a:ext cx="8193832" cy="1325563"/>
          </a:xfrm>
        </p:spPr>
        <p:txBody>
          <a:bodyPr>
            <a:normAutofit fontScale="90000"/>
          </a:bodyPr>
          <a:lstStyle/>
          <a:p>
            <a:r>
              <a:rPr lang="en-GB" dirty="0">
                <a:cs typeface="Angsana New"/>
              </a:rPr>
              <a:t>Connectivity After Retrieving Data </a:t>
            </a:r>
            <a:endParaRPr lang="en-GB" dirty="0"/>
          </a:p>
        </p:txBody>
      </p:sp>
      <p:pic>
        <p:nvPicPr>
          <p:cNvPr id="11266" name="Picture 2" descr="Image result for amrita logo">
            <a:extLst>
              <a:ext uri="{FF2B5EF4-FFF2-40B4-BE49-F238E27FC236}">
                <a16:creationId xmlns:a16="http://schemas.microsoft.com/office/drawing/2014/main" id="{C416B984-B1CB-DA51-7003-B4F52A516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3969" y="389262"/>
            <a:ext cx="3133725" cy="117157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image">
            <a:extLst>
              <a:ext uri="{FF2B5EF4-FFF2-40B4-BE49-F238E27FC236}">
                <a16:creationId xmlns:a16="http://schemas.microsoft.com/office/drawing/2014/main" id="{6CB47D76-4D46-2F0B-BCD3-DC6E00A59F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252" y="2141748"/>
            <a:ext cx="7498702" cy="3870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66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4434-F2D0-85F3-9D72-A1909C2EA375}"/>
              </a:ext>
            </a:extLst>
          </p:cNvPr>
          <p:cNvSpPr>
            <a:spLocks noGrp="1"/>
          </p:cNvSpPr>
          <p:nvPr>
            <p:ph type="title"/>
          </p:nvPr>
        </p:nvSpPr>
        <p:spPr>
          <a:xfrm>
            <a:off x="560420" y="935637"/>
            <a:ext cx="6514322" cy="1007804"/>
          </a:xfrm>
        </p:spPr>
        <p:txBody>
          <a:bodyPr>
            <a:normAutofit fontScale="90000"/>
          </a:bodyPr>
          <a:lstStyle/>
          <a:p>
            <a:r>
              <a:rPr lang="en-GB" dirty="0">
                <a:cs typeface="Angsana New"/>
              </a:rPr>
              <a:t>Connectivity After Retrieving Data </a:t>
            </a:r>
            <a:endParaRPr lang="en-GB" dirty="0"/>
          </a:p>
        </p:txBody>
      </p:sp>
      <p:pic>
        <p:nvPicPr>
          <p:cNvPr id="12290" name="Picture 2" descr="Image result for amrita logo">
            <a:extLst>
              <a:ext uri="{FF2B5EF4-FFF2-40B4-BE49-F238E27FC236}">
                <a16:creationId xmlns:a16="http://schemas.microsoft.com/office/drawing/2014/main" id="{98291612-ADF1-F6C1-4B5A-544D5B938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291" y="267964"/>
            <a:ext cx="3133725" cy="117157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image">
            <a:extLst>
              <a:ext uri="{FF2B5EF4-FFF2-40B4-BE49-F238E27FC236}">
                <a16:creationId xmlns:a16="http://schemas.microsoft.com/office/drawing/2014/main" id="{DEB93DD9-076B-AD17-46DF-7A1D26342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842" y="2338289"/>
            <a:ext cx="6929449" cy="3684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71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4434-F2D0-85F3-9D72-A1909C2EA375}"/>
              </a:ext>
            </a:extLst>
          </p:cNvPr>
          <p:cNvSpPr>
            <a:spLocks noGrp="1"/>
          </p:cNvSpPr>
          <p:nvPr>
            <p:ph type="title"/>
          </p:nvPr>
        </p:nvSpPr>
        <p:spPr>
          <a:xfrm>
            <a:off x="1006150" y="1061599"/>
            <a:ext cx="6831564" cy="587928"/>
          </a:xfrm>
        </p:spPr>
        <p:txBody>
          <a:bodyPr>
            <a:normAutofit fontScale="90000"/>
          </a:bodyPr>
          <a:lstStyle/>
          <a:p>
            <a:r>
              <a:rPr lang="en-GB" dirty="0">
                <a:cs typeface="Angsana New"/>
              </a:rPr>
              <a:t>Connectivity After Retrieving Data </a:t>
            </a:r>
            <a:endParaRPr lang="en-GB" dirty="0"/>
          </a:p>
        </p:txBody>
      </p:sp>
      <p:pic>
        <p:nvPicPr>
          <p:cNvPr id="13314" name="Picture 2" descr="Image result for amrita logo">
            <a:extLst>
              <a:ext uri="{FF2B5EF4-FFF2-40B4-BE49-F238E27FC236}">
                <a16:creationId xmlns:a16="http://schemas.microsoft.com/office/drawing/2014/main" id="{5DFD58E0-7573-B7D1-CD4A-41A687E7D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648" y="183988"/>
            <a:ext cx="3133725" cy="117157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image">
            <a:extLst>
              <a:ext uri="{FF2B5EF4-FFF2-40B4-BE49-F238E27FC236}">
                <a16:creationId xmlns:a16="http://schemas.microsoft.com/office/drawing/2014/main" id="{4A90DB7A-F7F1-5021-150B-DA890E318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037" y="2013937"/>
            <a:ext cx="7635551" cy="400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168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4434-F2D0-85F3-9D72-A1909C2EA375}"/>
              </a:ext>
            </a:extLst>
          </p:cNvPr>
          <p:cNvSpPr>
            <a:spLocks noGrp="1"/>
          </p:cNvSpPr>
          <p:nvPr>
            <p:ph type="title"/>
          </p:nvPr>
        </p:nvSpPr>
        <p:spPr/>
        <p:txBody>
          <a:bodyPr>
            <a:normAutofit/>
          </a:bodyPr>
          <a:lstStyle/>
          <a:p>
            <a:r>
              <a:rPr lang="en-GB" dirty="0">
                <a:cs typeface="Angsana New"/>
              </a:rPr>
              <a:t>Connectivity After Retrieving Data </a:t>
            </a:r>
            <a:endParaRPr lang="en-GB" dirty="0"/>
          </a:p>
        </p:txBody>
      </p:sp>
      <p:pic>
        <p:nvPicPr>
          <p:cNvPr id="14338" name="Picture 2" descr="Image result for amrita logo">
            <a:extLst>
              <a:ext uri="{FF2B5EF4-FFF2-40B4-BE49-F238E27FC236}">
                <a16:creationId xmlns:a16="http://schemas.microsoft.com/office/drawing/2014/main" id="{DAC4E067-C9A1-E28D-C505-AD9A1D49F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7709" y="100014"/>
            <a:ext cx="2580789" cy="964854"/>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image">
            <a:extLst>
              <a:ext uri="{FF2B5EF4-FFF2-40B4-BE49-F238E27FC236}">
                <a16:creationId xmlns:a16="http://schemas.microsoft.com/office/drawing/2014/main" id="{A942560A-A382-14FD-91F0-B39216E2C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905" y="1846275"/>
            <a:ext cx="7358743" cy="3840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446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4434-F2D0-85F3-9D72-A1909C2EA375}"/>
              </a:ext>
            </a:extLst>
          </p:cNvPr>
          <p:cNvSpPr>
            <a:spLocks noGrp="1"/>
          </p:cNvSpPr>
          <p:nvPr>
            <p:ph type="title"/>
          </p:nvPr>
        </p:nvSpPr>
        <p:spPr/>
        <p:txBody>
          <a:bodyPr>
            <a:normAutofit/>
          </a:bodyPr>
          <a:lstStyle/>
          <a:p>
            <a:r>
              <a:rPr lang="en-GB" dirty="0">
                <a:cs typeface="Angsana New"/>
              </a:rPr>
              <a:t>Connectivity After Retrieving Data </a:t>
            </a:r>
            <a:endParaRPr lang="en-GB" dirty="0"/>
          </a:p>
        </p:txBody>
      </p:sp>
      <p:pic>
        <p:nvPicPr>
          <p:cNvPr id="14338" name="Picture 2" descr="Image result for amrita logo">
            <a:extLst>
              <a:ext uri="{FF2B5EF4-FFF2-40B4-BE49-F238E27FC236}">
                <a16:creationId xmlns:a16="http://schemas.microsoft.com/office/drawing/2014/main" id="{DAC4E067-C9A1-E28D-C505-AD9A1D49F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7709" y="100014"/>
            <a:ext cx="2580789" cy="964854"/>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image">
            <a:extLst>
              <a:ext uri="{FF2B5EF4-FFF2-40B4-BE49-F238E27FC236}">
                <a16:creationId xmlns:a16="http://schemas.microsoft.com/office/drawing/2014/main" id="{4628055F-DE71-445F-9D80-DE8B1D815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922" y="1791137"/>
            <a:ext cx="8739673" cy="452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46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A018-C3D5-6ED4-093F-A77B6E49CE76}"/>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936411DF-0089-1846-645F-E6CE94B75088}"/>
              </a:ext>
            </a:extLst>
          </p:cNvPr>
          <p:cNvSpPr>
            <a:spLocks noGrp="1"/>
          </p:cNvSpPr>
          <p:nvPr>
            <p:ph idx="1"/>
          </p:nvPr>
        </p:nvSpPr>
        <p:spPr/>
        <p:txBody>
          <a:bodyPr/>
          <a:lstStyle/>
          <a:p>
            <a:r>
              <a:rPr lang="en-IN" dirty="0"/>
              <a:t>https://www.scconline.com/blog/post/tag/tax-database-management-system/ </a:t>
            </a:r>
          </a:p>
          <a:p>
            <a:endParaRPr lang="en-IN" dirty="0"/>
          </a:p>
          <a:p>
            <a:r>
              <a:rPr lang="en-IN" dirty="0"/>
              <a:t>https://incometaxindia.gov.in/Pages/downloads/income-tax-return.aspx </a:t>
            </a:r>
          </a:p>
        </p:txBody>
      </p:sp>
      <p:pic>
        <p:nvPicPr>
          <p:cNvPr id="15362" name="Picture 2" descr="Image result for amrita logo">
            <a:extLst>
              <a:ext uri="{FF2B5EF4-FFF2-40B4-BE49-F238E27FC236}">
                <a16:creationId xmlns:a16="http://schemas.microsoft.com/office/drawing/2014/main" id="{387F076A-90F9-1A87-C573-74310FBA7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343" y="508980"/>
            <a:ext cx="3133725"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97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ame 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92D98C-57A1-C7A8-CFDB-FE6F0AF9A045}"/>
              </a:ext>
            </a:extLst>
          </p:cNvPr>
          <p:cNvSpPr>
            <a:spLocks noGrp="1"/>
          </p:cNvSpPr>
          <p:nvPr>
            <p:ph type="title"/>
          </p:nvPr>
        </p:nvSpPr>
        <p:spPr>
          <a:xfrm>
            <a:off x="838200" y="880844"/>
            <a:ext cx="4287253" cy="2629119"/>
          </a:xfrm>
        </p:spPr>
        <p:txBody>
          <a:bodyPr vert="horz" lIns="91440" tIns="45720" rIns="91440" bIns="45720" rtlCol="0" anchor="b">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Thank You</a:t>
            </a:r>
          </a:p>
        </p:txBody>
      </p:sp>
      <p:pic>
        <p:nvPicPr>
          <p:cNvPr id="8194" name="Picture 2">
            <a:extLst>
              <a:ext uri="{FF2B5EF4-FFF2-40B4-BE49-F238E27FC236}">
                <a16:creationId xmlns:a16="http://schemas.microsoft.com/office/drawing/2014/main" id="{8561CE02-8D5C-0AEC-E3A3-955C46542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0397" y="741270"/>
            <a:ext cx="5114925" cy="512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60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a:bodyPr>
          <a:lstStyle/>
          <a:p>
            <a:r>
              <a:rPr lang="en-US" dirty="0">
                <a:cs typeface="Angsana New"/>
              </a:rPr>
              <a:t>Abstract</a:t>
            </a:r>
            <a:endParaRPr lang="en-US" dirty="0"/>
          </a:p>
        </p:txBody>
      </p:sp>
      <p:sp>
        <p:nvSpPr>
          <p:cNvPr id="3" name="Content Placeholder"/>
          <p:cNvSpPr>
            <a:spLocks noGrp="1"/>
          </p:cNvSpPr>
          <p:nvPr>
            <p:ph idx="1"/>
          </p:nvPr>
        </p:nvSpPr>
        <p:spPr/>
        <p:txBody>
          <a:bodyPr vert="horz" lIns="91440" tIns="45720" rIns="91440" bIns="45720" rtlCol="0" anchor="t">
            <a:normAutofit/>
          </a:bodyPr>
          <a:lstStyle/>
          <a:p>
            <a:r>
              <a:rPr lang="en-US" dirty="0">
                <a:ea typeface="+mn-lt"/>
                <a:cs typeface="+mn-lt"/>
              </a:rPr>
              <a:t>The aim of our project is to maintain income tax information of registered clients such as Salary, TDS, Exemptions availed and keep track of yearly paid and pending tax. On request of user using a webpage developed in python we will return an Income tax returns form to track the paid and pending and pay the pending amount if any. Python will be used for frontend and Oracle DBMS will be used to implement backend which will be accessed by the front end. </a:t>
            </a:r>
            <a:endParaRPr lang="en-US" dirty="0">
              <a:solidFill>
                <a:srgbClr val="241B2F">
                  <a:alpha val="70000"/>
                </a:srgbClr>
              </a:solidFill>
            </a:endParaRPr>
          </a:p>
        </p:txBody>
      </p:sp>
      <p:pic>
        <p:nvPicPr>
          <p:cNvPr id="2050" name="Picture 2" descr="Image result for amrita logo">
            <a:extLst>
              <a:ext uri="{FF2B5EF4-FFF2-40B4-BE49-F238E27FC236}">
                <a16:creationId xmlns:a16="http://schemas.microsoft.com/office/drawing/2014/main" id="{792B7101-874D-7E1E-740C-D2E62F19A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6028" y="758030"/>
            <a:ext cx="3133725"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21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838200" y="1408825"/>
            <a:ext cx="10515600" cy="1325563"/>
          </a:xfrm>
        </p:spPr>
        <p:txBody>
          <a:bodyPr/>
          <a:lstStyle/>
          <a:p>
            <a:r>
              <a:rPr lang="en-US" dirty="0">
                <a:cs typeface="Angsana New"/>
              </a:rPr>
              <a:t>Software &amp; Hardware Requirement </a:t>
            </a:r>
          </a:p>
        </p:txBody>
      </p:sp>
      <p:sp>
        <p:nvSpPr>
          <p:cNvPr id="3" name="Content Placeholder"/>
          <p:cNvSpPr>
            <a:spLocks noGrp="1"/>
          </p:cNvSpPr>
          <p:nvPr>
            <p:ph idx="1"/>
          </p:nvPr>
        </p:nvSpPr>
        <p:spPr/>
        <p:txBody>
          <a:bodyPr vert="horz" lIns="91440" tIns="45720" rIns="91440" bIns="45720" rtlCol="0" anchor="t">
            <a:noAutofit/>
          </a:bodyPr>
          <a:lstStyle/>
          <a:p>
            <a:endParaRPr lang="en-US" sz="2000" dirty="0">
              <a:solidFill>
                <a:srgbClr val="241B2F">
                  <a:alpha val="70000"/>
                </a:srgbClr>
              </a:solidFill>
            </a:endParaRPr>
          </a:p>
          <a:p>
            <a:r>
              <a:rPr lang="en-US" sz="2000" u="sng" dirty="0">
                <a:solidFill>
                  <a:srgbClr val="241B2F">
                    <a:alpha val="70000"/>
                  </a:srgbClr>
                </a:solidFill>
              </a:rPr>
              <a:t>Hardware</a:t>
            </a:r>
            <a:r>
              <a:rPr lang="en-US" sz="2000" dirty="0">
                <a:solidFill>
                  <a:srgbClr val="241B2F">
                    <a:alpha val="70000"/>
                  </a:srgbClr>
                </a:solidFill>
              </a:rPr>
              <a:t>: </a:t>
            </a:r>
          </a:p>
          <a:p>
            <a:r>
              <a:rPr lang="en-US" sz="2000" dirty="0">
                <a:solidFill>
                  <a:srgbClr val="241B2F">
                    <a:alpha val="70000"/>
                  </a:srgbClr>
                </a:solidFill>
              </a:rPr>
              <a:t>1.AMD Opteron, Intel Pentium® at 500 MHz or faster, or Intel EM64T </a:t>
            </a:r>
          </a:p>
          <a:p>
            <a:pPr marL="228600" indent="0">
              <a:buNone/>
            </a:pPr>
            <a:r>
              <a:rPr lang="en-US" sz="2000" dirty="0">
                <a:solidFill>
                  <a:srgbClr val="241B2F">
                    <a:alpha val="70000"/>
                  </a:srgbClr>
                </a:solidFill>
              </a:rPr>
              <a:t>       Minimum 500 MB free disk space for installation, 10 GB recommended </a:t>
            </a:r>
          </a:p>
          <a:p>
            <a:r>
              <a:rPr lang="en-US" sz="2000" dirty="0">
                <a:solidFill>
                  <a:srgbClr val="241B2F">
                    <a:alpha val="70000"/>
                  </a:srgbClr>
                </a:solidFill>
              </a:rPr>
              <a:t>2.Minimum 1 GB physical memory, 4 GB recommended </a:t>
            </a:r>
          </a:p>
          <a:p>
            <a:r>
              <a:rPr lang="en-US" sz="2000" u="sng" dirty="0">
                <a:solidFill>
                  <a:srgbClr val="241B2F">
                    <a:alpha val="70000"/>
                  </a:srgbClr>
                </a:solidFill>
              </a:rPr>
              <a:t>Software</a:t>
            </a:r>
            <a:r>
              <a:rPr lang="en-US" sz="2000" dirty="0">
                <a:solidFill>
                  <a:srgbClr val="241B2F">
                    <a:alpha val="70000"/>
                  </a:srgbClr>
                </a:solidFill>
              </a:rPr>
              <a:t>: </a:t>
            </a:r>
          </a:p>
          <a:p>
            <a:r>
              <a:rPr lang="en-US" sz="2000" dirty="0">
                <a:solidFill>
                  <a:srgbClr val="241B2F">
                    <a:alpha val="70000"/>
                  </a:srgbClr>
                </a:solidFill>
              </a:rPr>
              <a:t>1. Java</a:t>
            </a:r>
          </a:p>
          <a:p>
            <a:r>
              <a:rPr lang="en-US" sz="2000" dirty="0">
                <a:solidFill>
                  <a:srgbClr val="241B2F">
                    <a:alpha val="70000"/>
                  </a:srgbClr>
                </a:solidFill>
              </a:rPr>
              <a:t>2.Oracle RDBMS </a:t>
            </a:r>
          </a:p>
        </p:txBody>
      </p:sp>
      <p:pic>
        <p:nvPicPr>
          <p:cNvPr id="3074" name="Picture 2" descr="Image result for amrita logo">
            <a:extLst>
              <a:ext uri="{FF2B5EF4-FFF2-40B4-BE49-F238E27FC236}">
                <a16:creationId xmlns:a16="http://schemas.microsoft.com/office/drawing/2014/main" id="{36804E55-E664-B1FF-2ED9-D1E9188A4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075" y="622166"/>
            <a:ext cx="3133725"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1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563123" y="940921"/>
            <a:ext cx="10515600" cy="1325563"/>
          </a:xfrm>
        </p:spPr>
        <p:txBody>
          <a:bodyPr/>
          <a:lstStyle/>
          <a:p>
            <a:r>
              <a:rPr lang="en-US" dirty="0">
                <a:cs typeface="Angsana New"/>
              </a:rPr>
              <a:t>Data Base Table Creation</a:t>
            </a:r>
            <a:endParaRPr lang="en-US" dirty="0"/>
          </a:p>
        </p:txBody>
      </p:sp>
      <p:pic>
        <p:nvPicPr>
          <p:cNvPr id="3" name="Picture 2">
            <a:extLst>
              <a:ext uri="{FF2B5EF4-FFF2-40B4-BE49-F238E27FC236}">
                <a16:creationId xmlns:a16="http://schemas.microsoft.com/office/drawing/2014/main" id="{ACD248B9-34D2-0AAB-D7EF-E14150770F1E}"/>
              </a:ext>
            </a:extLst>
          </p:cNvPr>
          <p:cNvPicPr>
            <a:picLocks noChangeAspect="1"/>
          </p:cNvPicPr>
          <p:nvPr/>
        </p:nvPicPr>
        <p:blipFill>
          <a:blip r:embed="rId2"/>
          <a:stretch>
            <a:fillRect/>
          </a:stretch>
        </p:blipFill>
        <p:spPr>
          <a:xfrm>
            <a:off x="1744514" y="2266484"/>
            <a:ext cx="2712720" cy="853440"/>
          </a:xfrm>
          <a:prstGeom prst="rect">
            <a:avLst/>
          </a:prstGeom>
        </p:spPr>
      </p:pic>
      <p:pic>
        <p:nvPicPr>
          <p:cNvPr id="4" name="Picture 3">
            <a:extLst>
              <a:ext uri="{FF2B5EF4-FFF2-40B4-BE49-F238E27FC236}">
                <a16:creationId xmlns:a16="http://schemas.microsoft.com/office/drawing/2014/main" id="{83BC96F7-8BB5-9038-DBD4-68A9CE82A4B4}"/>
              </a:ext>
            </a:extLst>
          </p:cNvPr>
          <p:cNvPicPr>
            <a:picLocks noChangeAspect="1"/>
          </p:cNvPicPr>
          <p:nvPr/>
        </p:nvPicPr>
        <p:blipFill>
          <a:blip r:embed="rId3"/>
          <a:stretch>
            <a:fillRect/>
          </a:stretch>
        </p:blipFill>
        <p:spPr>
          <a:xfrm>
            <a:off x="1744514" y="4160987"/>
            <a:ext cx="4625340" cy="861060"/>
          </a:xfrm>
          <a:prstGeom prst="rect">
            <a:avLst/>
          </a:prstGeom>
        </p:spPr>
      </p:pic>
      <p:pic>
        <p:nvPicPr>
          <p:cNvPr id="4098" name="Picture 2" descr="Image result for amrita logo">
            <a:extLst>
              <a:ext uri="{FF2B5EF4-FFF2-40B4-BE49-F238E27FC236}">
                <a16:creationId xmlns:a16="http://schemas.microsoft.com/office/drawing/2014/main" id="{03AC8287-ACFE-211A-EF9A-9A75836EC0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4730" y="697173"/>
            <a:ext cx="3133725"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166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703082" y="358308"/>
            <a:ext cx="10515600" cy="1325563"/>
          </a:xfrm>
        </p:spPr>
        <p:txBody>
          <a:bodyPr/>
          <a:lstStyle/>
          <a:p>
            <a:r>
              <a:rPr lang="en-US" dirty="0">
                <a:cs typeface="Angsana New"/>
              </a:rPr>
              <a:t>Data Base Table Creation</a:t>
            </a:r>
            <a:endParaRPr lang="en-US" dirty="0"/>
          </a:p>
        </p:txBody>
      </p:sp>
      <p:pic>
        <p:nvPicPr>
          <p:cNvPr id="3" name="Picture 2">
            <a:extLst>
              <a:ext uri="{FF2B5EF4-FFF2-40B4-BE49-F238E27FC236}">
                <a16:creationId xmlns:a16="http://schemas.microsoft.com/office/drawing/2014/main" id="{FB825DFC-3712-6FF1-4F86-94B0F7A268B7}"/>
              </a:ext>
            </a:extLst>
          </p:cNvPr>
          <p:cNvPicPr>
            <a:picLocks noChangeAspect="1"/>
          </p:cNvPicPr>
          <p:nvPr/>
        </p:nvPicPr>
        <p:blipFill>
          <a:blip r:embed="rId2"/>
          <a:stretch>
            <a:fillRect/>
          </a:stretch>
        </p:blipFill>
        <p:spPr>
          <a:xfrm>
            <a:off x="1512492" y="2243701"/>
            <a:ext cx="4968240" cy="579120"/>
          </a:xfrm>
          <a:prstGeom prst="rect">
            <a:avLst/>
          </a:prstGeom>
        </p:spPr>
      </p:pic>
      <p:pic>
        <p:nvPicPr>
          <p:cNvPr id="4" name="Picture 3">
            <a:extLst>
              <a:ext uri="{FF2B5EF4-FFF2-40B4-BE49-F238E27FC236}">
                <a16:creationId xmlns:a16="http://schemas.microsoft.com/office/drawing/2014/main" id="{DEE5C35B-A121-F281-E191-1F1E6862A8BB}"/>
              </a:ext>
            </a:extLst>
          </p:cNvPr>
          <p:cNvPicPr>
            <a:picLocks noChangeAspect="1"/>
          </p:cNvPicPr>
          <p:nvPr/>
        </p:nvPicPr>
        <p:blipFill>
          <a:blip r:embed="rId3"/>
          <a:stretch>
            <a:fillRect/>
          </a:stretch>
        </p:blipFill>
        <p:spPr>
          <a:xfrm>
            <a:off x="1512492" y="4035180"/>
            <a:ext cx="5731510" cy="528320"/>
          </a:xfrm>
          <a:prstGeom prst="rect">
            <a:avLst/>
          </a:prstGeom>
        </p:spPr>
      </p:pic>
      <p:pic>
        <p:nvPicPr>
          <p:cNvPr id="5122" name="Picture 2" descr="Image result for amrita logo">
            <a:extLst>
              <a:ext uri="{FF2B5EF4-FFF2-40B4-BE49-F238E27FC236}">
                <a16:creationId xmlns:a16="http://schemas.microsoft.com/office/drawing/2014/main" id="{6281EB01-D7CC-B180-2C83-F379D7C98B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1383" y="512296"/>
            <a:ext cx="3133725"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092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703082" y="358308"/>
            <a:ext cx="10515600" cy="1325563"/>
          </a:xfrm>
        </p:spPr>
        <p:txBody>
          <a:bodyPr/>
          <a:lstStyle/>
          <a:p>
            <a:r>
              <a:rPr lang="en-US" dirty="0">
                <a:cs typeface="Angsana New"/>
              </a:rPr>
              <a:t>Data Base Table Creation</a:t>
            </a:r>
            <a:endParaRPr lang="en-US" dirty="0"/>
          </a:p>
        </p:txBody>
      </p:sp>
      <p:pic>
        <p:nvPicPr>
          <p:cNvPr id="3" name="Picture 2">
            <a:extLst>
              <a:ext uri="{FF2B5EF4-FFF2-40B4-BE49-F238E27FC236}">
                <a16:creationId xmlns:a16="http://schemas.microsoft.com/office/drawing/2014/main" id="{D8177B20-3847-0876-4F7E-8A89E9343273}"/>
              </a:ext>
            </a:extLst>
          </p:cNvPr>
          <p:cNvPicPr>
            <a:picLocks noChangeAspect="1"/>
          </p:cNvPicPr>
          <p:nvPr/>
        </p:nvPicPr>
        <p:blipFill>
          <a:blip r:embed="rId2"/>
          <a:stretch>
            <a:fillRect/>
          </a:stretch>
        </p:blipFill>
        <p:spPr>
          <a:xfrm>
            <a:off x="794955" y="2245249"/>
            <a:ext cx="8109543" cy="637910"/>
          </a:xfrm>
          <a:prstGeom prst="rect">
            <a:avLst/>
          </a:prstGeom>
        </p:spPr>
      </p:pic>
      <p:pic>
        <p:nvPicPr>
          <p:cNvPr id="4" name="Picture 3">
            <a:extLst>
              <a:ext uri="{FF2B5EF4-FFF2-40B4-BE49-F238E27FC236}">
                <a16:creationId xmlns:a16="http://schemas.microsoft.com/office/drawing/2014/main" id="{89F68323-E12E-2E9E-8605-8D0DB063DC2B}"/>
              </a:ext>
            </a:extLst>
          </p:cNvPr>
          <p:cNvPicPr>
            <a:picLocks noChangeAspect="1"/>
          </p:cNvPicPr>
          <p:nvPr/>
        </p:nvPicPr>
        <p:blipFill>
          <a:blip r:embed="rId3"/>
          <a:stretch>
            <a:fillRect/>
          </a:stretch>
        </p:blipFill>
        <p:spPr>
          <a:xfrm>
            <a:off x="703082" y="3708328"/>
            <a:ext cx="10739260" cy="736495"/>
          </a:xfrm>
          <a:prstGeom prst="rect">
            <a:avLst/>
          </a:prstGeom>
        </p:spPr>
      </p:pic>
      <p:pic>
        <p:nvPicPr>
          <p:cNvPr id="6146" name="Picture 2" descr="Image result for amrita logo">
            <a:extLst>
              <a:ext uri="{FF2B5EF4-FFF2-40B4-BE49-F238E27FC236}">
                <a16:creationId xmlns:a16="http://schemas.microsoft.com/office/drawing/2014/main" id="{476B5DD8-D141-01A1-8ABE-2A22CFA50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5193" y="647233"/>
            <a:ext cx="3133725"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66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a:bodyPr>
          <a:lstStyle/>
          <a:p>
            <a:r>
              <a:rPr lang="en-US" dirty="0">
                <a:ea typeface="+mj-lt"/>
                <a:cs typeface="+mj-lt"/>
              </a:rPr>
              <a:t>Front End Design</a:t>
            </a:r>
            <a:endParaRPr lang="en-US" dirty="0">
              <a:cs typeface="Angsana New"/>
            </a:endParaRPr>
          </a:p>
        </p:txBody>
      </p:sp>
      <p:pic>
        <p:nvPicPr>
          <p:cNvPr id="7170" name="Picture 2" descr="Image result for amrita logo">
            <a:extLst>
              <a:ext uri="{FF2B5EF4-FFF2-40B4-BE49-F238E27FC236}">
                <a16:creationId xmlns:a16="http://schemas.microsoft.com/office/drawing/2014/main" id="{1936F93C-666B-0803-2596-4C57D7A2A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075" y="758030"/>
            <a:ext cx="3133725" cy="11715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a:extLst>
              <a:ext uri="{FF2B5EF4-FFF2-40B4-BE49-F238E27FC236}">
                <a16:creationId xmlns:a16="http://schemas.microsoft.com/office/drawing/2014/main" id="{5B07730F-BDD6-3DEC-7B8B-E3C41ED65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460" y="1840433"/>
            <a:ext cx="8222168" cy="428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274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a:bodyPr>
          <a:lstStyle/>
          <a:p>
            <a:r>
              <a:rPr lang="en-US" dirty="0">
                <a:ea typeface="+mj-lt"/>
                <a:cs typeface="+mj-lt"/>
              </a:rPr>
              <a:t>Front End Design</a:t>
            </a:r>
            <a:endParaRPr lang="en-US" dirty="0">
              <a:cs typeface="Angsana New"/>
            </a:endParaRPr>
          </a:p>
        </p:txBody>
      </p:sp>
      <p:pic>
        <p:nvPicPr>
          <p:cNvPr id="8194" name="Picture 2" descr="Image result for amrita logo">
            <a:extLst>
              <a:ext uri="{FF2B5EF4-FFF2-40B4-BE49-F238E27FC236}">
                <a16:creationId xmlns:a16="http://schemas.microsoft.com/office/drawing/2014/main" id="{6E47AAD2-B484-D50D-C459-8720B3B80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003" y="758030"/>
            <a:ext cx="3133725" cy="11715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a:extLst>
              <a:ext uri="{FF2B5EF4-FFF2-40B4-BE49-F238E27FC236}">
                <a16:creationId xmlns:a16="http://schemas.microsoft.com/office/drawing/2014/main" id="{F7EDAE79-78E9-3CBC-4854-72E971A485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754967"/>
            <a:ext cx="8767665" cy="4666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526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a:bodyPr>
          <a:lstStyle/>
          <a:p>
            <a:r>
              <a:rPr lang="en-US" dirty="0">
                <a:ea typeface="+mj-lt"/>
                <a:cs typeface="+mj-lt"/>
              </a:rPr>
              <a:t>Front End Design</a:t>
            </a:r>
            <a:endParaRPr lang="en-US" dirty="0">
              <a:cs typeface="Angsana New"/>
            </a:endParaRPr>
          </a:p>
        </p:txBody>
      </p:sp>
      <p:pic>
        <p:nvPicPr>
          <p:cNvPr id="9218" name="Picture 2" descr="Image result for amrita logo">
            <a:extLst>
              <a:ext uri="{FF2B5EF4-FFF2-40B4-BE49-F238E27FC236}">
                <a16:creationId xmlns:a16="http://schemas.microsoft.com/office/drawing/2014/main" id="{0BD1B926-C618-E613-A6A9-047B1AB53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6779" y="830360"/>
            <a:ext cx="3133725" cy="11715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a:extLst>
              <a:ext uri="{FF2B5EF4-FFF2-40B4-BE49-F238E27FC236}">
                <a16:creationId xmlns:a16="http://schemas.microsoft.com/office/drawing/2014/main" id="{0B0BD027-A27D-26CF-AFEB-7B061867A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590" y="2151258"/>
            <a:ext cx="7965233" cy="421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0033"/>
      </p:ext>
    </p:extLst>
  </p:cSld>
  <p:clrMapOvr>
    <a:masterClrMapping/>
  </p:clrMapOvr>
</p:sld>
</file>

<file path=ppt/theme/theme1.xml><?xml version="1.0" encoding="utf-8"?>
<a:theme xmlns:a="http://schemas.openxmlformats.org/drawingml/2006/main" name="LuminousVTI">
  <a:themeElements>
    <a:clrScheme name="AnalogousFromRegularSeedLeftStep">
      <a:dk1>
        <a:srgbClr val="000000"/>
      </a:dk1>
      <a:lt1>
        <a:srgbClr val="FFFFFF"/>
      </a:lt1>
      <a:dk2>
        <a:srgbClr val="241B2F"/>
      </a:dk2>
      <a:lt2>
        <a:srgbClr val="F1F0F3"/>
      </a:lt2>
      <a:accent1>
        <a:srgbClr val="91AB1E"/>
      </a:accent1>
      <a:accent2>
        <a:srgbClr val="C59C15"/>
      </a:accent2>
      <a:accent3>
        <a:srgbClr val="E76C29"/>
      </a:accent3>
      <a:accent4>
        <a:srgbClr val="D51724"/>
      </a:accent4>
      <a:accent5>
        <a:srgbClr val="E72985"/>
      </a:accent5>
      <a:accent6>
        <a:srgbClr val="D517C2"/>
      </a:accent6>
      <a:hlink>
        <a:srgbClr val="6E59C7"/>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808</TotalTime>
  <Words>259</Words>
  <Application>Microsoft Office PowerPoint</Application>
  <PresentationFormat>Widescreen</PresentationFormat>
  <Paragraphs>35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Avenir Next LT Pro</vt:lpstr>
      <vt:lpstr>Sabon Next LT</vt:lpstr>
      <vt:lpstr>Wingdings</vt:lpstr>
      <vt:lpstr>LuminousVTI</vt:lpstr>
      <vt:lpstr>Income Tax Management System</vt:lpstr>
      <vt:lpstr>Abstract</vt:lpstr>
      <vt:lpstr>Software &amp; Hardware Requirement </vt:lpstr>
      <vt:lpstr>Data Base Table Creation</vt:lpstr>
      <vt:lpstr>Data Base Table Creation</vt:lpstr>
      <vt:lpstr>Data Base Table Creation</vt:lpstr>
      <vt:lpstr>Front End Design</vt:lpstr>
      <vt:lpstr>Front End Design</vt:lpstr>
      <vt:lpstr>Front End Design</vt:lpstr>
      <vt:lpstr>Front End Design</vt:lpstr>
      <vt:lpstr>Connectivity After Retrieving Data </vt:lpstr>
      <vt:lpstr>Connectivity After Retrieving Data </vt:lpstr>
      <vt:lpstr>Connectivity After Retrieving Data </vt:lpstr>
      <vt:lpstr>Connectivity After Retrieving Data </vt:lpstr>
      <vt:lpstr>Connectivity After Retrieving Data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Life</dc:title>
  <dc:creator>B SRIVATHSAN</dc:creator>
  <cp:lastModifiedBy>Karthik</cp:lastModifiedBy>
  <cp:revision>11</cp:revision>
  <dcterms:modified xsi:type="dcterms:W3CDTF">2023-01-09T04:27:57Z</dcterms:modified>
</cp:coreProperties>
</file>