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8" r:id="rId5"/>
    <p:sldId id="257" r:id="rId6"/>
    <p:sldId id="266" r:id="rId7"/>
    <p:sldId id="260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Msr" initials="KM" lastIdx="2" clrIdx="0">
    <p:extLst>
      <p:ext uri="{19B8F6BF-5375-455C-9EA6-DF929625EA0E}">
        <p15:presenceInfo xmlns:p15="http://schemas.microsoft.com/office/powerpoint/2012/main" userId="9eedb38701a7f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Msr" userId="9eedb38701a7f2df" providerId="LiveId" clId="{BB297CC7-94A1-4B0D-81CA-AE64BEFC6E4C}"/>
    <pc:docChg chg="modSld">
      <pc:chgData name="Karthik Msr" userId="9eedb38701a7f2df" providerId="LiveId" clId="{BB297CC7-94A1-4B0D-81CA-AE64BEFC6E4C}" dt="2021-07-11T18:23:23.069" v="3" actId="20577"/>
      <pc:docMkLst>
        <pc:docMk/>
      </pc:docMkLst>
      <pc:sldChg chg="modSp mod">
        <pc:chgData name="Karthik Msr" userId="9eedb38701a7f2df" providerId="LiveId" clId="{BB297CC7-94A1-4B0D-81CA-AE64BEFC6E4C}" dt="2021-07-11T18:23:23.069" v="3" actId="20577"/>
        <pc:sldMkLst>
          <pc:docMk/>
          <pc:sldMk cId="729508766" sldId="267"/>
        </pc:sldMkLst>
        <pc:spChg chg="mod">
          <ac:chgData name="Karthik Msr" userId="9eedb38701a7f2df" providerId="LiveId" clId="{BB297CC7-94A1-4B0D-81CA-AE64BEFC6E4C}" dt="2021-07-11T18:23:23.069" v="3" actId="20577"/>
          <ac:spMkLst>
            <pc:docMk/>
            <pc:sldMk cId="729508766" sldId="267"/>
            <ac:spMk id="2" creationId="{672761A1-7F73-4C80-BBCB-F079A9701C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8E42-31EC-4643-8D19-A7AC4F70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F18C-5275-4C0D-8E69-687013BC4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56E9-FD79-46C7-B1C3-0EF9747B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9956-5536-4C25-9B5F-2164E7A1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50F6-D705-426C-8284-7858732D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F4EF-E92A-4B47-819D-FD9C6DEC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0269C-362C-4A38-9B0C-F6A9C9A7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E271-435F-4942-9174-1CB869B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E80F-F92F-4B29-9E25-DE0FB164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010C-3025-4291-BE67-D669F8F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0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8E3CD-B4E1-4C51-A7C1-F0BE32038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9120-C145-44F6-8A20-E0F297F87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F073-8595-4688-9D67-602A349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84AE-247D-4EF7-9BA2-25041073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B513-AEBC-4EDC-806D-4B7D5B0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9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8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5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3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6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6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24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5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3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468-AFCE-4E6C-9A5F-36A5D3A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1D67-9F27-4392-9CE3-BA7270A4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E900-A184-464A-8565-3BA51095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69D6-F57C-47E6-B144-A50939CD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51F2-39D5-4CB4-BA05-BC57F2D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90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7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76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2F4D-EFC0-49AA-AD30-7154BCD0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827-734E-4FDE-98B5-DF70F31C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6D37-A8F3-4E4D-AAD1-E5D0A1C8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0BC8-FF9B-4B92-8053-CD368595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7DAD-5696-4761-86D7-AA01359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771B-E005-4CB2-A6F5-BFF828C4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1BF-3F09-4541-B0B5-213064401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FDF2A-65E9-4E5B-8BAA-D226CE19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02CD-3D7F-4A9C-B8B4-6C68FD59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7C84-2262-409A-900B-F6F89501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A7B3-DBD2-415D-9722-BEECE168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3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9569-169C-46F7-A523-7346CA91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A9B1-802A-426B-ABB9-5B39E4FC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F706-B664-46A0-94F8-16CB0212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E9862-DF4E-4847-96AB-A41C6E135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BB762-C6C2-4911-B8CD-4970EBE25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388A2-F976-49F9-9E56-26A58B48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EB5E0-8D84-4EF0-9C5F-5C47EF65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97D54-D61D-4998-A400-241CCC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9766-6235-472C-AB6F-87C0100E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F5D09-EEF9-4DB0-98AE-A00ABDFB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A8F0-5714-41F6-8AC5-AFDDCFCB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9C7E1-A345-4E72-9417-66D93AC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1FF0C-391F-4750-A5ED-452C69F9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772BA-079A-43E5-8E09-1F8872B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1806B-EDD3-4705-BEE0-5AACB339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BD26-2CE9-40B0-AEFD-A63EE3BE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ABFB-19F4-46DC-95D6-1BD120D3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E3481-D34C-4855-B8E1-D726A04F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A4CA-F739-4693-B9A9-2622AF38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0E9F-E487-4B82-9DFD-60A86D6E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EF-663F-4D80-8034-700CBF19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804A-12D9-48CF-AE4C-0ABA3FE0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B1281-981A-49F1-8293-D53E0F69D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DE35-8C94-41B2-BF37-BC2BDDD0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EC07-5576-4FAB-8E82-65F4AEB2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C8E9-DF77-4D30-BE4E-CCF4D020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F43E-A3BA-4F93-A59B-2B413C8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4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8A54A-3D6D-4169-8A2D-1D8C755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CFA9-56CE-4A77-B7C2-18D4007A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B40D-9AA5-4F6B-A05B-C6AA2E86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A546-6F6F-44B8-9490-501DA7A4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42E7-6A20-4EA1-9EF4-28C4DF1F7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FFED0C7-FF3E-4525-A452-EFF01FDB248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8E27-3125-4AF1-A5CF-EB0E01B46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5743" y="3902874"/>
            <a:ext cx="3312734" cy="777973"/>
          </a:xfrm>
          <a:noFill/>
        </p:spPr>
        <p:txBody>
          <a:bodyPr>
            <a:normAutofit/>
          </a:bodyPr>
          <a:lstStyle/>
          <a:p>
            <a:r>
              <a:rPr lang="en-IN" sz="4000" b="1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E201-0FB8-49B6-BE97-AB27EB64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929" y="2252157"/>
            <a:ext cx="5920261" cy="1502950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chemeClr val="accent5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Hate Comment Prediction </a:t>
            </a:r>
            <a:endParaRPr lang="en-IN" sz="36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1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A8E-7A8F-43E1-B19F-4F2F85DE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53067"/>
          </a:xfrm>
          <a:noFill/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8B0F-1AFA-4984-A597-B7248D1A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912620"/>
            <a:ext cx="10753725" cy="3865245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build a prototype of online hate and abuse comment classifier which can used to classify hate and offensive comments so that it can be controlled and restricted from spreading hatred and cyberbullying.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comments are divided into 6 categories which are:</a:t>
            </a:r>
          </a:p>
          <a:p>
            <a:pPr marL="342900" lvl="0" indent="-342900">
              <a:lnSpc>
                <a:spcPct val="106000"/>
              </a:lnSpc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Malignant: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Label column, which includes values 0 and 1, denoting if the comment is malignant or not. </a:t>
            </a:r>
          </a:p>
          <a:p>
            <a:pPr marL="342900" lvl="0" indent="-342900">
              <a:lnSpc>
                <a:spcPct val="106000"/>
              </a:lnSpc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 Malignant: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denotes comments that are highly malignant and hurtful. </a:t>
            </a:r>
          </a:p>
          <a:p>
            <a:pPr marL="342900" lvl="0" indent="-342900">
              <a:lnSpc>
                <a:spcPct val="106000"/>
              </a:lnSpc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Rude: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denotes comments that are very rude and offensive.</a:t>
            </a:r>
          </a:p>
          <a:p>
            <a:pPr marL="342900" lvl="0" indent="-342900">
              <a:lnSpc>
                <a:spcPct val="106000"/>
              </a:lnSpc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Threat: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contains indication of the comments that are giving any threat to someone. 	</a:t>
            </a:r>
          </a:p>
          <a:p>
            <a:pPr marL="342900" lvl="0" indent="-342900">
              <a:lnSpc>
                <a:spcPct val="106000"/>
              </a:lnSpc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Abuse: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for comments that are abusive in nature. </a:t>
            </a:r>
          </a:p>
          <a:p>
            <a:pPr marL="342900" lvl="0" indent="-342900">
              <a:lnSpc>
                <a:spcPct val="106000"/>
              </a:lnSpc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Loathe: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describes the comments which are hateful and loathing in nature.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will help in predicting the category of the comment and the platform can take the action accordingly.</a:t>
            </a:r>
          </a:p>
        </p:txBody>
      </p:sp>
    </p:spTree>
    <p:extLst>
      <p:ext uri="{BB962C8B-B14F-4D97-AF65-F5344CB8AC3E}">
        <p14:creationId xmlns:p14="http://schemas.microsoft.com/office/powerpoint/2010/main" val="11902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560-BF4A-46A0-A73A-6A903BAF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539875"/>
          </a:xfrm>
          <a:noFill/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Dataset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E13-4920-40B1-9449-E1A5AB52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91640"/>
            <a:ext cx="10753725" cy="40862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We have train and test datasets with about 157000 and 153000 rows respectively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8 Columns, following are the datatypes: int64(6), object(2)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data has Comment ID , Comment Text and 6 Categories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Following problem is a Multi class classification problem with six categorical variables Malignant, Highly malignant, Rude, Threat, Abuse, Loathe which are denoted by ‘1’ and the clean comments are denoted by ‘0’.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Comment in the data set contain noise which is removed by various cleaning techniques and Lemmatization is applied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53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A16C-52AB-4850-BEB7-AE6ADCCE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75927"/>
          </a:xfrm>
          <a:noFill/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Distribution of the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E1EB1-16F4-4E79-872F-87611860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9871" y="1872732"/>
            <a:ext cx="5321214" cy="425190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includes train and test data set which has 159274 and 153000 rows respectively where the train data has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comments = 159274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clean comments = 143084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Hate Comments = 16193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tags = 35027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Words = 158647 words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length of the sentence = 1250 words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has been collected from various social media platforms.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C4C93-480E-4658-A00D-87288181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9" y="1872732"/>
            <a:ext cx="5570507" cy="42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02B5-D731-4C6E-91AB-AB398D0F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40940"/>
          </a:xfrm>
        </p:spPr>
        <p:txBody>
          <a:bodyPr/>
          <a:lstStyle/>
          <a:p>
            <a:pPr algn="ctr"/>
            <a:r>
              <a:rPr lang="en-IN" b="1" dirty="0"/>
              <a:t>Word Frequency in Hate Comments and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3A6C0-FF8C-49B3-9DC1-88FC24C2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05771"/>
            <a:ext cx="5416186" cy="3707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FE764-C566-437B-A910-43B2583D4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040474"/>
            <a:ext cx="6393180" cy="42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9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FE916-16CE-48C2-B771-040D3A7C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9893"/>
            <a:ext cx="10515600" cy="128570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+mn-lt"/>
              </a:rPr>
              <a:t>Frequency Word Cloud – Clean and Hate Comments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E111C-540D-44B6-8654-47BB0EF9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7" y="1941248"/>
            <a:ext cx="5375883" cy="4606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DDE06-09FA-4C72-A114-1EB2EDB0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7" y="1941248"/>
            <a:ext cx="5631587" cy="46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39AE8E-5B4C-4CA0-855A-A729DDBDFEB8}"/>
              </a:ext>
            </a:extLst>
          </p:cNvPr>
          <p:cNvSpPr/>
          <p:nvPr/>
        </p:nvSpPr>
        <p:spPr>
          <a:xfrm>
            <a:off x="282109" y="635826"/>
            <a:ext cx="2774074" cy="8072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8BF41-C8B6-40A8-A27F-6818D2DBAA96}"/>
              </a:ext>
            </a:extLst>
          </p:cNvPr>
          <p:cNvSpPr txBox="1"/>
          <p:nvPr/>
        </p:nvSpPr>
        <p:spPr>
          <a:xfrm>
            <a:off x="479438" y="777825"/>
            <a:ext cx="288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latin typeface="Agency FB" panose="020B0503020202020204" pitchFamily="34" charset="0"/>
              </a:rPr>
              <a:t>Assumption Made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C8FB1-AA15-4A86-8926-4C19907D108E}"/>
              </a:ext>
            </a:extLst>
          </p:cNvPr>
          <p:cNvSpPr txBox="1"/>
          <p:nvPr/>
        </p:nvSpPr>
        <p:spPr>
          <a:xfrm>
            <a:off x="711882" y="1810389"/>
            <a:ext cx="10138180" cy="305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assumptions are made for the convenience in problem solving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Words = 158647 words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Length of the words = 1250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word and Maximum length of the sentence has been assumed to be 70,000 words and 500 words as the max length.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value to convert the output has been considered to be 0.5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&lt;0.5 = 0 and &gt;=0.5 = 1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Cleaning the dataset we removed the comments where there are less than 3 letters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8A53-936D-4641-B3AF-2179FC208EB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Model building algorithms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120415-6112-47AC-ADD1-93EC8F372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767210"/>
              </p:ext>
            </p:extLst>
          </p:nvPr>
        </p:nvGraphicFramePr>
        <p:xfrm>
          <a:off x="1361370" y="1933128"/>
          <a:ext cx="9469257" cy="2288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4967">
                  <a:extLst>
                    <a:ext uri="{9D8B030D-6E8A-4147-A177-3AD203B41FA5}">
                      <a16:colId xmlns:a16="http://schemas.microsoft.com/office/drawing/2014/main" val="3017067534"/>
                    </a:ext>
                  </a:extLst>
                </a:gridCol>
                <a:gridCol w="3851247">
                  <a:extLst>
                    <a:ext uri="{9D8B030D-6E8A-4147-A177-3AD203B41FA5}">
                      <a16:colId xmlns:a16="http://schemas.microsoft.com/office/drawing/2014/main" val="3042642648"/>
                    </a:ext>
                  </a:extLst>
                </a:gridCol>
                <a:gridCol w="1206509">
                  <a:extLst>
                    <a:ext uri="{9D8B030D-6E8A-4147-A177-3AD203B41FA5}">
                      <a16:colId xmlns:a16="http://schemas.microsoft.com/office/drawing/2014/main" val="3120101234"/>
                    </a:ext>
                  </a:extLst>
                </a:gridCol>
                <a:gridCol w="1055940">
                  <a:extLst>
                    <a:ext uri="{9D8B030D-6E8A-4147-A177-3AD203B41FA5}">
                      <a16:colId xmlns:a16="http://schemas.microsoft.com/office/drawing/2014/main" val="157003727"/>
                    </a:ext>
                  </a:extLst>
                </a:gridCol>
                <a:gridCol w="1290594">
                  <a:extLst>
                    <a:ext uri="{9D8B030D-6E8A-4147-A177-3AD203B41FA5}">
                      <a16:colId xmlns:a16="http://schemas.microsoft.com/office/drawing/2014/main" val="1579431420"/>
                    </a:ext>
                  </a:extLst>
                </a:gridCol>
              </a:tblGrid>
              <a:tr h="245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Model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Parameters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AUC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071791"/>
                  </a:ext>
                </a:extLst>
              </a:tr>
              <a:tr h="250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LSTM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Categorical cross entropy, 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Rmprop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99.38%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0.3307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0.5031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743914"/>
                  </a:ext>
                </a:extLst>
              </a:tr>
              <a:tr h="250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Bidirectional LSTM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Binary Cross entropy, SDG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99.40%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0.1421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0.7479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165428"/>
                  </a:ext>
                </a:extLst>
              </a:tr>
              <a:tr h="513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Bidirectional LSTM GoldalMaxPool1D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Binary Cross entropy, Adam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99.41%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0.0498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0.9798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751554"/>
                  </a:ext>
                </a:extLst>
              </a:tr>
              <a:tr h="513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OnevsRest Logistic Regressor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solver= sag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97.84%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       ----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0.6613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359012"/>
                  </a:ext>
                </a:extLst>
              </a:tr>
              <a:tr h="513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 Classifier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use_label_encoder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=False, </a:t>
                      </a:r>
                      <a:r>
                        <a:rPr lang="en-IN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eval_metric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IN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logloss,objective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en-IN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binary:logistic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98.05%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      ---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0.7077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867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5FACB2-DE3A-42F2-8D22-C8E50347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3545"/>
              </p:ext>
            </p:extLst>
          </p:nvPr>
        </p:nvGraphicFramePr>
        <p:xfrm>
          <a:off x="1361371" y="4872494"/>
          <a:ext cx="9469256" cy="6847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24291">
                  <a:extLst>
                    <a:ext uri="{9D8B030D-6E8A-4147-A177-3AD203B41FA5}">
                      <a16:colId xmlns:a16="http://schemas.microsoft.com/office/drawing/2014/main" val="4124076908"/>
                    </a:ext>
                  </a:extLst>
                </a:gridCol>
                <a:gridCol w="2575718">
                  <a:extLst>
                    <a:ext uri="{9D8B030D-6E8A-4147-A177-3AD203B41FA5}">
                      <a16:colId xmlns:a16="http://schemas.microsoft.com/office/drawing/2014/main" val="1968839861"/>
                    </a:ext>
                  </a:extLst>
                </a:gridCol>
                <a:gridCol w="760977">
                  <a:extLst>
                    <a:ext uri="{9D8B030D-6E8A-4147-A177-3AD203B41FA5}">
                      <a16:colId xmlns:a16="http://schemas.microsoft.com/office/drawing/2014/main" val="1671270652"/>
                    </a:ext>
                  </a:extLst>
                </a:gridCol>
                <a:gridCol w="1043276">
                  <a:extLst>
                    <a:ext uri="{9D8B030D-6E8A-4147-A177-3AD203B41FA5}">
                      <a16:colId xmlns:a16="http://schemas.microsoft.com/office/drawing/2014/main" val="2145044140"/>
                    </a:ext>
                  </a:extLst>
                </a:gridCol>
                <a:gridCol w="1153739">
                  <a:extLst>
                    <a:ext uri="{9D8B030D-6E8A-4147-A177-3AD203B41FA5}">
                      <a16:colId xmlns:a16="http://schemas.microsoft.com/office/drawing/2014/main" val="3891625036"/>
                    </a:ext>
                  </a:extLst>
                </a:gridCol>
                <a:gridCol w="1337847">
                  <a:extLst>
                    <a:ext uri="{9D8B030D-6E8A-4147-A177-3AD203B41FA5}">
                      <a16:colId xmlns:a16="http://schemas.microsoft.com/office/drawing/2014/main" val="2653588610"/>
                    </a:ext>
                  </a:extLst>
                </a:gridCol>
                <a:gridCol w="1273408">
                  <a:extLst>
                    <a:ext uri="{9D8B030D-6E8A-4147-A177-3AD203B41FA5}">
                      <a16:colId xmlns:a16="http://schemas.microsoft.com/office/drawing/2014/main" val="181564771"/>
                    </a:ext>
                  </a:extLst>
                </a:gridCol>
              </a:tblGrid>
              <a:tr h="301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Model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Parameters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AUC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368097"/>
                  </a:ext>
                </a:extLst>
              </a:tr>
              <a:tr h="301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Bidirectional LSTM GoldalMaxPool1D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Binary cross entropy, Adam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99.38%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0.0498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97.98%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/>
                        <a:t>79.21%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67.27%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670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DC5FAB-57E8-46A6-BE56-10CF8DDB1472}"/>
              </a:ext>
            </a:extLst>
          </p:cNvPr>
          <p:cNvSpPr txBox="1"/>
          <p:nvPr/>
        </p:nvSpPr>
        <p:spPr>
          <a:xfrm>
            <a:off x="1361370" y="4362320"/>
            <a:ext cx="450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Final Model Scores</a:t>
            </a:r>
          </a:p>
        </p:txBody>
      </p:sp>
    </p:spTree>
    <p:extLst>
      <p:ext uri="{BB962C8B-B14F-4D97-AF65-F5344CB8AC3E}">
        <p14:creationId xmlns:p14="http://schemas.microsoft.com/office/powerpoint/2010/main" val="97147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61A1-7F73-4C80-BBCB-F079A97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87BB-AD84-4790-B3EB-51FE8E6F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worked best with the NLP data where the multi class classification problem to output binary values determining the category.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 was the  best performing Optimizer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LSTM with GlobalMaxPoll1d achieved the best scores with 70000 tokens and 500 max lengths of words as the inputs.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scope of improvement for Recall and Precision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5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</TotalTime>
  <Words>608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Symbol</vt:lpstr>
      <vt:lpstr>Wingdings</vt:lpstr>
      <vt:lpstr>Office Theme</vt:lpstr>
      <vt:lpstr>Metropolitan</vt:lpstr>
      <vt:lpstr>Hate Comment Prediction </vt:lpstr>
      <vt:lpstr>Problem Statement </vt:lpstr>
      <vt:lpstr>Dataset Overview </vt:lpstr>
      <vt:lpstr>Distribution of the data </vt:lpstr>
      <vt:lpstr>Word Frequency in Hate Comments and Correlation</vt:lpstr>
      <vt:lpstr>Frequency Word Cloud – Clean and Hate Comments </vt:lpstr>
      <vt:lpstr>PowerPoint Presentation</vt:lpstr>
      <vt:lpstr>Model building algorithms used</vt:lpstr>
      <vt:lpstr>Key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Microfinance Institution (MFI)</dc:title>
  <dc:creator>Karthik Msr</dc:creator>
  <cp:lastModifiedBy>Karthik Msr</cp:lastModifiedBy>
  <cp:revision>48</cp:revision>
  <dcterms:created xsi:type="dcterms:W3CDTF">2021-03-11T07:10:36Z</dcterms:created>
  <dcterms:modified xsi:type="dcterms:W3CDTF">2021-07-11T18:23:26Z</dcterms:modified>
</cp:coreProperties>
</file>