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F658E-9D86-4263-B55C-9F7E1A4B2740}" type="datetimeFigureOut">
              <a:rPr lang="en-IN" smtClean="0"/>
              <a:t>27-04-2020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745A1-A0F7-4634-BBB2-D1959FF516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94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745A1-A0F7-4634-BBB2-D1959FF5165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9C3B-38DB-4204-B94B-DDC2BC8699A4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88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67AA-9945-4287-B07F-C5C732C7E364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8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4D255-E3BD-4EA2-9642-9C896DFA1C1F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8722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5ADA-0E5F-45FE-9754-BAB18B4D647D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3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3466B-5EA4-4B31-8D67-496059EF1FDA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911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532A-D1EC-4CF1-981F-DE8E27FB72FE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1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0A9FA-ED64-4FE2-AFA3-C85ACA4CAD7B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06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4889-9550-4BED-8189-3867FA03FCEE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1BAA2-F104-42C9-87A9-FB8540DBBD0E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5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C4B6B-80E5-4C63-9FA4-34487187903A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8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B4B39-2555-41D0-B8B5-E272A1844E72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9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B298-CB85-4DBB-8349-F52F1CDF758B}" type="datetime1">
              <a:rPr lang="en-IN" smtClean="0"/>
              <a:t>27-04-2020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2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4C2ED-8702-4E69-A010-BB76213BDB2E}" type="datetime1">
              <a:rPr lang="en-IN" smtClean="0"/>
              <a:t>27-04-2020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2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AD9E-6A86-487B-B546-5B5EEDF8669F}" type="datetime1">
              <a:rPr lang="en-IN" smtClean="0"/>
              <a:t>27-04-2020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79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2E8E-4F0B-4940-904C-D97C8A3B4595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41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9251-C483-4E80-BAE5-88F9B868D055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38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E51F-537E-4A2F-AC28-D601D673B6F8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850019-46D2-4070-9F00-AF09A663FA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4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1541" y="1013346"/>
            <a:ext cx="8915399" cy="2262781"/>
          </a:xfrm>
        </p:spPr>
        <p:txBody>
          <a:bodyPr/>
          <a:lstStyle/>
          <a:p>
            <a:r>
              <a:rPr lang="en-IN" dirty="0" smtClean="0"/>
              <a:t>Case Study on Article Popularity Prediction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075" y="3276127"/>
            <a:ext cx="8915399" cy="1126283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/>
              <a:t>BY </a:t>
            </a:r>
          </a:p>
          <a:p>
            <a:pPr algn="r"/>
            <a:r>
              <a:rPr lang="en-IN" dirty="0" smtClean="0"/>
              <a:t>MIDUTHURU KARTHIK</a:t>
            </a:r>
          </a:p>
          <a:p>
            <a:pPr algn="r"/>
            <a:r>
              <a:rPr lang="en-IN" dirty="0"/>
              <a:t>Reg.no:19225760028</a:t>
            </a:r>
          </a:p>
        </p:txBody>
      </p:sp>
    </p:spTree>
    <p:extLst>
      <p:ext uri="{BB962C8B-B14F-4D97-AF65-F5344CB8AC3E}">
        <p14:creationId xmlns:p14="http://schemas.microsoft.com/office/powerpoint/2010/main" val="2639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468" y="651405"/>
            <a:ext cx="8911687" cy="1280890"/>
          </a:xfrm>
        </p:spPr>
        <p:txBody>
          <a:bodyPr/>
          <a:lstStyle/>
          <a:p>
            <a:r>
              <a:rPr lang="en-IN" dirty="0"/>
              <a:t>Ways to improve article popularity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2233" y="1560394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/>
              <a:t>1.Try to publish articles which are close to LDA topics.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/>
              <a:t>2.Publish more articles during weekdays as they are </a:t>
            </a:r>
            <a:r>
              <a:rPr lang="en-IN" dirty="0" smtClean="0"/>
              <a:t>more </a:t>
            </a:r>
            <a:r>
              <a:rPr lang="en-IN" dirty="0"/>
              <a:t>popular</a:t>
            </a:r>
            <a:r>
              <a:rPr lang="en-IN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IN" dirty="0"/>
              <a:t>3.Try to publish more articles of the topic Tech and Business as they are popular.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/>
              <a:t>4.Articles having images are popular so publish </a:t>
            </a:r>
            <a:r>
              <a:rPr lang="en-IN" dirty="0" smtClean="0"/>
              <a:t>articles </a:t>
            </a:r>
            <a:r>
              <a:rPr lang="en-IN" dirty="0"/>
              <a:t>with some images. </a:t>
            </a:r>
            <a:endParaRPr lang="en-IN" dirty="0" smtClean="0"/>
          </a:p>
          <a:p>
            <a:pPr algn="just">
              <a:lnSpc>
                <a:spcPct val="150000"/>
              </a:lnSpc>
            </a:pPr>
            <a:r>
              <a:rPr lang="en-IN" dirty="0"/>
              <a:t>5.In weekends try to increase publishing articles of categories Tech,Business so that articles can become popular.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1396-6408-48A7-AB6B-2734C18E3DC9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2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AD9E-6A86-487B-B546-5B5EEDF8669F}" type="datetime1">
              <a:rPr lang="en-IN" smtClean="0"/>
              <a:t>27-04-2020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11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361063" y="1719618"/>
            <a:ext cx="751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122280" y="2639789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07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637758"/>
            <a:ext cx="8911687" cy="1280890"/>
          </a:xfrm>
        </p:spPr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9" y="1423917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Mashable is a global, multi – platform media and entertainment company.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Just like any other media company its success depends on the popularity of articles.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One of the key metrics to measure popularity is number of shares done on the article.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goal is to do analysis and modelling to predict the number of shares of an article given the input parameters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748B-6BF2-40BA-9AE5-FE20FBD98F65}" type="datetime1">
              <a:rPr lang="en-IN" smtClean="0"/>
              <a:t>27-04-2020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5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229" y="585153"/>
            <a:ext cx="8911687" cy="1280890"/>
          </a:xfrm>
        </p:spPr>
        <p:txBody>
          <a:bodyPr/>
          <a:lstStyle/>
          <a:p>
            <a:r>
              <a:rPr lang="en-IN" dirty="0" smtClean="0"/>
              <a:t>Defining the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229" y="1574042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dirty="0" smtClean="0"/>
              <a:t>Article popularity is one of key aspects of the online content.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The more the shares the more it will be popular and which will increase the traffic of their website which intern helps in improving the revenue.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Analysing which type of articles are becoming popular and predicting them before publishing will help the company to improve the content.</a:t>
            </a:r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8146-8196-4002-8F8B-0123EAA58370}" type="datetime1">
              <a:rPr lang="en-IN" smtClean="0"/>
              <a:t>27-04-2020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9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2173" y="512462"/>
            <a:ext cx="8911687" cy="1280890"/>
          </a:xfrm>
        </p:spPr>
        <p:txBody>
          <a:bodyPr/>
          <a:lstStyle/>
          <a:p>
            <a:r>
              <a:rPr lang="en-IN" dirty="0" smtClean="0"/>
              <a:t>Dataset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460" y="1328381"/>
            <a:ext cx="8915400" cy="37776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IN" dirty="0"/>
              <a:t>The data is collected over the period of few years and </a:t>
            </a:r>
            <a:r>
              <a:rPr lang="en-IN" dirty="0" err="1"/>
              <a:t>mashable</a:t>
            </a:r>
            <a:r>
              <a:rPr lang="en-IN" dirty="0"/>
              <a:t> has collected data on around 40,000 articles. The dataset contains 61 columns including the target variable </a:t>
            </a:r>
            <a:r>
              <a:rPr lang="en-IN" dirty="0" smtClean="0"/>
              <a:t>i.e. shares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Since the target variable has large variance </a:t>
            </a:r>
            <a:r>
              <a:rPr lang="en-IN" dirty="0"/>
              <a:t> </a:t>
            </a:r>
            <a:r>
              <a:rPr lang="en-IN" dirty="0" smtClean="0"/>
              <a:t>I am classifying the column into 3 levels i.e. unpopular(0),popular(1),very popular(2).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Unpopular-shares less than 50 percentile value.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Popular-shares between 50 percentile to 75 percentile value.</a:t>
            </a:r>
          </a:p>
          <a:p>
            <a:pPr algn="just">
              <a:lnSpc>
                <a:spcPct val="150000"/>
              </a:lnSpc>
            </a:pPr>
            <a:r>
              <a:rPr lang="en-IN" dirty="0" smtClean="0"/>
              <a:t>Very popular-shares greater than 75 percentile value.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586C-0201-4635-98B9-549D2286CEE9}" type="datetime1">
              <a:rPr lang="en-IN" smtClean="0"/>
              <a:t>27-04-2020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186" y="549664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Count of </a:t>
            </a:r>
            <a:r>
              <a:rPr lang="en-IN" dirty="0" smtClean="0"/>
              <a:t>very popular/popular/unpopular </a:t>
            </a:r>
            <a:r>
              <a:rPr lang="en-IN" dirty="0"/>
              <a:t>news over different day of </a:t>
            </a:r>
            <a:r>
              <a:rPr lang="en-IN" dirty="0" smtClean="0"/>
              <a:t>week.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322" y="1668139"/>
            <a:ext cx="8447743" cy="3819620"/>
          </a:xfrm>
        </p:spPr>
      </p:pic>
      <p:sp>
        <p:nvSpPr>
          <p:cNvPr id="5" name="TextBox 4"/>
          <p:cNvSpPr txBox="1"/>
          <p:nvPr/>
        </p:nvSpPr>
        <p:spPr>
          <a:xfrm>
            <a:off x="1692322" y="5560075"/>
            <a:ext cx="901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1)More </a:t>
            </a:r>
            <a:r>
              <a:rPr lang="en-IN" b="1" dirty="0"/>
              <a:t>number of articles got published during weekdays 2)On Wednesday more number of articles got published 3)On weekends less number of articles got published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9725-640F-42A6-91E2-2CD9665F1B6A}" type="datetime1">
              <a:rPr lang="en-IN" smtClean="0"/>
              <a:t>27-04-2020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7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934" y="487633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Count of </a:t>
            </a:r>
            <a:r>
              <a:rPr lang="en-IN" dirty="0" smtClean="0"/>
              <a:t>very popular/popular/unpopular </a:t>
            </a:r>
            <a:r>
              <a:rPr lang="en-IN" dirty="0"/>
              <a:t>news over different article category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21" y="1768523"/>
            <a:ext cx="8915400" cy="3895298"/>
          </a:xfrm>
        </p:spPr>
      </p:pic>
      <p:sp>
        <p:nvSpPr>
          <p:cNvPr id="5" name="TextBox 4"/>
          <p:cNvSpPr txBox="1"/>
          <p:nvPr/>
        </p:nvSpPr>
        <p:spPr>
          <a:xfrm>
            <a:off x="1620221" y="5841242"/>
            <a:ext cx="9393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1)Technology is most popular article category 2)Next best categories are business and world 3)Least popular is social media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E817-1092-4358-8362-F355D8CD8961}" type="datetime1">
              <a:rPr lang="en-IN" smtClean="0"/>
              <a:t>27-04-2020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764" y="624110"/>
            <a:ext cx="8911687" cy="1280890"/>
          </a:xfrm>
        </p:spPr>
        <p:txBody>
          <a:bodyPr/>
          <a:lstStyle/>
          <a:p>
            <a:r>
              <a:rPr lang="en-IN" dirty="0"/>
              <a:t>Average num_imgs </a:t>
            </a:r>
            <a:r>
              <a:rPr lang="en-IN" dirty="0" err="1"/>
              <a:t>vs</a:t>
            </a:r>
            <a:r>
              <a:rPr lang="en-IN" dirty="0"/>
              <a:t> Average shares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475" y="1410268"/>
            <a:ext cx="8152264" cy="4076132"/>
          </a:xfrm>
        </p:spPr>
      </p:pic>
      <p:sp>
        <p:nvSpPr>
          <p:cNvPr id="5" name="TextBox 4"/>
          <p:cNvSpPr txBox="1"/>
          <p:nvPr/>
        </p:nvSpPr>
        <p:spPr>
          <a:xfrm>
            <a:off x="1897039" y="5745707"/>
            <a:ext cx="8761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If there are more images then the article has high chance to be more </a:t>
            </a:r>
            <a:r>
              <a:rPr lang="en-IN" b="1" dirty="0" smtClean="0"/>
              <a:t>popular.</a:t>
            </a:r>
            <a:endParaRPr lang="en-IN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EBB1C-1E0B-4E6D-8E2D-2E4319E76D67}" type="datetime1">
              <a:rPr lang="en-IN" smtClean="0"/>
              <a:t>27-04-2020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8518" y="687060"/>
            <a:ext cx="8911687" cy="1280890"/>
          </a:xfrm>
        </p:spPr>
        <p:txBody>
          <a:bodyPr/>
          <a:lstStyle/>
          <a:p>
            <a:r>
              <a:rPr lang="en-IN" dirty="0"/>
              <a:t>Latent Dirichlet allocation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9618" y="4858603"/>
            <a:ext cx="8969204" cy="1665027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N" b="1" dirty="0"/>
              <a:t>1)LDA is a form of unsupervised learning that views documents as bags </a:t>
            </a:r>
            <a:r>
              <a:rPr lang="en-IN" b="1" dirty="0" smtClean="0"/>
              <a:t>of words. It's a way of automatically discovering topics that sentences contain. 2)We </a:t>
            </a:r>
            <a:r>
              <a:rPr lang="en-IN" b="1" dirty="0"/>
              <a:t>will check if publishing articles close to LDA topic leads to more </a:t>
            </a:r>
            <a:r>
              <a:rPr lang="en-IN" b="1" dirty="0" smtClean="0"/>
              <a:t>shares.3)From </a:t>
            </a:r>
            <a:r>
              <a:rPr lang="en-IN" b="1" dirty="0"/>
              <a:t>the analysis we can see that publishing articles which are close to LDA topics will be more </a:t>
            </a:r>
            <a:r>
              <a:rPr lang="en-IN" b="1" dirty="0" smtClean="0"/>
              <a:t>popular.</a:t>
            </a:r>
            <a:endParaRPr lang="en-IN" b="1" dirty="0"/>
          </a:p>
          <a:p>
            <a:pPr algn="just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42" y="1491277"/>
            <a:ext cx="8329241" cy="320355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8862B-88A0-4F56-BE63-4DEB8B56D7C0}" type="datetime1">
              <a:rPr lang="en-IN" smtClean="0"/>
              <a:t>27-04-2020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225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64877" y="618848"/>
            <a:ext cx="8911687" cy="1280890"/>
          </a:xfrm>
        </p:spPr>
        <p:txBody>
          <a:bodyPr/>
          <a:lstStyle/>
          <a:p>
            <a:r>
              <a:rPr lang="en-IN" dirty="0" smtClean="0"/>
              <a:t>Machine Learning Models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64877" y="1560395"/>
            <a:ext cx="8915400" cy="377762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IN" b="1" dirty="0" smtClean="0"/>
              <a:t>Logistic Regression</a:t>
            </a:r>
            <a:r>
              <a:rPr lang="en-IN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/>
              <a:t>The accuracy score for logistic regression with 80,20 split of data is 91.8</a:t>
            </a:r>
            <a:r>
              <a:rPr lang="en-IN" dirty="0" smtClean="0"/>
              <a:t>%.</a:t>
            </a:r>
            <a:endParaRPr lang="en-IN" dirty="0"/>
          </a:p>
          <a:p>
            <a:pPr algn="just">
              <a:lnSpc>
                <a:spcPct val="150000"/>
              </a:lnSpc>
            </a:pPr>
            <a:r>
              <a:rPr lang="en-IN" b="1" dirty="0" smtClean="0"/>
              <a:t>Random Forest Classifier</a:t>
            </a:r>
            <a:r>
              <a:rPr lang="en-IN" dirty="0" smtClean="0"/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dirty="0" smtClean="0"/>
              <a:t>With best parameters from grid search the  accuracy of the model is 94.17%.</a:t>
            </a:r>
            <a:endParaRPr lang="en-IN" dirty="0"/>
          </a:p>
          <a:p>
            <a:pPr marL="0" indent="0" algn="just">
              <a:lnSpc>
                <a:spcPct val="150000"/>
              </a:lnSpc>
              <a:buNone/>
            </a:pPr>
            <a:endParaRPr lang="en-IN" dirty="0" smtClean="0"/>
          </a:p>
          <a:p>
            <a:pPr algn="just">
              <a:lnSpc>
                <a:spcPct val="150000"/>
              </a:lnSpc>
            </a:pPr>
            <a:endParaRPr lang="en-IN" dirty="0" smtClean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2424-D019-437A-BE9A-52E708032A75}" type="datetime1">
              <a:rPr lang="en-IN" smtClean="0"/>
              <a:t>27-04-2020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50019-46D2-4070-9F00-AF09A663FAA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1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473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Case Study on Article Popularity Prediction</vt:lpstr>
      <vt:lpstr>Problem Statement</vt:lpstr>
      <vt:lpstr>Defining the Problem</vt:lpstr>
      <vt:lpstr>Dataset</vt:lpstr>
      <vt:lpstr>Count of very popular/popular/unpopular news over different day of week.  </vt:lpstr>
      <vt:lpstr>Count of very popular/popular/unpopular news over different article category</vt:lpstr>
      <vt:lpstr>Average num_imgs vs Average shares</vt:lpstr>
      <vt:lpstr>Latent Dirichlet allocation </vt:lpstr>
      <vt:lpstr>Machine Learning Models</vt:lpstr>
      <vt:lpstr>Ways to improve article popularity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 Article Popularity Prediction</dc:title>
  <dc:creator>Windows User</dc:creator>
  <cp:lastModifiedBy>Windows User</cp:lastModifiedBy>
  <cp:revision>8</cp:revision>
  <dcterms:created xsi:type="dcterms:W3CDTF">2020-04-26T14:51:18Z</dcterms:created>
  <dcterms:modified xsi:type="dcterms:W3CDTF">2020-04-27T03:59:38Z</dcterms:modified>
</cp:coreProperties>
</file>