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4" r:id="rId5"/>
    <p:sldId id="260" r:id="rId6"/>
    <p:sldId id="261" r:id="rId7"/>
    <p:sldId id="266" r:id="rId8"/>
    <p:sldId id="262"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4" autoAdjust="0"/>
    <p:restoredTop sz="94660"/>
  </p:normalViewPr>
  <p:slideViewPr>
    <p:cSldViewPr snapToGrid="0">
      <p:cViewPr varScale="1">
        <p:scale>
          <a:sx n="82" d="100"/>
          <a:sy n="82" d="100"/>
        </p:scale>
        <p:origin x="62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7EA88-4E18-4796-96DC-C869D56A2B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9E591E9-AE83-462B-9952-26B56D3EB3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9E43B85-41F2-4018-B262-2B3C4977B298}"/>
              </a:ext>
            </a:extLst>
          </p:cNvPr>
          <p:cNvSpPr>
            <a:spLocks noGrp="1"/>
          </p:cNvSpPr>
          <p:nvPr>
            <p:ph type="dt" sz="half" idx="10"/>
          </p:nvPr>
        </p:nvSpPr>
        <p:spPr/>
        <p:txBody>
          <a:bodyPr/>
          <a:lstStyle/>
          <a:p>
            <a:fld id="{A04E13FC-57DC-46A8-ADE4-9E42BC3DAE48}" type="datetimeFigureOut">
              <a:rPr lang="en-IN" smtClean="0"/>
              <a:t>31-10-2022</a:t>
            </a:fld>
            <a:endParaRPr lang="en-IN"/>
          </a:p>
        </p:txBody>
      </p:sp>
      <p:sp>
        <p:nvSpPr>
          <p:cNvPr id="5" name="Footer Placeholder 4">
            <a:extLst>
              <a:ext uri="{FF2B5EF4-FFF2-40B4-BE49-F238E27FC236}">
                <a16:creationId xmlns:a16="http://schemas.microsoft.com/office/drawing/2014/main" id="{B8BC8448-9058-406A-8286-450B24D250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212F35-9F63-4210-80C3-34EC4D1578FB}"/>
              </a:ext>
            </a:extLst>
          </p:cNvPr>
          <p:cNvSpPr>
            <a:spLocks noGrp="1"/>
          </p:cNvSpPr>
          <p:nvPr>
            <p:ph type="sldNum" sz="quarter" idx="12"/>
          </p:nvPr>
        </p:nvSpPr>
        <p:spPr/>
        <p:txBody>
          <a:bodyPr/>
          <a:lstStyle/>
          <a:p>
            <a:fld id="{9162316F-C55D-4712-BBB5-CB43B384DC9B}" type="slidenum">
              <a:rPr lang="en-IN" smtClean="0"/>
              <a:t>‹#›</a:t>
            </a:fld>
            <a:endParaRPr lang="en-IN"/>
          </a:p>
        </p:txBody>
      </p:sp>
    </p:spTree>
    <p:extLst>
      <p:ext uri="{BB962C8B-B14F-4D97-AF65-F5344CB8AC3E}">
        <p14:creationId xmlns:p14="http://schemas.microsoft.com/office/powerpoint/2010/main" val="377605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1E71D-C711-4F8F-9405-BCB3A2AEDD9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E6BF0C-EB90-44FF-B2DD-39EA09FBAA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3C8112-8203-46A3-B4B9-2FB07CAF98E1}"/>
              </a:ext>
            </a:extLst>
          </p:cNvPr>
          <p:cNvSpPr>
            <a:spLocks noGrp="1"/>
          </p:cNvSpPr>
          <p:nvPr>
            <p:ph type="dt" sz="half" idx="10"/>
          </p:nvPr>
        </p:nvSpPr>
        <p:spPr/>
        <p:txBody>
          <a:bodyPr/>
          <a:lstStyle/>
          <a:p>
            <a:fld id="{A04E13FC-57DC-46A8-ADE4-9E42BC3DAE48}" type="datetimeFigureOut">
              <a:rPr lang="en-IN" smtClean="0"/>
              <a:t>31-10-2022</a:t>
            </a:fld>
            <a:endParaRPr lang="en-IN"/>
          </a:p>
        </p:txBody>
      </p:sp>
      <p:sp>
        <p:nvSpPr>
          <p:cNvPr id="5" name="Footer Placeholder 4">
            <a:extLst>
              <a:ext uri="{FF2B5EF4-FFF2-40B4-BE49-F238E27FC236}">
                <a16:creationId xmlns:a16="http://schemas.microsoft.com/office/drawing/2014/main" id="{647F9A1C-DFEC-4096-8664-2D6F630FBE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D2463B-58B2-4BC8-8B4B-73A9FAAC4576}"/>
              </a:ext>
            </a:extLst>
          </p:cNvPr>
          <p:cNvSpPr>
            <a:spLocks noGrp="1"/>
          </p:cNvSpPr>
          <p:nvPr>
            <p:ph type="sldNum" sz="quarter" idx="12"/>
          </p:nvPr>
        </p:nvSpPr>
        <p:spPr/>
        <p:txBody>
          <a:bodyPr/>
          <a:lstStyle/>
          <a:p>
            <a:fld id="{9162316F-C55D-4712-BBB5-CB43B384DC9B}" type="slidenum">
              <a:rPr lang="en-IN" smtClean="0"/>
              <a:t>‹#›</a:t>
            </a:fld>
            <a:endParaRPr lang="en-IN"/>
          </a:p>
        </p:txBody>
      </p:sp>
    </p:spTree>
    <p:extLst>
      <p:ext uri="{BB962C8B-B14F-4D97-AF65-F5344CB8AC3E}">
        <p14:creationId xmlns:p14="http://schemas.microsoft.com/office/powerpoint/2010/main" val="2410803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5D32EA-D5CF-4949-880C-583E5C05AE2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02952D0-A98C-4305-9C53-705D92C278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088305-3D72-498E-9421-B358C988940D}"/>
              </a:ext>
            </a:extLst>
          </p:cNvPr>
          <p:cNvSpPr>
            <a:spLocks noGrp="1"/>
          </p:cNvSpPr>
          <p:nvPr>
            <p:ph type="dt" sz="half" idx="10"/>
          </p:nvPr>
        </p:nvSpPr>
        <p:spPr/>
        <p:txBody>
          <a:bodyPr/>
          <a:lstStyle/>
          <a:p>
            <a:fld id="{A04E13FC-57DC-46A8-ADE4-9E42BC3DAE48}" type="datetimeFigureOut">
              <a:rPr lang="en-IN" smtClean="0"/>
              <a:t>31-10-2022</a:t>
            </a:fld>
            <a:endParaRPr lang="en-IN"/>
          </a:p>
        </p:txBody>
      </p:sp>
      <p:sp>
        <p:nvSpPr>
          <p:cNvPr id="5" name="Footer Placeholder 4">
            <a:extLst>
              <a:ext uri="{FF2B5EF4-FFF2-40B4-BE49-F238E27FC236}">
                <a16:creationId xmlns:a16="http://schemas.microsoft.com/office/drawing/2014/main" id="{0821FCD8-8917-4CB9-9E35-8477B41993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2D1BCD-C910-46C2-81BD-187F15E0166B}"/>
              </a:ext>
            </a:extLst>
          </p:cNvPr>
          <p:cNvSpPr>
            <a:spLocks noGrp="1"/>
          </p:cNvSpPr>
          <p:nvPr>
            <p:ph type="sldNum" sz="quarter" idx="12"/>
          </p:nvPr>
        </p:nvSpPr>
        <p:spPr/>
        <p:txBody>
          <a:bodyPr/>
          <a:lstStyle/>
          <a:p>
            <a:fld id="{9162316F-C55D-4712-BBB5-CB43B384DC9B}" type="slidenum">
              <a:rPr lang="en-IN" smtClean="0"/>
              <a:t>‹#›</a:t>
            </a:fld>
            <a:endParaRPr lang="en-IN"/>
          </a:p>
        </p:txBody>
      </p:sp>
    </p:spTree>
    <p:extLst>
      <p:ext uri="{BB962C8B-B14F-4D97-AF65-F5344CB8AC3E}">
        <p14:creationId xmlns:p14="http://schemas.microsoft.com/office/powerpoint/2010/main" val="2987990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55FAA-3A91-4E26-BEF8-5391D2D0F79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989A24-4829-4D9E-AB1E-B5B7F3AC2C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A28919-BDDB-4FA0-A91E-51E87D3E6C53}"/>
              </a:ext>
            </a:extLst>
          </p:cNvPr>
          <p:cNvSpPr>
            <a:spLocks noGrp="1"/>
          </p:cNvSpPr>
          <p:nvPr>
            <p:ph type="dt" sz="half" idx="10"/>
          </p:nvPr>
        </p:nvSpPr>
        <p:spPr/>
        <p:txBody>
          <a:bodyPr/>
          <a:lstStyle/>
          <a:p>
            <a:fld id="{A04E13FC-57DC-46A8-ADE4-9E42BC3DAE48}" type="datetimeFigureOut">
              <a:rPr lang="en-IN" smtClean="0"/>
              <a:t>31-10-2022</a:t>
            </a:fld>
            <a:endParaRPr lang="en-IN"/>
          </a:p>
        </p:txBody>
      </p:sp>
      <p:sp>
        <p:nvSpPr>
          <p:cNvPr id="5" name="Footer Placeholder 4">
            <a:extLst>
              <a:ext uri="{FF2B5EF4-FFF2-40B4-BE49-F238E27FC236}">
                <a16:creationId xmlns:a16="http://schemas.microsoft.com/office/drawing/2014/main" id="{E8C6FD34-04F7-4930-8E3A-128CE4E03D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6058A0-2200-48E7-A19F-AF7AC099BD0D}"/>
              </a:ext>
            </a:extLst>
          </p:cNvPr>
          <p:cNvSpPr>
            <a:spLocks noGrp="1"/>
          </p:cNvSpPr>
          <p:nvPr>
            <p:ph type="sldNum" sz="quarter" idx="12"/>
          </p:nvPr>
        </p:nvSpPr>
        <p:spPr/>
        <p:txBody>
          <a:bodyPr/>
          <a:lstStyle/>
          <a:p>
            <a:fld id="{9162316F-C55D-4712-BBB5-CB43B384DC9B}" type="slidenum">
              <a:rPr lang="en-IN" smtClean="0"/>
              <a:t>‹#›</a:t>
            </a:fld>
            <a:endParaRPr lang="en-IN"/>
          </a:p>
        </p:txBody>
      </p:sp>
    </p:spTree>
    <p:extLst>
      <p:ext uri="{BB962C8B-B14F-4D97-AF65-F5344CB8AC3E}">
        <p14:creationId xmlns:p14="http://schemas.microsoft.com/office/powerpoint/2010/main" val="3016352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55F88-74A6-411C-97D7-F9CBF2A0D3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DF408C-4DB2-47F6-900D-E10AFE9BD8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2E35E2-4E94-4FD6-967B-CEC658B061B0}"/>
              </a:ext>
            </a:extLst>
          </p:cNvPr>
          <p:cNvSpPr>
            <a:spLocks noGrp="1"/>
          </p:cNvSpPr>
          <p:nvPr>
            <p:ph type="dt" sz="half" idx="10"/>
          </p:nvPr>
        </p:nvSpPr>
        <p:spPr/>
        <p:txBody>
          <a:bodyPr/>
          <a:lstStyle/>
          <a:p>
            <a:fld id="{A04E13FC-57DC-46A8-ADE4-9E42BC3DAE48}" type="datetimeFigureOut">
              <a:rPr lang="en-IN" smtClean="0"/>
              <a:t>31-10-2022</a:t>
            </a:fld>
            <a:endParaRPr lang="en-IN"/>
          </a:p>
        </p:txBody>
      </p:sp>
      <p:sp>
        <p:nvSpPr>
          <p:cNvPr id="5" name="Footer Placeholder 4">
            <a:extLst>
              <a:ext uri="{FF2B5EF4-FFF2-40B4-BE49-F238E27FC236}">
                <a16:creationId xmlns:a16="http://schemas.microsoft.com/office/drawing/2014/main" id="{2010DC76-AA98-4F46-8F76-46080E0E7B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16B4CE-0AC6-4A88-822B-29F64D75CC91}"/>
              </a:ext>
            </a:extLst>
          </p:cNvPr>
          <p:cNvSpPr>
            <a:spLocks noGrp="1"/>
          </p:cNvSpPr>
          <p:nvPr>
            <p:ph type="sldNum" sz="quarter" idx="12"/>
          </p:nvPr>
        </p:nvSpPr>
        <p:spPr/>
        <p:txBody>
          <a:bodyPr/>
          <a:lstStyle/>
          <a:p>
            <a:fld id="{9162316F-C55D-4712-BBB5-CB43B384DC9B}" type="slidenum">
              <a:rPr lang="en-IN" smtClean="0"/>
              <a:t>‹#›</a:t>
            </a:fld>
            <a:endParaRPr lang="en-IN"/>
          </a:p>
        </p:txBody>
      </p:sp>
    </p:spTree>
    <p:extLst>
      <p:ext uri="{BB962C8B-B14F-4D97-AF65-F5344CB8AC3E}">
        <p14:creationId xmlns:p14="http://schemas.microsoft.com/office/powerpoint/2010/main" val="3698156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4A6E6-D8E9-4A39-913D-8DE00AE2A95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AB9A6A-F6E9-4A1F-971C-88391DD8B4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EAC2B3C-DA4C-43D1-A6FF-C1C2A1EECF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E2F4630-D9C2-449F-902D-3D2B8FFEA864}"/>
              </a:ext>
            </a:extLst>
          </p:cNvPr>
          <p:cNvSpPr>
            <a:spLocks noGrp="1"/>
          </p:cNvSpPr>
          <p:nvPr>
            <p:ph type="dt" sz="half" idx="10"/>
          </p:nvPr>
        </p:nvSpPr>
        <p:spPr/>
        <p:txBody>
          <a:bodyPr/>
          <a:lstStyle/>
          <a:p>
            <a:fld id="{A04E13FC-57DC-46A8-ADE4-9E42BC3DAE48}" type="datetimeFigureOut">
              <a:rPr lang="en-IN" smtClean="0"/>
              <a:t>31-10-2022</a:t>
            </a:fld>
            <a:endParaRPr lang="en-IN"/>
          </a:p>
        </p:txBody>
      </p:sp>
      <p:sp>
        <p:nvSpPr>
          <p:cNvPr id="6" name="Footer Placeholder 5">
            <a:extLst>
              <a:ext uri="{FF2B5EF4-FFF2-40B4-BE49-F238E27FC236}">
                <a16:creationId xmlns:a16="http://schemas.microsoft.com/office/drawing/2014/main" id="{F90F23DC-C180-40BA-ACEF-F80A872C7D1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7CFF26-F1DD-4B7F-9BDB-AA4C76141A2F}"/>
              </a:ext>
            </a:extLst>
          </p:cNvPr>
          <p:cNvSpPr>
            <a:spLocks noGrp="1"/>
          </p:cNvSpPr>
          <p:nvPr>
            <p:ph type="sldNum" sz="quarter" idx="12"/>
          </p:nvPr>
        </p:nvSpPr>
        <p:spPr/>
        <p:txBody>
          <a:bodyPr/>
          <a:lstStyle/>
          <a:p>
            <a:fld id="{9162316F-C55D-4712-BBB5-CB43B384DC9B}" type="slidenum">
              <a:rPr lang="en-IN" smtClean="0"/>
              <a:t>‹#›</a:t>
            </a:fld>
            <a:endParaRPr lang="en-IN"/>
          </a:p>
        </p:txBody>
      </p:sp>
    </p:spTree>
    <p:extLst>
      <p:ext uri="{BB962C8B-B14F-4D97-AF65-F5344CB8AC3E}">
        <p14:creationId xmlns:p14="http://schemas.microsoft.com/office/powerpoint/2010/main" val="787428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496FC-C422-4517-936C-7286CA06A02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B1A9F49-DB12-45F7-85CD-86A70C4630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F48C78-CB55-446E-8D8A-C495E63F31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5462DAD-F7CB-42E8-A9D1-33ADB2ECC3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E55C71-0B38-4514-B68C-9C0C0C1901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187A6FD-1B1D-491E-BE80-E42E3F054D34}"/>
              </a:ext>
            </a:extLst>
          </p:cNvPr>
          <p:cNvSpPr>
            <a:spLocks noGrp="1"/>
          </p:cNvSpPr>
          <p:nvPr>
            <p:ph type="dt" sz="half" idx="10"/>
          </p:nvPr>
        </p:nvSpPr>
        <p:spPr/>
        <p:txBody>
          <a:bodyPr/>
          <a:lstStyle/>
          <a:p>
            <a:fld id="{A04E13FC-57DC-46A8-ADE4-9E42BC3DAE48}" type="datetimeFigureOut">
              <a:rPr lang="en-IN" smtClean="0"/>
              <a:t>31-10-2022</a:t>
            </a:fld>
            <a:endParaRPr lang="en-IN"/>
          </a:p>
        </p:txBody>
      </p:sp>
      <p:sp>
        <p:nvSpPr>
          <p:cNvPr id="8" name="Footer Placeholder 7">
            <a:extLst>
              <a:ext uri="{FF2B5EF4-FFF2-40B4-BE49-F238E27FC236}">
                <a16:creationId xmlns:a16="http://schemas.microsoft.com/office/drawing/2014/main" id="{ED4DFEFC-09E5-4C17-AB7B-908DD8247BB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D89F2E9-F82D-47BB-9F8C-44D252CE033F}"/>
              </a:ext>
            </a:extLst>
          </p:cNvPr>
          <p:cNvSpPr>
            <a:spLocks noGrp="1"/>
          </p:cNvSpPr>
          <p:nvPr>
            <p:ph type="sldNum" sz="quarter" idx="12"/>
          </p:nvPr>
        </p:nvSpPr>
        <p:spPr/>
        <p:txBody>
          <a:bodyPr/>
          <a:lstStyle/>
          <a:p>
            <a:fld id="{9162316F-C55D-4712-BBB5-CB43B384DC9B}" type="slidenum">
              <a:rPr lang="en-IN" smtClean="0"/>
              <a:t>‹#›</a:t>
            </a:fld>
            <a:endParaRPr lang="en-IN"/>
          </a:p>
        </p:txBody>
      </p:sp>
    </p:spTree>
    <p:extLst>
      <p:ext uri="{BB962C8B-B14F-4D97-AF65-F5344CB8AC3E}">
        <p14:creationId xmlns:p14="http://schemas.microsoft.com/office/powerpoint/2010/main" val="564546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FFB99-06F7-496D-BD98-1505D7E7A61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89420E5-F231-4E10-883A-898706D98F68}"/>
              </a:ext>
            </a:extLst>
          </p:cNvPr>
          <p:cNvSpPr>
            <a:spLocks noGrp="1"/>
          </p:cNvSpPr>
          <p:nvPr>
            <p:ph type="dt" sz="half" idx="10"/>
          </p:nvPr>
        </p:nvSpPr>
        <p:spPr/>
        <p:txBody>
          <a:bodyPr/>
          <a:lstStyle/>
          <a:p>
            <a:fld id="{A04E13FC-57DC-46A8-ADE4-9E42BC3DAE48}" type="datetimeFigureOut">
              <a:rPr lang="en-IN" smtClean="0"/>
              <a:t>31-10-2022</a:t>
            </a:fld>
            <a:endParaRPr lang="en-IN"/>
          </a:p>
        </p:txBody>
      </p:sp>
      <p:sp>
        <p:nvSpPr>
          <p:cNvPr id="4" name="Footer Placeholder 3">
            <a:extLst>
              <a:ext uri="{FF2B5EF4-FFF2-40B4-BE49-F238E27FC236}">
                <a16:creationId xmlns:a16="http://schemas.microsoft.com/office/drawing/2014/main" id="{6BD22344-10E0-44FA-A583-B79A7C743EE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B2FBB77-BE8C-44B6-870E-D2D6BC7AAB64}"/>
              </a:ext>
            </a:extLst>
          </p:cNvPr>
          <p:cNvSpPr>
            <a:spLocks noGrp="1"/>
          </p:cNvSpPr>
          <p:nvPr>
            <p:ph type="sldNum" sz="quarter" idx="12"/>
          </p:nvPr>
        </p:nvSpPr>
        <p:spPr/>
        <p:txBody>
          <a:bodyPr/>
          <a:lstStyle/>
          <a:p>
            <a:fld id="{9162316F-C55D-4712-BBB5-CB43B384DC9B}" type="slidenum">
              <a:rPr lang="en-IN" smtClean="0"/>
              <a:t>‹#›</a:t>
            </a:fld>
            <a:endParaRPr lang="en-IN"/>
          </a:p>
        </p:txBody>
      </p:sp>
    </p:spTree>
    <p:extLst>
      <p:ext uri="{BB962C8B-B14F-4D97-AF65-F5344CB8AC3E}">
        <p14:creationId xmlns:p14="http://schemas.microsoft.com/office/powerpoint/2010/main" val="2850721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DCE7DB-FE83-4B00-8168-3E404395390C}"/>
              </a:ext>
            </a:extLst>
          </p:cNvPr>
          <p:cNvSpPr>
            <a:spLocks noGrp="1"/>
          </p:cNvSpPr>
          <p:nvPr>
            <p:ph type="dt" sz="half" idx="10"/>
          </p:nvPr>
        </p:nvSpPr>
        <p:spPr/>
        <p:txBody>
          <a:bodyPr/>
          <a:lstStyle/>
          <a:p>
            <a:fld id="{A04E13FC-57DC-46A8-ADE4-9E42BC3DAE48}" type="datetimeFigureOut">
              <a:rPr lang="en-IN" smtClean="0"/>
              <a:t>31-10-2022</a:t>
            </a:fld>
            <a:endParaRPr lang="en-IN"/>
          </a:p>
        </p:txBody>
      </p:sp>
      <p:sp>
        <p:nvSpPr>
          <p:cNvPr id="3" name="Footer Placeholder 2">
            <a:extLst>
              <a:ext uri="{FF2B5EF4-FFF2-40B4-BE49-F238E27FC236}">
                <a16:creationId xmlns:a16="http://schemas.microsoft.com/office/drawing/2014/main" id="{B7309395-D714-4512-8615-1396E374771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C07A46A-0291-401A-B6C7-E85903D0626C}"/>
              </a:ext>
            </a:extLst>
          </p:cNvPr>
          <p:cNvSpPr>
            <a:spLocks noGrp="1"/>
          </p:cNvSpPr>
          <p:nvPr>
            <p:ph type="sldNum" sz="quarter" idx="12"/>
          </p:nvPr>
        </p:nvSpPr>
        <p:spPr/>
        <p:txBody>
          <a:bodyPr/>
          <a:lstStyle/>
          <a:p>
            <a:fld id="{9162316F-C55D-4712-BBB5-CB43B384DC9B}" type="slidenum">
              <a:rPr lang="en-IN" smtClean="0"/>
              <a:t>‹#›</a:t>
            </a:fld>
            <a:endParaRPr lang="en-IN"/>
          </a:p>
        </p:txBody>
      </p:sp>
    </p:spTree>
    <p:extLst>
      <p:ext uri="{BB962C8B-B14F-4D97-AF65-F5344CB8AC3E}">
        <p14:creationId xmlns:p14="http://schemas.microsoft.com/office/powerpoint/2010/main" val="1473882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B4886-EBB6-4C10-95CA-F2CB2FA28F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54B5F9D-6C9B-4EC5-AE47-A54884B5AD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C6702EA-C409-418D-BC96-6A01C42FA3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2034D0-8EFE-419D-BCF2-E10924EE176B}"/>
              </a:ext>
            </a:extLst>
          </p:cNvPr>
          <p:cNvSpPr>
            <a:spLocks noGrp="1"/>
          </p:cNvSpPr>
          <p:nvPr>
            <p:ph type="dt" sz="half" idx="10"/>
          </p:nvPr>
        </p:nvSpPr>
        <p:spPr/>
        <p:txBody>
          <a:bodyPr/>
          <a:lstStyle/>
          <a:p>
            <a:fld id="{A04E13FC-57DC-46A8-ADE4-9E42BC3DAE48}" type="datetimeFigureOut">
              <a:rPr lang="en-IN" smtClean="0"/>
              <a:t>31-10-2022</a:t>
            </a:fld>
            <a:endParaRPr lang="en-IN"/>
          </a:p>
        </p:txBody>
      </p:sp>
      <p:sp>
        <p:nvSpPr>
          <p:cNvPr id="6" name="Footer Placeholder 5">
            <a:extLst>
              <a:ext uri="{FF2B5EF4-FFF2-40B4-BE49-F238E27FC236}">
                <a16:creationId xmlns:a16="http://schemas.microsoft.com/office/drawing/2014/main" id="{5583723E-F018-4967-9F1A-C7C44C5E11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6C8398-8302-42D6-98F6-EECBE9255A17}"/>
              </a:ext>
            </a:extLst>
          </p:cNvPr>
          <p:cNvSpPr>
            <a:spLocks noGrp="1"/>
          </p:cNvSpPr>
          <p:nvPr>
            <p:ph type="sldNum" sz="quarter" idx="12"/>
          </p:nvPr>
        </p:nvSpPr>
        <p:spPr/>
        <p:txBody>
          <a:bodyPr/>
          <a:lstStyle/>
          <a:p>
            <a:fld id="{9162316F-C55D-4712-BBB5-CB43B384DC9B}" type="slidenum">
              <a:rPr lang="en-IN" smtClean="0"/>
              <a:t>‹#›</a:t>
            </a:fld>
            <a:endParaRPr lang="en-IN"/>
          </a:p>
        </p:txBody>
      </p:sp>
    </p:spTree>
    <p:extLst>
      <p:ext uri="{BB962C8B-B14F-4D97-AF65-F5344CB8AC3E}">
        <p14:creationId xmlns:p14="http://schemas.microsoft.com/office/powerpoint/2010/main" val="4167182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86D58-9EBF-4442-BF3D-4B30132F84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BA41050-0C28-4897-957A-A483FC6A96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171C4A7-C5F5-4544-86C6-03DF0B2413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CDD75D-E903-40A1-B019-8CD2E7869C0F}"/>
              </a:ext>
            </a:extLst>
          </p:cNvPr>
          <p:cNvSpPr>
            <a:spLocks noGrp="1"/>
          </p:cNvSpPr>
          <p:nvPr>
            <p:ph type="dt" sz="half" idx="10"/>
          </p:nvPr>
        </p:nvSpPr>
        <p:spPr/>
        <p:txBody>
          <a:bodyPr/>
          <a:lstStyle/>
          <a:p>
            <a:fld id="{A04E13FC-57DC-46A8-ADE4-9E42BC3DAE48}" type="datetimeFigureOut">
              <a:rPr lang="en-IN" smtClean="0"/>
              <a:t>31-10-2022</a:t>
            </a:fld>
            <a:endParaRPr lang="en-IN"/>
          </a:p>
        </p:txBody>
      </p:sp>
      <p:sp>
        <p:nvSpPr>
          <p:cNvPr id="6" name="Footer Placeholder 5">
            <a:extLst>
              <a:ext uri="{FF2B5EF4-FFF2-40B4-BE49-F238E27FC236}">
                <a16:creationId xmlns:a16="http://schemas.microsoft.com/office/drawing/2014/main" id="{740D6A89-8D0E-41FF-AB94-98C7635A9E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296BC9-C4B1-4AA1-B915-EAF6A3D2E82B}"/>
              </a:ext>
            </a:extLst>
          </p:cNvPr>
          <p:cNvSpPr>
            <a:spLocks noGrp="1"/>
          </p:cNvSpPr>
          <p:nvPr>
            <p:ph type="sldNum" sz="quarter" idx="12"/>
          </p:nvPr>
        </p:nvSpPr>
        <p:spPr/>
        <p:txBody>
          <a:bodyPr/>
          <a:lstStyle/>
          <a:p>
            <a:fld id="{9162316F-C55D-4712-BBB5-CB43B384DC9B}" type="slidenum">
              <a:rPr lang="en-IN" smtClean="0"/>
              <a:t>‹#›</a:t>
            </a:fld>
            <a:endParaRPr lang="en-IN"/>
          </a:p>
        </p:txBody>
      </p:sp>
    </p:spTree>
    <p:extLst>
      <p:ext uri="{BB962C8B-B14F-4D97-AF65-F5344CB8AC3E}">
        <p14:creationId xmlns:p14="http://schemas.microsoft.com/office/powerpoint/2010/main" val="508318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BE8914-11CB-4C0F-B617-958D8AFEAC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4A75B56-B0C7-4AED-886F-F1E9BFC63F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EB4EFE-8092-45C5-B564-6DB36C59FE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4E13FC-57DC-46A8-ADE4-9E42BC3DAE48}" type="datetimeFigureOut">
              <a:rPr lang="en-IN" smtClean="0"/>
              <a:t>31-10-2022</a:t>
            </a:fld>
            <a:endParaRPr lang="en-IN"/>
          </a:p>
        </p:txBody>
      </p:sp>
      <p:sp>
        <p:nvSpPr>
          <p:cNvPr id="5" name="Footer Placeholder 4">
            <a:extLst>
              <a:ext uri="{FF2B5EF4-FFF2-40B4-BE49-F238E27FC236}">
                <a16:creationId xmlns:a16="http://schemas.microsoft.com/office/drawing/2014/main" id="{7DE9109D-5B16-4F2E-9CCD-9132E853D2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628843F-7AA9-4EFB-BF2B-506F1391A2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62316F-C55D-4712-BBB5-CB43B384DC9B}" type="slidenum">
              <a:rPr lang="en-IN" smtClean="0"/>
              <a:t>‹#›</a:t>
            </a:fld>
            <a:endParaRPr lang="en-IN"/>
          </a:p>
        </p:txBody>
      </p:sp>
    </p:spTree>
    <p:extLst>
      <p:ext uri="{BB962C8B-B14F-4D97-AF65-F5344CB8AC3E}">
        <p14:creationId xmlns:p14="http://schemas.microsoft.com/office/powerpoint/2010/main" val="29708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Google Shape;70;p16">
            <a:extLst>
              <a:ext uri="{FF2B5EF4-FFF2-40B4-BE49-F238E27FC236}">
                <a16:creationId xmlns:a16="http://schemas.microsoft.com/office/drawing/2014/main" id="{14689908-16D1-43B6-9CCA-BF1AC06DFD24}"/>
              </a:ext>
            </a:extLst>
          </p:cNvPr>
          <p:cNvSpPr/>
          <p:nvPr/>
        </p:nvSpPr>
        <p:spPr>
          <a:xfrm>
            <a:off x="28830" y="31251"/>
            <a:ext cx="12163170" cy="6858000"/>
          </a:xfrm>
          <a:prstGeom prst="rect">
            <a:avLst/>
          </a:prstGeom>
          <a:solidFill>
            <a:schemeClr val="lt1">
              <a:alpha val="98039"/>
            </a:schemeClr>
          </a:solidFill>
          <a:ln w="76200" cap="flat" cmpd="sng">
            <a:solidFill>
              <a:srgbClr val="005893"/>
            </a:solidFill>
            <a:prstDash val="solid"/>
            <a:round/>
            <a:headEnd type="none" w="sm" len="sm"/>
            <a:tailEnd type="none" w="sm" len="sm"/>
          </a:ln>
        </p:spPr>
        <p:txBody>
          <a:bodyPr spcFirstLastPara="1" wrap="square" lIns="41575" tIns="20775" rIns="41575" bIns="20775"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dirty="0">
                <a:solidFill>
                  <a:srgbClr val="FFFFFF"/>
                </a:solidFill>
                <a:latin typeface="Verdana Pro" panose="020B0604030504040204" pitchFamily="34" charset="0"/>
                <a:ea typeface="Calibri"/>
                <a:cs typeface="Calibri"/>
                <a:sym typeface="Calibri"/>
              </a:rPr>
              <a:t>Name</a:t>
            </a:r>
            <a:endParaRPr sz="800" b="0" i="0" u="none" strike="noStrike" cap="none" dirty="0">
              <a:solidFill>
                <a:srgbClr val="FFFFFF"/>
              </a:solidFill>
              <a:latin typeface="Verdana Pro" panose="020B0604030504040204" pitchFamily="34" charset="0"/>
              <a:ea typeface="Calibri"/>
              <a:cs typeface="Calibri"/>
              <a:sym typeface="Calibri"/>
            </a:endParaRPr>
          </a:p>
        </p:txBody>
      </p:sp>
      <p:sp>
        <p:nvSpPr>
          <p:cNvPr id="2" name="Title 1">
            <a:extLst>
              <a:ext uri="{FF2B5EF4-FFF2-40B4-BE49-F238E27FC236}">
                <a16:creationId xmlns:a16="http://schemas.microsoft.com/office/drawing/2014/main" id="{580E6158-3AE1-41C7-B1FC-6B9ABCDA7AB3}"/>
              </a:ext>
            </a:extLst>
          </p:cNvPr>
          <p:cNvSpPr>
            <a:spLocks noGrp="1"/>
          </p:cNvSpPr>
          <p:nvPr>
            <p:ph type="title"/>
          </p:nvPr>
        </p:nvSpPr>
        <p:spPr>
          <a:xfrm>
            <a:off x="528536" y="1881944"/>
            <a:ext cx="11134928" cy="1825625"/>
          </a:xfrm>
        </p:spPr>
        <p:txBody>
          <a:bodyPr>
            <a:normAutofit/>
          </a:bodyPr>
          <a:lstStyle/>
          <a:p>
            <a:pPr algn="ctr"/>
            <a:r>
              <a:rPr lang="en-US" dirty="0">
                <a:solidFill>
                  <a:schemeClr val="accent1">
                    <a:lumMod val="75000"/>
                  </a:schemeClr>
                </a:solidFill>
                <a:latin typeface="Times New Roman" panose="02020603050405020304" pitchFamily="18" charset="0"/>
                <a:cs typeface="Times New Roman" panose="02020603050405020304" pitchFamily="18" charset="0"/>
              </a:rPr>
              <a:t>PARKINSON’S FALL DETECTION</a:t>
            </a:r>
            <a:br>
              <a:rPr lang="en-US" dirty="0">
                <a:solidFill>
                  <a:schemeClr val="accent1">
                    <a:lumMod val="75000"/>
                  </a:schemeClr>
                </a:solidFill>
                <a:latin typeface="Times New Roman" panose="02020603050405020304" pitchFamily="18" charset="0"/>
                <a:cs typeface="Times New Roman" panose="02020603050405020304" pitchFamily="18" charset="0"/>
              </a:rPr>
            </a:br>
            <a:r>
              <a:rPr lang="en-US" dirty="0">
                <a:solidFill>
                  <a:schemeClr val="accent1">
                    <a:lumMod val="75000"/>
                  </a:schemeClr>
                </a:solidFill>
                <a:latin typeface="Times New Roman" panose="02020603050405020304" pitchFamily="18" charset="0"/>
                <a:cs typeface="Times New Roman" panose="02020603050405020304" pitchFamily="18" charset="0"/>
              </a:rPr>
              <a:t>SYSTEM USING IOT </a:t>
            </a:r>
            <a:r>
              <a:rPr lang="en-US" sz="2800" dirty="0">
                <a:solidFill>
                  <a:schemeClr val="accent1">
                    <a:lumMod val="75000"/>
                  </a:schemeClr>
                </a:solidFill>
                <a:latin typeface="Times New Roman" panose="02020603050405020304" pitchFamily="18" charset="0"/>
                <a:cs typeface="Times New Roman" panose="02020603050405020304" pitchFamily="18" charset="0"/>
              </a:rPr>
              <a:t>Team-03</a:t>
            </a:r>
            <a:endParaRPr lang="en-IN" sz="2800"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6" name="Screenshot 2021-05-26 at 4.30.40 PM.png">
            <a:extLst>
              <a:ext uri="{FF2B5EF4-FFF2-40B4-BE49-F238E27FC236}">
                <a16:creationId xmlns:a16="http://schemas.microsoft.com/office/drawing/2014/main" id="{F41E670E-15EF-4ECD-92CD-8149942F8D6B}"/>
              </a:ext>
            </a:extLst>
          </p:cNvPr>
          <p:cNvPicPr>
            <a:picLocks noGrp="1" noChangeAspect="1"/>
          </p:cNvPicPr>
          <p:nvPr>
            <p:ph idx="1"/>
          </p:nvPr>
        </p:nvPicPr>
        <p:blipFill>
          <a:blip r:embed="rId2"/>
          <a:stretch>
            <a:fillRect/>
          </a:stretch>
        </p:blipFill>
        <p:spPr>
          <a:xfrm>
            <a:off x="9037433" y="346539"/>
            <a:ext cx="2006703" cy="1638384"/>
          </a:xfrm>
          <a:prstGeom prst="rect">
            <a:avLst/>
          </a:prstGeom>
          <a:ln w="12700">
            <a:miter lim="400000"/>
          </a:ln>
        </p:spPr>
      </p:pic>
      <p:pic>
        <p:nvPicPr>
          <p:cNvPr id="7" name="Picture 6" descr="IMG_256">
            <a:extLst>
              <a:ext uri="{FF2B5EF4-FFF2-40B4-BE49-F238E27FC236}">
                <a16:creationId xmlns:a16="http://schemas.microsoft.com/office/drawing/2014/main" id="{43CCB53C-DC00-4F73-AD74-88E8E5A99DC3}"/>
              </a:ext>
            </a:extLst>
          </p:cNvPr>
          <p:cNvPicPr/>
          <p:nvPr/>
        </p:nvPicPr>
        <p:blipFill>
          <a:blip r:embed="rId3"/>
          <a:stretch>
            <a:fillRect/>
          </a:stretch>
        </p:blipFill>
        <p:spPr>
          <a:xfrm>
            <a:off x="1007000" y="495171"/>
            <a:ext cx="1512916" cy="1489752"/>
          </a:xfrm>
          <a:prstGeom prst="rect">
            <a:avLst/>
          </a:prstGeom>
          <a:noFill/>
          <a:ln w="9525">
            <a:noFill/>
          </a:ln>
        </p:spPr>
      </p:pic>
      <p:sp>
        <p:nvSpPr>
          <p:cNvPr id="15" name="TextBox 14">
            <a:extLst>
              <a:ext uri="{FF2B5EF4-FFF2-40B4-BE49-F238E27FC236}">
                <a16:creationId xmlns:a16="http://schemas.microsoft.com/office/drawing/2014/main" id="{A43F0C74-9370-4E84-8443-22B9B02B6319}"/>
              </a:ext>
            </a:extLst>
          </p:cNvPr>
          <p:cNvSpPr txBox="1"/>
          <p:nvPr/>
        </p:nvSpPr>
        <p:spPr>
          <a:xfrm>
            <a:off x="9170857" y="4349061"/>
            <a:ext cx="718466" cy="246221"/>
          </a:xfrm>
          <a:prstGeom prst="rect">
            <a:avLst/>
          </a:prstGeom>
          <a:noFill/>
        </p:spPr>
        <p:txBody>
          <a:bodyPr wrap="none" rtlCol="0">
            <a:spAutoFit/>
          </a:bodyPr>
          <a:lstStyle/>
          <a:p>
            <a:r>
              <a:rPr lang="en-US" sz="1000" dirty="0">
                <a:latin typeface="Verdana Pro" panose="020B0604030504040204" pitchFamily="34" charset="0"/>
              </a:rPr>
              <a:t>Akhila H</a:t>
            </a:r>
            <a:endParaRPr lang="en-IN" sz="1000" dirty="0">
              <a:latin typeface="Verdana Pro" panose="020B0604030504040204" pitchFamily="34" charset="0"/>
            </a:endParaRPr>
          </a:p>
        </p:txBody>
      </p:sp>
      <p:sp>
        <p:nvSpPr>
          <p:cNvPr id="16" name="TextBox 15">
            <a:extLst>
              <a:ext uri="{FF2B5EF4-FFF2-40B4-BE49-F238E27FC236}">
                <a16:creationId xmlns:a16="http://schemas.microsoft.com/office/drawing/2014/main" id="{610C4DFA-3B7C-4766-9DC1-E4BFE1146654}"/>
              </a:ext>
            </a:extLst>
          </p:cNvPr>
          <p:cNvSpPr txBox="1"/>
          <p:nvPr/>
        </p:nvSpPr>
        <p:spPr>
          <a:xfrm>
            <a:off x="10261510" y="4367905"/>
            <a:ext cx="912429" cy="246221"/>
          </a:xfrm>
          <a:prstGeom prst="rect">
            <a:avLst/>
          </a:prstGeom>
          <a:noFill/>
        </p:spPr>
        <p:txBody>
          <a:bodyPr wrap="none" rtlCol="0">
            <a:spAutoFit/>
          </a:bodyPr>
          <a:lstStyle/>
          <a:p>
            <a:r>
              <a:rPr lang="en-US" sz="1000" dirty="0" err="1">
                <a:latin typeface="Verdana Pro" panose="020B0604030504040204" pitchFamily="34" charset="0"/>
              </a:rPr>
              <a:t>Archith</a:t>
            </a:r>
            <a:r>
              <a:rPr lang="en-US" sz="1000" dirty="0">
                <a:latin typeface="Verdana Pro" panose="020B0604030504040204" pitchFamily="34" charset="0"/>
              </a:rPr>
              <a:t> K R</a:t>
            </a:r>
            <a:endParaRPr lang="en-IN" sz="1000" dirty="0">
              <a:latin typeface="Verdana Pro" panose="020B0604030504040204" pitchFamily="34" charset="0"/>
            </a:endParaRPr>
          </a:p>
        </p:txBody>
      </p:sp>
      <p:sp>
        <p:nvSpPr>
          <p:cNvPr id="17" name="TextBox 16">
            <a:extLst>
              <a:ext uri="{FF2B5EF4-FFF2-40B4-BE49-F238E27FC236}">
                <a16:creationId xmlns:a16="http://schemas.microsoft.com/office/drawing/2014/main" id="{C2849431-1896-49C9-BF6C-DBD6F71F8C86}"/>
              </a:ext>
            </a:extLst>
          </p:cNvPr>
          <p:cNvSpPr txBox="1"/>
          <p:nvPr/>
        </p:nvSpPr>
        <p:spPr>
          <a:xfrm>
            <a:off x="8561270" y="5440642"/>
            <a:ext cx="1128835" cy="246221"/>
          </a:xfrm>
          <a:prstGeom prst="rect">
            <a:avLst/>
          </a:prstGeom>
          <a:noFill/>
        </p:spPr>
        <p:txBody>
          <a:bodyPr wrap="none" rtlCol="0">
            <a:spAutoFit/>
          </a:bodyPr>
          <a:lstStyle/>
          <a:p>
            <a:r>
              <a:rPr lang="en-US" sz="1000" dirty="0" err="1">
                <a:latin typeface="Verdana Pro" panose="020B0604030504040204" pitchFamily="34" charset="0"/>
              </a:rPr>
              <a:t>Avanthi</a:t>
            </a:r>
            <a:r>
              <a:rPr lang="en-US" sz="1000" dirty="0">
                <a:latin typeface="Verdana Pro" panose="020B0604030504040204" pitchFamily="34" charset="0"/>
              </a:rPr>
              <a:t> Anand</a:t>
            </a:r>
            <a:endParaRPr lang="en-IN" sz="1000" dirty="0">
              <a:latin typeface="Verdana Pro" panose="020B0604030504040204" pitchFamily="34" charset="0"/>
            </a:endParaRPr>
          </a:p>
        </p:txBody>
      </p:sp>
      <p:sp>
        <p:nvSpPr>
          <p:cNvPr id="18" name="TextBox 17">
            <a:extLst>
              <a:ext uri="{FF2B5EF4-FFF2-40B4-BE49-F238E27FC236}">
                <a16:creationId xmlns:a16="http://schemas.microsoft.com/office/drawing/2014/main" id="{85671816-4986-4801-8ACF-F4546608175B}"/>
              </a:ext>
            </a:extLst>
          </p:cNvPr>
          <p:cNvSpPr txBox="1"/>
          <p:nvPr/>
        </p:nvSpPr>
        <p:spPr>
          <a:xfrm>
            <a:off x="9672524" y="5431296"/>
            <a:ext cx="1162498" cy="246221"/>
          </a:xfrm>
          <a:prstGeom prst="rect">
            <a:avLst/>
          </a:prstGeom>
          <a:noFill/>
        </p:spPr>
        <p:txBody>
          <a:bodyPr wrap="none" rtlCol="0">
            <a:spAutoFit/>
          </a:bodyPr>
          <a:lstStyle/>
          <a:p>
            <a:r>
              <a:rPr lang="en-US" sz="1000" dirty="0" err="1">
                <a:latin typeface="Verdana Pro" panose="020B0604030504040204" pitchFamily="34" charset="0"/>
              </a:rPr>
              <a:t>Shreeram</a:t>
            </a:r>
            <a:r>
              <a:rPr lang="en-US" sz="1000" dirty="0">
                <a:latin typeface="Verdana Pro" panose="020B0604030504040204" pitchFamily="34" charset="0"/>
              </a:rPr>
              <a:t> Bhat</a:t>
            </a:r>
            <a:endParaRPr lang="en-IN" sz="1000" dirty="0">
              <a:latin typeface="Verdana Pro" panose="020B0604030504040204" pitchFamily="34" charset="0"/>
            </a:endParaRPr>
          </a:p>
        </p:txBody>
      </p:sp>
      <p:sp>
        <p:nvSpPr>
          <p:cNvPr id="19" name="TextBox 18">
            <a:extLst>
              <a:ext uri="{FF2B5EF4-FFF2-40B4-BE49-F238E27FC236}">
                <a16:creationId xmlns:a16="http://schemas.microsoft.com/office/drawing/2014/main" id="{834BBF90-EB11-4CA5-8775-F09A7604AB73}"/>
              </a:ext>
            </a:extLst>
          </p:cNvPr>
          <p:cNvSpPr txBox="1"/>
          <p:nvPr/>
        </p:nvSpPr>
        <p:spPr>
          <a:xfrm>
            <a:off x="10905633" y="5440642"/>
            <a:ext cx="816249" cy="246221"/>
          </a:xfrm>
          <a:prstGeom prst="rect">
            <a:avLst/>
          </a:prstGeom>
          <a:noFill/>
        </p:spPr>
        <p:txBody>
          <a:bodyPr wrap="none" rtlCol="0">
            <a:spAutoFit/>
          </a:bodyPr>
          <a:lstStyle/>
          <a:p>
            <a:r>
              <a:rPr lang="en-US" sz="1000" dirty="0" err="1">
                <a:latin typeface="Verdana Pro" panose="020B0604030504040204" pitchFamily="34" charset="0"/>
              </a:rPr>
              <a:t>Karthiik</a:t>
            </a:r>
            <a:r>
              <a:rPr lang="en-US" sz="1000" dirty="0">
                <a:latin typeface="Verdana Pro" panose="020B0604030504040204" pitchFamily="34" charset="0"/>
              </a:rPr>
              <a:t> S</a:t>
            </a:r>
            <a:endParaRPr lang="en-IN" sz="1000" dirty="0">
              <a:latin typeface="Verdana Pro" panose="020B0604030504040204" pitchFamily="34" charset="0"/>
            </a:endParaRPr>
          </a:p>
        </p:txBody>
      </p:sp>
      <p:sp>
        <p:nvSpPr>
          <p:cNvPr id="20" name="TextBox 19">
            <a:extLst>
              <a:ext uri="{FF2B5EF4-FFF2-40B4-BE49-F238E27FC236}">
                <a16:creationId xmlns:a16="http://schemas.microsoft.com/office/drawing/2014/main" id="{23DDB1BE-98B1-441A-87E7-4C367601B767}"/>
              </a:ext>
            </a:extLst>
          </p:cNvPr>
          <p:cNvSpPr txBox="1"/>
          <p:nvPr/>
        </p:nvSpPr>
        <p:spPr>
          <a:xfrm>
            <a:off x="9701683" y="6542470"/>
            <a:ext cx="1039067" cy="246221"/>
          </a:xfrm>
          <a:prstGeom prst="rect">
            <a:avLst/>
          </a:prstGeom>
          <a:noFill/>
        </p:spPr>
        <p:txBody>
          <a:bodyPr wrap="none" rtlCol="0">
            <a:spAutoFit/>
          </a:bodyPr>
          <a:lstStyle/>
          <a:p>
            <a:r>
              <a:rPr lang="en-US" sz="1000" dirty="0" err="1">
                <a:latin typeface="Verdana Pro" panose="020B0604030504040204" pitchFamily="34" charset="0"/>
              </a:rPr>
              <a:t>Vijesh</a:t>
            </a:r>
            <a:r>
              <a:rPr lang="en-US" sz="1000" dirty="0">
                <a:latin typeface="Verdana Pro" panose="020B0604030504040204" pitchFamily="34" charset="0"/>
              </a:rPr>
              <a:t> </a:t>
            </a:r>
            <a:r>
              <a:rPr lang="en-US" sz="1000" dirty="0" err="1">
                <a:latin typeface="Verdana Pro" panose="020B0604030504040204" pitchFamily="34" charset="0"/>
              </a:rPr>
              <a:t>Srimal</a:t>
            </a:r>
            <a:endParaRPr lang="en-IN" sz="1000" dirty="0">
              <a:latin typeface="Verdana Pro" panose="020B0604030504040204" pitchFamily="34" charset="0"/>
            </a:endParaRPr>
          </a:p>
        </p:txBody>
      </p:sp>
      <p:pic>
        <p:nvPicPr>
          <p:cNvPr id="24" name="Picture 23">
            <a:extLst>
              <a:ext uri="{FF2B5EF4-FFF2-40B4-BE49-F238E27FC236}">
                <a16:creationId xmlns:a16="http://schemas.microsoft.com/office/drawing/2014/main" id="{54CC4D3A-37C8-068B-41F3-3893C79BCA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14351" y="3511116"/>
            <a:ext cx="831477" cy="822295"/>
          </a:xfrm>
          <a:prstGeom prst="rect">
            <a:avLst/>
          </a:prstGeom>
        </p:spPr>
      </p:pic>
      <p:pic>
        <p:nvPicPr>
          <p:cNvPr id="26" name="Picture 25">
            <a:extLst>
              <a:ext uri="{FF2B5EF4-FFF2-40B4-BE49-F238E27FC236}">
                <a16:creationId xmlns:a16="http://schemas.microsoft.com/office/drawing/2014/main" id="{58666FF7-91DB-9620-89AE-0C4ABA60CF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98612" y="4622175"/>
            <a:ext cx="831477" cy="791574"/>
          </a:xfrm>
          <a:prstGeom prst="rect">
            <a:avLst/>
          </a:prstGeom>
        </p:spPr>
      </p:pic>
      <p:pic>
        <p:nvPicPr>
          <p:cNvPr id="28" name="Picture 27">
            <a:extLst>
              <a:ext uri="{FF2B5EF4-FFF2-40B4-BE49-F238E27FC236}">
                <a16:creationId xmlns:a16="http://schemas.microsoft.com/office/drawing/2014/main" id="{550B77CD-EF5F-DE08-9AB6-5693FF9FC43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98467" y="3502952"/>
            <a:ext cx="838513" cy="870180"/>
          </a:xfrm>
          <a:prstGeom prst="rect">
            <a:avLst/>
          </a:prstGeom>
        </p:spPr>
      </p:pic>
      <p:pic>
        <p:nvPicPr>
          <p:cNvPr id="30" name="Picture 29">
            <a:extLst>
              <a:ext uri="{FF2B5EF4-FFF2-40B4-BE49-F238E27FC236}">
                <a16:creationId xmlns:a16="http://schemas.microsoft.com/office/drawing/2014/main" id="{7CBFA8F7-D941-E59C-4240-EB92EB3B1BF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05477" y="4644273"/>
            <a:ext cx="831477" cy="822295"/>
          </a:xfrm>
          <a:prstGeom prst="rect">
            <a:avLst/>
          </a:prstGeom>
        </p:spPr>
      </p:pic>
      <p:pic>
        <p:nvPicPr>
          <p:cNvPr id="32" name="Picture 31">
            <a:extLst>
              <a:ext uri="{FF2B5EF4-FFF2-40B4-BE49-F238E27FC236}">
                <a16:creationId xmlns:a16="http://schemas.microsoft.com/office/drawing/2014/main" id="{59ADF483-42B0-E888-4753-2C4BF8C2FB5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881459" y="4644477"/>
            <a:ext cx="816250" cy="817630"/>
          </a:xfrm>
          <a:prstGeom prst="rect">
            <a:avLst/>
          </a:prstGeom>
        </p:spPr>
      </p:pic>
      <p:pic>
        <p:nvPicPr>
          <p:cNvPr id="34" name="Picture 33">
            <a:extLst>
              <a:ext uri="{FF2B5EF4-FFF2-40B4-BE49-F238E27FC236}">
                <a16:creationId xmlns:a16="http://schemas.microsoft.com/office/drawing/2014/main" id="{8131EE4F-BBBA-3200-2BDE-EF8CCFF8FCF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805476" y="5680206"/>
            <a:ext cx="831477" cy="817835"/>
          </a:xfrm>
          <a:prstGeom prst="rect">
            <a:avLst/>
          </a:prstGeom>
        </p:spPr>
      </p:pic>
      <p:pic>
        <p:nvPicPr>
          <p:cNvPr id="36" name="Picture 35">
            <a:extLst>
              <a:ext uri="{FF2B5EF4-FFF2-40B4-BE49-F238E27FC236}">
                <a16:creationId xmlns:a16="http://schemas.microsoft.com/office/drawing/2014/main" id="{21B41041-E295-1840-11AF-515147EF23D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63458" y="3511116"/>
            <a:ext cx="1014020" cy="1007284"/>
          </a:xfrm>
          <a:prstGeom prst="rect">
            <a:avLst/>
          </a:prstGeom>
        </p:spPr>
      </p:pic>
      <p:sp>
        <p:nvSpPr>
          <p:cNvPr id="37" name="TextBox 36">
            <a:extLst>
              <a:ext uri="{FF2B5EF4-FFF2-40B4-BE49-F238E27FC236}">
                <a16:creationId xmlns:a16="http://schemas.microsoft.com/office/drawing/2014/main" id="{A93FDEB5-F77B-BBE4-A0FF-8656469A7337}"/>
              </a:ext>
            </a:extLst>
          </p:cNvPr>
          <p:cNvSpPr txBox="1"/>
          <p:nvPr/>
        </p:nvSpPr>
        <p:spPr>
          <a:xfrm>
            <a:off x="1597914" y="4478786"/>
            <a:ext cx="1999441" cy="246221"/>
          </a:xfrm>
          <a:prstGeom prst="rect">
            <a:avLst/>
          </a:prstGeom>
          <a:noFill/>
        </p:spPr>
        <p:txBody>
          <a:bodyPr wrap="square" rtlCol="0">
            <a:spAutoFit/>
          </a:bodyPr>
          <a:lstStyle/>
          <a:p>
            <a:r>
              <a:rPr lang="en-US" sz="1000" dirty="0">
                <a:solidFill>
                  <a:schemeClr val="tx2">
                    <a:lumMod val="75000"/>
                  </a:schemeClr>
                </a:solidFill>
              </a:rPr>
              <a:t>FALL DETECTION SYSTEM</a:t>
            </a:r>
            <a:endParaRPr lang="en-IN" sz="1000" dirty="0">
              <a:solidFill>
                <a:schemeClr val="tx2">
                  <a:lumMod val="75000"/>
                </a:schemeClr>
              </a:solidFill>
            </a:endParaRPr>
          </a:p>
        </p:txBody>
      </p:sp>
      <p:sp>
        <p:nvSpPr>
          <p:cNvPr id="38" name="TextBox 37">
            <a:extLst>
              <a:ext uri="{FF2B5EF4-FFF2-40B4-BE49-F238E27FC236}">
                <a16:creationId xmlns:a16="http://schemas.microsoft.com/office/drawing/2014/main" id="{C2DEF666-25A3-A73C-8F9B-B279AFECED3E}"/>
              </a:ext>
            </a:extLst>
          </p:cNvPr>
          <p:cNvSpPr txBox="1"/>
          <p:nvPr/>
        </p:nvSpPr>
        <p:spPr>
          <a:xfrm>
            <a:off x="1647029" y="5673989"/>
            <a:ext cx="2180083" cy="523220"/>
          </a:xfrm>
          <a:prstGeom prst="rect">
            <a:avLst/>
          </a:prstGeom>
          <a:noFill/>
        </p:spPr>
        <p:txBody>
          <a:bodyPr wrap="square" rtlCol="0">
            <a:spAutoFit/>
          </a:bodyPr>
          <a:lstStyle/>
          <a:p>
            <a:r>
              <a:rPr lang="en-US" sz="1400" dirty="0"/>
              <a:t>MENTOR: </a:t>
            </a:r>
          </a:p>
          <a:p>
            <a:r>
              <a:rPr lang="en-US" sz="1400" dirty="0"/>
              <a:t>Mr. Karthik </a:t>
            </a:r>
            <a:r>
              <a:rPr lang="en-US" sz="1400"/>
              <a:t>K Natarajan</a:t>
            </a:r>
            <a:endParaRPr lang="en-IN" sz="1400" dirty="0"/>
          </a:p>
        </p:txBody>
      </p:sp>
    </p:spTree>
    <p:extLst>
      <p:ext uri="{BB962C8B-B14F-4D97-AF65-F5344CB8AC3E}">
        <p14:creationId xmlns:p14="http://schemas.microsoft.com/office/powerpoint/2010/main" val="3812016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70;p16">
            <a:extLst>
              <a:ext uri="{FF2B5EF4-FFF2-40B4-BE49-F238E27FC236}">
                <a16:creationId xmlns:a16="http://schemas.microsoft.com/office/drawing/2014/main" id="{C72A1F27-15B0-4D2F-ADC5-7DE22B0ECA82}"/>
              </a:ext>
            </a:extLst>
          </p:cNvPr>
          <p:cNvSpPr/>
          <p:nvPr/>
        </p:nvSpPr>
        <p:spPr>
          <a:xfrm>
            <a:off x="0" y="0"/>
            <a:ext cx="12163170" cy="6858000"/>
          </a:xfrm>
          <a:prstGeom prst="rect">
            <a:avLst/>
          </a:prstGeom>
          <a:solidFill>
            <a:schemeClr val="lt1">
              <a:alpha val="98039"/>
            </a:schemeClr>
          </a:solidFill>
          <a:ln w="76200" cap="flat" cmpd="sng">
            <a:solidFill>
              <a:srgbClr val="005893"/>
            </a:solidFill>
            <a:prstDash val="solid"/>
            <a:round/>
            <a:headEnd type="none" w="sm" len="sm"/>
            <a:tailEnd type="none" w="sm" len="sm"/>
          </a:ln>
        </p:spPr>
        <p:txBody>
          <a:bodyPr spcFirstLastPara="1" wrap="square" lIns="41575" tIns="20775" rIns="41575" bIns="20775"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dirty="0">
                <a:solidFill>
                  <a:srgbClr val="FFFFFF"/>
                </a:solidFill>
                <a:latin typeface="Verdana Pro" panose="020B0604030504040204" pitchFamily="34" charset="0"/>
                <a:ea typeface="Calibri"/>
                <a:cs typeface="Calibri"/>
                <a:sym typeface="Calibri"/>
              </a:rPr>
              <a:t>Name</a:t>
            </a:r>
            <a:endParaRPr sz="800" b="0" i="0" u="none" strike="noStrike" cap="none" dirty="0">
              <a:solidFill>
                <a:srgbClr val="FFFFFF"/>
              </a:solidFill>
              <a:latin typeface="Verdana Pro" panose="020B0604030504040204" pitchFamily="34" charset="0"/>
              <a:ea typeface="Calibri"/>
              <a:cs typeface="Calibri"/>
              <a:sym typeface="Calibri"/>
            </a:endParaRPr>
          </a:p>
        </p:txBody>
      </p:sp>
      <p:sp>
        <p:nvSpPr>
          <p:cNvPr id="2" name="Title 1">
            <a:extLst>
              <a:ext uri="{FF2B5EF4-FFF2-40B4-BE49-F238E27FC236}">
                <a16:creationId xmlns:a16="http://schemas.microsoft.com/office/drawing/2014/main" id="{C04579E9-176B-438F-90B7-EDBE27987B15}"/>
              </a:ext>
            </a:extLst>
          </p:cNvPr>
          <p:cNvSpPr>
            <a:spLocks noGrp="1"/>
          </p:cNvSpPr>
          <p:nvPr>
            <p:ph type="title"/>
          </p:nvPr>
        </p:nvSpPr>
        <p:spPr/>
        <p:txBody>
          <a:bodyPr/>
          <a:lstStyle/>
          <a:p>
            <a:r>
              <a:rPr lang="en-US" dirty="0">
                <a:solidFill>
                  <a:schemeClr val="accent1">
                    <a:lumMod val="75000"/>
                  </a:schemeClr>
                </a:solidFill>
                <a:latin typeface="Times New Roman" panose="02020603050405020304" pitchFamily="18" charset="0"/>
                <a:cs typeface="Times New Roman" panose="02020603050405020304" pitchFamily="18" charset="0"/>
              </a:rPr>
              <a:t>Problem statement </a:t>
            </a:r>
            <a:endParaRPr lang="en-IN"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D5410ADA-C55F-4D13-8E55-5230133A1DA1}"/>
              </a:ext>
            </a:extLst>
          </p:cNvPr>
          <p:cNvSpPr>
            <a:spLocks noGrp="1"/>
          </p:cNvSpPr>
          <p:nvPr>
            <p:ph idx="1"/>
          </p:nvPr>
        </p:nvSpPr>
        <p:spPr>
          <a:xfrm>
            <a:off x="505838" y="1825625"/>
            <a:ext cx="10330775" cy="4351338"/>
          </a:xfrm>
        </p:spPr>
        <p:txBody>
          <a:bodyPr>
            <a:normAutofit/>
          </a:bodyPr>
          <a:lstStyle/>
          <a:p>
            <a:pPr>
              <a:buFont typeface="Wingdings" panose="05000000000000000000" pitchFamily="2" charset="2"/>
              <a:buChar char="Ø"/>
            </a:pPr>
            <a:r>
              <a:rPr kumimoji="0" lang="en-IN" sz="24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Calibri" panose="020F0502020204030204" pitchFamily="34" charset="0"/>
                <a:cs typeface="Times New Roman" panose="02020603050405020304" pitchFamily="18" charset="0"/>
              </a:rPr>
              <a:t>Parkinson’s disease (PD) is a central nervous system disorder that mainly affects the kinetic system in humans due to which there is recurrent occurrence of falls which might even lead to deaths or put them in a serious condition.</a:t>
            </a:r>
          </a:p>
          <a:p>
            <a:pPr marL="0" indent="0">
              <a:buNone/>
            </a:pPr>
            <a:endParaRPr lang="en-US" sz="2400" dirty="0">
              <a:solidFill>
                <a:schemeClr val="accent1">
                  <a:lumMod val="75000"/>
                </a:schemeClr>
              </a:solidFill>
            </a:endParaRPr>
          </a:p>
          <a:p>
            <a:pPr>
              <a:buFont typeface="Wingdings" panose="05000000000000000000" pitchFamily="2" charset="2"/>
              <a:buChar char="Ø"/>
            </a:pPr>
            <a:r>
              <a:rPr kumimoji="0" lang="en-IN" sz="24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Calibri" panose="020F0502020204030204" pitchFamily="34" charset="0"/>
                <a:cs typeface="Times New Roman" panose="02020603050405020304" pitchFamily="18" charset="0"/>
              </a:rPr>
              <a:t>In order in solve this problem, we have proposed a system that  detects patient’s Fall and reports to the caretaker or family member by means of message/call/Alarm thereby avoiding deaths.</a:t>
            </a:r>
            <a:endParaRPr lang="en-US" sz="2400" dirty="0"/>
          </a:p>
          <a:p>
            <a:pPr>
              <a:buFont typeface="Wingdings" panose="05000000000000000000" pitchFamily="2" charset="2"/>
              <a:buChar char="Ø"/>
            </a:pPr>
            <a:endParaRPr lang="en-US" dirty="0">
              <a:solidFill>
                <a:schemeClr val="accent1">
                  <a:lumMod val="75000"/>
                </a:schemeClr>
              </a:solidFill>
            </a:endParaRPr>
          </a:p>
          <a:p>
            <a:pPr>
              <a:buFont typeface="Wingdings" panose="05000000000000000000" pitchFamily="2" charset="2"/>
              <a:buChar char="Ø"/>
            </a:pPr>
            <a:endParaRPr lang="en-US" dirty="0">
              <a:solidFill>
                <a:schemeClr val="accent1">
                  <a:lumMod val="75000"/>
                </a:schemeClr>
              </a:solidFill>
            </a:endParaRPr>
          </a:p>
          <a:p>
            <a:pPr>
              <a:buFont typeface="Wingdings" panose="05000000000000000000" pitchFamily="2" charset="2"/>
              <a:buChar char="Ø"/>
            </a:pPr>
            <a:endParaRPr lang="en-US" dirty="0">
              <a:solidFill>
                <a:schemeClr val="accent1">
                  <a:lumMod val="75000"/>
                </a:schemeClr>
              </a:solidFill>
            </a:endParaRP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1729055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70;p16">
            <a:extLst>
              <a:ext uri="{FF2B5EF4-FFF2-40B4-BE49-F238E27FC236}">
                <a16:creationId xmlns:a16="http://schemas.microsoft.com/office/drawing/2014/main" id="{05F13CED-DD55-4C92-988C-FDEEE8A7AED2}"/>
              </a:ext>
            </a:extLst>
          </p:cNvPr>
          <p:cNvSpPr/>
          <p:nvPr/>
        </p:nvSpPr>
        <p:spPr>
          <a:xfrm>
            <a:off x="0" y="0"/>
            <a:ext cx="12163170" cy="6858000"/>
          </a:xfrm>
          <a:prstGeom prst="rect">
            <a:avLst/>
          </a:prstGeom>
          <a:solidFill>
            <a:schemeClr val="lt1">
              <a:alpha val="98039"/>
            </a:schemeClr>
          </a:solidFill>
          <a:ln w="76200" cap="flat" cmpd="sng">
            <a:solidFill>
              <a:srgbClr val="005893"/>
            </a:solidFill>
            <a:prstDash val="solid"/>
            <a:round/>
            <a:headEnd type="none" w="sm" len="sm"/>
            <a:tailEnd type="none" w="sm" len="sm"/>
          </a:ln>
        </p:spPr>
        <p:txBody>
          <a:bodyPr spcFirstLastPara="1" wrap="square" lIns="41575" tIns="20775" rIns="41575" bIns="20775"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dirty="0">
                <a:solidFill>
                  <a:srgbClr val="FFFFFF"/>
                </a:solidFill>
                <a:latin typeface="Verdana Pro" panose="020B0604030504040204" pitchFamily="34" charset="0"/>
                <a:ea typeface="Calibri"/>
                <a:cs typeface="Calibri"/>
                <a:sym typeface="Calibri"/>
              </a:rPr>
              <a:t>Name</a:t>
            </a:r>
            <a:endParaRPr sz="800" b="0" i="0" u="none" strike="noStrike" cap="none" dirty="0">
              <a:solidFill>
                <a:srgbClr val="FFFFFF"/>
              </a:solidFill>
              <a:latin typeface="Verdana Pro" panose="020B0604030504040204" pitchFamily="34" charset="0"/>
              <a:ea typeface="Calibri"/>
              <a:cs typeface="Calibri"/>
              <a:sym typeface="Calibri"/>
            </a:endParaRPr>
          </a:p>
        </p:txBody>
      </p:sp>
      <p:sp>
        <p:nvSpPr>
          <p:cNvPr id="2" name="Title 1">
            <a:extLst>
              <a:ext uri="{FF2B5EF4-FFF2-40B4-BE49-F238E27FC236}">
                <a16:creationId xmlns:a16="http://schemas.microsoft.com/office/drawing/2014/main" id="{B0D905AA-67C0-46AE-BB64-197A311DDB3A}"/>
              </a:ext>
            </a:extLst>
          </p:cNvPr>
          <p:cNvSpPr>
            <a:spLocks noGrp="1"/>
          </p:cNvSpPr>
          <p:nvPr>
            <p:ph type="title"/>
          </p:nvPr>
        </p:nvSpPr>
        <p:spPr/>
        <p:txBody>
          <a:bodyPr/>
          <a:lstStyle/>
          <a:p>
            <a:r>
              <a:rPr lang="en-US" dirty="0">
                <a:solidFill>
                  <a:schemeClr val="accent1">
                    <a:lumMod val="75000"/>
                  </a:schemeClr>
                </a:solidFill>
                <a:latin typeface="Times New Roman" panose="02020603050405020304" pitchFamily="18" charset="0"/>
                <a:cs typeface="Times New Roman" panose="02020603050405020304" pitchFamily="18" charset="0"/>
              </a:rPr>
              <a:t>Design</a:t>
            </a:r>
            <a:endParaRPr lang="en-IN"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4797ACA-7C37-4530-803B-2970E94C43E0}"/>
              </a:ext>
            </a:extLst>
          </p:cNvPr>
          <p:cNvSpPr>
            <a:spLocks noGrp="1"/>
          </p:cNvSpPr>
          <p:nvPr>
            <p:ph idx="1"/>
          </p:nvPr>
        </p:nvSpPr>
        <p:spPr>
          <a:xfrm>
            <a:off x="700391" y="1760706"/>
            <a:ext cx="10653409" cy="4933477"/>
          </a:xfrm>
        </p:spPr>
        <p:txBody>
          <a:bodyPr>
            <a:normAutofit/>
          </a:bodyPr>
          <a:lstStyle/>
          <a:p>
            <a:pPr marL="0" indent="0">
              <a:buNone/>
            </a:pPr>
            <a:endParaRPr lang="en-US" dirty="0">
              <a:solidFill>
                <a:schemeClr val="accent1">
                  <a:lumMod val="75000"/>
                </a:schemeClr>
              </a:solidFill>
            </a:endParaRPr>
          </a:p>
          <a:p>
            <a:pPr>
              <a:buFont typeface="Wingdings" panose="05000000000000000000" pitchFamily="2" charset="2"/>
              <a:buChar char="Ø"/>
            </a:pPr>
            <a:endParaRPr lang="en-US" dirty="0">
              <a:solidFill>
                <a:schemeClr val="accent1">
                  <a:lumMod val="75000"/>
                </a:schemeClr>
              </a:solidFill>
            </a:endParaRPr>
          </a:p>
          <a:p>
            <a:pPr>
              <a:buFont typeface="Wingdings" panose="05000000000000000000" pitchFamily="2" charset="2"/>
              <a:buChar char="Ø"/>
            </a:pPr>
            <a:endParaRPr lang="en-US" dirty="0">
              <a:solidFill>
                <a:schemeClr val="accent1">
                  <a:lumMod val="75000"/>
                </a:schemeClr>
              </a:solidFill>
            </a:endParaRPr>
          </a:p>
          <a:p>
            <a:pPr>
              <a:buFont typeface="Wingdings" panose="05000000000000000000" pitchFamily="2" charset="2"/>
              <a:buChar char="Ø"/>
            </a:pPr>
            <a:endParaRPr lang="en-US" dirty="0">
              <a:solidFill>
                <a:schemeClr val="accent1">
                  <a:lumMod val="75000"/>
                </a:schemeClr>
              </a:solidFill>
            </a:endParaRPr>
          </a:p>
          <a:p>
            <a:pPr>
              <a:buFont typeface="Wingdings" panose="05000000000000000000" pitchFamily="2" charset="2"/>
              <a:buChar char="Ø"/>
            </a:pPr>
            <a:endParaRPr lang="en-US" dirty="0">
              <a:solidFill>
                <a:schemeClr val="accent1">
                  <a:lumMod val="75000"/>
                </a:schemeClr>
              </a:solidFill>
            </a:endParaRPr>
          </a:p>
          <a:p>
            <a:pPr>
              <a:buFont typeface="Wingdings" panose="05000000000000000000" pitchFamily="2" charset="2"/>
              <a:buChar char="Ø"/>
            </a:pPr>
            <a:endParaRPr lang="en-US" dirty="0">
              <a:solidFill>
                <a:schemeClr val="accent1">
                  <a:lumMod val="75000"/>
                </a:schemeClr>
              </a:solidFill>
            </a:endParaRPr>
          </a:p>
          <a:p>
            <a:pPr>
              <a:buFont typeface="Wingdings" panose="05000000000000000000" pitchFamily="2" charset="2"/>
              <a:buChar char="Ø"/>
            </a:pPr>
            <a:endParaRPr lang="en-US" dirty="0">
              <a:solidFill>
                <a:schemeClr val="accent1">
                  <a:lumMod val="75000"/>
                </a:schemeClr>
              </a:solidFill>
            </a:endParaRPr>
          </a:p>
          <a:p>
            <a:pPr>
              <a:buFont typeface="Wingdings" panose="05000000000000000000" pitchFamily="2" charset="2"/>
              <a:buChar char="Ø"/>
            </a:pPr>
            <a:endParaRPr lang="en-US" dirty="0">
              <a:solidFill>
                <a:schemeClr val="accent1">
                  <a:lumMod val="75000"/>
                </a:schemeClr>
              </a:solidFill>
            </a:endParaRPr>
          </a:p>
          <a:p>
            <a:pPr>
              <a:buFont typeface="Wingdings" panose="05000000000000000000" pitchFamily="2" charset="2"/>
              <a:buChar char="Ø"/>
            </a:pPr>
            <a:endParaRPr lang="en-US" dirty="0">
              <a:solidFill>
                <a:schemeClr val="accent1">
                  <a:lumMod val="75000"/>
                </a:schemeClr>
              </a:solidFill>
            </a:endParaRPr>
          </a:p>
          <a:p>
            <a:pPr marL="0" indent="0">
              <a:buNone/>
            </a:pPr>
            <a:endParaRPr lang="en-US" dirty="0">
              <a:solidFill>
                <a:schemeClr val="accent1">
                  <a:lumMod val="75000"/>
                </a:schemeClr>
              </a:solidFill>
            </a:endParaRPr>
          </a:p>
          <a:p>
            <a:pPr marL="0" indent="0">
              <a:buNone/>
            </a:pPr>
            <a:endParaRPr lang="en-US" dirty="0">
              <a:solidFill>
                <a:schemeClr val="accent1">
                  <a:lumMod val="75000"/>
                </a:schemeClr>
              </a:solidFill>
            </a:endParaRPr>
          </a:p>
          <a:p>
            <a:pPr marL="0" indent="0">
              <a:buNone/>
            </a:pPr>
            <a:endParaRPr lang="en-US" dirty="0">
              <a:solidFill>
                <a:schemeClr val="accent1">
                  <a:lumMod val="75000"/>
                </a:schemeClr>
              </a:solidFill>
            </a:endParaRPr>
          </a:p>
          <a:p>
            <a:pPr>
              <a:buFont typeface="Wingdings" panose="05000000000000000000" pitchFamily="2" charset="2"/>
              <a:buChar char="Ø"/>
            </a:pPr>
            <a:endParaRPr lang="en-IN" dirty="0">
              <a:solidFill>
                <a:schemeClr val="accent1">
                  <a:lumMod val="75000"/>
                </a:schemeClr>
              </a:solidFill>
            </a:endParaRPr>
          </a:p>
        </p:txBody>
      </p:sp>
      <p:pic>
        <p:nvPicPr>
          <p:cNvPr id="6" name="Content Placeholder 5">
            <a:extLst>
              <a:ext uri="{FF2B5EF4-FFF2-40B4-BE49-F238E27FC236}">
                <a16:creationId xmlns:a16="http://schemas.microsoft.com/office/drawing/2014/main" id="{C8A13DD5-080F-06DE-D778-17DBC63AC3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9496" y="1844824"/>
            <a:ext cx="8406829" cy="3672408"/>
          </a:xfrm>
          <a:prstGeom prst="rect">
            <a:avLst/>
          </a:prstGeom>
        </p:spPr>
      </p:pic>
    </p:spTree>
    <p:extLst>
      <p:ext uri="{BB962C8B-B14F-4D97-AF65-F5344CB8AC3E}">
        <p14:creationId xmlns:p14="http://schemas.microsoft.com/office/powerpoint/2010/main" val="1669626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70;p16">
            <a:extLst>
              <a:ext uri="{FF2B5EF4-FFF2-40B4-BE49-F238E27FC236}">
                <a16:creationId xmlns:a16="http://schemas.microsoft.com/office/drawing/2014/main" id="{05F13CED-DD55-4C92-988C-FDEEE8A7AED2}"/>
              </a:ext>
            </a:extLst>
          </p:cNvPr>
          <p:cNvSpPr/>
          <p:nvPr/>
        </p:nvSpPr>
        <p:spPr>
          <a:xfrm>
            <a:off x="-8878" y="0"/>
            <a:ext cx="12163170" cy="6858000"/>
          </a:xfrm>
          <a:prstGeom prst="rect">
            <a:avLst/>
          </a:prstGeom>
          <a:solidFill>
            <a:schemeClr val="lt1">
              <a:alpha val="98039"/>
            </a:schemeClr>
          </a:solidFill>
          <a:ln w="76200" cap="flat" cmpd="sng">
            <a:solidFill>
              <a:srgbClr val="005893"/>
            </a:solidFill>
            <a:prstDash val="solid"/>
            <a:round/>
            <a:headEnd type="none" w="sm" len="sm"/>
            <a:tailEnd type="none" w="sm" len="sm"/>
          </a:ln>
        </p:spPr>
        <p:txBody>
          <a:bodyPr spcFirstLastPara="1" wrap="square" lIns="41575" tIns="20775" rIns="41575" bIns="20775" anchor="ctr" anchorCtr="0">
            <a:noAutofit/>
          </a:bodyPr>
          <a:lstStyle/>
          <a:p>
            <a:pPr marL="171450" marR="0" lvl="0" indent="-171450" algn="ctr" rtl="0">
              <a:lnSpc>
                <a:spcPct val="100000"/>
              </a:lnSpc>
              <a:spcBef>
                <a:spcPts val="0"/>
              </a:spcBef>
              <a:spcAft>
                <a:spcPts val="0"/>
              </a:spcAft>
              <a:buClr>
                <a:srgbClr val="000000"/>
              </a:buClr>
              <a:buSzPts val="800"/>
              <a:buFont typeface="Wingdings" panose="05000000000000000000" pitchFamily="2" charset="2"/>
              <a:buChar char="Ø"/>
            </a:pPr>
            <a:r>
              <a:rPr lang="en-US" sz="800" b="0" i="0" u="none" strike="noStrike" cap="none" dirty="0">
                <a:solidFill>
                  <a:srgbClr val="FFFFFF"/>
                </a:solidFill>
                <a:latin typeface="Verdana Pro" panose="020B0604030504040204" pitchFamily="34" charset="0"/>
                <a:ea typeface="Calibri"/>
                <a:cs typeface="Calibri"/>
                <a:sym typeface="Calibri"/>
              </a:rPr>
              <a:t>Name</a:t>
            </a:r>
            <a:endParaRPr sz="800" b="0" i="0" u="none" strike="noStrike" cap="none" dirty="0">
              <a:solidFill>
                <a:srgbClr val="FFFFFF"/>
              </a:solidFill>
              <a:latin typeface="Verdana Pro" panose="020B0604030504040204" pitchFamily="34" charset="0"/>
              <a:ea typeface="Calibri"/>
              <a:cs typeface="Calibri"/>
              <a:sym typeface="Calibri"/>
            </a:endParaRPr>
          </a:p>
        </p:txBody>
      </p:sp>
      <p:sp>
        <p:nvSpPr>
          <p:cNvPr id="2" name="Title 1">
            <a:extLst>
              <a:ext uri="{FF2B5EF4-FFF2-40B4-BE49-F238E27FC236}">
                <a16:creationId xmlns:a16="http://schemas.microsoft.com/office/drawing/2014/main" id="{B0D905AA-67C0-46AE-BB64-197A311DDB3A}"/>
              </a:ext>
            </a:extLst>
          </p:cNvPr>
          <p:cNvSpPr>
            <a:spLocks noGrp="1"/>
          </p:cNvSpPr>
          <p:nvPr>
            <p:ph type="title"/>
          </p:nvPr>
        </p:nvSpPr>
        <p:spPr>
          <a:xfrm>
            <a:off x="838200" y="249074"/>
            <a:ext cx="10515600" cy="1325563"/>
          </a:xfrm>
        </p:spPr>
        <p:txBody>
          <a:bodyPr/>
          <a:lstStyle/>
          <a:p>
            <a:r>
              <a:rPr lang="en-US" sz="4400" dirty="0">
                <a:solidFill>
                  <a:schemeClr val="accent1">
                    <a:lumMod val="75000"/>
                  </a:schemeClr>
                </a:solidFill>
                <a:latin typeface="Times New Roman" panose="02020603050405020304" pitchFamily="18" charset="0"/>
                <a:cs typeface="Times New Roman" panose="02020603050405020304" pitchFamily="18" charset="0"/>
              </a:rPr>
              <a:t>Proposed Methodology/Architecture</a:t>
            </a:r>
            <a:endParaRPr lang="en-IN"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4797ACA-7C37-4530-803B-2970E94C43E0}"/>
              </a:ext>
            </a:extLst>
          </p:cNvPr>
          <p:cNvSpPr>
            <a:spLocks noGrp="1"/>
          </p:cNvSpPr>
          <p:nvPr>
            <p:ph idx="1"/>
          </p:nvPr>
        </p:nvSpPr>
        <p:spPr>
          <a:xfrm>
            <a:off x="700391" y="1760706"/>
            <a:ext cx="10653409" cy="4933477"/>
          </a:xfrm>
        </p:spPr>
        <p:txBody>
          <a:bodyPr>
            <a:normAutofit/>
          </a:bodyPr>
          <a:lstStyle/>
          <a:p>
            <a:pPr marL="0" indent="0">
              <a:buNone/>
            </a:pPr>
            <a:endParaRPr lang="en-US" dirty="0">
              <a:solidFill>
                <a:schemeClr val="accent1">
                  <a:lumMod val="75000"/>
                </a:schemeClr>
              </a:solidFill>
            </a:endParaRPr>
          </a:p>
          <a:p>
            <a:pPr>
              <a:buFont typeface="Wingdings" panose="05000000000000000000" pitchFamily="2" charset="2"/>
              <a:buChar char="Ø"/>
            </a:pPr>
            <a:endParaRPr lang="en-US" dirty="0">
              <a:solidFill>
                <a:schemeClr val="accent1">
                  <a:lumMod val="75000"/>
                </a:schemeClr>
              </a:solidFill>
            </a:endParaRPr>
          </a:p>
          <a:p>
            <a:pPr>
              <a:buFont typeface="Wingdings" panose="05000000000000000000" pitchFamily="2" charset="2"/>
              <a:buChar char="Ø"/>
            </a:pPr>
            <a:endParaRPr lang="en-US" dirty="0">
              <a:solidFill>
                <a:schemeClr val="accent1">
                  <a:lumMod val="75000"/>
                </a:schemeClr>
              </a:solidFill>
            </a:endParaRPr>
          </a:p>
          <a:p>
            <a:pPr>
              <a:buFont typeface="Wingdings" panose="05000000000000000000" pitchFamily="2" charset="2"/>
              <a:buChar char="Ø"/>
            </a:pPr>
            <a:endParaRPr lang="en-US" dirty="0">
              <a:solidFill>
                <a:schemeClr val="accent1">
                  <a:lumMod val="75000"/>
                </a:schemeClr>
              </a:solidFill>
            </a:endParaRPr>
          </a:p>
          <a:p>
            <a:pPr>
              <a:buFont typeface="Wingdings" panose="05000000000000000000" pitchFamily="2" charset="2"/>
              <a:buChar char="Ø"/>
            </a:pPr>
            <a:endParaRPr lang="en-US" dirty="0">
              <a:solidFill>
                <a:schemeClr val="accent1">
                  <a:lumMod val="75000"/>
                </a:schemeClr>
              </a:solidFill>
            </a:endParaRPr>
          </a:p>
          <a:p>
            <a:pPr>
              <a:buFont typeface="Wingdings" panose="05000000000000000000" pitchFamily="2" charset="2"/>
              <a:buChar char="Ø"/>
            </a:pPr>
            <a:endParaRPr lang="en-US" dirty="0">
              <a:solidFill>
                <a:schemeClr val="accent1">
                  <a:lumMod val="75000"/>
                </a:schemeClr>
              </a:solidFill>
            </a:endParaRPr>
          </a:p>
          <a:p>
            <a:pPr>
              <a:buFont typeface="Wingdings" panose="05000000000000000000" pitchFamily="2" charset="2"/>
              <a:buChar char="Ø"/>
            </a:pPr>
            <a:endParaRPr lang="en-US" dirty="0">
              <a:solidFill>
                <a:schemeClr val="accent1">
                  <a:lumMod val="75000"/>
                </a:schemeClr>
              </a:solidFill>
            </a:endParaRPr>
          </a:p>
          <a:p>
            <a:pPr>
              <a:buFont typeface="Wingdings" panose="05000000000000000000" pitchFamily="2" charset="2"/>
              <a:buChar char="Ø"/>
            </a:pPr>
            <a:endParaRPr lang="en-US" dirty="0">
              <a:solidFill>
                <a:schemeClr val="accent1">
                  <a:lumMod val="75000"/>
                </a:schemeClr>
              </a:solidFill>
            </a:endParaRPr>
          </a:p>
          <a:p>
            <a:pPr>
              <a:buFont typeface="Wingdings" panose="05000000000000000000" pitchFamily="2" charset="2"/>
              <a:buChar char="Ø"/>
            </a:pPr>
            <a:endParaRPr lang="en-US" dirty="0">
              <a:solidFill>
                <a:schemeClr val="accent1">
                  <a:lumMod val="75000"/>
                </a:schemeClr>
              </a:solidFill>
            </a:endParaRPr>
          </a:p>
          <a:p>
            <a:pPr marL="0" indent="0">
              <a:buNone/>
            </a:pPr>
            <a:endParaRPr lang="en-US" dirty="0">
              <a:solidFill>
                <a:schemeClr val="accent1">
                  <a:lumMod val="75000"/>
                </a:schemeClr>
              </a:solidFill>
            </a:endParaRPr>
          </a:p>
          <a:p>
            <a:pPr marL="0" indent="0">
              <a:buNone/>
            </a:pPr>
            <a:endParaRPr lang="en-US" dirty="0">
              <a:solidFill>
                <a:schemeClr val="accent1">
                  <a:lumMod val="75000"/>
                </a:schemeClr>
              </a:solidFill>
            </a:endParaRPr>
          </a:p>
          <a:p>
            <a:pPr marL="0" indent="0">
              <a:buNone/>
            </a:pPr>
            <a:endParaRPr lang="en-US" dirty="0">
              <a:solidFill>
                <a:schemeClr val="accent1">
                  <a:lumMod val="75000"/>
                </a:schemeClr>
              </a:solidFill>
            </a:endParaRPr>
          </a:p>
          <a:p>
            <a:pPr>
              <a:buFont typeface="Wingdings" panose="05000000000000000000" pitchFamily="2" charset="2"/>
              <a:buChar char="Ø"/>
            </a:pPr>
            <a:endParaRPr lang="en-IN" dirty="0">
              <a:solidFill>
                <a:schemeClr val="accent1">
                  <a:lumMod val="75000"/>
                </a:schemeClr>
              </a:solidFill>
            </a:endParaRPr>
          </a:p>
        </p:txBody>
      </p:sp>
      <p:pic>
        <p:nvPicPr>
          <p:cNvPr id="7" name="Content Placeholder 3">
            <a:extLst>
              <a:ext uri="{FF2B5EF4-FFF2-40B4-BE49-F238E27FC236}">
                <a16:creationId xmlns:a16="http://schemas.microsoft.com/office/drawing/2014/main" id="{71E19FFF-5E11-6679-24EC-4EFFBC55B41B}"/>
              </a:ext>
            </a:extLst>
          </p:cNvPr>
          <p:cNvPicPr>
            <a:picLocks noChangeAspect="1"/>
          </p:cNvPicPr>
          <p:nvPr/>
        </p:nvPicPr>
        <p:blipFill rotWithShape="1">
          <a:blip r:embed="rId2">
            <a:extLst>
              <a:ext uri="{28A0092B-C50C-407E-A947-70E740481C1C}">
                <a14:useLocalDpi xmlns:a14="http://schemas.microsoft.com/office/drawing/2010/main" val="0"/>
              </a:ext>
            </a:extLst>
          </a:blip>
          <a:srcRect l="1" r="-14623"/>
          <a:stretch/>
        </p:blipFill>
        <p:spPr>
          <a:xfrm>
            <a:off x="5376941" y="1529887"/>
            <a:ext cx="7190914" cy="4416257"/>
          </a:xfrm>
          <a:prstGeom prst="rect">
            <a:avLst/>
          </a:prstGeom>
        </p:spPr>
      </p:pic>
      <p:sp>
        <p:nvSpPr>
          <p:cNvPr id="4" name="TextBox 3">
            <a:extLst>
              <a:ext uri="{FF2B5EF4-FFF2-40B4-BE49-F238E27FC236}">
                <a16:creationId xmlns:a16="http://schemas.microsoft.com/office/drawing/2014/main" id="{70749D45-3187-A2B7-EEC1-5DED9F230362}"/>
              </a:ext>
            </a:extLst>
          </p:cNvPr>
          <p:cNvSpPr txBox="1"/>
          <p:nvPr/>
        </p:nvSpPr>
        <p:spPr>
          <a:xfrm>
            <a:off x="505184" y="1433236"/>
            <a:ext cx="5521911" cy="4985980"/>
          </a:xfrm>
          <a:prstGeom prst="rect">
            <a:avLst/>
          </a:prstGeom>
          <a:noFill/>
        </p:spPr>
        <p:txBody>
          <a:bodyPr wrap="square" rtlCol="0">
            <a:spAutoFit/>
          </a:bodyPr>
          <a:lstStyle/>
          <a:p>
            <a:pPr marL="285750" indent="-285750">
              <a:buFont typeface="Wingdings" panose="05000000000000000000" pitchFamily="2" charset="2"/>
              <a:buChar char="Ø"/>
            </a:pPr>
            <a:r>
              <a:rPr lang="en-IN" sz="2000" dirty="0"/>
              <a:t>The Architecture is consists of a Microcontroller (ESP32), Accelerometer Sensor (ADXL337), Oximeter sensor module (MAX30100), Pressure Sensor(BMP180), tilt sensor, OLED along with the Global Positioning Sensor(GPS).</a:t>
            </a:r>
          </a:p>
          <a:p>
            <a:endParaRPr lang="en-IN" dirty="0"/>
          </a:p>
          <a:p>
            <a:pPr marL="285750" indent="-285750">
              <a:buFont typeface="Wingdings" panose="05000000000000000000" pitchFamily="2" charset="2"/>
              <a:buChar char="Ø"/>
            </a:pPr>
            <a:r>
              <a:rPr lang="en-US" sz="2000" dirty="0"/>
              <a:t>This system has two main parts.</a:t>
            </a:r>
            <a:endParaRPr lang="en-IN" sz="2000" dirty="0"/>
          </a:p>
          <a:p>
            <a:r>
              <a:rPr lang="en-IN" sz="2000" dirty="0"/>
              <a:t>      </a:t>
            </a:r>
            <a:r>
              <a:rPr lang="en-IN" sz="2000" dirty="0" err="1"/>
              <a:t>i</a:t>
            </a:r>
            <a:r>
              <a:rPr lang="en-IN" sz="2000" dirty="0"/>
              <a:t>. </a:t>
            </a:r>
            <a:r>
              <a:rPr lang="en-US" sz="2000" dirty="0"/>
              <a:t>The first part is the sensor-board device. The     </a:t>
            </a:r>
          </a:p>
          <a:p>
            <a:r>
              <a:rPr lang="en-US" sz="2000" dirty="0"/>
              <a:t>          ESP32 acts a coordinator to send the </a:t>
            </a:r>
          </a:p>
          <a:p>
            <a:r>
              <a:rPr lang="en-US" sz="2000" dirty="0"/>
              <a:t>          kinematic signal detected to Cloud.</a:t>
            </a:r>
          </a:p>
          <a:p>
            <a:r>
              <a:rPr lang="en-US" sz="2000" dirty="0"/>
              <a:t>     ii. The second major part is the real time data </a:t>
            </a:r>
          </a:p>
          <a:p>
            <a:r>
              <a:rPr lang="en-US" sz="2000" dirty="0"/>
              <a:t>          analytics and data storage system which is</a:t>
            </a:r>
          </a:p>
          <a:p>
            <a:r>
              <a:rPr lang="en-US" sz="2000" dirty="0"/>
              <a:t>          used to record the kinematic signal to cloud </a:t>
            </a:r>
          </a:p>
          <a:p>
            <a:r>
              <a:rPr lang="en-US" sz="2000" dirty="0"/>
              <a:t>          storage.</a:t>
            </a:r>
          </a:p>
          <a:p>
            <a:pPr marL="342900" indent="-342900">
              <a:buFont typeface="Wingdings" panose="05000000000000000000" pitchFamily="2" charset="2"/>
              <a:buChar char="Ø"/>
            </a:pPr>
            <a:r>
              <a:rPr lang="en-IN" sz="2000" dirty="0"/>
              <a:t>It also implements ML technique using voice database which helps in early disease detection. </a:t>
            </a:r>
          </a:p>
        </p:txBody>
      </p:sp>
    </p:spTree>
    <p:extLst>
      <p:ext uri="{BB962C8B-B14F-4D97-AF65-F5344CB8AC3E}">
        <p14:creationId xmlns:p14="http://schemas.microsoft.com/office/powerpoint/2010/main" val="2849649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70;p16">
            <a:extLst>
              <a:ext uri="{FF2B5EF4-FFF2-40B4-BE49-F238E27FC236}">
                <a16:creationId xmlns:a16="http://schemas.microsoft.com/office/drawing/2014/main" id="{6A9A289D-02AC-4AB0-B390-ECB01B529871}"/>
              </a:ext>
            </a:extLst>
          </p:cNvPr>
          <p:cNvSpPr/>
          <p:nvPr/>
        </p:nvSpPr>
        <p:spPr>
          <a:xfrm>
            <a:off x="0" y="0"/>
            <a:ext cx="12163170" cy="6858000"/>
          </a:xfrm>
          <a:prstGeom prst="rect">
            <a:avLst/>
          </a:prstGeom>
          <a:solidFill>
            <a:schemeClr val="lt1">
              <a:alpha val="98039"/>
            </a:schemeClr>
          </a:solidFill>
          <a:ln w="76200" cap="flat" cmpd="sng">
            <a:solidFill>
              <a:srgbClr val="005893"/>
            </a:solidFill>
            <a:prstDash val="solid"/>
            <a:round/>
            <a:headEnd type="none" w="sm" len="sm"/>
            <a:tailEnd type="none" w="sm" len="sm"/>
          </a:ln>
        </p:spPr>
        <p:txBody>
          <a:bodyPr spcFirstLastPara="1" wrap="square" lIns="41575" tIns="20775" rIns="41575" bIns="20775"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dirty="0">
                <a:solidFill>
                  <a:srgbClr val="FFFFFF"/>
                </a:solidFill>
                <a:latin typeface="Verdana Pro" panose="020B0604030504040204" pitchFamily="34" charset="0"/>
                <a:ea typeface="Calibri"/>
                <a:cs typeface="Calibri"/>
                <a:sym typeface="Calibri"/>
              </a:rPr>
              <a:t>Name</a:t>
            </a:r>
            <a:endParaRPr sz="800" b="0" i="0" u="none" strike="noStrike" cap="none" dirty="0">
              <a:solidFill>
                <a:srgbClr val="FFFFFF"/>
              </a:solidFill>
              <a:latin typeface="Verdana Pro" panose="020B0604030504040204" pitchFamily="34" charset="0"/>
              <a:ea typeface="Calibri"/>
              <a:cs typeface="Calibri"/>
              <a:sym typeface="Calibri"/>
            </a:endParaRPr>
          </a:p>
        </p:txBody>
      </p:sp>
      <p:sp>
        <p:nvSpPr>
          <p:cNvPr id="2" name="Title 1">
            <a:extLst>
              <a:ext uri="{FF2B5EF4-FFF2-40B4-BE49-F238E27FC236}">
                <a16:creationId xmlns:a16="http://schemas.microsoft.com/office/drawing/2014/main" id="{0999B7CA-8253-472D-8AE5-6BAEEA0224DE}"/>
              </a:ext>
            </a:extLst>
          </p:cNvPr>
          <p:cNvSpPr>
            <a:spLocks noGrp="1"/>
          </p:cNvSpPr>
          <p:nvPr>
            <p:ph type="title"/>
          </p:nvPr>
        </p:nvSpPr>
        <p:spPr>
          <a:xfrm>
            <a:off x="838200" y="182563"/>
            <a:ext cx="10515600" cy="1132935"/>
          </a:xfrm>
        </p:spPr>
        <p:txBody>
          <a:bodyPr>
            <a:normAutofit/>
          </a:bodyPr>
          <a:lstStyle/>
          <a:p>
            <a:r>
              <a:rPr lang="en-US" sz="3200" dirty="0">
                <a:solidFill>
                  <a:schemeClr val="accent1">
                    <a:lumMod val="75000"/>
                  </a:schemeClr>
                </a:solidFill>
                <a:latin typeface="Times New Roman" panose="02020603050405020304" pitchFamily="18" charset="0"/>
                <a:cs typeface="Times New Roman" panose="02020603050405020304" pitchFamily="18" charset="0"/>
              </a:rPr>
              <a:t>Data processing/Testing </a:t>
            </a:r>
            <a:endParaRPr lang="en-IN" sz="32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1592607-E536-43CC-8F44-8AB6515DFA7E}"/>
              </a:ext>
            </a:extLst>
          </p:cNvPr>
          <p:cNvSpPr>
            <a:spLocks noGrp="1"/>
          </p:cNvSpPr>
          <p:nvPr>
            <p:ph idx="1"/>
          </p:nvPr>
        </p:nvSpPr>
        <p:spPr>
          <a:xfrm>
            <a:off x="838200" y="1315498"/>
            <a:ext cx="7577831" cy="5160192"/>
          </a:xfrm>
        </p:spPr>
        <p:txBody>
          <a:bodyPr>
            <a:normAutofit lnSpcReduction="10000"/>
          </a:bodyPr>
          <a:lstStyle/>
          <a:p>
            <a:pPr>
              <a:buFont typeface="Wingdings" panose="05000000000000000000" pitchFamily="2" charset="2"/>
              <a:buChar char="Ø"/>
            </a:pPr>
            <a:r>
              <a:rPr lang="en-US" sz="2400" dirty="0">
                <a:solidFill>
                  <a:schemeClr val="accent1">
                    <a:lumMod val="75000"/>
                  </a:schemeClr>
                </a:solidFill>
              </a:rPr>
              <a:t>Components Used-</a:t>
            </a:r>
          </a:p>
          <a:p>
            <a:pPr marL="0" indent="0">
              <a:lnSpc>
                <a:spcPct val="100000"/>
              </a:lnSpc>
              <a:buNone/>
            </a:pPr>
            <a:r>
              <a:rPr lang="en-US" sz="2400" dirty="0">
                <a:solidFill>
                  <a:schemeClr val="accent1">
                    <a:lumMod val="75000"/>
                  </a:schemeClr>
                </a:solidFill>
              </a:rPr>
              <a:t>	</a:t>
            </a:r>
            <a:r>
              <a:rPr lang="en-US" sz="1600" dirty="0"/>
              <a:t>1. Accelerometer</a:t>
            </a:r>
          </a:p>
          <a:p>
            <a:pPr marL="0" indent="0">
              <a:lnSpc>
                <a:spcPct val="100000"/>
              </a:lnSpc>
              <a:buNone/>
            </a:pPr>
            <a:r>
              <a:rPr lang="en-US" sz="1600" dirty="0"/>
              <a:t>	2. ESP32</a:t>
            </a:r>
          </a:p>
          <a:p>
            <a:pPr marL="0" indent="0">
              <a:lnSpc>
                <a:spcPct val="100000"/>
              </a:lnSpc>
              <a:buNone/>
            </a:pPr>
            <a:r>
              <a:rPr lang="en-US" sz="1600" dirty="0"/>
              <a:t>	3. BMP180</a:t>
            </a:r>
          </a:p>
          <a:p>
            <a:pPr marL="0" indent="0">
              <a:lnSpc>
                <a:spcPct val="100000"/>
              </a:lnSpc>
              <a:buNone/>
            </a:pPr>
            <a:r>
              <a:rPr lang="en-US" sz="1600" dirty="0"/>
              <a:t>	4. </a:t>
            </a:r>
            <a:r>
              <a:rPr lang="en-IN" sz="1600" dirty="0"/>
              <a:t>Global Positioning System</a:t>
            </a:r>
          </a:p>
          <a:p>
            <a:pPr marL="0" indent="0">
              <a:lnSpc>
                <a:spcPct val="100000"/>
              </a:lnSpc>
              <a:buNone/>
            </a:pPr>
            <a:r>
              <a:rPr lang="en-IN" sz="1600" dirty="0"/>
              <a:t>	5. MAX30100</a:t>
            </a:r>
          </a:p>
          <a:p>
            <a:pPr marL="0" indent="0">
              <a:lnSpc>
                <a:spcPct val="100000"/>
              </a:lnSpc>
              <a:buNone/>
            </a:pPr>
            <a:r>
              <a:rPr lang="en-US" sz="2400" dirty="0"/>
              <a:t>	</a:t>
            </a:r>
            <a:r>
              <a:rPr lang="en-US" sz="1600" dirty="0"/>
              <a:t>6. OLED</a:t>
            </a:r>
          </a:p>
          <a:p>
            <a:pPr marL="0" indent="0">
              <a:lnSpc>
                <a:spcPct val="100000"/>
              </a:lnSpc>
              <a:buNone/>
            </a:pPr>
            <a:r>
              <a:rPr lang="en-US" sz="1600" dirty="0"/>
              <a:t>	7.  Buzzer</a:t>
            </a:r>
          </a:p>
          <a:p>
            <a:pPr marL="0" indent="0">
              <a:lnSpc>
                <a:spcPct val="100000"/>
              </a:lnSpc>
              <a:buNone/>
            </a:pPr>
            <a:r>
              <a:rPr lang="en-US" sz="1600" dirty="0"/>
              <a:t>	8. Tilt Sensor</a:t>
            </a:r>
          </a:p>
          <a:p>
            <a:pPr>
              <a:lnSpc>
                <a:spcPct val="100000"/>
              </a:lnSpc>
              <a:buFont typeface="Wingdings" panose="05000000000000000000" pitchFamily="2" charset="2"/>
              <a:buChar char="Ø"/>
            </a:pPr>
            <a:r>
              <a:rPr lang="en-US" sz="2400" dirty="0">
                <a:solidFill>
                  <a:schemeClr val="accent1">
                    <a:lumMod val="75000"/>
                  </a:schemeClr>
                </a:solidFill>
              </a:rPr>
              <a:t>Software Used-</a:t>
            </a:r>
          </a:p>
          <a:p>
            <a:pPr marL="0" indent="0">
              <a:lnSpc>
                <a:spcPct val="100000"/>
              </a:lnSpc>
              <a:buNone/>
            </a:pPr>
            <a:r>
              <a:rPr lang="en-US" sz="2400" dirty="0">
                <a:solidFill>
                  <a:schemeClr val="accent1">
                    <a:lumMod val="75000"/>
                  </a:schemeClr>
                </a:solidFill>
              </a:rPr>
              <a:t>	</a:t>
            </a:r>
            <a:r>
              <a:rPr lang="en-US" sz="1700" dirty="0"/>
              <a:t>1. Arduino IDE</a:t>
            </a:r>
          </a:p>
          <a:p>
            <a:pPr marL="0" indent="0">
              <a:lnSpc>
                <a:spcPct val="100000"/>
              </a:lnSpc>
              <a:buNone/>
            </a:pPr>
            <a:r>
              <a:rPr lang="en-US" sz="1700" dirty="0"/>
              <a:t>	2. Firebase Cloud</a:t>
            </a:r>
          </a:p>
          <a:p>
            <a:pPr marL="0" indent="0">
              <a:lnSpc>
                <a:spcPct val="100000"/>
              </a:lnSpc>
              <a:buNone/>
            </a:pPr>
            <a:r>
              <a:rPr lang="en-US" sz="1700" dirty="0"/>
              <a:t>	3. MIT Application</a:t>
            </a:r>
          </a:p>
          <a:p>
            <a:pPr marL="0" indent="0">
              <a:lnSpc>
                <a:spcPct val="100000"/>
              </a:lnSpc>
              <a:buNone/>
            </a:pPr>
            <a:endParaRPr lang="en-US" sz="2400" dirty="0">
              <a:solidFill>
                <a:schemeClr val="accent1">
                  <a:lumMod val="75000"/>
                </a:schemeClr>
              </a:solidFill>
            </a:endParaRPr>
          </a:p>
          <a:p>
            <a:pPr marL="0" indent="0">
              <a:lnSpc>
                <a:spcPct val="100000"/>
              </a:lnSpc>
              <a:buNone/>
            </a:pPr>
            <a:endParaRPr lang="en-US" sz="1600" dirty="0"/>
          </a:p>
          <a:p>
            <a:pPr marL="0" indent="0">
              <a:buNone/>
            </a:pPr>
            <a:endParaRPr lang="en-US" sz="1600" dirty="0">
              <a:solidFill>
                <a:schemeClr val="accent1">
                  <a:lumMod val="75000"/>
                </a:schemeClr>
              </a:solidFill>
            </a:endParaRPr>
          </a:p>
          <a:p>
            <a:pPr>
              <a:buFont typeface="Wingdings" panose="05000000000000000000" pitchFamily="2" charset="2"/>
              <a:buChar char="Ø"/>
            </a:pPr>
            <a:endParaRPr lang="en-US" sz="2400" dirty="0">
              <a:solidFill>
                <a:schemeClr val="accent1">
                  <a:lumMod val="75000"/>
                </a:schemeClr>
              </a:solidFill>
            </a:endParaRPr>
          </a:p>
          <a:p>
            <a:pPr marL="0" indent="0">
              <a:buNone/>
            </a:pPr>
            <a:endParaRPr lang="en-IN" sz="2400" dirty="0">
              <a:solidFill>
                <a:schemeClr val="accent1">
                  <a:lumMod val="75000"/>
                </a:schemeClr>
              </a:solidFill>
            </a:endParaRPr>
          </a:p>
        </p:txBody>
      </p:sp>
    </p:spTree>
    <p:extLst>
      <p:ext uri="{BB962C8B-B14F-4D97-AF65-F5344CB8AC3E}">
        <p14:creationId xmlns:p14="http://schemas.microsoft.com/office/powerpoint/2010/main" val="878175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70;p16">
            <a:extLst>
              <a:ext uri="{FF2B5EF4-FFF2-40B4-BE49-F238E27FC236}">
                <a16:creationId xmlns:a16="http://schemas.microsoft.com/office/drawing/2014/main" id="{CA9F3A03-65F8-4123-B981-2E8F1CCAFBB3}"/>
              </a:ext>
            </a:extLst>
          </p:cNvPr>
          <p:cNvSpPr/>
          <p:nvPr/>
        </p:nvSpPr>
        <p:spPr>
          <a:xfrm>
            <a:off x="28830" y="-9091"/>
            <a:ext cx="12163170" cy="6858000"/>
          </a:xfrm>
          <a:prstGeom prst="rect">
            <a:avLst/>
          </a:prstGeom>
          <a:solidFill>
            <a:schemeClr val="lt1">
              <a:alpha val="98039"/>
            </a:schemeClr>
          </a:solidFill>
          <a:ln w="76200" cap="flat" cmpd="sng">
            <a:solidFill>
              <a:srgbClr val="005893"/>
            </a:solidFill>
            <a:prstDash val="solid"/>
            <a:round/>
            <a:headEnd type="none" w="sm" len="sm"/>
            <a:tailEnd type="none" w="sm" len="sm"/>
          </a:ln>
        </p:spPr>
        <p:txBody>
          <a:bodyPr spcFirstLastPara="1" wrap="square" lIns="41575" tIns="20775" rIns="41575" bIns="20775"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dirty="0">
                <a:solidFill>
                  <a:srgbClr val="FFFFFF"/>
                </a:solidFill>
                <a:latin typeface="Verdana Pro" panose="020B0604030504040204" pitchFamily="34" charset="0"/>
                <a:ea typeface="Calibri"/>
                <a:cs typeface="Calibri"/>
                <a:sym typeface="Calibri"/>
              </a:rPr>
              <a:t>Name</a:t>
            </a:r>
            <a:endParaRPr sz="800" b="0" i="0" u="none" strike="noStrike" cap="none" dirty="0">
              <a:solidFill>
                <a:srgbClr val="FFFFFF"/>
              </a:solidFill>
              <a:latin typeface="Verdana Pro" panose="020B0604030504040204" pitchFamily="34" charset="0"/>
              <a:ea typeface="Calibri"/>
              <a:cs typeface="Calibri"/>
              <a:sym typeface="Calibri"/>
            </a:endParaRPr>
          </a:p>
        </p:txBody>
      </p:sp>
      <p:sp>
        <p:nvSpPr>
          <p:cNvPr id="2" name="Title 1">
            <a:extLst>
              <a:ext uri="{FF2B5EF4-FFF2-40B4-BE49-F238E27FC236}">
                <a16:creationId xmlns:a16="http://schemas.microsoft.com/office/drawing/2014/main" id="{F12BF38D-E462-4D6D-81C6-9E415B30AAD0}"/>
              </a:ext>
            </a:extLst>
          </p:cNvPr>
          <p:cNvSpPr>
            <a:spLocks noGrp="1"/>
          </p:cNvSpPr>
          <p:nvPr>
            <p:ph type="title"/>
          </p:nvPr>
        </p:nvSpPr>
        <p:spPr>
          <a:xfrm>
            <a:off x="713913" y="149779"/>
            <a:ext cx="10515600" cy="871153"/>
          </a:xfrm>
        </p:spPr>
        <p:txBody>
          <a:bodyPr/>
          <a:lstStyle/>
          <a:p>
            <a:r>
              <a:rPr lang="en-IN" dirty="0">
                <a:solidFill>
                  <a:schemeClr val="accent1">
                    <a:lumMod val="75000"/>
                  </a:schemeClr>
                </a:solidFill>
                <a:latin typeface="Times New Roman" panose="02020603050405020304" pitchFamily="18" charset="0"/>
                <a:cs typeface="Times New Roman" panose="02020603050405020304" pitchFamily="18" charset="0"/>
              </a:rPr>
              <a:t>Output/Results</a:t>
            </a:r>
          </a:p>
        </p:txBody>
      </p:sp>
      <p:pic>
        <p:nvPicPr>
          <p:cNvPr id="4" name="Content Placeholder 3">
            <a:extLst>
              <a:ext uri="{FF2B5EF4-FFF2-40B4-BE49-F238E27FC236}">
                <a16:creationId xmlns:a16="http://schemas.microsoft.com/office/drawing/2014/main" id="{FE742279-7380-E810-6B3F-EFFBEE20AB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66137" y="1722917"/>
            <a:ext cx="4101818" cy="3227789"/>
          </a:xfrm>
        </p:spPr>
      </p:pic>
      <p:pic>
        <p:nvPicPr>
          <p:cNvPr id="10" name="Picture 9">
            <a:extLst>
              <a:ext uri="{FF2B5EF4-FFF2-40B4-BE49-F238E27FC236}">
                <a16:creationId xmlns:a16="http://schemas.microsoft.com/office/drawing/2014/main" id="{909E80D3-AC90-64B6-1797-00E12AADB6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3767" y="1722917"/>
            <a:ext cx="3672421" cy="3227789"/>
          </a:xfrm>
          <a:prstGeom prst="rect">
            <a:avLst/>
          </a:prstGeom>
        </p:spPr>
      </p:pic>
      <p:sp>
        <p:nvSpPr>
          <p:cNvPr id="13" name="TextBox 12">
            <a:extLst>
              <a:ext uri="{FF2B5EF4-FFF2-40B4-BE49-F238E27FC236}">
                <a16:creationId xmlns:a16="http://schemas.microsoft.com/office/drawing/2014/main" id="{245FF771-2627-E614-DD20-BF678F2614DD}"/>
              </a:ext>
            </a:extLst>
          </p:cNvPr>
          <p:cNvSpPr txBox="1"/>
          <p:nvPr/>
        </p:nvSpPr>
        <p:spPr>
          <a:xfrm>
            <a:off x="1191816" y="5169532"/>
            <a:ext cx="2881543" cy="307777"/>
          </a:xfrm>
          <a:prstGeom prst="rect">
            <a:avLst/>
          </a:prstGeom>
          <a:noFill/>
        </p:spPr>
        <p:txBody>
          <a:bodyPr wrap="square" rtlCol="0">
            <a:spAutoFit/>
          </a:bodyPr>
          <a:lstStyle/>
          <a:p>
            <a:r>
              <a:rPr lang="en-US" sz="1400" b="1" dirty="0"/>
              <a:t>Fig. Prototype</a:t>
            </a:r>
            <a:endParaRPr lang="en-IN" sz="1400" b="1" dirty="0"/>
          </a:p>
        </p:txBody>
      </p:sp>
      <p:sp>
        <p:nvSpPr>
          <p:cNvPr id="14" name="TextBox 13">
            <a:extLst>
              <a:ext uri="{FF2B5EF4-FFF2-40B4-BE49-F238E27FC236}">
                <a16:creationId xmlns:a16="http://schemas.microsoft.com/office/drawing/2014/main" id="{72356862-7FBB-4285-8459-BA6C99FF705F}"/>
              </a:ext>
            </a:extLst>
          </p:cNvPr>
          <p:cNvSpPr txBox="1"/>
          <p:nvPr/>
        </p:nvSpPr>
        <p:spPr>
          <a:xfrm>
            <a:off x="4611615" y="5135083"/>
            <a:ext cx="3331300" cy="307777"/>
          </a:xfrm>
          <a:prstGeom prst="rect">
            <a:avLst/>
          </a:prstGeom>
          <a:noFill/>
        </p:spPr>
        <p:txBody>
          <a:bodyPr wrap="square" rtlCol="0">
            <a:spAutoFit/>
          </a:bodyPr>
          <a:lstStyle/>
          <a:p>
            <a:r>
              <a:rPr lang="en-US" sz="1400" b="1" dirty="0"/>
              <a:t>Fig. Parameters stored in firebase Cloud</a:t>
            </a:r>
            <a:endParaRPr lang="en-IN" sz="1400" b="1" dirty="0"/>
          </a:p>
        </p:txBody>
      </p:sp>
      <p:sp>
        <p:nvSpPr>
          <p:cNvPr id="15" name="TextBox 14">
            <a:extLst>
              <a:ext uri="{FF2B5EF4-FFF2-40B4-BE49-F238E27FC236}">
                <a16:creationId xmlns:a16="http://schemas.microsoft.com/office/drawing/2014/main" id="{536E2E08-5FE7-A6BC-B043-34BA084C8A96}"/>
              </a:ext>
            </a:extLst>
          </p:cNvPr>
          <p:cNvSpPr txBox="1"/>
          <p:nvPr/>
        </p:nvSpPr>
        <p:spPr>
          <a:xfrm>
            <a:off x="9050772" y="5169532"/>
            <a:ext cx="2361460" cy="307777"/>
          </a:xfrm>
          <a:prstGeom prst="rect">
            <a:avLst/>
          </a:prstGeom>
          <a:noFill/>
        </p:spPr>
        <p:txBody>
          <a:bodyPr wrap="square" rtlCol="0">
            <a:spAutoFit/>
          </a:bodyPr>
          <a:lstStyle/>
          <a:p>
            <a:r>
              <a:rPr lang="en-US" sz="1400" b="1" dirty="0"/>
              <a:t>Fig. MIT Mobile Application</a:t>
            </a:r>
            <a:endParaRPr lang="en-IN" sz="1400" b="1" dirty="0"/>
          </a:p>
        </p:txBody>
      </p:sp>
      <p:pic>
        <p:nvPicPr>
          <p:cNvPr id="5" name="Picture 4">
            <a:extLst>
              <a:ext uri="{FF2B5EF4-FFF2-40B4-BE49-F238E27FC236}">
                <a16:creationId xmlns:a16="http://schemas.microsoft.com/office/drawing/2014/main" id="{8F889EBB-64FB-A47A-7BDD-841217C9D6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0732" y="1866121"/>
            <a:ext cx="3765405" cy="2967135"/>
          </a:xfrm>
          <a:prstGeom prst="rect">
            <a:avLst/>
          </a:prstGeom>
        </p:spPr>
      </p:pic>
    </p:spTree>
    <p:extLst>
      <p:ext uri="{BB962C8B-B14F-4D97-AF65-F5344CB8AC3E}">
        <p14:creationId xmlns:p14="http://schemas.microsoft.com/office/powerpoint/2010/main" val="1451469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A7F64F27-0064-35E4-26D0-B79EB17C2F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5718" y="897278"/>
            <a:ext cx="6978758" cy="1342069"/>
          </a:xfrm>
        </p:spPr>
      </p:pic>
      <p:pic>
        <p:nvPicPr>
          <p:cNvPr id="13" name="Picture 12">
            <a:extLst>
              <a:ext uri="{FF2B5EF4-FFF2-40B4-BE49-F238E27FC236}">
                <a16:creationId xmlns:a16="http://schemas.microsoft.com/office/drawing/2014/main" id="{E0029F21-7243-DC68-ECB2-393390C01E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3370" y="2313719"/>
            <a:ext cx="4923453" cy="3647003"/>
          </a:xfrm>
          <a:prstGeom prst="rect">
            <a:avLst/>
          </a:prstGeom>
        </p:spPr>
      </p:pic>
      <p:sp>
        <p:nvSpPr>
          <p:cNvPr id="14" name="TextBox 13">
            <a:extLst>
              <a:ext uri="{FF2B5EF4-FFF2-40B4-BE49-F238E27FC236}">
                <a16:creationId xmlns:a16="http://schemas.microsoft.com/office/drawing/2014/main" id="{266451C5-F232-7ADF-AB55-3960833D8D39}"/>
              </a:ext>
            </a:extLst>
          </p:cNvPr>
          <p:cNvSpPr txBox="1"/>
          <p:nvPr/>
        </p:nvSpPr>
        <p:spPr>
          <a:xfrm>
            <a:off x="1073021" y="5960722"/>
            <a:ext cx="10328988" cy="646331"/>
          </a:xfrm>
          <a:prstGeom prst="rect">
            <a:avLst/>
          </a:prstGeom>
          <a:noFill/>
        </p:spPr>
        <p:txBody>
          <a:bodyPr wrap="square" rtlCol="0">
            <a:spAutoFit/>
          </a:bodyPr>
          <a:lstStyle/>
          <a:p>
            <a:r>
              <a:rPr lang="en-US" sz="1800" kern="1200" dirty="0">
                <a:solidFill>
                  <a:srgbClr val="18185C"/>
                </a:solidFill>
                <a:effectLst/>
                <a:latin typeface="Calibri" panose="020F0502020204030204" pitchFamily="34" charset="0"/>
                <a:ea typeface="Calibri" panose="020F0502020204030204" pitchFamily="34" charset="0"/>
                <a:cs typeface="Times New Roman" panose="02020603050405020304" pitchFamily="18" charset="0"/>
              </a:rPr>
              <a:t>After evaluation we realized that the Extra Tree Classifier provided a better accuracy of 82.65% with selected features in determining the patients </a:t>
            </a:r>
            <a:endParaRPr lang="en-IN" dirty="0"/>
          </a:p>
        </p:txBody>
      </p:sp>
      <p:sp>
        <p:nvSpPr>
          <p:cNvPr id="16" name="Title 15">
            <a:extLst>
              <a:ext uri="{FF2B5EF4-FFF2-40B4-BE49-F238E27FC236}">
                <a16:creationId xmlns:a16="http://schemas.microsoft.com/office/drawing/2014/main" id="{A65AEBED-5DA4-E8D4-18EC-B28C6A208790}"/>
              </a:ext>
            </a:extLst>
          </p:cNvPr>
          <p:cNvSpPr>
            <a:spLocks noGrp="1"/>
          </p:cNvSpPr>
          <p:nvPr>
            <p:ph type="title"/>
          </p:nvPr>
        </p:nvSpPr>
        <p:spPr>
          <a:xfrm>
            <a:off x="511628" y="584548"/>
            <a:ext cx="8240486" cy="438847"/>
          </a:xfrm>
        </p:spPr>
        <p:txBody>
          <a:bodyPr>
            <a:normAutofit fontScale="90000"/>
          </a:bodyPr>
          <a:lstStyle/>
          <a:p>
            <a:r>
              <a:rPr lang="en-US" sz="4000" b="1"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Key Statistics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Tree>
    <p:extLst>
      <p:ext uri="{BB962C8B-B14F-4D97-AF65-F5344CB8AC3E}">
        <p14:creationId xmlns:p14="http://schemas.microsoft.com/office/powerpoint/2010/main" val="1565602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70;p16">
            <a:extLst>
              <a:ext uri="{FF2B5EF4-FFF2-40B4-BE49-F238E27FC236}">
                <a16:creationId xmlns:a16="http://schemas.microsoft.com/office/drawing/2014/main" id="{1918DA22-B410-4D72-A795-5848377380AC}"/>
              </a:ext>
            </a:extLst>
          </p:cNvPr>
          <p:cNvSpPr/>
          <p:nvPr/>
        </p:nvSpPr>
        <p:spPr>
          <a:xfrm>
            <a:off x="0" y="0"/>
            <a:ext cx="12163170" cy="6858000"/>
          </a:xfrm>
          <a:prstGeom prst="rect">
            <a:avLst/>
          </a:prstGeom>
          <a:solidFill>
            <a:schemeClr val="lt1">
              <a:alpha val="98039"/>
            </a:schemeClr>
          </a:solidFill>
          <a:ln w="76200" cap="flat" cmpd="sng">
            <a:solidFill>
              <a:srgbClr val="005893"/>
            </a:solidFill>
            <a:prstDash val="solid"/>
            <a:round/>
            <a:headEnd type="none" w="sm" len="sm"/>
            <a:tailEnd type="none" w="sm" len="sm"/>
          </a:ln>
        </p:spPr>
        <p:txBody>
          <a:bodyPr spcFirstLastPara="1" wrap="square" lIns="41575" tIns="20775" rIns="41575" bIns="20775"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dirty="0">
                <a:solidFill>
                  <a:srgbClr val="FFFFFF"/>
                </a:solidFill>
                <a:latin typeface="Verdana Pro" panose="020B0604030504040204" pitchFamily="34" charset="0"/>
                <a:ea typeface="Calibri"/>
                <a:cs typeface="Calibri"/>
                <a:sym typeface="Calibri"/>
              </a:rPr>
              <a:t>Name</a:t>
            </a:r>
            <a:endParaRPr sz="800" b="0" i="0" u="none" strike="noStrike" cap="none" dirty="0">
              <a:solidFill>
                <a:srgbClr val="FFFFFF"/>
              </a:solidFill>
              <a:latin typeface="Verdana Pro" panose="020B0604030504040204" pitchFamily="34" charset="0"/>
              <a:ea typeface="Calibri"/>
              <a:cs typeface="Calibri"/>
              <a:sym typeface="Calibri"/>
            </a:endParaRPr>
          </a:p>
        </p:txBody>
      </p:sp>
      <p:sp>
        <p:nvSpPr>
          <p:cNvPr id="2" name="Title 1">
            <a:extLst>
              <a:ext uri="{FF2B5EF4-FFF2-40B4-BE49-F238E27FC236}">
                <a16:creationId xmlns:a16="http://schemas.microsoft.com/office/drawing/2014/main" id="{DDD6BF21-46BF-4945-9B1C-63FEB91E60B2}"/>
              </a:ext>
            </a:extLst>
          </p:cNvPr>
          <p:cNvSpPr>
            <a:spLocks noGrp="1"/>
          </p:cNvSpPr>
          <p:nvPr>
            <p:ph type="title"/>
          </p:nvPr>
        </p:nvSpPr>
        <p:spPr/>
        <p:txBody>
          <a:bodyPr/>
          <a:lstStyle/>
          <a:p>
            <a:pPr algn="ctr"/>
            <a:r>
              <a:rPr lang="en-US" dirty="0">
                <a:solidFill>
                  <a:schemeClr val="accent1">
                    <a:lumMod val="75000"/>
                  </a:schemeClr>
                </a:solidFill>
                <a:latin typeface="Times New Roman" panose="02020603050405020304" pitchFamily="18" charset="0"/>
                <a:cs typeface="Times New Roman" panose="02020603050405020304" pitchFamily="18" charset="0"/>
              </a:rPr>
              <a:t>Conclusion and Innovation</a:t>
            </a:r>
            <a:endParaRPr lang="en-IN"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587986F-428E-44E2-92C1-E2E9BC622EBA}"/>
              </a:ext>
            </a:extLst>
          </p:cNvPr>
          <p:cNvSpPr>
            <a:spLocks noGrp="1"/>
          </p:cNvSpPr>
          <p:nvPr>
            <p:ph idx="1"/>
          </p:nvPr>
        </p:nvSpPr>
        <p:spPr/>
        <p:txBody>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We have developed an intelligent device for detecting falls using the pattern of Parkinson’s patients and we have achieved it using this system.</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Our system will not only detect falls but will also send real time data such as body temperature, spo2 and blood pressure. These important medical parameters can be used by the doctors for future patient evaluation.</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real time location update of patients is the most important facility of our system which helps the caretakers and family to reach the patients immediately.</a:t>
            </a:r>
          </a:p>
          <a:p>
            <a:pPr marL="0" indent="0">
              <a:buNone/>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dirty="0">
              <a:solidFill>
                <a:schemeClr val="accent1">
                  <a:lumMod val="75000"/>
                </a:schemeClr>
              </a:solidFill>
            </a:endParaRPr>
          </a:p>
          <a:p>
            <a:pPr marL="0" indent="0">
              <a:buNone/>
            </a:pPr>
            <a:endParaRPr lang="en-US" dirty="0">
              <a:solidFill>
                <a:schemeClr val="accent1">
                  <a:lumMod val="75000"/>
                </a:schemeClr>
              </a:solidFill>
            </a:endParaRPr>
          </a:p>
          <a:p>
            <a:pPr>
              <a:buFont typeface="Wingdings" panose="05000000000000000000" pitchFamily="2" charset="2"/>
              <a:buChar char="Ø"/>
            </a:pPr>
            <a:endParaRPr lang="en-IN" dirty="0">
              <a:solidFill>
                <a:schemeClr val="accent1">
                  <a:lumMod val="75000"/>
                </a:schemeClr>
              </a:solidFill>
            </a:endParaRPr>
          </a:p>
        </p:txBody>
      </p:sp>
    </p:spTree>
    <p:extLst>
      <p:ext uri="{BB962C8B-B14F-4D97-AF65-F5344CB8AC3E}">
        <p14:creationId xmlns:p14="http://schemas.microsoft.com/office/powerpoint/2010/main" val="1391897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70;p16">
            <a:extLst>
              <a:ext uri="{FF2B5EF4-FFF2-40B4-BE49-F238E27FC236}">
                <a16:creationId xmlns:a16="http://schemas.microsoft.com/office/drawing/2014/main" id="{1918DA22-B410-4D72-A795-5848377380AC}"/>
              </a:ext>
            </a:extLst>
          </p:cNvPr>
          <p:cNvSpPr/>
          <p:nvPr/>
        </p:nvSpPr>
        <p:spPr>
          <a:xfrm>
            <a:off x="0" y="0"/>
            <a:ext cx="12163170" cy="6858000"/>
          </a:xfrm>
          <a:prstGeom prst="rect">
            <a:avLst/>
          </a:prstGeom>
          <a:solidFill>
            <a:schemeClr val="lt1">
              <a:alpha val="98039"/>
            </a:schemeClr>
          </a:solidFill>
          <a:ln w="76200" cap="flat" cmpd="sng">
            <a:solidFill>
              <a:srgbClr val="005893"/>
            </a:solidFill>
            <a:prstDash val="solid"/>
            <a:round/>
            <a:headEnd type="none" w="sm" len="sm"/>
            <a:tailEnd type="none" w="sm" len="sm"/>
          </a:ln>
        </p:spPr>
        <p:txBody>
          <a:bodyPr spcFirstLastPara="1" wrap="square" lIns="41575" tIns="20775" rIns="41575" bIns="20775"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dirty="0">
                <a:solidFill>
                  <a:srgbClr val="FFFFFF"/>
                </a:solidFill>
                <a:latin typeface="Verdana Pro" panose="020B0604030504040204" pitchFamily="34" charset="0"/>
                <a:ea typeface="Calibri"/>
                <a:cs typeface="Calibri"/>
                <a:sym typeface="Calibri"/>
              </a:rPr>
              <a:t>Name</a:t>
            </a:r>
            <a:endParaRPr sz="800" b="0" i="0" u="none" strike="noStrike" cap="none" dirty="0">
              <a:solidFill>
                <a:srgbClr val="FFFFFF"/>
              </a:solidFill>
              <a:latin typeface="Verdana Pro" panose="020B0604030504040204" pitchFamily="34" charset="0"/>
              <a:ea typeface="Calibri"/>
              <a:cs typeface="Calibri"/>
              <a:sym typeface="Calibri"/>
            </a:endParaRPr>
          </a:p>
        </p:txBody>
      </p:sp>
      <p:sp>
        <p:nvSpPr>
          <p:cNvPr id="2" name="Title 1">
            <a:extLst>
              <a:ext uri="{FF2B5EF4-FFF2-40B4-BE49-F238E27FC236}">
                <a16:creationId xmlns:a16="http://schemas.microsoft.com/office/drawing/2014/main" id="{DDD6BF21-46BF-4945-9B1C-63FEB91E60B2}"/>
              </a:ext>
            </a:extLst>
          </p:cNvPr>
          <p:cNvSpPr>
            <a:spLocks noGrp="1"/>
          </p:cNvSpPr>
          <p:nvPr>
            <p:ph type="title"/>
          </p:nvPr>
        </p:nvSpPr>
        <p:spPr>
          <a:xfrm>
            <a:off x="580748" y="2549032"/>
            <a:ext cx="10515600" cy="1325563"/>
          </a:xfrm>
        </p:spPr>
        <p:txBody>
          <a:bodyPr>
            <a:normAutofit/>
          </a:bodyPr>
          <a:lstStyle/>
          <a:p>
            <a:pPr algn="ctr"/>
            <a:r>
              <a:rPr lang="en-US" sz="7200" dirty="0">
                <a:solidFill>
                  <a:schemeClr val="accent1">
                    <a:lumMod val="75000"/>
                  </a:schemeClr>
                </a:solidFill>
                <a:latin typeface="Times New Roman" panose="02020603050405020304" pitchFamily="18" charset="0"/>
                <a:cs typeface="Times New Roman" panose="02020603050405020304" pitchFamily="18" charset="0"/>
              </a:rPr>
              <a:t>THANK YOU</a:t>
            </a:r>
            <a:endParaRPr lang="en-IN" sz="7200"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2146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372</TotalTime>
  <Words>441</Words>
  <Application>Microsoft Office PowerPoint</Application>
  <PresentationFormat>Widescreen</PresentationFormat>
  <Paragraphs>90</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Times New Roman</vt:lpstr>
      <vt:lpstr>Verdana Pro</vt:lpstr>
      <vt:lpstr>Wingdings</vt:lpstr>
      <vt:lpstr>Office Theme</vt:lpstr>
      <vt:lpstr>PARKINSON’S FALL DETECTION SYSTEM USING IOT Team-03</vt:lpstr>
      <vt:lpstr>Problem statement </vt:lpstr>
      <vt:lpstr>Design</vt:lpstr>
      <vt:lpstr>Proposed Methodology/Architecture</vt:lpstr>
      <vt:lpstr>Data processing/Testing </vt:lpstr>
      <vt:lpstr>Output/Results</vt:lpstr>
      <vt:lpstr>Key Statistics </vt:lpstr>
      <vt:lpstr>Conclusion and Innovation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Telecom User Churn Prediction using ML</dc:title>
  <dc:creator>Abhishek Bhat</dc:creator>
  <cp:lastModifiedBy>Akhila H</cp:lastModifiedBy>
  <cp:revision>10</cp:revision>
  <dcterms:created xsi:type="dcterms:W3CDTF">2021-10-27T14:17:48Z</dcterms:created>
  <dcterms:modified xsi:type="dcterms:W3CDTF">2022-10-31T05:40:20Z</dcterms:modified>
</cp:coreProperties>
</file>