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6" r:id="rId5"/>
    <p:sldId id="265" r:id="rId6"/>
    <p:sldId id="278" r:id="rId7"/>
    <p:sldId id="279" r:id="rId8"/>
    <p:sldId id="281" r:id="rId9"/>
    <p:sldId id="280" r:id="rId10"/>
    <p:sldId id="282" r:id="rId11"/>
    <p:sldId id="283" r:id="rId12"/>
    <p:sldId id="284" r:id="rId13"/>
    <p:sldId id="285" r:id="rId14"/>
    <p:sldId id="286" r:id="rId15"/>
    <p:sldId id="287" r:id="rId16"/>
    <p:sldId id="288" r:id="rId17"/>
    <p:sldId id="291" r:id="rId18"/>
    <p:sldId id="298" r:id="rId19"/>
    <p:sldId id="289" r:id="rId20"/>
    <p:sldId id="299" r:id="rId21"/>
    <p:sldId id="290" r:id="rId22"/>
    <p:sldId id="300" r:id="rId23"/>
    <p:sldId id="292" r:id="rId24"/>
    <p:sldId id="293" r:id="rId25"/>
    <p:sldId id="294" r:id="rId26"/>
    <p:sldId id="295" r:id="rId27"/>
    <p:sldId id="301" r:id="rId28"/>
    <p:sldId id="296" r:id="rId29"/>
    <p:sldId id="302" r:id="rId30"/>
    <p:sldId id="303" r:id="rId31"/>
    <p:sldId id="297" r:id="rId32"/>
    <p:sldId id="266" r:id="rId33"/>
    <p:sldId id="304" r:id="rId34"/>
    <p:sldId id="274" r:id="rId35"/>
    <p:sldId id="305" r:id="rId36"/>
    <p:sldId id="271"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p:scale>
          <a:sx n="85" d="100"/>
          <a:sy n="85" d="100"/>
        </p:scale>
        <p:origin x="360"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9A71-3C92-3769-A4B2-5B37C7581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49230610-8199-3259-717E-C6B62FDA6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702638AE-138B-51A6-A0D8-C552B2060BCC}"/>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5" name="Footer Placeholder 4">
            <a:extLst>
              <a:ext uri="{FF2B5EF4-FFF2-40B4-BE49-F238E27FC236}">
                <a16:creationId xmlns:a16="http://schemas.microsoft.com/office/drawing/2014/main" id="{D50AAF62-FE7E-5119-D6AE-D26930B0393A}"/>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3E6DAC6B-10FB-714C-0431-0FA21DBCD509}"/>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51341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64B8-8DB0-9F84-D0E0-083E6B873442}"/>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3943B782-9B5C-0634-B77F-A63D8022C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34AEA95E-C6DD-D5D0-54CD-3670281BABC1}"/>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5" name="Footer Placeholder 4">
            <a:extLst>
              <a:ext uri="{FF2B5EF4-FFF2-40B4-BE49-F238E27FC236}">
                <a16:creationId xmlns:a16="http://schemas.microsoft.com/office/drawing/2014/main" id="{C1656F3E-8756-3344-D226-C0C7A0C26EA9}"/>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67CF833F-5957-2CDC-4399-DC71D3A70E9C}"/>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155966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9BA626-892B-9AFA-1CCE-45E41D5DAF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424A8B47-7630-9140-8545-8F9A958F3F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304CBF54-6BDA-E0E3-9446-B113D1194A3E}"/>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5" name="Footer Placeholder 4">
            <a:extLst>
              <a:ext uri="{FF2B5EF4-FFF2-40B4-BE49-F238E27FC236}">
                <a16:creationId xmlns:a16="http://schemas.microsoft.com/office/drawing/2014/main" id="{FDE58795-B3D1-C713-1193-EC858B542748}"/>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207FB74B-5311-5CBF-6E6F-B336D75D40F1}"/>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93662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8C09-66A8-92D6-0E15-3A4F28CDC63D}"/>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D4203697-76CA-5068-DF76-F8291B6F70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4FBF51B2-17E2-95F6-A18C-89179A0D931D}"/>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5" name="Footer Placeholder 4">
            <a:extLst>
              <a:ext uri="{FF2B5EF4-FFF2-40B4-BE49-F238E27FC236}">
                <a16:creationId xmlns:a16="http://schemas.microsoft.com/office/drawing/2014/main" id="{464E2F70-D0E8-6CEA-4DC8-707CF576714F}"/>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3F4442D-41A9-A369-DC34-2D759584D271}"/>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248098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A63F-ACBC-E19D-AA87-58DD7DBC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A079F21F-88CA-E447-4785-8B9326434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4A5AE-4226-7B0F-3CAB-DAA6C1C7851E}"/>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5" name="Footer Placeholder 4">
            <a:extLst>
              <a:ext uri="{FF2B5EF4-FFF2-40B4-BE49-F238E27FC236}">
                <a16:creationId xmlns:a16="http://schemas.microsoft.com/office/drawing/2014/main" id="{0A04F3B1-B7CE-40CF-8765-101427AF865C}"/>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B6FAE794-8D0B-F582-E405-C55D216B41B6}"/>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256415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BDD2-4A54-4BE4-2FB1-99965F8BE91C}"/>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3D5EE246-E418-AC8D-8DAB-D1E6BE5F8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E6714F12-FC5C-20D6-5AB9-1E4EF5C9A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7EE291F0-6538-A975-57E1-E668A2CA494B}"/>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6" name="Footer Placeholder 5">
            <a:extLst>
              <a:ext uri="{FF2B5EF4-FFF2-40B4-BE49-F238E27FC236}">
                <a16:creationId xmlns:a16="http://schemas.microsoft.com/office/drawing/2014/main" id="{B0225603-F57C-C45A-EEF6-6D588DAA1E51}"/>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D3B35AC7-AEEF-E719-9126-970ADBCD09CD}"/>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185996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4BB1-9D3B-0BB2-29B4-85507461B001}"/>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6A4ECD64-77ED-38A3-7FE7-D3887D144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630B43-0761-F0CE-DE74-523645651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B095038E-766F-4FFF-A41B-82EE22A2A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D250EE-22E7-37F1-DBA4-78F95507E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7F52F11C-2348-E6F4-83F8-D1E8C9DFDC97}"/>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8" name="Footer Placeholder 7">
            <a:extLst>
              <a:ext uri="{FF2B5EF4-FFF2-40B4-BE49-F238E27FC236}">
                <a16:creationId xmlns:a16="http://schemas.microsoft.com/office/drawing/2014/main" id="{5C8B0328-F931-4BA0-76D3-DADFA7A307EF}"/>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784E6EF7-5A24-B17D-AFDE-5280E34F0DC5}"/>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228613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6313-8D2B-1824-BEDF-8BE88A7372BE}"/>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86260F75-5802-FFA7-003A-9289E4298F7B}"/>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4" name="Footer Placeholder 3">
            <a:extLst>
              <a:ext uri="{FF2B5EF4-FFF2-40B4-BE49-F238E27FC236}">
                <a16:creationId xmlns:a16="http://schemas.microsoft.com/office/drawing/2014/main" id="{AFDA7639-80F9-BD5D-22AE-91E463DDBAF8}"/>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FB69F650-F0C6-986D-5E4F-898B3F2453D3}"/>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19069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94696-5B63-0313-6AF5-B5757E9699DA}"/>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3" name="Footer Placeholder 2">
            <a:extLst>
              <a:ext uri="{FF2B5EF4-FFF2-40B4-BE49-F238E27FC236}">
                <a16:creationId xmlns:a16="http://schemas.microsoft.com/office/drawing/2014/main" id="{44104AC6-7788-4C5C-0C6D-570A4B5C865C}"/>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5CD130B1-3FDA-0D87-7041-1850BCFDB1E8}"/>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33087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2C4F-7EB0-3A73-4460-6666B5E78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6D172157-4D62-6959-C70A-0F4424B05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3A4D9CD3-8DFE-36D2-4C97-CF381DE9D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0E9E1-19FB-423A-A9BF-C71F6B734BA4}"/>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6" name="Footer Placeholder 5">
            <a:extLst>
              <a:ext uri="{FF2B5EF4-FFF2-40B4-BE49-F238E27FC236}">
                <a16:creationId xmlns:a16="http://schemas.microsoft.com/office/drawing/2014/main" id="{4D800591-A471-8948-891E-E2347500CC80}"/>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B14A36E3-D291-193A-7F89-D217CF6F0BF4}"/>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169376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CA0D-7482-177C-18F4-EF263E2D8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27CC936C-8F1D-4912-5241-53D410C3A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78E3DC63-6259-CBDE-A2CB-99B082240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06D10-A9FF-D939-A2BA-61E8D4533585}"/>
              </a:ext>
            </a:extLst>
          </p:cNvPr>
          <p:cNvSpPr>
            <a:spLocks noGrp="1"/>
          </p:cNvSpPr>
          <p:nvPr>
            <p:ph type="dt" sz="half" idx="10"/>
          </p:nvPr>
        </p:nvSpPr>
        <p:spPr/>
        <p:txBody>
          <a:bodyPr/>
          <a:lstStyle/>
          <a:p>
            <a:fld id="{9EA96EB6-ED2D-44B9-95CC-DB7EB8327068}" type="datetimeFigureOut">
              <a:rPr lang="en-ZW" smtClean="0"/>
              <a:t>13/3/2023</a:t>
            </a:fld>
            <a:endParaRPr lang="en-ZW"/>
          </a:p>
        </p:txBody>
      </p:sp>
      <p:sp>
        <p:nvSpPr>
          <p:cNvPr id="6" name="Footer Placeholder 5">
            <a:extLst>
              <a:ext uri="{FF2B5EF4-FFF2-40B4-BE49-F238E27FC236}">
                <a16:creationId xmlns:a16="http://schemas.microsoft.com/office/drawing/2014/main" id="{6C6C7BAE-DC9C-0E32-0FD8-D58486A6EA9F}"/>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BCA2B6D1-69EB-4D93-120F-E1D4AA63741D}"/>
              </a:ext>
            </a:extLst>
          </p:cNvPr>
          <p:cNvSpPr>
            <a:spLocks noGrp="1"/>
          </p:cNvSpPr>
          <p:nvPr>
            <p:ph type="sldNum" sz="quarter" idx="12"/>
          </p:nvPr>
        </p:nvSpPr>
        <p:spPr/>
        <p:txBody>
          <a:bodyPr/>
          <a:lstStyle/>
          <a:p>
            <a:fld id="{DB174568-DAF3-4C10-8694-2AA890F80E3D}" type="slidenum">
              <a:rPr lang="en-ZW" smtClean="0"/>
              <a:t>‹#›</a:t>
            </a:fld>
            <a:endParaRPr lang="en-ZW"/>
          </a:p>
        </p:txBody>
      </p:sp>
    </p:spTree>
    <p:extLst>
      <p:ext uri="{BB962C8B-B14F-4D97-AF65-F5344CB8AC3E}">
        <p14:creationId xmlns:p14="http://schemas.microsoft.com/office/powerpoint/2010/main" val="84362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6AA28-778B-8E42-87D2-1B63E9762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4B2E5945-9261-CF41-6304-597D401C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153323DC-5181-9D02-4C2D-0AD3617ED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96EB6-ED2D-44B9-95CC-DB7EB8327068}" type="datetimeFigureOut">
              <a:rPr lang="en-ZW" smtClean="0"/>
              <a:t>13/3/2023</a:t>
            </a:fld>
            <a:endParaRPr lang="en-ZW"/>
          </a:p>
        </p:txBody>
      </p:sp>
      <p:sp>
        <p:nvSpPr>
          <p:cNvPr id="5" name="Footer Placeholder 4">
            <a:extLst>
              <a:ext uri="{FF2B5EF4-FFF2-40B4-BE49-F238E27FC236}">
                <a16:creationId xmlns:a16="http://schemas.microsoft.com/office/drawing/2014/main" id="{6BBFDBB1-5877-A5A8-C712-6BBB1F896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61AB34D7-97EF-B1FA-2382-BA2B7F4E8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74568-DAF3-4C10-8694-2AA890F80E3D}" type="slidenum">
              <a:rPr lang="en-ZW" smtClean="0"/>
              <a:t>‹#›</a:t>
            </a:fld>
            <a:endParaRPr lang="en-ZW"/>
          </a:p>
        </p:txBody>
      </p:sp>
    </p:spTree>
    <p:extLst>
      <p:ext uri="{BB962C8B-B14F-4D97-AF65-F5344CB8AC3E}">
        <p14:creationId xmlns:p14="http://schemas.microsoft.com/office/powerpoint/2010/main" val="294431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B162-86CE-70E6-8890-0CECCBD16052}"/>
              </a:ext>
            </a:extLst>
          </p:cNvPr>
          <p:cNvSpPr>
            <a:spLocks noGrp="1"/>
          </p:cNvSpPr>
          <p:nvPr>
            <p:ph type="ctrTitle"/>
          </p:nvPr>
        </p:nvSpPr>
        <p:spPr/>
        <p:txBody>
          <a:bodyPr/>
          <a:lstStyle/>
          <a:p>
            <a:r>
              <a:rPr lang="en-IN" dirty="0"/>
              <a:t>TITANIC SURVIVOR PREDICTION</a:t>
            </a:r>
            <a:endParaRPr lang="en-ZW" dirty="0"/>
          </a:p>
        </p:txBody>
      </p:sp>
      <p:sp>
        <p:nvSpPr>
          <p:cNvPr id="3" name="Subtitle 2">
            <a:extLst>
              <a:ext uri="{FF2B5EF4-FFF2-40B4-BE49-F238E27FC236}">
                <a16:creationId xmlns:a16="http://schemas.microsoft.com/office/drawing/2014/main" id="{30921C23-23FD-8F2A-7631-726AC7369A47}"/>
              </a:ext>
            </a:extLst>
          </p:cNvPr>
          <p:cNvSpPr>
            <a:spLocks noGrp="1"/>
          </p:cNvSpPr>
          <p:nvPr>
            <p:ph type="subTitle" idx="1"/>
          </p:nvPr>
        </p:nvSpPr>
        <p:spPr/>
        <p:txBody>
          <a:bodyPr/>
          <a:lstStyle/>
          <a:p>
            <a:r>
              <a:rPr lang="en-IN" dirty="0"/>
              <a:t>USING LOGISTIC REGRESSION</a:t>
            </a:r>
            <a:endParaRPr lang="en-ZW" dirty="0"/>
          </a:p>
        </p:txBody>
      </p:sp>
    </p:spTree>
    <p:extLst>
      <p:ext uri="{BB962C8B-B14F-4D97-AF65-F5344CB8AC3E}">
        <p14:creationId xmlns:p14="http://schemas.microsoft.com/office/powerpoint/2010/main" val="19356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7C24-0B83-482A-D07B-68F6928EC0C9}"/>
              </a:ext>
            </a:extLst>
          </p:cNvPr>
          <p:cNvSpPr>
            <a:spLocks noGrp="1"/>
          </p:cNvSpPr>
          <p:nvPr>
            <p:ph type="title"/>
          </p:nvPr>
        </p:nvSpPr>
        <p:spPr/>
        <p:txBody>
          <a:bodyPr/>
          <a:lstStyle/>
          <a:p>
            <a:r>
              <a:rPr lang="en-IN" u="sng" dirty="0">
                <a:latin typeface="+mn-lt"/>
              </a:rPr>
              <a:t>No. of features &amp;  no. of features</a:t>
            </a:r>
            <a:endParaRPr lang="en-ZW" u="sng" dirty="0">
              <a:latin typeface="+mn-lt"/>
            </a:endParaRPr>
          </a:p>
        </p:txBody>
      </p:sp>
      <p:pic>
        <p:nvPicPr>
          <p:cNvPr id="5" name="Content Placeholder 4">
            <a:extLst>
              <a:ext uri="{FF2B5EF4-FFF2-40B4-BE49-F238E27FC236}">
                <a16:creationId xmlns:a16="http://schemas.microsoft.com/office/drawing/2014/main" id="{8D5B39E7-6DD2-1CD8-587B-A74A238CC8E3}"/>
              </a:ext>
            </a:extLst>
          </p:cNvPr>
          <p:cNvPicPr>
            <a:picLocks noGrp="1" noChangeAspect="1"/>
          </p:cNvPicPr>
          <p:nvPr>
            <p:ph idx="1"/>
          </p:nvPr>
        </p:nvPicPr>
        <p:blipFill>
          <a:blip r:embed="rId2"/>
          <a:stretch>
            <a:fillRect/>
          </a:stretch>
        </p:blipFill>
        <p:spPr>
          <a:xfrm>
            <a:off x="1270145" y="1987511"/>
            <a:ext cx="3504078" cy="3619346"/>
          </a:xfrm>
        </p:spPr>
      </p:pic>
    </p:spTree>
    <p:extLst>
      <p:ext uri="{BB962C8B-B14F-4D97-AF65-F5344CB8AC3E}">
        <p14:creationId xmlns:p14="http://schemas.microsoft.com/office/powerpoint/2010/main" val="286692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8664-7FE6-C45B-1BD8-3760CF9C79AC}"/>
              </a:ext>
            </a:extLst>
          </p:cNvPr>
          <p:cNvSpPr>
            <a:spLocks noGrp="1"/>
          </p:cNvSpPr>
          <p:nvPr>
            <p:ph type="title"/>
          </p:nvPr>
        </p:nvSpPr>
        <p:spPr/>
        <p:txBody>
          <a:bodyPr/>
          <a:lstStyle/>
          <a:p>
            <a:r>
              <a:rPr lang="en-IN" u="sng" dirty="0">
                <a:latin typeface="+mn-lt"/>
              </a:rPr>
              <a:t>Basic Statistics on data </a:t>
            </a:r>
            <a:endParaRPr lang="en-ZW" u="sng" dirty="0">
              <a:latin typeface="+mn-lt"/>
            </a:endParaRPr>
          </a:p>
        </p:txBody>
      </p:sp>
      <p:pic>
        <p:nvPicPr>
          <p:cNvPr id="5" name="Content Placeholder 4">
            <a:extLst>
              <a:ext uri="{FF2B5EF4-FFF2-40B4-BE49-F238E27FC236}">
                <a16:creationId xmlns:a16="http://schemas.microsoft.com/office/drawing/2014/main" id="{D8FF152D-3881-4B12-7D5F-3F1858F2479C}"/>
              </a:ext>
            </a:extLst>
          </p:cNvPr>
          <p:cNvPicPr>
            <a:picLocks noGrp="1" noChangeAspect="1"/>
          </p:cNvPicPr>
          <p:nvPr>
            <p:ph idx="1"/>
          </p:nvPr>
        </p:nvPicPr>
        <p:blipFill>
          <a:blip r:embed="rId2"/>
          <a:stretch>
            <a:fillRect/>
          </a:stretch>
        </p:blipFill>
        <p:spPr>
          <a:xfrm>
            <a:off x="838200" y="1777701"/>
            <a:ext cx="8338770" cy="4556912"/>
          </a:xfrm>
        </p:spPr>
      </p:pic>
    </p:spTree>
    <p:extLst>
      <p:ext uri="{BB962C8B-B14F-4D97-AF65-F5344CB8AC3E}">
        <p14:creationId xmlns:p14="http://schemas.microsoft.com/office/powerpoint/2010/main" val="54646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D11B-298D-B53E-11FF-F1D2E04F07D1}"/>
              </a:ext>
            </a:extLst>
          </p:cNvPr>
          <p:cNvSpPr>
            <a:spLocks noGrp="1"/>
          </p:cNvSpPr>
          <p:nvPr>
            <p:ph type="title"/>
          </p:nvPr>
        </p:nvSpPr>
        <p:spPr>
          <a:xfrm>
            <a:off x="723900" y="202223"/>
            <a:ext cx="10515600" cy="1325563"/>
          </a:xfrm>
        </p:spPr>
        <p:txBody>
          <a:bodyPr/>
          <a:lstStyle/>
          <a:p>
            <a:r>
              <a:rPr lang="en-IN" u="sng" dirty="0">
                <a:latin typeface="+mn-lt"/>
              </a:rPr>
              <a:t>Unique values  </a:t>
            </a:r>
            <a:endParaRPr lang="en-ZW" u="sng" dirty="0">
              <a:latin typeface="+mn-lt"/>
            </a:endParaRPr>
          </a:p>
        </p:txBody>
      </p:sp>
      <p:pic>
        <p:nvPicPr>
          <p:cNvPr id="5" name="Content Placeholder 4">
            <a:extLst>
              <a:ext uri="{FF2B5EF4-FFF2-40B4-BE49-F238E27FC236}">
                <a16:creationId xmlns:a16="http://schemas.microsoft.com/office/drawing/2014/main" id="{12042728-36DD-CBBA-905A-A9A37350F8F7}"/>
              </a:ext>
            </a:extLst>
          </p:cNvPr>
          <p:cNvPicPr>
            <a:picLocks noGrp="1" noChangeAspect="1"/>
          </p:cNvPicPr>
          <p:nvPr>
            <p:ph idx="1"/>
          </p:nvPr>
        </p:nvPicPr>
        <p:blipFill>
          <a:blip r:embed="rId2"/>
          <a:stretch>
            <a:fillRect/>
          </a:stretch>
        </p:blipFill>
        <p:spPr>
          <a:xfrm>
            <a:off x="1283676" y="1546402"/>
            <a:ext cx="2637693" cy="5109375"/>
          </a:xfrm>
        </p:spPr>
      </p:pic>
    </p:spTree>
    <p:extLst>
      <p:ext uri="{BB962C8B-B14F-4D97-AF65-F5344CB8AC3E}">
        <p14:creationId xmlns:p14="http://schemas.microsoft.com/office/powerpoint/2010/main" val="330572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06F8-808A-F907-A28B-552BA6473013}"/>
              </a:ext>
            </a:extLst>
          </p:cNvPr>
          <p:cNvSpPr>
            <a:spLocks noGrp="1"/>
          </p:cNvSpPr>
          <p:nvPr>
            <p:ph type="title"/>
          </p:nvPr>
        </p:nvSpPr>
        <p:spPr>
          <a:xfrm>
            <a:off x="838200" y="365126"/>
            <a:ext cx="10240108" cy="1094398"/>
          </a:xfrm>
        </p:spPr>
        <p:txBody>
          <a:bodyPr/>
          <a:lstStyle/>
          <a:p>
            <a:r>
              <a:rPr lang="en-IN" u="sng" dirty="0">
                <a:latin typeface="+mn-lt"/>
              </a:rPr>
              <a:t>Info</a:t>
            </a:r>
            <a:endParaRPr lang="en-ZW" u="sng" dirty="0">
              <a:latin typeface="+mn-lt"/>
            </a:endParaRPr>
          </a:p>
        </p:txBody>
      </p:sp>
      <p:pic>
        <p:nvPicPr>
          <p:cNvPr id="5" name="Content Placeholder 4">
            <a:extLst>
              <a:ext uri="{FF2B5EF4-FFF2-40B4-BE49-F238E27FC236}">
                <a16:creationId xmlns:a16="http://schemas.microsoft.com/office/drawing/2014/main" id="{03058EB5-E1A8-47DD-436C-CAB35FE61053}"/>
              </a:ext>
            </a:extLst>
          </p:cNvPr>
          <p:cNvPicPr>
            <a:picLocks noGrp="1" noChangeAspect="1"/>
          </p:cNvPicPr>
          <p:nvPr>
            <p:ph idx="1"/>
          </p:nvPr>
        </p:nvPicPr>
        <p:blipFill>
          <a:blip r:embed="rId2"/>
          <a:stretch>
            <a:fillRect/>
          </a:stretch>
        </p:blipFill>
        <p:spPr>
          <a:xfrm>
            <a:off x="1641973" y="1570647"/>
            <a:ext cx="2332149" cy="5314809"/>
          </a:xfrm>
        </p:spPr>
      </p:pic>
    </p:spTree>
    <p:extLst>
      <p:ext uri="{BB962C8B-B14F-4D97-AF65-F5344CB8AC3E}">
        <p14:creationId xmlns:p14="http://schemas.microsoft.com/office/powerpoint/2010/main" val="91782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D07C-9209-0D3F-51FF-7F710F2367CD}"/>
              </a:ext>
            </a:extLst>
          </p:cNvPr>
          <p:cNvSpPr>
            <a:spLocks noGrp="1"/>
          </p:cNvSpPr>
          <p:nvPr>
            <p:ph type="title"/>
          </p:nvPr>
        </p:nvSpPr>
        <p:spPr/>
        <p:txBody>
          <a:bodyPr/>
          <a:lstStyle/>
          <a:p>
            <a:r>
              <a:rPr lang="en-IN" u="sng" dirty="0">
                <a:latin typeface="+mn-lt"/>
              </a:rPr>
              <a:t>Null values count</a:t>
            </a:r>
            <a:endParaRPr lang="en-ZW" u="sng" dirty="0">
              <a:latin typeface="+mn-lt"/>
            </a:endParaRPr>
          </a:p>
        </p:txBody>
      </p:sp>
      <p:pic>
        <p:nvPicPr>
          <p:cNvPr id="5" name="Content Placeholder 4">
            <a:extLst>
              <a:ext uri="{FF2B5EF4-FFF2-40B4-BE49-F238E27FC236}">
                <a16:creationId xmlns:a16="http://schemas.microsoft.com/office/drawing/2014/main" id="{B692323A-37BA-8FBF-A692-47091A751745}"/>
              </a:ext>
            </a:extLst>
          </p:cNvPr>
          <p:cNvPicPr>
            <a:picLocks noGrp="1" noChangeAspect="1"/>
          </p:cNvPicPr>
          <p:nvPr>
            <p:ph idx="1"/>
          </p:nvPr>
        </p:nvPicPr>
        <p:blipFill>
          <a:blip r:embed="rId2"/>
          <a:stretch>
            <a:fillRect/>
          </a:stretch>
        </p:blipFill>
        <p:spPr>
          <a:xfrm>
            <a:off x="1003695" y="1523918"/>
            <a:ext cx="1539373" cy="4206605"/>
          </a:xfrm>
        </p:spPr>
      </p:pic>
    </p:spTree>
    <p:extLst>
      <p:ext uri="{BB962C8B-B14F-4D97-AF65-F5344CB8AC3E}">
        <p14:creationId xmlns:p14="http://schemas.microsoft.com/office/powerpoint/2010/main" val="317519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4FA7-3B5E-F604-7BFF-D7C7C81B3D1A}"/>
              </a:ext>
            </a:extLst>
          </p:cNvPr>
          <p:cNvSpPr>
            <a:spLocks noGrp="1"/>
          </p:cNvSpPr>
          <p:nvPr>
            <p:ph type="title"/>
          </p:nvPr>
        </p:nvSpPr>
        <p:spPr>
          <a:xfrm>
            <a:off x="27522" y="-156045"/>
            <a:ext cx="10079622" cy="893639"/>
          </a:xfrm>
        </p:spPr>
        <p:txBody>
          <a:bodyPr/>
          <a:lstStyle/>
          <a:p>
            <a:r>
              <a:rPr lang="en-IN" u="sng" dirty="0">
                <a:latin typeface="+mn-lt"/>
              </a:rPr>
              <a:t>Correlation of train data </a:t>
            </a:r>
            <a:endParaRPr lang="en-ZW" u="sng" dirty="0">
              <a:latin typeface="+mn-lt"/>
            </a:endParaRPr>
          </a:p>
        </p:txBody>
      </p:sp>
      <p:pic>
        <p:nvPicPr>
          <p:cNvPr id="5" name="Content Placeholder 4">
            <a:extLst>
              <a:ext uri="{FF2B5EF4-FFF2-40B4-BE49-F238E27FC236}">
                <a16:creationId xmlns:a16="http://schemas.microsoft.com/office/drawing/2014/main" id="{01BA90F3-C1AD-8528-CE3F-E4B6629B8094}"/>
              </a:ext>
            </a:extLst>
          </p:cNvPr>
          <p:cNvPicPr>
            <a:picLocks noGrp="1" noChangeAspect="1"/>
          </p:cNvPicPr>
          <p:nvPr>
            <p:ph idx="1"/>
          </p:nvPr>
        </p:nvPicPr>
        <p:blipFill>
          <a:blip r:embed="rId2"/>
          <a:stretch>
            <a:fillRect/>
          </a:stretch>
        </p:blipFill>
        <p:spPr>
          <a:xfrm>
            <a:off x="27522" y="720969"/>
            <a:ext cx="6294147" cy="6042729"/>
          </a:xfrm>
        </p:spPr>
      </p:pic>
    </p:spTree>
    <p:extLst>
      <p:ext uri="{BB962C8B-B14F-4D97-AF65-F5344CB8AC3E}">
        <p14:creationId xmlns:p14="http://schemas.microsoft.com/office/powerpoint/2010/main" val="237310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3EFF-57F8-1E4D-8871-AC375B467172}"/>
              </a:ext>
            </a:extLst>
          </p:cNvPr>
          <p:cNvSpPr>
            <a:spLocks noGrp="1"/>
          </p:cNvSpPr>
          <p:nvPr>
            <p:ph type="title"/>
          </p:nvPr>
        </p:nvSpPr>
        <p:spPr>
          <a:xfrm>
            <a:off x="-67408" y="0"/>
            <a:ext cx="10515600" cy="1325563"/>
          </a:xfrm>
        </p:spPr>
        <p:txBody>
          <a:bodyPr/>
          <a:lstStyle/>
          <a:p>
            <a:r>
              <a:rPr lang="en-IN" u="sng" dirty="0">
                <a:latin typeface="+mn-lt"/>
              </a:rPr>
              <a:t>Correlation of test data </a:t>
            </a:r>
            <a:endParaRPr lang="en-ZW" u="sng" dirty="0">
              <a:latin typeface="+mn-lt"/>
            </a:endParaRPr>
          </a:p>
        </p:txBody>
      </p:sp>
      <p:pic>
        <p:nvPicPr>
          <p:cNvPr id="5" name="Content Placeholder 4">
            <a:extLst>
              <a:ext uri="{FF2B5EF4-FFF2-40B4-BE49-F238E27FC236}">
                <a16:creationId xmlns:a16="http://schemas.microsoft.com/office/drawing/2014/main" id="{7E910466-D5D1-7223-5344-D8C5D2318AB5}"/>
              </a:ext>
            </a:extLst>
          </p:cNvPr>
          <p:cNvPicPr>
            <a:picLocks noGrp="1" noChangeAspect="1"/>
          </p:cNvPicPr>
          <p:nvPr>
            <p:ph idx="1"/>
          </p:nvPr>
        </p:nvPicPr>
        <p:blipFill>
          <a:blip r:embed="rId2"/>
          <a:stretch>
            <a:fillRect/>
          </a:stretch>
        </p:blipFill>
        <p:spPr>
          <a:xfrm>
            <a:off x="0" y="1116083"/>
            <a:ext cx="4622302" cy="5008126"/>
          </a:xfrm>
        </p:spPr>
      </p:pic>
    </p:spTree>
    <p:extLst>
      <p:ext uri="{BB962C8B-B14F-4D97-AF65-F5344CB8AC3E}">
        <p14:creationId xmlns:p14="http://schemas.microsoft.com/office/powerpoint/2010/main" val="402187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C7D3-D456-12B5-0214-3E484ED98FE9}"/>
              </a:ext>
            </a:extLst>
          </p:cNvPr>
          <p:cNvSpPr>
            <a:spLocks noGrp="1"/>
          </p:cNvSpPr>
          <p:nvPr>
            <p:ph type="title"/>
          </p:nvPr>
        </p:nvSpPr>
        <p:spPr>
          <a:xfrm>
            <a:off x="3462867" y="2766218"/>
            <a:ext cx="10515600" cy="1325563"/>
          </a:xfrm>
        </p:spPr>
        <p:txBody>
          <a:bodyPr>
            <a:normAutofit/>
          </a:bodyPr>
          <a:lstStyle/>
          <a:p>
            <a:r>
              <a:rPr lang="en-IN" sz="5000" b="1" dirty="0">
                <a:solidFill>
                  <a:schemeClr val="accent6">
                    <a:lumMod val="75000"/>
                  </a:schemeClr>
                </a:solidFill>
                <a:latin typeface="Times New Roman" panose="02020603050405020304" pitchFamily="18" charset="0"/>
                <a:cs typeface="Times New Roman" panose="02020603050405020304" pitchFamily="18" charset="0"/>
              </a:rPr>
              <a:t>Data </a:t>
            </a:r>
            <a:r>
              <a:rPr lang="en-IN" sz="5000" b="1" dirty="0" err="1">
                <a:solidFill>
                  <a:schemeClr val="accent6">
                    <a:lumMod val="75000"/>
                  </a:schemeClr>
                </a:solidFill>
                <a:latin typeface="Times New Roman" panose="02020603050405020304" pitchFamily="18" charset="0"/>
                <a:cs typeface="Times New Roman" panose="02020603050405020304" pitchFamily="18" charset="0"/>
              </a:rPr>
              <a:t>Preprocessing</a:t>
            </a:r>
            <a:r>
              <a:rPr lang="en-IN" sz="5000" b="1" dirty="0">
                <a:solidFill>
                  <a:schemeClr val="accent6">
                    <a:lumMod val="75000"/>
                  </a:schemeClr>
                </a:solidFill>
                <a:latin typeface="Times New Roman" panose="02020603050405020304" pitchFamily="18" charset="0"/>
                <a:cs typeface="Times New Roman" panose="02020603050405020304" pitchFamily="18" charset="0"/>
              </a:rPr>
              <a:t> </a:t>
            </a:r>
            <a:endParaRPr lang="en-ZW" sz="50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3469-713A-2474-CC13-E9D628018B0A}"/>
              </a:ext>
            </a:extLst>
          </p:cNvPr>
          <p:cNvSpPr>
            <a:spLocks noGrp="1"/>
          </p:cNvSpPr>
          <p:nvPr>
            <p:ph type="title"/>
          </p:nvPr>
        </p:nvSpPr>
        <p:spPr/>
        <p:txBody>
          <a:bodyPr/>
          <a:lstStyle/>
          <a:p>
            <a:r>
              <a:rPr lang="en-IN" dirty="0">
                <a:latin typeface="+mn-lt"/>
              </a:rPr>
              <a:t> why do we Drop Features </a:t>
            </a:r>
            <a:endParaRPr lang="en-ZW" dirty="0">
              <a:latin typeface="+mn-lt"/>
            </a:endParaRPr>
          </a:p>
        </p:txBody>
      </p:sp>
      <p:sp>
        <p:nvSpPr>
          <p:cNvPr id="3" name="Content Placeholder 2">
            <a:extLst>
              <a:ext uri="{FF2B5EF4-FFF2-40B4-BE49-F238E27FC236}">
                <a16:creationId xmlns:a16="http://schemas.microsoft.com/office/drawing/2014/main" id="{DAD0FA9C-825B-D646-F762-77E24C269C07}"/>
              </a:ext>
            </a:extLst>
          </p:cNvPr>
          <p:cNvSpPr>
            <a:spLocks noGrp="1"/>
          </p:cNvSpPr>
          <p:nvPr>
            <p:ph idx="1"/>
          </p:nvPr>
        </p:nvSpPr>
        <p:spPr/>
        <p:txBody>
          <a:bodyPr>
            <a:normAutofit/>
          </a:bodyPr>
          <a:lstStyle/>
          <a:p>
            <a:r>
              <a:rPr lang="en-IN" sz="3500" dirty="0">
                <a:latin typeface="Times New Roman" panose="02020603050405020304" pitchFamily="18" charset="0"/>
                <a:cs typeface="Times New Roman" panose="02020603050405020304" pitchFamily="18" charset="0"/>
              </a:rPr>
              <a:t>Reducing Overfitting</a:t>
            </a:r>
          </a:p>
          <a:p>
            <a:r>
              <a:rPr lang="en-IN" sz="3500" dirty="0" err="1">
                <a:latin typeface="Times New Roman" panose="02020603050405020304" pitchFamily="18" charset="0"/>
                <a:cs typeface="Times New Roman" panose="02020603050405020304" pitchFamily="18" charset="0"/>
              </a:rPr>
              <a:t>Impoving</a:t>
            </a:r>
            <a:r>
              <a:rPr lang="en-IN" sz="3500" dirty="0">
                <a:latin typeface="Times New Roman" panose="02020603050405020304" pitchFamily="18" charset="0"/>
                <a:cs typeface="Times New Roman" panose="02020603050405020304" pitchFamily="18" charset="0"/>
              </a:rPr>
              <a:t> Model Performance </a:t>
            </a:r>
          </a:p>
          <a:p>
            <a:r>
              <a:rPr lang="en-IN" sz="3500" dirty="0">
                <a:latin typeface="Times New Roman" panose="02020603050405020304" pitchFamily="18" charset="0"/>
                <a:cs typeface="Times New Roman" panose="02020603050405020304" pitchFamily="18" charset="0"/>
              </a:rPr>
              <a:t>Reducing computational costs</a:t>
            </a:r>
          </a:p>
          <a:p>
            <a:r>
              <a:rPr lang="en-IN" sz="3500" dirty="0">
                <a:latin typeface="Times New Roman" panose="02020603050405020304" pitchFamily="18" charset="0"/>
                <a:cs typeface="Times New Roman" panose="02020603050405020304" pitchFamily="18" charset="0"/>
              </a:rPr>
              <a:t>Handling Multicollinearity </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4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0473-E8C8-5737-39A1-C781263BA937}"/>
              </a:ext>
            </a:extLst>
          </p:cNvPr>
          <p:cNvSpPr>
            <a:spLocks noGrp="1"/>
          </p:cNvSpPr>
          <p:nvPr>
            <p:ph type="title"/>
          </p:nvPr>
        </p:nvSpPr>
        <p:spPr>
          <a:xfrm>
            <a:off x="0" y="-211015"/>
            <a:ext cx="8704385" cy="1014935"/>
          </a:xfrm>
        </p:spPr>
        <p:txBody>
          <a:bodyPr/>
          <a:lstStyle/>
          <a:p>
            <a:r>
              <a:rPr lang="en-IN" u="sng" dirty="0" err="1">
                <a:latin typeface="+mn-lt"/>
              </a:rPr>
              <a:t>Droping</a:t>
            </a:r>
            <a:r>
              <a:rPr lang="en-IN" u="sng" dirty="0">
                <a:latin typeface="+mn-lt"/>
              </a:rPr>
              <a:t> features </a:t>
            </a:r>
            <a:endParaRPr lang="en-ZW" u="sng" dirty="0">
              <a:latin typeface="+mn-lt"/>
            </a:endParaRPr>
          </a:p>
        </p:txBody>
      </p:sp>
      <p:pic>
        <p:nvPicPr>
          <p:cNvPr id="5" name="Content Placeholder 4">
            <a:extLst>
              <a:ext uri="{FF2B5EF4-FFF2-40B4-BE49-F238E27FC236}">
                <a16:creationId xmlns:a16="http://schemas.microsoft.com/office/drawing/2014/main" id="{3D2D0B13-D731-9D40-BE23-ED5AF51191BD}"/>
              </a:ext>
            </a:extLst>
          </p:cNvPr>
          <p:cNvPicPr>
            <a:picLocks noGrp="1" noChangeAspect="1"/>
          </p:cNvPicPr>
          <p:nvPr>
            <p:ph idx="1"/>
          </p:nvPr>
        </p:nvPicPr>
        <p:blipFill>
          <a:blip r:embed="rId2"/>
          <a:stretch>
            <a:fillRect/>
          </a:stretch>
        </p:blipFill>
        <p:spPr>
          <a:xfrm>
            <a:off x="98270" y="803920"/>
            <a:ext cx="6566796" cy="5429826"/>
          </a:xfrm>
        </p:spPr>
      </p:pic>
    </p:spTree>
    <p:extLst>
      <p:ext uri="{BB962C8B-B14F-4D97-AF65-F5344CB8AC3E}">
        <p14:creationId xmlns:p14="http://schemas.microsoft.com/office/powerpoint/2010/main" val="281258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8BC7-4151-82B6-BAB7-A5B36DC94451}"/>
              </a:ext>
            </a:extLst>
          </p:cNvPr>
          <p:cNvSpPr>
            <a:spLocks noGrp="1"/>
          </p:cNvSpPr>
          <p:nvPr>
            <p:ph type="title"/>
          </p:nvPr>
        </p:nvSpPr>
        <p:spPr/>
        <p:txBody>
          <a:bodyPr/>
          <a:lstStyle/>
          <a:p>
            <a:r>
              <a:rPr lang="en-IN" u="sng" dirty="0">
                <a:latin typeface="+mn-lt"/>
              </a:rPr>
              <a:t>INTRODUCTION</a:t>
            </a:r>
            <a:endParaRPr lang="en-ZW" u="sng" dirty="0">
              <a:latin typeface="+mn-lt"/>
            </a:endParaRPr>
          </a:p>
        </p:txBody>
      </p:sp>
      <p:sp>
        <p:nvSpPr>
          <p:cNvPr id="3" name="Content Placeholder 2">
            <a:extLst>
              <a:ext uri="{FF2B5EF4-FFF2-40B4-BE49-F238E27FC236}">
                <a16:creationId xmlns:a16="http://schemas.microsoft.com/office/drawing/2014/main" id="{C93EBE6A-50E9-26A4-881F-42163E55D345}"/>
              </a:ext>
            </a:extLst>
          </p:cNvPr>
          <p:cNvSpPr>
            <a:spLocks noGrp="1"/>
          </p:cNvSpPr>
          <p:nvPr>
            <p:ph idx="1"/>
          </p:nvPr>
        </p:nvSpPr>
        <p:spPr/>
        <p:txBody>
          <a:bodyPr>
            <a:normAutofit/>
          </a:bodyPr>
          <a:lstStyle/>
          <a:p>
            <a:r>
              <a:rPr lang="en-IN" sz="3500" dirty="0">
                <a:latin typeface="Times New Roman" panose="02020603050405020304" pitchFamily="18" charset="0"/>
                <a:cs typeface="Times New Roman" panose="02020603050405020304" pitchFamily="18" charset="0"/>
              </a:rPr>
              <a:t>The sinking of the Titanic is one of the most </a:t>
            </a:r>
            <a:r>
              <a:rPr lang="en-IN" sz="3500" dirty="0" err="1">
                <a:latin typeface="Times New Roman" panose="02020603050405020304" pitchFamily="18" charset="0"/>
                <a:cs typeface="Times New Roman" panose="02020603050405020304" pitchFamily="18" charset="0"/>
              </a:rPr>
              <a:t>imfamous</a:t>
            </a:r>
            <a:r>
              <a:rPr lang="en-IN" sz="3500" dirty="0">
                <a:latin typeface="Times New Roman" panose="02020603050405020304" pitchFamily="18" charset="0"/>
                <a:cs typeface="Times New Roman" panose="02020603050405020304" pitchFamily="18" charset="0"/>
              </a:rPr>
              <a:t> shipwrecks in history.</a:t>
            </a:r>
          </a:p>
          <a:p>
            <a:r>
              <a:rPr lang="en-IN" sz="3500" dirty="0">
                <a:latin typeface="Times New Roman" panose="02020603050405020304" pitchFamily="18" charset="0"/>
                <a:cs typeface="Times New Roman" panose="02020603050405020304" pitchFamily="18" charset="0"/>
              </a:rPr>
              <a:t>In this challenge , we ask you to complete the analysis of what sorts of people were likely to survive </a:t>
            </a:r>
          </a:p>
          <a:p>
            <a:r>
              <a:rPr lang="en-IN" sz="3500" dirty="0">
                <a:latin typeface="Times New Roman" panose="02020603050405020304" pitchFamily="18" charset="0"/>
                <a:cs typeface="Times New Roman" panose="02020603050405020304" pitchFamily="18" charset="0"/>
              </a:rPr>
              <a:t>In particular , we ask you to apply the tools of machine learning to predict which passengers survived the tragedy </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6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0034A-F3EF-5B7A-BA89-F2CFD0899741}"/>
              </a:ext>
            </a:extLst>
          </p:cNvPr>
          <p:cNvSpPr>
            <a:spLocks noGrp="1"/>
          </p:cNvSpPr>
          <p:nvPr>
            <p:ph type="title"/>
          </p:nvPr>
        </p:nvSpPr>
        <p:spPr/>
        <p:txBody>
          <a:bodyPr/>
          <a:lstStyle/>
          <a:p>
            <a:r>
              <a:rPr lang="en-IN" dirty="0">
                <a:latin typeface="+mn-lt"/>
              </a:rPr>
              <a:t>Why do we separate columns </a:t>
            </a:r>
            <a:endParaRPr lang="en-ZW" dirty="0">
              <a:latin typeface="+mn-lt"/>
            </a:endParaRPr>
          </a:p>
        </p:txBody>
      </p:sp>
      <p:sp>
        <p:nvSpPr>
          <p:cNvPr id="7" name="Content Placeholder 6">
            <a:extLst>
              <a:ext uri="{FF2B5EF4-FFF2-40B4-BE49-F238E27FC236}">
                <a16:creationId xmlns:a16="http://schemas.microsoft.com/office/drawing/2014/main" id="{337D316E-0831-8287-ED1E-42EA36A2320B}"/>
              </a:ext>
            </a:extLst>
          </p:cNvPr>
          <p:cNvSpPr>
            <a:spLocks noGrp="1"/>
          </p:cNvSpPr>
          <p:nvPr>
            <p:ph idx="1"/>
          </p:nvPr>
        </p:nvSpPr>
        <p:spPr/>
        <p:txBody>
          <a:bodyPr>
            <a:normAutofit/>
          </a:bodyPr>
          <a:lstStyle/>
          <a:p>
            <a:r>
              <a:rPr lang="en-US" sz="3500" b="0" i="0" dirty="0">
                <a:effectLst/>
                <a:latin typeface="Times New Roman" panose="02020603050405020304" pitchFamily="18" charset="0"/>
                <a:cs typeface="Times New Roman" panose="02020603050405020304" pitchFamily="18" charset="0"/>
              </a:rPr>
              <a:t>separating numerical and categorical columns is important because they require different types of preprocessing and handling in machine learning models. By treating them differently, we can improve the performance of the model and gain a better understanding of the data.</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721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AB1D-AE3D-56E7-E468-7E2CEAD4E45A}"/>
              </a:ext>
            </a:extLst>
          </p:cNvPr>
          <p:cNvSpPr>
            <a:spLocks noGrp="1"/>
          </p:cNvSpPr>
          <p:nvPr>
            <p:ph type="title"/>
          </p:nvPr>
        </p:nvSpPr>
        <p:spPr>
          <a:xfrm>
            <a:off x="0" y="-151371"/>
            <a:ext cx="10231315" cy="857006"/>
          </a:xfrm>
        </p:spPr>
        <p:txBody>
          <a:bodyPr/>
          <a:lstStyle/>
          <a:p>
            <a:r>
              <a:rPr lang="en-IN" u="sng" dirty="0">
                <a:latin typeface="+mn-lt"/>
              </a:rPr>
              <a:t>Separating numerical &amp; categorical columns</a:t>
            </a:r>
            <a:endParaRPr lang="en-ZW" u="sng" dirty="0">
              <a:latin typeface="+mn-lt"/>
            </a:endParaRPr>
          </a:p>
        </p:txBody>
      </p:sp>
      <p:pic>
        <p:nvPicPr>
          <p:cNvPr id="5" name="Content Placeholder 4">
            <a:extLst>
              <a:ext uri="{FF2B5EF4-FFF2-40B4-BE49-F238E27FC236}">
                <a16:creationId xmlns:a16="http://schemas.microsoft.com/office/drawing/2014/main" id="{CB1AA538-78B4-ACA6-A272-850DA2BFDE68}"/>
              </a:ext>
            </a:extLst>
          </p:cNvPr>
          <p:cNvPicPr>
            <a:picLocks noGrp="1" noChangeAspect="1"/>
          </p:cNvPicPr>
          <p:nvPr>
            <p:ph idx="1"/>
          </p:nvPr>
        </p:nvPicPr>
        <p:blipFill>
          <a:blip r:embed="rId2"/>
          <a:stretch>
            <a:fillRect/>
          </a:stretch>
        </p:blipFill>
        <p:spPr>
          <a:xfrm>
            <a:off x="35061" y="620968"/>
            <a:ext cx="3851248" cy="5616063"/>
          </a:xfrm>
        </p:spPr>
      </p:pic>
    </p:spTree>
    <p:extLst>
      <p:ext uri="{BB962C8B-B14F-4D97-AF65-F5344CB8AC3E}">
        <p14:creationId xmlns:p14="http://schemas.microsoft.com/office/powerpoint/2010/main" val="1311041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BDCC-24A3-CDF6-AA32-6715EAEB1D86}"/>
              </a:ext>
            </a:extLst>
          </p:cNvPr>
          <p:cNvSpPr>
            <a:spLocks noGrp="1"/>
          </p:cNvSpPr>
          <p:nvPr>
            <p:ph type="title"/>
          </p:nvPr>
        </p:nvSpPr>
        <p:spPr/>
        <p:txBody>
          <a:bodyPr/>
          <a:lstStyle/>
          <a:p>
            <a:r>
              <a:rPr lang="en-IN" dirty="0">
                <a:latin typeface="+mn-lt"/>
              </a:rPr>
              <a:t>Filling null values </a:t>
            </a:r>
            <a:endParaRPr lang="en-ZW" dirty="0">
              <a:latin typeface="+mn-lt"/>
            </a:endParaRPr>
          </a:p>
        </p:txBody>
      </p:sp>
      <p:sp>
        <p:nvSpPr>
          <p:cNvPr id="3" name="Content Placeholder 2">
            <a:extLst>
              <a:ext uri="{FF2B5EF4-FFF2-40B4-BE49-F238E27FC236}">
                <a16:creationId xmlns:a16="http://schemas.microsoft.com/office/drawing/2014/main" id="{F0356DC8-C58A-62A3-4BC4-086BBBDC671C}"/>
              </a:ext>
            </a:extLst>
          </p:cNvPr>
          <p:cNvSpPr>
            <a:spLocks noGrp="1"/>
          </p:cNvSpPr>
          <p:nvPr>
            <p:ph idx="1"/>
          </p:nvPr>
        </p:nvSpPr>
        <p:spPr/>
        <p:txBody>
          <a:bodyPr>
            <a:normAutofit fontScale="92500" lnSpcReduction="10000"/>
          </a:bodyPr>
          <a:lstStyle/>
          <a:p>
            <a:r>
              <a:rPr lang="en-US" sz="3800" dirty="0">
                <a:latin typeface="Times New Roman" panose="02020603050405020304" pitchFamily="18" charset="0"/>
                <a:cs typeface="Times New Roman" panose="02020603050405020304" pitchFamily="18" charset="0"/>
              </a:rPr>
              <a:t>T</a:t>
            </a:r>
            <a:r>
              <a:rPr lang="en-US" sz="3800" b="0" i="0" dirty="0">
                <a:effectLst/>
                <a:latin typeface="Times New Roman" panose="02020603050405020304" pitchFamily="18" charset="0"/>
                <a:cs typeface="Times New Roman" panose="02020603050405020304" pitchFamily="18" charset="0"/>
              </a:rPr>
              <a:t>here are several methods to fill null values in categorical data, and the choice of method depends on the data and the problem at hand.</a:t>
            </a:r>
          </a:p>
          <a:p>
            <a:r>
              <a:rPr lang="en-US" sz="3800" b="0" i="0" dirty="0">
                <a:effectLst/>
                <a:latin typeface="Times New Roman" panose="02020603050405020304" pitchFamily="18" charset="0"/>
                <a:cs typeface="Times New Roman" panose="02020603050405020304" pitchFamily="18" charset="0"/>
              </a:rPr>
              <a:t>The SimpleImputer is a class in scikit-learn library in Python that is used to impute missing values in a dataset using simple strategies. It works by replacing missing values with a constant value, the mean value, the median value, or the most frequent value (mode) of the column, depending on the chosen strategy.</a:t>
            </a:r>
          </a:p>
          <a:p>
            <a:endParaRPr lang="en-ZW"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6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2D52-6FA0-A139-5A3A-5AA7A6BB8EFB}"/>
              </a:ext>
            </a:extLst>
          </p:cNvPr>
          <p:cNvSpPr>
            <a:spLocks noGrp="1"/>
          </p:cNvSpPr>
          <p:nvPr>
            <p:ph type="title"/>
          </p:nvPr>
        </p:nvSpPr>
        <p:spPr>
          <a:xfrm>
            <a:off x="0" y="18255"/>
            <a:ext cx="10515600" cy="1325563"/>
          </a:xfrm>
        </p:spPr>
        <p:txBody>
          <a:bodyPr/>
          <a:lstStyle/>
          <a:p>
            <a:r>
              <a:rPr lang="en-IN" u="sng" dirty="0">
                <a:latin typeface="+mn-lt"/>
              </a:rPr>
              <a:t>Filling null values </a:t>
            </a:r>
            <a:endParaRPr lang="en-ZW" u="sng" dirty="0">
              <a:latin typeface="+mn-lt"/>
            </a:endParaRPr>
          </a:p>
        </p:txBody>
      </p:sp>
      <p:pic>
        <p:nvPicPr>
          <p:cNvPr id="5" name="Content Placeholder 4">
            <a:extLst>
              <a:ext uri="{FF2B5EF4-FFF2-40B4-BE49-F238E27FC236}">
                <a16:creationId xmlns:a16="http://schemas.microsoft.com/office/drawing/2014/main" id="{A94F5EA4-9948-5750-A5FF-B5FB3655DA6E}"/>
              </a:ext>
            </a:extLst>
          </p:cNvPr>
          <p:cNvPicPr>
            <a:picLocks noGrp="1" noChangeAspect="1"/>
          </p:cNvPicPr>
          <p:nvPr>
            <p:ph idx="1"/>
          </p:nvPr>
        </p:nvPicPr>
        <p:blipFill>
          <a:blip r:embed="rId2"/>
          <a:stretch>
            <a:fillRect/>
          </a:stretch>
        </p:blipFill>
        <p:spPr>
          <a:xfrm>
            <a:off x="131885" y="1038122"/>
            <a:ext cx="4683864" cy="5819877"/>
          </a:xfrm>
        </p:spPr>
      </p:pic>
    </p:spTree>
    <p:extLst>
      <p:ext uri="{BB962C8B-B14F-4D97-AF65-F5344CB8AC3E}">
        <p14:creationId xmlns:p14="http://schemas.microsoft.com/office/powerpoint/2010/main" val="99001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30D2-B92E-C230-921A-D87819CEEDB1}"/>
              </a:ext>
            </a:extLst>
          </p:cNvPr>
          <p:cNvSpPr>
            <a:spLocks noGrp="1"/>
          </p:cNvSpPr>
          <p:nvPr>
            <p:ph type="title"/>
          </p:nvPr>
        </p:nvSpPr>
        <p:spPr/>
        <p:txBody>
          <a:bodyPr/>
          <a:lstStyle/>
          <a:p>
            <a:r>
              <a:rPr lang="en-IN" u="sng" dirty="0">
                <a:latin typeface="+mn-lt"/>
              </a:rPr>
              <a:t>Checking null values count</a:t>
            </a:r>
            <a:endParaRPr lang="en-ZW" u="sng" dirty="0">
              <a:latin typeface="+mn-lt"/>
            </a:endParaRPr>
          </a:p>
        </p:txBody>
      </p:sp>
      <p:pic>
        <p:nvPicPr>
          <p:cNvPr id="5" name="Content Placeholder 4">
            <a:extLst>
              <a:ext uri="{FF2B5EF4-FFF2-40B4-BE49-F238E27FC236}">
                <a16:creationId xmlns:a16="http://schemas.microsoft.com/office/drawing/2014/main" id="{540D3D76-FAF6-2D0F-BEA3-15ABDA586FBB}"/>
              </a:ext>
            </a:extLst>
          </p:cNvPr>
          <p:cNvPicPr>
            <a:picLocks noGrp="1" noChangeAspect="1"/>
          </p:cNvPicPr>
          <p:nvPr>
            <p:ph idx="1"/>
          </p:nvPr>
        </p:nvPicPr>
        <p:blipFill>
          <a:blip r:embed="rId2"/>
          <a:stretch>
            <a:fillRect/>
          </a:stretch>
        </p:blipFill>
        <p:spPr>
          <a:xfrm>
            <a:off x="1010755" y="1599143"/>
            <a:ext cx="3165589" cy="4531452"/>
          </a:xfrm>
        </p:spPr>
      </p:pic>
    </p:spTree>
    <p:extLst>
      <p:ext uri="{BB962C8B-B14F-4D97-AF65-F5344CB8AC3E}">
        <p14:creationId xmlns:p14="http://schemas.microsoft.com/office/powerpoint/2010/main" val="4210641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65AC59-2D9E-DAA9-843E-AFCA466E7033}"/>
              </a:ext>
            </a:extLst>
          </p:cNvPr>
          <p:cNvPicPr>
            <a:picLocks noGrp="1" noChangeAspect="1"/>
          </p:cNvPicPr>
          <p:nvPr>
            <p:ph idx="1"/>
          </p:nvPr>
        </p:nvPicPr>
        <p:blipFill>
          <a:blip r:embed="rId2"/>
          <a:stretch>
            <a:fillRect/>
          </a:stretch>
        </p:blipFill>
        <p:spPr>
          <a:xfrm>
            <a:off x="967153" y="201734"/>
            <a:ext cx="3877409" cy="6058453"/>
          </a:xfrm>
        </p:spPr>
      </p:pic>
    </p:spTree>
    <p:extLst>
      <p:ext uri="{BB962C8B-B14F-4D97-AF65-F5344CB8AC3E}">
        <p14:creationId xmlns:p14="http://schemas.microsoft.com/office/powerpoint/2010/main" val="379839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72E3C0-E065-F278-C849-F0C6389E3F77}"/>
              </a:ext>
            </a:extLst>
          </p:cNvPr>
          <p:cNvPicPr>
            <a:picLocks noGrp="1" noChangeAspect="1"/>
          </p:cNvPicPr>
          <p:nvPr>
            <p:ph idx="1"/>
          </p:nvPr>
        </p:nvPicPr>
        <p:blipFill>
          <a:blip r:embed="rId2"/>
          <a:stretch>
            <a:fillRect/>
          </a:stretch>
        </p:blipFill>
        <p:spPr>
          <a:xfrm>
            <a:off x="703385" y="434220"/>
            <a:ext cx="6470606" cy="5650057"/>
          </a:xfrm>
        </p:spPr>
      </p:pic>
    </p:spTree>
    <p:extLst>
      <p:ext uri="{BB962C8B-B14F-4D97-AF65-F5344CB8AC3E}">
        <p14:creationId xmlns:p14="http://schemas.microsoft.com/office/powerpoint/2010/main" val="3626241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E4AF-260C-794F-38A6-EC603E8FC1F1}"/>
              </a:ext>
            </a:extLst>
          </p:cNvPr>
          <p:cNvSpPr>
            <a:spLocks noGrp="1"/>
          </p:cNvSpPr>
          <p:nvPr>
            <p:ph type="title"/>
          </p:nvPr>
        </p:nvSpPr>
        <p:spPr/>
        <p:txBody>
          <a:bodyPr/>
          <a:lstStyle/>
          <a:p>
            <a:r>
              <a:rPr lang="en-IN" dirty="0">
                <a:latin typeface="+mn-lt"/>
              </a:rPr>
              <a:t>Why do we convert object columns into numbers ?</a:t>
            </a:r>
            <a:endParaRPr lang="en-ZW" dirty="0">
              <a:latin typeface="+mn-lt"/>
            </a:endParaRPr>
          </a:p>
        </p:txBody>
      </p:sp>
      <p:sp>
        <p:nvSpPr>
          <p:cNvPr id="3" name="Content Placeholder 2">
            <a:extLst>
              <a:ext uri="{FF2B5EF4-FFF2-40B4-BE49-F238E27FC236}">
                <a16:creationId xmlns:a16="http://schemas.microsoft.com/office/drawing/2014/main" id="{3D3EE173-6F68-7CEE-CEF8-FCB59EB79ED0}"/>
              </a:ext>
            </a:extLst>
          </p:cNvPr>
          <p:cNvSpPr>
            <a:spLocks noGrp="1"/>
          </p:cNvSpPr>
          <p:nvPr>
            <p:ph idx="1"/>
          </p:nvPr>
        </p:nvSpPr>
        <p:spPr/>
        <p:txBody>
          <a:bodyPr>
            <a:normAutofit fontScale="85000" lnSpcReduction="20000"/>
          </a:bodyPr>
          <a:lstStyle/>
          <a:p>
            <a:pPr marL="0" indent="0">
              <a:buNone/>
            </a:pPr>
            <a:r>
              <a:rPr lang="en-US" sz="3500" b="0" i="0" dirty="0">
                <a:effectLst/>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B</a:t>
            </a:r>
            <a:r>
              <a:rPr lang="en-US" sz="3800" b="0" i="0" dirty="0">
                <a:effectLst/>
                <a:latin typeface="Times New Roman" panose="02020603050405020304" pitchFamily="18" charset="0"/>
                <a:cs typeface="Times New Roman" panose="02020603050405020304" pitchFamily="18" charset="0"/>
              </a:rPr>
              <a:t>ecause machine learning models typically require numeric data as input. Object columns contain non-numeric data, such as strings or categorical variables, that cannot be used directly as input to machine learning models.</a:t>
            </a:r>
          </a:p>
          <a:p>
            <a:pPr marL="0" indent="0">
              <a:buNone/>
            </a:pPr>
            <a:endParaRPr lang="en-US" sz="3800" b="0" i="0" dirty="0">
              <a:effectLst/>
              <a:latin typeface="Times New Roman" panose="02020603050405020304" pitchFamily="18" charset="0"/>
              <a:cs typeface="Times New Roman" panose="02020603050405020304" pitchFamily="18" charset="0"/>
            </a:endParaRPr>
          </a:p>
          <a:p>
            <a:pPr marL="0" indent="0">
              <a:buNone/>
            </a:pPr>
            <a:r>
              <a:rPr lang="en-US" sz="3800" u="sng" dirty="0">
                <a:latin typeface="Times New Roman" panose="02020603050405020304" pitchFamily="18" charset="0"/>
                <a:cs typeface="Times New Roman" panose="02020603050405020304" pitchFamily="18" charset="0"/>
              </a:rPr>
              <a:t>Label Encoder </a:t>
            </a:r>
            <a:r>
              <a:rPr lang="en-US" sz="3800" dirty="0">
                <a:latin typeface="Times New Roman" panose="02020603050405020304" pitchFamily="18" charset="0"/>
                <a:cs typeface="Times New Roman" panose="02020603050405020304" pitchFamily="18" charset="0"/>
              </a:rPr>
              <a:t>:</a:t>
            </a:r>
          </a:p>
          <a:p>
            <a:pPr marL="0" indent="0">
              <a:buNone/>
            </a:pPr>
            <a:r>
              <a:rPr lang="en-US" sz="3800" b="0" i="0" dirty="0" err="1">
                <a:effectLst/>
                <a:latin typeface="Times New Roman" panose="02020603050405020304" pitchFamily="18" charset="0"/>
                <a:cs typeface="Times New Roman" panose="02020603050405020304" pitchFamily="18" charset="0"/>
              </a:rPr>
              <a:t>LabelEncoder</a:t>
            </a:r>
            <a:r>
              <a:rPr lang="en-US" sz="3800" b="0" i="0" dirty="0">
                <a:effectLst/>
                <a:latin typeface="Times New Roman" panose="02020603050405020304" pitchFamily="18" charset="0"/>
                <a:cs typeface="Times New Roman" panose="02020603050405020304" pitchFamily="18" charset="0"/>
              </a:rPr>
              <a:t> works by assigning a unique integer value to each category in a categorical variable. This allows categorical variables to be used as input to machine learning models that require numerical data</a:t>
            </a:r>
            <a:r>
              <a:rPr lang="en-US" sz="3500" b="0" i="0" dirty="0">
                <a:effectLst/>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5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C6C9-891A-F624-6C50-2BECDC41FE17}"/>
              </a:ext>
            </a:extLst>
          </p:cNvPr>
          <p:cNvSpPr>
            <a:spLocks noGrp="1"/>
          </p:cNvSpPr>
          <p:nvPr>
            <p:ph type="title"/>
          </p:nvPr>
        </p:nvSpPr>
        <p:spPr>
          <a:xfrm>
            <a:off x="0" y="127733"/>
            <a:ext cx="11564471" cy="239820"/>
          </a:xfrm>
        </p:spPr>
        <p:txBody>
          <a:bodyPr>
            <a:noAutofit/>
          </a:bodyPr>
          <a:lstStyle/>
          <a:p>
            <a:r>
              <a:rPr lang="en-IN" u="sng" dirty="0">
                <a:latin typeface="+mn-lt"/>
              </a:rPr>
              <a:t>Converting categorical columns in to  numerical </a:t>
            </a:r>
            <a:endParaRPr lang="en-ZW" u="sng" dirty="0">
              <a:latin typeface="+mn-lt"/>
            </a:endParaRPr>
          </a:p>
        </p:txBody>
      </p:sp>
      <p:pic>
        <p:nvPicPr>
          <p:cNvPr id="5" name="Content Placeholder 4">
            <a:extLst>
              <a:ext uri="{FF2B5EF4-FFF2-40B4-BE49-F238E27FC236}">
                <a16:creationId xmlns:a16="http://schemas.microsoft.com/office/drawing/2014/main" id="{7AC19791-AA65-B06E-C1E7-D49DFCF5F3CF}"/>
              </a:ext>
            </a:extLst>
          </p:cNvPr>
          <p:cNvPicPr>
            <a:picLocks noGrp="1" noChangeAspect="1"/>
          </p:cNvPicPr>
          <p:nvPr>
            <p:ph idx="1"/>
          </p:nvPr>
        </p:nvPicPr>
        <p:blipFill>
          <a:blip r:embed="rId2"/>
          <a:stretch>
            <a:fillRect/>
          </a:stretch>
        </p:blipFill>
        <p:spPr>
          <a:xfrm>
            <a:off x="211014" y="630851"/>
            <a:ext cx="3747627" cy="6099416"/>
          </a:xfrm>
        </p:spPr>
      </p:pic>
    </p:spTree>
    <p:extLst>
      <p:ext uri="{BB962C8B-B14F-4D97-AF65-F5344CB8AC3E}">
        <p14:creationId xmlns:p14="http://schemas.microsoft.com/office/powerpoint/2010/main" val="4006303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C6D6-9D97-688A-068B-8FAD20C5D735}"/>
              </a:ext>
            </a:extLst>
          </p:cNvPr>
          <p:cNvSpPr>
            <a:spLocks noGrp="1"/>
          </p:cNvSpPr>
          <p:nvPr>
            <p:ph type="title"/>
          </p:nvPr>
        </p:nvSpPr>
        <p:spPr/>
        <p:txBody>
          <a:bodyPr/>
          <a:lstStyle/>
          <a:p>
            <a:r>
              <a:rPr lang="en-IN" dirty="0">
                <a:latin typeface="+mn-lt"/>
              </a:rPr>
              <a:t>Why do we convert data between 0 to 1 </a:t>
            </a:r>
            <a:endParaRPr lang="en-ZW" dirty="0">
              <a:latin typeface="+mn-lt"/>
            </a:endParaRPr>
          </a:p>
        </p:txBody>
      </p:sp>
      <p:sp>
        <p:nvSpPr>
          <p:cNvPr id="3" name="Content Placeholder 2">
            <a:extLst>
              <a:ext uri="{FF2B5EF4-FFF2-40B4-BE49-F238E27FC236}">
                <a16:creationId xmlns:a16="http://schemas.microsoft.com/office/drawing/2014/main" id="{BC0B4AFE-2D99-7E50-D351-FB34EAF129B4}"/>
              </a:ext>
            </a:extLst>
          </p:cNvPr>
          <p:cNvSpPr>
            <a:spLocks noGrp="1"/>
          </p:cNvSpPr>
          <p:nvPr>
            <p:ph idx="1"/>
          </p:nvPr>
        </p:nvSpPr>
        <p:spPr/>
        <p:txBody>
          <a:bodyPr>
            <a:normAutofit/>
          </a:bodyPr>
          <a:lstStyle/>
          <a:p>
            <a:r>
              <a:rPr lang="en-US" sz="3500" b="0" i="0" dirty="0">
                <a:effectLst/>
                <a:latin typeface="Times New Roman" panose="02020603050405020304" pitchFamily="18" charset="0"/>
                <a:cs typeface="Times New Roman" panose="02020603050405020304" pitchFamily="18" charset="0"/>
              </a:rPr>
              <a:t>In machine learning, scaling data between 0 and 1 is a common preprocessing step. This process is also known as normalization or min-max scaling. The main reason to perform this step is to ensure that all features have a similar scale, which can help machine learning models to learn patterns in the data more efficiently and accurately</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55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9787-8A7F-067A-63B5-6F927DA53994}"/>
              </a:ext>
            </a:extLst>
          </p:cNvPr>
          <p:cNvSpPr>
            <a:spLocks noGrp="1"/>
          </p:cNvSpPr>
          <p:nvPr>
            <p:ph type="title"/>
          </p:nvPr>
        </p:nvSpPr>
        <p:spPr/>
        <p:txBody>
          <a:bodyPr/>
          <a:lstStyle/>
          <a:p>
            <a:r>
              <a:rPr lang="en-IN" u="sng" dirty="0">
                <a:latin typeface="+mn-lt"/>
              </a:rPr>
              <a:t>Goals And Objective </a:t>
            </a:r>
            <a:endParaRPr lang="en-ZW" u="sng" dirty="0">
              <a:latin typeface="+mn-lt"/>
            </a:endParaRPr>
          </a:p>
        </p:txBody>
      </p:sp>
      <p:sp>
        <p:nvSpPr>
          <p:cNvPr id="3" name="Content Placeholder 2">
            <a:extLst>
              <a:ext uri="{FF2B5EF4-FFF2-40B4-BE49-F238E27FC236}">
                <a16:creationId xmlns:a16="http://schemas.microsoft.com/office/drawing/2014/main" id="{F701C454-6E9C-A51B-DCC3-ACAC08397083}"/>
              </a:ext>
            </a:extLst>
          </p:cNvPr>
          <p:cNvSpPr>
            <a:spLocks noGrp="1"/>
          </p:cNvSpPr>
          <p:nvPr>
            <p:ph idx="1"/>
          </p:nvPr>
        </p:nvSpPr>
        <p:spPr/>
        <p:txBody>
          <a:bodyPr>
            <a:normAutofit/>
          </a:bodyPr>
          <a:lstStyle/>
          <a:p>
            <a:r>
              <a:rPr lang="en-IN" sz="3500" dirty="0">
                <a:latin typeface="Times New Roman" panose="02020603050405020304" pitchFamily="18" charset="0"/>
                <a:cs typeface="Times New Roman" panose="02020603050405020304" pitchFamily="18" charset="0"/>
              </a:rPr>
              <a:t>The purpose of this project is to document the process I went through </a:t>
            </a:r>
          </a:p>
          <a:p>
            <a:r>
              <a:rPr lang="en-IN" sz="3500" dirty="0">
                <a:latin typeface="Times New Roman" panose="02020603050405020304" pitchFamily="18" charset="0"/>
                <a:cs typeface="Times New Roman" panose="02020603050405020304" pitchFamily="18" charset="0"/>
              </a:rPr>
              <a:t>To create my predictions for titanic survivor prediction</a:t>
            </a:r>
          </a:p>
          <a:p>
            <a:r>
              <a:rPr lang="en-IN" sz="3500" dirty="0">
                <a:latin typeface="Times New Roman" panose="02020603050405020304" pitchFamily="18" charset="0"/>
                <a:cs typeface="Times New Roman" panose="02020603050405020304" pitchFamily="18" charset="0"/>
              </a:rPr>
              <a:t>The objective of this project was to build a classification model that could successfully determine whether a titanic passenger lived or died  </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95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E4E6-CB1B-206D-EB6A-8E9FD69A5DC3}"/>
              </a:ext>
            </a:extLst>
          </p:cNvPr>
          <p:cNvSpPr>
            <a:spLocks noGrp="1"/>
          </p:cNvSpPr>
          <p:nvPr>
            <p:ph type="title"/>
          </p:nvPr>
        </p:nvSpPr>
        <p:spPr/>
        <p:txBody>
          <a:bodyPr/>
          <a:lstStyle/>
          <a:p>
            <a:r>
              <a:rPr lang="en-IN" dirty="0">
                <a:latin typeface="+mn-lt"/>
              </a:rPr>
              <a:t>MinMaxScaler</a:t>
            </a:r>
            <a:endParaRPr lang="en-ZW" dirty="0">
              <a:latin typeface="+mn-lt"/>
            </a:endParaRPr>
          </a:p>
        </p:txBody>
      </p:sp>
      <p:sp>
        <p:nvSpPr>
          <p:cNvPr id="3" name="Content Placeholder 2">
            <a:extLst>
              <a:ext uri="{FF2B5EF4-FFF2-40B4-BE49-F238E27FC236}">
                <a16:creationId xmlns:a16="http://schemas.microsoft.com/office/drawing/2014/main" id="{7A09E534-206D-D009-1B06-683E140A2A89}"/>
              </a:ext>
            </a:extLst>
          </p:cNvPr>
          <p:cNvSpPr>
            <a:spLocks noGrp="1"/>
          </p:cNvSpPr>
          <p:nvPr>
            <p:ph idx="1"/>
          </p:nvPr>
        </p:nvSpPr>
        <p:spPr/>
        <p:txBody>
          <a:bodyPr>
            <a:normAutofit/>
          </a:bodyPr>
          <a:lstStyle/>
          <a:p>
            <a:r>
              <a:rPr lang="en-US" sz="3500" b="0" i="0" dirty="0">
                <a:effectLst/>
                <a:latin typeface="Times New Roman" panose="02020603050405020304" pitchFamily="18" charset="0"/>
                <a:cs typeface="Times New Roman" panose="02020603050405020304" pitchFamily="18" charset="0"/>
              </a:rPr>
              <a:t>the </a:t>
            </a:r>
            <a:r>
              <a:rPr lang="en-US" sz="3500" b="0" i="0" dirty="0" err="1">
                <a:effectLst/>
                <a:latin typeface="Times New Roman" panose="02020603050405020304" pitchFamily="18" charset="0"/>
                <a:cs typeface="Times New Roman" panose="02020603050405020304" pitchFamily="18" charset="0"/>
              </a:rPr>
              <a:t>MinMaxScaler</a:t>
            </a:r>
            <a:r>
              <a:rPr lang="en-US" sz="3500" b="0" i="0" dirty="0">
                <a:effectLst/>
                <a:latin typeface="Times New Roman" panose="02020603050405020304" pitchFamily="18" charset="0"/>
                <a:cs typeface="Times New Roman" panose="02020603050405020304" pitchFamily="18" charset="0"/>
              </a:rPr>
              <a:t> works by scaling each feature in a feature vector to the range between 0 and 1. This can help to normalize the data and improve the performance of machine learning models that are sensitive to the scale of the features.</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04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AFF3-99F7-8FFD-523B-0BEA9C8C09E5}"/>
              </a:ext>
            </a:extLst>
          </p:cNvPr>
          <p:cNvSpPr>
            <a:spLocks noGrp="1"/>
          </p:cNvSpPr>
          <p:nvPr>
            <p:ph type="title"/>
          </p:nvPr>
        </p:nvSpPr>
        <p:spPr>
          <a:xfrm>
            <a:off x="0" y="193430"/>
            <a:ext cx="12192000" cy="536332"/>
          </a:xfrm>
        </p:spPr>
        <p:txBody>
          <a:bodyPr>
            <a:noAutofit/>
          </a:bodyPr>
          <a:lstStyle/>
          <a:p>
            <a:r>
              <a:rPr lang="en-IN" u="sng" dirty="0">
                <a:latin typeface="+mn-lt"/>
              </a:rPr>
              <a:t>Concat columns &amp; convert data </a:t>
            </a:r>
            <a:r>
              <a:rPr lang="en-IN" u="sng" dirty="0" err="1">
                <a:latin typeface="+mn-lt"/>
              </a:rPr>
              <a:t>bewteen</a:t>
            </a:r>
            <a:r>
              <a:rPr lang="en-IN" u="sng" dirty="0">
                <a:latin typeface="+mn-lt"/>
              </a:rPr>
              <a:t> 0 to 1</a:t>
            </a:r>
            <a:endParaRPr lang="en-ZW" u="sng" dirty="0">
              <a:latin typeface="+mn-lt"/>
            </a:endParaRPr>
          </a:p>
        </p:txBody>
      </p:sp>
      <p:pic>
        <p:nvPicPr>
          <p:cNvPr id="5" name="Content Placeholder 4">
            <a:extLst>
              <a:ext uri="{FF2B5EF4-FFF2-40B4-BE49-F238E27FC236}">
                <a16:creationId xmlns:a16="http://schemas.microsoft.com/office/drawing/2014/main" id="{C61C86B5-6675-5A7F-1CA1-1D2BA72FACEC}"/>
              </a:ext>
            </a:extLst>
          </p:cNvPr>
          <p:cNvPicPr>
            <a:picLocks noGrp="1" noChangeAspect="1"/>
          </p:cNvPicPr>
          <p:nvPr>
            <p:ph idx="1"/>
          </p:nvPr>
        </p:nvPicPr>
        <p:blipFill>
          <a:blip r:embed="rId2"/>
          <a:stretch>
            <a:fillRect/>
          </a:stretch>
        </p:blipFill>
        <p:spPr>
          <a:xfrm>
            <a:off x="950260" y="1025122"/>
            <a:ext cx="6705600" cy="5832878"/>
          </a:xfrm>
        </p:spPr>
      </p:pic>
    </p:spTree>
    <p:extLst>
      <p:ext uri="{BB962C8B-B14F-4D97-AF65-F5344CB8AC3E}">
        <p14:creationId xmlns:p14="http://schemas.microsoft.com/office/powerpoint/2010/main" val="417954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89DC-3BC1-CBDC-909B-AD7B3E6664EE}"/>
              </a:ext>
            </a:extLst>
          </p:cNvPr>
          <p:cNvSpPr>
            <a:spLocks noGrp="1"/>
          </p:cNvSpPr>
          <p:nvPr>
            <p:ph type="title"/>
          </p:nvPr>
        </p:nvSpPr>
        <p:spPr/>
        <p:txBody>
          <a:bodyPr/>
          <a:lstStyle/>
          <a:p>
            <a:r>
              <a:rPr lang="en-IN" dirty="0">
                <a:latin typeface="+mn-lt"/>
              </a:rPr>
              <a:t>Why do we perform </a:t>
            </a:r>
            <a:r>
              <a:rPr lang="en-IN" dirty="0" err="1">
                <a:latin typeface="+mn-lt"/>
              </a:rPr>
              <a:t>train_test_split</a:t>
            </a:r>
            <a:r>
              <a:rPr lang="en-IN" dirty="0">
                <a:latin typeface="+mn-lt"/>
              </a:rPr>
              <a:t> ?</a:t>
            </a:r>
            <a:endParaRPr lang="en-ZW" dirty="0">
              <a:latin typeface="+mn-lt"/>
            </a:endParaRPr>
          </a:p>
        </p:txBody>
      </p:sp>
      <p:sp>
        <p:nvSpPr>
          <p:cNvPr id="3" name="Content Placeholder 2">
            <a:extLst>
              <a:ext uri="{FF2B5EF4-FFF2-40B4-BE49-F238E27FC236}">
                <a16:creationId xmlns:a16="http://schemas.microsoft.com/office/drawing/2014/main" id="{AA3D4198-29CF-201A-2009-FE1E7DF0AB36}"/>
              </a:ext>
            </a:extLst>
          </p:cNvPr>
          <p:cNvSpPr>
            <a:spLocks noGrp="1"/>
          </p:cNvSpPr>
          <p:nvPr>
            <p:ph idx="1"/>
          </p:nvPr>
        </p:nvSpPr>
        <p:spPr/>
        <p:txBody>
          <a:bodyPr>
            <a:normAutofit/>
          </a:bodyPr>
          <a:lstStyle/>
          <a:p>
            <a:r>
              <a:rPr lang="en-US" sz="3500" b="0" i="0" dirty="0">
                <a:effectLst/>
                <a:latin typeface="Times New Roman" panose="02020603050405020304" pitchFamily="18" charset="0"/>
                <a:cs typeface="Times New Roman" panose="02020603050405020304" pitchFamily="18" charset="0"/>
              </a:rPr>
              <a:t>we perform a train-test split in machine learning to evaluate the performance of our model on new, unseen data and to avoid overfitting. It is a standard practice to split the data into a training set and a test set, and the evaluation on the test set is used to tune hyperparameters and evaluate the performance of the model.</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10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6A74-DC8D-A611-5C4A-81EACE39DA5A}"/>
              </a:ext>
            </a:extLst>
          </p:cNvPr>
          <p:cNvSpPr>
            <a:spLocks noGrp="1"/>
          </p:cNvSpPr>
          <p:nvPr>
            <p:ph type="title"/>
          </p:nvPr>
        </p:nvSpPr>
        <p:spPr>
          <a:xfrm>
            <a:off x="82061" y="-70338"/>
            <a:ext cx="10515600" cy="1295034"/>
          </a:xfrm>
        </p:spPr>
        <p:txBody>
          <a:bodyPr>
            <a:normAutofit/>
          </a:bodyPr>
          <a:lstStyle/>
          <a:p>
            <a:r>
              <a:rPr lang="en-IN" dirty="0" err="1"/>
              <a:t>Train_test_split</a:t>
            </a:r>
            <a:r>
              <a:rPr lang="en-IN" dirty="0"/>
              <a:t> </a:t>
            </a:r>
            <a:endParaRPr lang="en-ZW" dirty="0"/>
          </a:p>
        </p:txBody>
      </p:sp>
      <p:pic>
        <p:nvPicPr>
          <p:cNvPr id="7" name="Content Placeholder 6">
            <a:extLst>
              <a:ext uri="{FF2B5EF4-FFF2-40B4-BE49-F238E27FC236}">
                <a16:creationId xmlns:a16="http://schemas.microsoft.com/office/drawing/2014/main" id="{453FB23E-0695-13C9-55D9-C84638698ACB}"/>
              </a:ext>
            </a:extLst>
          </p:cNvPr>
          <p:cNvPicPr>
            <a:picLocks noGrp="1" noChangeAspect="1"/>
          </p:cNvPicPr>
          <p:nvPr>
            <p:ph idx="1"/>
          </p:nvPr>
        </p:nvPicPr>
        <p:blipFill>
          <a:blip r:embed="rId2"/>
          <a:stretch>
            <a:fillRect/>
          </a:stretch>
        </p:blipFill>
        <p:spPr>
          <a:xfrm>
            <a:off x="0" y="1224696"/>
            <a:ext cx="12186965" cy="2974771"/>
          </a:xfrm>
        </p:spPr>
      </p:pic>
    </p:spTree>
    <p:extLst>
      <p:ext uri="{BB962C8B-B14F-4D97-AF65-F5344CB8AC3E}">
        <p14:creationId xmlns:p14="http://schemas.microsoft.com/office/powerpoint/2010/main" val="3727280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B85686-DE4B-478E-4E7F-101865E1C757}"/>
              </a:ext>
            </a:extLst>
          </p:cNvPr>
          <p:cNvPicPr>
            <a:picLocks noGrp="1" noChangeAspect="1"/>
          </p:cNvPicPr>
          <p:nvPr>
            <p:ph idx="1"/>
          </p:nvPr>
        </p:nvPicPr>
        <p:blipFill>
          <a:blip r:embed="rId2"/>
          <a:stretch>
            <a:fillRect/>
          </a:stretch>
        </p:blipFill>
        <p:spPr>
          <a:xfrm>
            <a:off x="0" y="87383"/>
            <a:ext cx="7456517" cy="6868216"/>
          </a:xfrm>
        </p:spPr>
      </p:pic>
    </p:spTree>
    <p:extLst>
      <p:ext uri="{BB962C8B-B14F-4D97-AF65-F5344CB8AC3E}">
        <p14:creationId xmlns:p14="http://schemas.microsoft.com/office/powerpoint/2010/main" val="2771432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EF5-BF7A-45C6-8B5A-C4C5F6B4C69A}"/>
              </a:ext>
            </a:extLst>
          </p:cNvPr>
          <p:cNvSpPr>
            <a:spLocks noGrp="1"/>
          </p:cNvSpPr>
          <p:nvPr>
            <p:ph type="title"/>
          </p:nvPr>
        </p:nvSpPr>
        <p:spPr/>
        <p:txBody>
          <a:bodyPr/>
          <a:lstStyle/>
          <a:p>
            <a:r>
              <a:rPr lang="en-IN" dirty="0"/>
              <a:t>What are Hyperparameters </a:t>
            </a:r>
            <a:endParaRPr lang="en-ZW" dirty="0"/>
          </a:p>
        </p:txBody>
      </p:sp>
      <p:sp>
        <p:nvSpPr>
          <p:cNvPr id="3" name="Content Placeholder 2">
            <a:extLst>
              <a:ext uri="{FF2B5EF4-FFF2-40B4-BE49-F238E27FC236}">
                <a16:creationId xmlns:a16="http://schemas.microsoft.com/office/drawing/2014/main" id="{A491186A-4CFD-6FA7-DEBE-3F2497B77C5C}"/>
              </a:ext>
            </a:extLst>
          </p:cNvPr>
          <p:cNvSpPr>
            <a:spLocks noGrp="1"/>
          </p:cNvSpPr>
          <p:nvPr>
            <p:ph idx="1"/>
          </p:nvPr>
        </p:nvSpPr>
        <p:spPr/>
        <p:txBody>
          <a:bodyPr>
            <a:normAutofit/>
          </a:bodyPr>
          <a:lstStyle/>
          <a:p>
            <a:r>
              <a:rPr lang="en-US" sz="3500" b="0" i="0" dirty="0">
                <a:effectLst/>
                <a:latin typeface="Times New Roman" panose="02020603050405020304" pitchFamily="18" charset="0"/>
                <a:cs typeface="Times New Roman" panose="02020603050405020304" pitchFamily="18" charset="0"/>
              </a:rPr>
              <a:t>Hyperparameters are parameters that are set prior to the training of a machine learning model and cannot be learned from the data. They control various aspects of the training process, such as the size of the neural network, the learning rate, the regularization parameters, and so on</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470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49307A-3239-5ADB-68C2-B9A284053BD5}"/>
              </a:ext>
            </a:extLst>
          </p:cNvPr>
          <p:cNvPicPr>
            <a:picLocks noGrp="1" noChangeAspect="1"/>
          </p:cNvPicPr>
          <p:nvPr>
            <p:ph idx="1"/>
          </p:nvPr>
        </p:nvPicPr>
        <p:blipFill>
          <a:blip r:embed="rId2"/>
          <a:stretch>
            <a:fillRect/>
          </a:stretch>
        </p:blipFill>
        <p:spPr>
          <a:xfrm>
            <a:off x="0" y="0"/>
            <a:ext cx="7537330" cy="6858000"/>
          </a:xfrm>
        </p:spPr>
      </p:pic>
    </p:spTree>
    <p:extLst>
      <p:ext uri="{BB962C8B-B14F-4D97-AF65-F5344CB8AC3E}">
        <p14:creationId xmlns:p14="http://schemas.microsoft.com/office/powerpoint/2010/main" val="4255837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DA535-7906-84ED-3C97-18B8F2883B6A}"/>
              </a:ext>
            </a:extLst>
          </p:cNvPr>
          <p:cNvPicPr>
            <a:picLocks noGrp="1" noChangeAspect="1"/>
          </p:cNvPicPr>
          <p:nvPr>
            <p:ph idx="1"/>
          </p:nvPr>
        </p:nvPicPr>
        <p:blipFill>
          <a:blip r:embed="rId2"/>
          <a:stretch>
            <a:fillRect/>
          </a:stretch>
        </p:blipFill>
        <p:spPr>
          <a:xfrm>
            <a:off x="0" y="-1"/>
            <a:ext cx="9140816" cy="6633557"/>
          </a:xfrm>
        </p:spPr>
      </p:pic>
      <p:sp>
        <p:nvSpPr>
          <p:cNvPr id="6" name="Title 1">
            <a:extLst>
              <a:ext uri="{FF2B5EF4-FFF2-40B4-BE49-F238E27FC236}">
                <a16:creationId xmlns:a16="http://schemas.microsoft.com/office/drawing/2014/main" id="{986BA393-ECE2-9A15-D868-A83907E23D4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ZW"/>
          </a:p>
        </p:txBody>
      </p:sp>
    </p:spTree>
    <p:extLst>
      <p:ext uri="{BB962C8B-B14F-4D97-AF65-F5344CB8AC3E}">
        <p14:creationId xmlns:p14="http://schemas.microsoft.com/office/powerpoint/2010/main" val="347377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7FD7-E8FB-1067-2F61-6C9FAA35CD3E}"/>
              </a:ext>
            </a:extLst>
          </p:cNvPr>
          <p:cNvSpPr>
            <a:spLocks noGrp="1"/>
          </p:cNvSpPr>
          <p:nvPr>
            <p:ph type="title"/>
          </p:nvPr>
        </p:nvSpPr>
        <p:spPr/>
        <p:txBody>
          <a:bodyPr/>
          <a:lstStyle/>
          <a:p>
            <a:r>
              <a:rPr lang="en-IN" u="sng" dirty="0">
                <a:latin typeface="+mn-lt"/>
              </a:rPr>
              <a:t>LOGISTIC REGRESSION </a:t>
            </a:r>
            <a:endParaRPr lang="en-ZW" u="sng" dirty="0">
              <a:latin typeface="+mn-lt"/>
            </a:endParaRPr>
          </a:p>
        </p:txBody>
      </p:sp>
      <p:sp>
        <p:nvSpPr>
          <p:cNvPr id="3" name="Content Placeholder 2">
            <a:extLst>
              <a:ext uri="{FF2B5EF4-FFF2-40B4-BE49-F238E27FC236}">
                <a16:creationId xmlns:a16="http://schemas.microsoft.com/office/drawing/2014/main" id="{2059A58A-A752-95A0-F69E-E9785C398E54}"/>
              </a:ext>
            </a:extLst>
          </p:cNvPr>
          <p:cNvSpPr>
            <a:spLocks noGrp="1"/>
          </p:cNvSpPr>
          <p:nvPr>
            <p:ph idx="1"/>
          </p:nvPr>
        </p:nvSpPr>
        <p:spPr/>
        <p:txBody>
          <a:bodyPr>
            <a:normAutofit/>
          </a:bodyPr>
          <a:lstStyle/>
          <a:p>
            <a:r>
              <a:rPr lang="en-IN" sz="3500" dirty="0">
                <a:latin typeface="Times New Roman" panose="02020603050405020304" pitchFamily="18" charset="0"/>
                <a:cs typeface="Times New Roman" panose="02020603050405020304" pitchFamily="18" charset="0"/>
              </a:rPr>
              <a:t>Logistic regression is basically a supervised classification algorithm. In a classification problem , the target variable y  , It can take only discrete values for given set of features x.</a:t>
            </a:r>
          </a:p>
          <a:p>
            <a:r>
              <a:rPr lang="en-IN" sz="3500" dirty="0">
                <a:latin typeface="Times New Roman" panose="02020603050405020304" pitchFamily="18" charset="0"/>
                <a:cs typeface="Times New Roman" panose="02020603050405020304" pitchFamily="18" charset="0"/>
              </a:rPr>
              <a:t>Some of the examples of classification problems are email spam or not spam , online transactions Fraud or not fraud .</a:t>
            </a:r>
          </a:p>
          <a:p>
            <a:pPr marL="0" indent="0">
              <a:buNone/>
            </a:pP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66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FE3B-B0D5-55F7-9543-F172637086E5}"/>
              </a:ext>
            </a:extLst>
          </p:cNvPr>
          <p:cNvSpPr>
            <a:spLocks noGrp="1"/>
          </p:cNvSpPr>
          <p:nvPr>
            <p:ph type="title"/>
          </p:nvPr>
        </p:nvSpPr>
        <p:spPr/>
        <p:txBody>
          <a:bodyPr/>
          <a:lstStyle/>
          <a:p>
            <a:r>
              <a:rPr lang="en-IN" u="sng" dirty="0">
                <a:latin typeface="+mn-lt"/>
              </a:rPr>
              <a:t>IMPLEMENTATION</a:t>
            </a:r>
            <a:endParaRPr lang="en-ZW" u="sng" dirty="0">
              <a:latin typeface="+mn-lt"/>
            </a:endParaRPr>
          </a:p>
        </p:txBody>
      </p:sp>
      <p:sp>
        <p:nvSpPr>
          <p:cNvPr id="3" name="Content Placeholder 2">
            <a:extLst>
              <a:ext uri="{FF2B5EF4-FFF2-40B4-BE49-F238E27FC236}">
                <a16:creationId xmlns:a16="http://schemas.microsoft.com/office/drawing/2014/main" id="{714F9FAC-2EB4-898B-9457-3D9C74E6453D}"/>
              </a:ext>
            </a:extLst>
          </p:cNvPr>
          <p:cNvSpPr>
            <a:spLocks noGrp="1"/>
          </p:cNvSpPr>
          <p:nvPr>
            <p:ph idx="1"/>
          </p:nvPr>
        </p:nvSpPr>
        <p:spPr/>
        <p:txBody>
          <a:bodyPr>
            <a:normAutofit/>
          </a:bodyPr>
          <a:lstStyle/>
          <a:p>
            <a:r>
              <a:rPr lang="en-IN" sz="3500" dirty="0">
                <a:latin typeface="Times New Roman" panose="02020603050405020304" pitchFamily="18" charset="0"/>
                <a:cs typeface="Times New Roman" panose="02020603050405020304" pitchFamily="18" charset="0"/>
              </a:rPr>
              <a:t>Importing the necessary libraries </a:t>
            </a:r>
          </a:p>
          <a:p>
            <a:r>
              <a:rPr lang="en-IN" sz="3500" dirty="0">
                <a:latin typeface="Times New Roman" panose="02020603050405020304" pitchFamily="18" charset="0"/>
                <a:cs typeface="Times New Roman" panose="02020603050405020304" pitchFamily="18" charset="0"/>
              </a:rPr>
              <a:t>Importing the dataset </a:t>
            </a:r>
          </a:p>
          <a:p>
            <a:r>
              <a:rPr lang="en-IN" sz="3500" dirty="0" err="1">
                <a:latin typeface="Times New Roman" panose="02020603050405020304" pitchFamily="18" charset="0"/>
                <a:cs typeface="Times New Roman" panose="02020603050405020304" pitchFamily="18" charset="0"/>
              </a:rPr>
              <a:t>Analyzing</a:t>
            </a:r>
            <a:r>
              <a:rPr lang="en-IN" sz="3500" dirty="0">
                <a:latin typeface="Times New Roman" panose="02020603050405020304" pitchFamily="18" charset="0"/>
                <a:cs typeface="Times New Roman" panose="02020603050405020304" pitchFamily="18" charset="0"/>
              </a:rPr>
              <a:t> the dataset</a:t>
            </a:r>
          </a:p>
          <a:p>
            <a:r>
              <a:rPr lang="en-IN" sz="3500" dirty="0" err="1">
                <a:latin typeface="Times New Roman" panose="02020603050405020304" pitchFamily="18" charset="0"/>
                <a:cs typeface="Times New Roman" panose="02020603050405020304" pitchFamily="18" charset="0"/>
              </a:rPr>
              <a:t>Preprocessing</a:t>
            </a:r>
            <a:r>
              <a:rPr lang="en-IN" sz="3500" dirty="0">
                <a:latin typeface="Times New Roman" panose="02020603050405020304" pitchFamily="18" charset="0"/>
                <a:cs typeface="Times New Roman" panose="02020603050405020304" pitchFamily="18" charset="0"/>
              </a:rPr>
              <a:t> the dataset</a:t>
            </a:r>
          </a:p>
          <a:p>
            <a:r>
              <a:rPr lang="en-IN" sz="3500" dirty="0">
                <a:latin typeface="Times New Roman" panose="02020603050405020304" pitchFamily="18" charset="0"/>
                <a:cs typeface="Times New Roman" panose="02020603050405020304" pitchFamily="18" charset="0"/>
              </a:rPr>
              <a:t>Building the model </a:t>
            </a:r>
          </a:p>
          <a:p>
            <a:r>
              <a:rPr lang="en-IN" sz="3500" dirty="0">
                <a:latin typeface="Times New Roman" panose="02020603050405020304" pitchFamily="18" charset="0"/>
                <a:cs typeface="Times New Roman" panose="02020603050405020304" pitchFamily="18" charset="0"/>
              </a:rPr>
              <a:t>Using Logistic Regression for making prediction</a:t>
            </a:r>
            <a:endParaRPr lang="en-ZW"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5684-C286-B131-2A42-84DE9DF70788}"/>
              </a:ext>
            </a:extLst>
          </p:cNvPr>
          <p:cNvSpPr>
            <a:spLocks noGrp="1"/>
          </p:cNvSpPr>
          <p:nvPr>
            <p:ph type="title"/>
          </p:nvPr>
        </p:nvSpPr>
        <p:spPr/>
        <p:txBody>
          <a:bodyPr/>
          <a:lstStyle/>
          <a:p>
            <a:r>
              <a:rPr lang="en-IN" u="sng" dirty="0">
                <a:latin typeface="+mn-lt"/>
              </a:rPr>
              <a:t>IMPORTING REQUIRED LIBRARIES </a:t>
            </a:r>
            <a:endParaRPr lang="en-ZW" u="sng" dirty="0">
              <a:latin typeface="+mn-lt"/>
            </a:endParaRPr>
          </a:p>
        </p:txBody>
      </p:sp>
      <p:pic>
        <p:nvPicPr>
          <p:cNvPr id="5" name="Content Placeholder 4">
            <a:extLst>
              <a:ext uri="{FF2B5EF4-FFF2-40B4-BE49-F238E27FC236}">
                <a16:creationId xmlns:a16="http://schemas.microsoft.com/office/drawing/2014/main" id="{AFC889A7-CD31-6C21-72C3-BB7963DA0DC3}"/>
              </a:ext>
            </a:extLst>
          </p:cNvPr>
          <p:cNvPicPr>
            <a:picLocks noGrp="1" noChangeAspect="1"/>
          </p:cNvPicPr>
          <p:nvPr>
            <p:ph idx="1"/>
          </p:nvPr>
        </p:nvPicPr>
        <p:blipFill>
          <a:blip r:embed="rId2"/>
          <a:stretch>
            <a:fillRect/>
          </a:stretch>
        </p:blipFill>
        <p:spPr>
          <a:xfrm>
            <a:off x="1097173" y="1766531"/>
            <a:ext cx="5809874" cy="2796677"/>
          </a:xfrm>
        </p:spPr>
      </p:pic>
    </p:spTree>
    <p:extLst>
      <p:ext uri="{BB962C8B-B14F-4D97-AF65-F5344CB8AC3E}">
        <p14:creationId xmlns:p14="http://schemas.microsoft.com/office/powerpoint/2010/main" val="400016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E63F-48B7-586D-71CA-8523F9D0E53A}"/>
              </a:ext>
            </a:extLst>
          </p:cNvPr>
          <p:cNvSpPr>
            <a:spLocks noGrp="1"/>
          </p:cNvSpPr>
          <p:nvPr>
            <p:ph type="title"/>
          </p:nvPr>
        </p:nvSpPr>
        <p:spPr/>
        <p:txBody>
          <a:bodyPr/>
          <a:lstStyle/>
          <a:p>
            <a:r>
              <a:rPr lang="en-IN" u="sng" dirty="0">
                <a:latin typeface="+mn-lt"/>
              </a:rPr>
              <a:t>Loading datasets using pandas  </a:t>
            </a:r>
            <a:endParaRPr lang="en-ZW" u="sng" dirty="0">
              <a:latin typeface="+mn-lt"/>
            </a:endParaRPr>
          </a:p>
        </p:txBody>
      </p:sp>
      <p:pic>
        <p:nvPicPr>
          <p:cNvPr id="5" name="Content Placeholder 4">
            <a:extLst>
              <a:ext uri="{FF2B5EF4-FFF2-40B4-BE49-F238E27FC236}">
                <a16:creationId xmlns:a16="http://schemas.microsoft.com/office/drawing/2014/main" id="{891AF09B-2751-414D-0E1C-1754C5B3BFEC}"/>
              </a:ext>
            </a:extLst>
          </p:cNvPr>
          <p:cNvPicPr>
            <a:picLocks noGrp="1" noChangeAspect="1"/>
          </p:cNvPicPr>
          <p:nvPr>
            <p:ph idx="1"/>
          </p:nvPr>
        </p:nvPicPr>
        <p:blipFill>
          <a:blip r:embed="rId2"/>
          <a:stretch>
            <a:fillRect/>
          </a:stretch>
        </p:blipFill>
        <p:spPr>
          <a:xfrm>
            <a:off x="1183856" y="2386414"/>
            <a:ext cx="7897362" cy="1192055"/>
          </a:xfrm>
        </p:spPr>
      </p:pic>
    </p:spTree>
    <p:extLst>
      <p:ext uri="{BB962C8B-B14F-4D97-AF65-F5344CB8AC3E}">
        <p14:creationId xmlns:p14="http://schemas.microsoft.com/office/powerpoint/2010/main" val="211565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B89E-FC0C-A43F-F1E6-332B61603C18}"/>
              </a:ext>
            </a:extLst>
          </p:cNvPr>
          <p:cNvSpPr>
            <a:spLocks noGrp="1"/>
          </p:cNvSpPr>
          <p:nvPr>
            <p:ph type="title"/>
          </p:nvPr>
        </p:nvSpPr>
        <p:spPr>
          <a:xfrm>
            <a:off x="1058333" y="2414058"/>
            <a:ext cx="10515600" cy="1325563"/>
          </a:xfrm>
        </p:spPr>
        <p:txBody>
          <a:bodyPr>
            <a:normAutofit/>
          </a:bodyPr>
          <a:lstStyle/>
          <a:p>
            <a:r>
              <a:rPr lang="en-ZW" sz="5000" b="1" i="0" dirty="0">
                <a:effectLst/>
                <a:latin typeface="Times New Roman" panose="02020603050405020304" pitchFamily="18" charset="0"/>
                <a:cs typeface="Times New Roman" panose="02020603050405020304" pitchFamily="18" charset="0"/>
              </a:rPr>
              <a:t>         </a:t>
            </a:r>
            <a:r>
              <a:rPr lang="en-ZW" sz="5000" b="1" i="0" dirty="0">
                <a:solidFill>
                  <a:schemeClr val="accent1"/>
                </a:solidFill>
                <a:effectLst/>
                <a:latin typeface="Times New Roman" panose="02020603050405020304" pitchFamily="18" charset="0"/>
                <a:cs typeface="Times New Roman" panose="02020603050405020304" pitchFamily="18" charset="0"/>
              </a:rPr>
              <a:t>Exploratory data analysis</a:t>
            </a:r>
            <a:endParaRPr lang="en-ZW" sz="5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14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FE93-DC3F-9C6E-E8A6-24AA3DF53F39}"/>
              </a:ext>
            </a:extLst>
          </p:cNvPr>
          <p:cNvSpPr>
            <a:spLocks noGrp="1"/>
          </p:cNvSpPr>
          <p:nvPr>
            <p:ph type="title"/>
          </p:nvPr>
        </p:nvSpPr>
        <p:spPr>
          <a:xfrm>
            <a:off x="504092" y="66188"/>
            <a:ext cx="10152185" cy="1143822"/>
          </a:xfrm>
        </p:spPr>
        <p:txBody>
          <a:bodyPr/>
          <a:lstStyle/>
          <a:p>
            <a:r>
              <a:rPr lang="en-IN" u="sng" dirty="0">
                <a:latin typeface="+mn-lt"/>
              </a:rPr>
              <a:t>Checking features </a:t>
            </a:r>
            <a:endParaRPr lang="en-ZW" u="sng" dirty="0">
              <a:latin typeface="+mn-lt"/>
            </a:endParaRPr>
          </a:p>
        </p:txBody>
      </p:sp>
      <p:pic>
        <p:nvPicPr>
          <p:cNvPr id="5" name="Content Placeholder 4">
            <a:extLst>
              <a:ext uri="{FF2B5EF4-FFF2-40B4-BE49-F238E27FC236}">
                <a16:creationId xmlns:a16="http://schemas.microsoft.com/office/drawing/2014/main" id="{409E17FC-3227-28FD-4391-753F91F48879}"/>
              </a:ext>
            </a:extLst>
          </p:cNvPr>
          <p:cNvPicPr>
            <a:picLocks noGrp="1" noChangeAspect="1"/>
          </p:cNvPicPr>
          <p:nvPr>
            <p:ph idx="1"/>
          </p:nvPr>
        </p:nvPicPr>
        <p:blipFill>
          <a:blip r:embed="rId2"/>
          <a:stretch>
            <a:fillRect/>
          </a:stretch>
        </p:blipFill>
        <p:spPr>
          <a:xfrm>
            <a:off x="589086" y="1210009"/>
            <a:ext cx="8760234" cy="5581804"/>
          </a:xfrm>
        </p:spPr>
      </p:pic>
    </p:spTree>
    <p:extLst>
      <p:ext uri="{BB962C8B-B14F-4D97-AF65-F5344CB8AC3E}">
        <p14:creationId xmlns:p14="http://schemas.microsoft.com/office/powerpoint/2010/main" val="191426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743</Words>
  <Application>Microsoft Office PowerPoint</Application>
  <PresentationFormat>Widescreen</PresentationFormat>
  <Paragraphs>62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TITANIC SURVIVOR PREDICTION</vt:lpstr>
      <vt:lpstr>INTRODUCTION</vt:lpstr>
      <vt:lpstr>Goals And Objective </vt:lpstr>
      <vt:lpstr>LOGISTIC REGRESSION </vt:lpstr>
      <vt:lpstr>IMPLEMENTATION</vt:lpstr>
      <vt:lpstr>IMPORTING REQUIRED LIBRARIES </vt:lpstr>
      <vt:lpstr>Loading datasets using pandas  </vt:lpstr>
      <vt:lpstr>         Exploratory data analysis</vt:lpstr>
      <vt:lpstr>Checking features </vt:lpstr>
      <vt:lpstr>No. of features &amp;  no. of features</vt:lpstr>
      <vt:lpstr>Basic Statistics on data </vt:lpstr>
      <vt:lpstr>Unique values  </vt:lpstr>
      <vt:lpstr>Info</vt:lpstr>
      <vt:lpstr>Null values count</vt:lpstr>
      <vt:lpstr>Correlation of train data </vt:lpstr>
      <vt:lpstr>Correlation of test data </vt:lpstr>
      <vt:lpstr>Data Preprocessing </vt:lpstr>
      <vt:lpstr> why do we Drop Features </vt:lpstr>
      <vt:lpstr>Droping features </vt:lpstr>
      <vt:lpstr>Why do we separate columns </vt:lpstr>
      <vt:lpstr>Separating numerical &amp; categorical columns</vt:lpstr>
      <vt:lpstr>Filling null values </vt:lpstr>
      <vt:lpstr>Filling null values </vt:lpstr>
      <vt:lpstr>Checking null values count</vt:lpstr>
      <vt:lpstr>PowerPoint Presentation</vt:lpstr>
      <vt:lpstr>PowerPoint Presentation</vt:lpstr>
      <vt:lpstr>Why do we convert object columns into numbers ?</vt:lpstr>
      <vt:lpstr>Converting categorical columns in to  numerical </vt:lpstr>
      <vt:lpstr>Why do we convert data between 0 to 1 </vt:lpstr>
      <vt:lpstr>MinMaxScaler</vt:lpstr>
      <vt:lpstr>Concat columns &amp; convert data bewteen 0 to 1</vt:lpstr>
      <vt:lpstr>Why do we perform train_test_split ?</vt:lpstr>
      <vt:lpstr>Train_test_split </vt:lpstr>
      <vt:lpstr>PowerPoint Presentation</vt:lpstr>
      <vt:lpstr>What are Hyperparameters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Tarigopula</dc:creator>
  <cp:lastModifiedBy>Karthik Tarigopula</cp:lastModifiedBy>
  <cp:revision>40</cp:revision>
  <dcterms:created xsi:type="dcterms:W3CDTF">2023-03-12T15:22:19Z</dcterms:created>
  <dcterms:modified xsi:type="dcterms:W3CDTF">2023-03-13T08:23:19Z</dcterms:modified>
</cp:coreProperties>
</file>